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6" r:id="rId4"/>
    <p:sldId id="281" r:id="rId5"/>
    <p:sldId id="271" r:id="rId6"/>
    <p:sldId id="280" r:id="rId7"/>
    <p:sldId id="273" r:id="rId8"/>
    <p:sldId id="277" r:id="rId9"/>
    <p:sldId id="282" r:id="rId10"/>
    <p:sldId id="274" r:id="rId11"/>
    <p:sldId id="278" r:id="rId12"/>
    <p:sldId id="275" r:id="rId13"/>
    <p:sldId id="279" r:id="rId14"/>
    <p:sldId id="267" r:id="rId15"/>
    <p:sldId id="283" r:id="rId16"/>
    <p:sldId id="270" r:id="rId17"/>
    <p:sldId id="268" r:id="rId18"/>
    <p:sldId id="269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3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25EE1-ACB4-4483-AE26-0EB5E5D34EC5}" v="239" dt="2024-01-08T16:16:08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52" autoAdjust="0"/>
  </p:normalViewPr>
  <p:slideViewPr>
    <p:cSldViewPr>
      <p:cViewPr varScale="1">
        <p:scale>
          <a:sx n="67" d="100"/>
          <a:sy n="67" d="100"/>
        </p:scale>
        <p:origin x="9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1" d="100"/>
          <a:sy n="31" d="100"/>
        </p:scale>
        <p:origin x="35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06989-0E08-4894-8E72-392408A91698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81F8A-189E-41F1-BFD1-D2772C8A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6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altLang="ko-KR" sz="1800" b="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Good afternoon Ladies and Gentlemen. Thank you for coming out to listen to me today. </a:t>
            </a:r>
          </a:p>
          <a:p>
            <a:pPr marL="0" marR="0" lvl="0" indent="0" algn="just" defTabSz="914400" rtl="0" eaLnBrk="1" fontAlgn="auto" latinLnBrk="1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My name is </a:t>
            </a:r>
            <a:r>
              <a:rPr lang="ko-KR" altLang="en-US" sz="1800" b="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영광 서</a:t>
            </a:r>
            <a:r>
              <a:rPr lang="en-US" altLang="ko-KR" sz="1800" b="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and I am a student at </a:t>
            </a:r>
            <a:r>
              <a:rPr lang="en-US" altLang="ko-KR" sz="1800" b="0" kern="100" dirty="0" err="1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Handong</a:t>
            </a:r>
            <a:r>
              <a:rPr lang="en-US" altLang="ko-KR" sz="1800" b="0" kern="10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Global University. And today’s topic is meat consumption.</a:t>
            </a:r>
            <a:endParaRPr lang="ko-KR" altLang="ko-KR" sz="1800" b="0" kern="100" dirty="0">
              <a:effectLst/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1F8A-189E-41F1-BFD1-D2772C8A3C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02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Certain compounds, which are formed during the cooking process of meat, increase the risk of potential digestive disorders, especially colorectal cancer.</a:t>
            </a:r>
          </a:p>
          <a:p>
            <a:r>
              <a:rPr lang="en-US" altLang="ko-KR" dirty="0"/>
              <a:t>So if you eat too much meat from now on, you will suffer in the bathroom for an hour in the future.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1F8A-189E-41F1-BFD1-D2772C8A3C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50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Lastly, it can be obvious but excessive meat consumption can make it challenging to manage the weight.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1F8A-189E-41F1-BFD1-D2772C8A3C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21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1F8A-189E-41F1-BFD1-D2772C8A3C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85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 far, we've covered five reasons why meat is harmful for human health.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1F8A-189E-41F1-BFD1-D2772C8A3C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85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conclusion Ladies and Gentlemen, while there's no doubt that meat consumption has a negative impact on our health, there are also studies that show that moderate meat consumption can have a positive impact on our health. </a:t>
            </a:r>
          </a:p>
          <a:p>
            <a:r>
              <a:rPr lang="en-US" altLang="ko-KR"/>
              <a:t>So it is important to avoid excessive meat consumption to maintain good health.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1F8A-189E-41F1-BFD1-D2772C8A3C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20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my reference list.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1F8A-189E-41F1-BFD1-D2772C8A3C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27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Is there any question?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1F8A-189E-41F1-BFD1-D2772C8A3C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95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b="0" dirty="0"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Ladies and Gentlemen, I appreciate you listening to my presentation today. Thank you!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1F8A-189E-41F1-BFD1-D2772C8A3C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10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So, how many of you like to eat meat? Are you all vegetarians? Well, I like to eat meat. And for those people like me, this question, ‘does meat harm human health?‘ will cause panic.</a:t>
            </a:r>
          </a:p>
          <a:p>
            <a:r>
              <a:rPr lang="en-US" altLang="ko-KR" dirty="0"/>
              <a:t>Unfortunately, meat consumption is not good for human health.</a:t>
            </a:r>
          </a:p>
          <a:p>
            <a:r>
              <a:rPr lang="en-US" altLang="ko-KR" dirty="0"/>
              <a:t>Today, I prepared five main arguments for this thesis statement.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1F8A-189E-41F1-BFD1-D2772C8A3C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2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First, meat consumption increases the risk of cancer.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1F8A-189E-41F1-BFD1-D2772C8A3C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10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you can see, the picture on the right side is showing a cancer cell.</a:t>
            </a:r>
          </a:p>
          <a:p>
            <a:r>
              <a:rPr lang="en-US" altLang="ko-KR" dirty="0"/>
              <a:t>A clear link has been found between larger intake of red meat and several cancers.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1F8A-189E-41F1-BFD1-D2772C8A3C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5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Second, unfortunately, meat consumption is also harmful to heart health.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1F8A-189E-41F1-BFD1-D2772C8A3C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90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1F8A-189E-41F1-BFD1-D2772C8A3C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84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third shocking fact is that increased demand for meat leads to the emergence of antibiotic-resistant bacteria.</a:t>
            </a:r>
          </a:p>
          <a:p>
            <a:r>
              <a:rPr lang="en-US" altLang="ko-KR" dirty="0"/>
              <a:t>And this certainly makes the situation worse.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1F8A-189E-41F1-BFD1-D2772C8A3C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159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1F8A-189E-41F1-BFD1-D2772C8A3C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7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Forth, meat consumption can lead to digestive health complications.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1F8A-189E-41F1-BFD1-D2772C8A3C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1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03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03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403706" y="0"/>
            <a:ext cx="8882008" cy="10285714"/>
            <a:chOff x="9403706" y="0"/>
            <a:chExt cx="888200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03706" y="0"/>
              <a:ext cx="888200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79075" y="1228567"/>
            <a:ext cx="8771288" cy="7828581"/>
            <a:chOff x="8379075" y="1228567"/>
            <a:chExt cx="8771288" cy="78285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79075" y="1228567"/>
              <a:ext cx="8771288" cy="782858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48363" y="7770793"/>
            <a:ext cx="526316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 err="1">
                <a:solidFill>
                  <a:schemeClr val="bg2"/>
                </a:solidFill>
                <a:latin typeface="Noto Sans CJK KR DemiLight" pitchFamily="34" charset="0"/>
                <a:cs typeface="Arial" panose="020B0604020202020204" pitchFamily="34" charset="0"/>
              </a:rPr>
              <a:t>Handong</a:t>
            </a:r>
            <a:r>
              <a:rPr lang="en-US" sz="2800" dirty="0">
                <a:solidFill>
                  <a:schemeClr val="bg2"/>
                </a:solidFill>
                <a:latin typeface="Noto Sans CJK KR DemiLight" pitchFamily="34" charset="0"/>
                <a:cs typeface="Arial" panose="020B0604020202020204" pitchFamily="34" charset="0"/>
              </a:rPr>
              <a:t> Global University</a:t>
            </a:r>
          </a:p>
          <a:p>
            <a:r>
              <a:rPr lang="en-US" sz="2800" dirty="0">
                <a:solidFill>
                  <a:schemeClr val="bg2"/>
                </a:solidFill>
                <a:latin typeface="Noto Sans CJK KR DemiLight" pitchFamily="34" charset="0"/>
                <a:cs typeface="Arial" panose="020B0604020202020204" pitchFamily="34" charset="0"/>
              </a:rPr>
              <a:t>21800362 Young Kwang Seo </a:t>
            </a:r>
            <a:endParaRPr lang="en-US" sz="2800" dirty="0">
              <a:solidFill>
                <a:schemeClr val="bg2"/>
              </a:solidFill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148363" y="1697863"/>
            <a:ext cx="286924" cy="286924"/>
            <a:chOff x="1709335" y="2055921"/>
            <a:chExt cx="286924" cy="2869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9335" y="2055921"/>
              <a:ext cx="286924" cy="28692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90600" y="2010597"/>
            <a:ext cx="11178857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kern="0" spc="-100" dirty="0">
                <a:solidFill>
                  <a:srgbClr val="FFFFFF"/>
                </a:solidFill>
                <a:latin typeface="Rockwell Extra Bold" panose="02060903040505020403" pitchFamily="18" charset="0"/>
                <a:cs typeface="Arial" panose="020B0604020202020204" pitchFamily="34" charset="0"/>
              </a:rPr>
              <a:t>Meat </a:t>
            </a:r>
          </a:p>
          <a:p>
            <a:r>
              <a:rPr lang="en-US" sz="8000" kern="0" spc="-100" dirty="0">
                <a:solidFill>
                  <a:srgbClr val="FFFFFF"/>
                </a:solidFill>
                <a:latin typeface="Rockwell Extra Bold" panose="02060903040505020403" pitchFamily="18" charset="0"/>
                <a:cs typeface="Arial" panose="020B0604020202020204" pitchFamily="34" charset="0"/>
              </a:rPr>
              <a:t>Consumption</a:t>
            </a:r>
            <a:endParaRPr lang="en-US" sz="8000" dirty="0">
              <a:latin typeface="Rockwell Extra Bold" panose="020609030405050204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665" y="0"/>
            <a:ext cx="18307666" cy="10401300"/>
            <a:chOff x="208934" y="-3831492"/>
            <a:chExt cx="18383865" cy="5163924"/>
          </a:xfrm>
        </p:grpSpPr>
        <p:pic>
          <p:nvPicPr>
            <p:cNvPr id="3" name="Object 2" descr="Question &amp; Thesis Statement&#10;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934" y="-3831492"/>
              <a:ext cx="18383865" cy="5163924"/>
            </a:xfrm>
            <a:prstGeom prst="rect">
              <a:avLst/>
            </a:prstGeom>
          </p:spPr>
        </p:pic>
      </p:grpSp>
      <p:sp>
        <p:nvSpPr>
          <p:cNvPr id="2" name="Object 41">
            <a:extLst>
              <a:ext uri="{FF2B5EF4-FFF2-40B4-BE49-F238E27FC236}">
                <a16:creationId xmlns:a16="http://schemas.microsoft.com/office/drawing/2014/main" id="{0C8A97EA-D2E1-5FA2-7CC2-C9416FB69630}"/>
              </a:ext>
            </a:extLst>
          </p:cNvPr>
          <p:cNvSpPr txBox="1"/>
          <p:nvPr/>
        </p:nvSpPr>
        <p:spPr>
          <a:xfrm>
            <a:off x="3952797" y="4619566"/>
            <a:ext cx="10382404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  <a:latin typeface="Rockwell Extra Bold" panose="02060903040505020403" pitchFamily="18" charset="0"/>
                <a:cs typeface="Pistilli" pitchFamily="34" charset="0"/>
              </a:rPr>
              <a:t>Meat consumption can lead to digestive health complications.</a:t>
            </a:r>
            <a:endParaRPr lang="en-US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4" name="Object 43">
            <a:extLst>
              <a:ext uri="{FF2B5EF4-FFF2-40B4-BE49-F238E27FC236}">
                <a16:creationId xmlns:a16="http://schemas.microsoft.com/office/drawing/2014/main" id="{1DFF576C-A256-C943-B371-5B3F28441624}"/>
              </a:ext>
            </a:extLst>
          </p:cNvPr>
          <p:cNvSpPr txBox="1"/>
          <p:nvPr/>
        </p:nvSpPr>
        <p:spPr>
          <a:xfrm>
            <a:off x="2495396" y="2392994"/>
            <a:ext cx="24384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ckwell Extra Bold" panose="02060903040505020403" pitchFamily="18" charset="0"/>
                <a:cs typeface="Pistilli" pitchFamily="34" charset="0"/>
              </a:rPr>
              <a:t>04</a:t>
            </a:r>
            <a:endParaRPr lang="en-US" sz="80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C3105F-1516-9FFE-80AA-CB209EEB5A0F}"/>
              </a:ext>
            </a:extLst>
          </p:cNvPr>
          <p:cNvCxnSpPr>
            <a:cxnSpLocks/>
          </p:cNvCxnSpPr>
          <p:nvPr/>
        </p:nvCxnSpPr>
        <p:spPr>
          <a:xfrm>
            <a:off x="2495396" y="2095500"/>
            <a:ext cx="13297207" cy="0"/>
          </a:xfrm>
          <a:prstGeom prst="line">
            <a:avLst/>
          </a:prstGeom>
          <a:ln w="76200">
            <a:solidFill>
              <a:srgbClr val="503A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B24E7B-74A2-5345-416C-C425B61927BD}"/>
              </a:ext>
            </a:extLst>
          </p:cNvPr>
          <p:cNvCxnSpPr>
            <a:cxnSpLocks/>
          </p:cNvCxnSpPr>
          <p:nvPr/>
        </p:nvCxnSpPr>
        <p:spPr>
          <a:xfrm>
            <a:off x="2495396" y="8191500"/>
            <a:ext cx="13297207" cy="0"/>
          </a:xfrm>
          <a:prstGeom prst="line">
            <a:avLst/>
          </a:prstGeom>
          <a:ln w="76200">
            <a:solidFill>
              <a:srgbClr val="503A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52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236"/>
            <a:ext cx="18285714" cy="1640536"/>
            <a:chOff x="0" y="5142857"/>
            <a:chExt cx="18285714" cy="5163924"/>
          </a:xfrm>
        </p:grpSpPr>
        <p:pic>
          <p:nvPicPr>
            <p:cNvPr id="3" name="Object 2" descr="Question &amp; Thesis Statement&#10;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285714" cy="51639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02BCAB5-6198-B332-5FC1-2814991E6809}"/>
              </a:ext>
            </a:extLst>
          </p:cNvPr>
          <p:cNvSpPr txBox="1"/>
          <p:nvPr/>
        </p:nvSpPr>
        <p:spPr>
          <a:xfrm>
            <a:off x="2514600" y="118211"/>
            <a:ext cx="15621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  <a:latin typeface="Rockwell Extra Bold" panose="02060903040505020403" pitchFamily="18" charset="0"/>
                <a:cs typeface="Pistilli" pitchFamily="34" charset="0"/>
              </a:rPr>
              <a:t>Meat consumption can lead to digestive health complications.</a:t>
            </a:r>
          </a:p>
        </p:txBody>
      </p:sp>
      <p:sp>
        <p:nvSpPr>
          <p:cNvPr id="2" name="Object 43">
            <a:extLst>
              <a:ext uri="{FF2B5EF4-FFF2-40B4-BE49-F238E27FC236}">
                <a16:creationId xmlns:a16="http://schemas.microsoft.com/office/drawing/2014/main" id="{929B5B19-B84B-1EB2-0E9F-DB6395C9506E}"/>
              </a:ext>
            </a:extLst>
          </p:cNvPr>
          <p:cNvSpPr txBox="1"/>
          <p:nvPr/>
        </p:nvSpPr>
        <p:spPr>
          <a:xfrm>
            <a:off x="0" y="118211"/>
            <a:ext cx="24384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ckwell Extra Bold" panose="02060903040505020403" pitchFamily="18" charset="0"/>
                <a:cs typeface="Pistilli" pitchFamily="34" charset="0"/>
              </a:rPr>
              <a:t>04</a:t>
            </a:r>
            <a:endParaRPr lang="en-US" sz="80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2DC25-E4EE-1F48-6FC9-153E44374768}"/>
              </a:ext>
            </a:extLst>
          </p:cNvPr>
          <p:cNvSpPr txBox="1"/>
          <p:nvPr/>
        </p:nvSpPr>
        <p:spPr>
          <a:xfrm>
            <a:off x="913324" y="7547908"/>
            <a:ext cx="16624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Noto Sans CJK KR DemiLight"/>
              </a:rPr>
              <a:t>Certain compounds, such as heterocyclic amines and polycyclic aromatic hydrocarbons, which are formed during the cooking process of meat, increase the risk of potential digestive disorders, especially colorectal cancer.</a:t>
            </a:r>
            <a:endParaRPr lang="ko-KR" altLang="en-US" sz="4000" b="1" dirty="0">
              <a:solidFill>
                <a:schemeClr val="bg1"/>
              </a:solidFill>
              <a:latin typeface="Noto Sans CJK KR DemiLight"/>
            </a:endParaRPr>
          </a:p>
        </p:txBody>
      </p:sp>
      <p:pic>
        <p:nvPicPr>
          <p:cNvPr id="5" name="Picture 2" descr="A picture of a cooked steak">
            <a:extLst>
              <a:ext uri="{FF2B5EF4-FFF2-40B4-BE49-F238E27FC236}">
                <a16:creationId xmlns:a16="http://schemas.microsoft.com/office/drawing/2014/main" id="{270BAA7F-6235-DBEE-5BDC-6FCBE45B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17" y="2673507"/>
            <a:ext cx="6095998" cy="407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65031C64-D792-4EE8-A91C-0E645C2B65EF}"/>
              </a:ext>
            </a:extLst>
          </p:cNvPr>
          <p:cNvSpPr/>
          <p:nvPr/>
        </p:nvSpPr>
        <p:spPr>
          <a:xfrm>
            <a:off x="8272913" y="4251403"/>
            <a:ext cx="1905000" cy="9144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Image Credit: PopTika/Shutterstock.com">
            <a:extLst>
              <a:ext uri="{FF2B5EF4-FFF2-40B4-BE49-F238E27FC236}">
                <a16:creationId xmlns:a16="http://schemas.microsoft.com/office/drawing/2014/main" id="{A7209549-8AA3-AD36-2489-CF0A710E3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193" y="2673507"/>
            <a:ext cx="6105290" cy="407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63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665" y="0"/>
            <a:ext cx="18307666" cy="10401300"/>
            <a:chOff x="208934" y="-3831492"/>
            <a:chExt cx="18383865" cy="5163924"/>
          </a:xfrm>
        </p:grpSpPr>
        <p:pic>
          <p:nvPicPr>
            <p:cNvPr id="3" name="Object 2" descr="Question &amp; Thesis Statement&#10;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934" y="-3831492"/>
              <a:ext cx="18383865" cy="5163924"/>
            </a:xfrm>
            <a:prstGeom prst="rect">
              <a:avLst/>
            </a:prstGeom>
          </p:spPr>
        </p:pic>
      </p:grpSp>
      <p:sp>
        <p:nvSpPr>
          <p:cNvPr id="2" name="Object 41">
            <a:extLst>
              <a:ext uri="{FF2B5EF4-FFF2-40B4-BE49-F238E27FC236}">
                <a16:creationId xmlns:a16="http://schemas.microsoft.com/office/drawing/2014/main" id="{0C8A97EA-D2E1-5FA2-7CC2-C9416FB69630}"/>
              </a:ext>
            </a:extLst>
          </p:cNvPr>
          <p:cNvSpPr txBox="1"/>
          <p:nvPr/>
        </p:nvSpPr>
        <p:spPr>
          <a:xfrm>
            <a:off x="3952797" y="4381500"/>
            <a:ext cx="10382404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  <a:latin typeface="Rockwell Extra Bold" panose="02060903040505020403" pitchFamily="18" charset="0"/>
                <a:cs typeface="Pistilli" pitchFamily="34" charset="0"/>
              </a:rPr>
              <a:t>Excessive meat consumption can make it challenging to manage the weight.</a:t>
            </a:r>
            <a:endParaRPr lang="en-US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4" name="Object 43">
            <a:extLst>
              <a:ext uri="{FF2B5EF4-FFF2-40B4-BE49-F238E27FC236}">
                <a16:creationId xmlns:a16="http://schemas.microsoft.com/office/drawing/2014/main" id="{1DFF576C-A256-C943-B371-5B3F28441624}"/>
              </a:ext>
            </a:extLst>
          </p:cNvPr>
          <p:cNvSpPr txBox="1"/>
          <p:nvPr/>
        </p:nvSpPr>
        <p:spPr>
          <a:xfrm>
            <a:off x="2495396" y="2392994"/>
            <a:ext cx="24384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ckwell Extra Bold" panose="02060903040505020403" pitchFamily="18" charset="0"/>
                <a:cs typeface="Pistilli" pitchFamily="34" charset="0"/>
              </a:rPr>
              <a:t>05</a:t>
            </a:r>
            <a:endParaRPr lang="en-US" sz="80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C3105F-1516-9FFE-80AA-CB209EEB5A0F}"/>
              </a:ext>
            </a:extLst>
          </p:cNvPr>
          <p:cNvCxnSpPr>
            <a:cxnSpLocks/>
          </p:cNvCxnSpPr>
          <p:nvPr/>
        </p:nvCxnSpPr>
        <p:spPr>
          <a:xfrm>
            <a:off x="2495396" y="2095500"/>
            <a:ext cx="13297207" cy="0"/>
          </a:xfrm>
          <a:prstGeom prst="line">
            <a:avLst/>
          </a:prstGeom>
          <a:ln w="76200">
            <a:solidFill>
              <a:srgbClr val="503A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B24E7B-74A2-5345-416C-C425B61927BD}"/>
              </a:ext>
            </a:extLst>
          </p:cNvPr>
          <p:cNvCxnSpPr>
            <a:cxnSpLocks/>
          </p:cNvCxnSpPr>
          <p:nvPr/>
        </p:nvCxnSpPr>
        <p:spPr>
          <a:xfrm>
            <a:off x="2495396" y="8191500"/>
            <a:ext cx="13297207" cy="0"/>
          </a:xfrm>
          <a:prstGeom prst="line">
            <a:avLst/>
          </a:prstGeom>
          <a:ln w="76200">
            <a:solidFill>
              <a:srgbClr val="503A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54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236"/>
            <a:ext cx="18285714" cy="1640536"/>
            <a:chOff x="0" y="5142857"/>
            <a:chExt cx="18285714" cy="5163924"/>
          </a:xfrm>
        </p:grpSpPr>
        <p:pic>
          <p:nvPicPr>
            <p:cNvPr id="3" name="Object 2" descr="Question &amp; Thesis Statement&#10;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285714" cy="51639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02BCAB5-6198-B332-5FC1-2814991E6809}"/>
              </a:ext>
            </a:extLst>
          </p:cNvPr>
          <p:cNvSpPr txBox="1"/>
          <p:nvPr/>
        </p:nvSpPr>
        <p:spPr>
          <a:xfrm>
            <a:off x="2514600" y="118211"/>
            <a:ext cx="15621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  <a:latin typeface="Rockwell Extra Bold" panose="02060903040505020403" pitchFamily="18" charset="0"/>
                <a:cs typeface="Pistilli" pitchFamily="34" charset="0"/>
              </a:rPr>
              <a:t>Excessive meat consumption can make it challenging to manage the weight.</a:t>
            </a:r>
          </a:p>
        </p:txBody>
      </p:sp>
      <p:sp>
        <p:nvSpPr>
          <p:cNvPr id="2" name="Object 43">
            <a:extLst>
              <a:ext uri="{FF2B5EF4-FFF2-40B4-BE49-F238E27FC236}">
                <a16:creationId xmlns:a16="http://schemas.microsoft.com/office/drawing/2014/main" id="{929B5B19-B84B-1EB2-0E9F-DB6395C9506E}"/>
              </a:ext>
            </a:extLst>
          </p:cNvPr>
          <p:cNvSpPr txBox="1"/>
          <p:nvPr/>
        </p:nvSpPr>
        <p:spPr>
          <a:xfrm>
            <a:off x="0" y="118211"/>
            <a:ext cx="24384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ckwell Extra Bold" panose="02060903040505020403" pitchFamily="18" charset="0"/>
                <a:cs typeface="Pistilli" pitchFamily="34" charset="0"/>
              </a:rPr>
              <a:t>05</a:t>
            </a:r>
            <a:endParaRPr lang="en-US" sz="80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5" name="Picture 2" descr="A picture of a cooked steak">
            <a:extLst>
              <a:ext uri="{FF2B5EF4-FFF2-40B4-BE49-F238E27FC236}">
                <a16:creationId xmlns:a16="http://schemas.microsoft.com/office/drawing/2014/main" id="{3BB87714-59A7-62D3-4901-7B22A133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50" y="2673505"/>
            <a:ext cx="6095998" cy="407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794F477E-B1F5-BFFE-00C1-FBAF431704F3}"/>
              </a:ext>
            </a:extLst>
          </p:cNvPr>
          <p:cNvSpPr/>
          <p:nvPr/>
        </p:nvSpPr>
        <p:spPr>
          <a:xfrm>
            <a:off x="7638524" y="4229100"/>
            <a:ext cx="1905000" cy="9144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980B1C-046D-DF33-CFFA-1DA0977E11F2}"/>
              </a:ext>
            </a:extLst>
          </p:cNvPr>
          <p:cNvSpPr txBox="1"/>
          <p:nvPr/>
        </p:nvSpPr>
        <p:spPr>
          <a:xfrm>
            <a:off x="913324" y="7778906"/>
            <a:ext cx="166241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Noto Sans CJK KR DemiLight"/>
              </a:rPr>
              <a:t>Excessive consumption of meat is associated with weight gain and obesity due to its high calorie and fat content.</a:t>
            </a:r>
            <a:endParaRPr lang="ko-KR" altLang="en-US" sz="4000" b="1" dirty="0">
              <a:solidFill>
                <a:schemeClr val="bg1"/>
              </a:solidFill>
              <a:latin typeface="Noto Sans CJK KR DemiLight"/>
            </a:endParaRPr>
          </a:p>
        </p:txBody>
      </p:sp>
      <p:pic>
        <p:nvPicPr>
          <p:cNvPr id="6148" name="Picture 4" descr="It's the New Year, which means many have made a resolution to lose weight.">
            <a:extLst>
              <a:ext uri="{FF2B5EF4-FFF2-40B4-BE49-F238E27FC236}">
                <a16:creationId xmlns:a16="http://schemas.microsoft.com/office/drawing/2014/main" id="{ECE2CF37-031C-13A1-547F-933451438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2673506"/>
            <a:ext cx="7201950" cy="407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30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3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236"/>
            <a:ext cx="18285714" cy="1564336"/>
            <a:chOff x="0" y="5142857"/>
            <a:chExt cx="18285714" cy="5163924"/>
          </a:xfrm>
        </p:grpSpPr>
        <p:pic>
          <p:nvPicPr>
            <p:cNvPr id="3" name="Object 2" descr="Question &amp; Thesis Statement&#10;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285714" cy="51639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02BCAB5-6198-B332-5FC1-2814991E6809}"/>
              </a:ext>
            </a:extLst>
          </p:cNvPr>
          <p:cNvSpPr txBox="1"/>
          <p:nvPr/>
        </p:nvSpPr>
        <p:spPr>
          <a:xfrm>
            <a:off x="1827657" y="323748"/>
            <a:ext cx="146304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000" dirty="0">
                <a:solidFill>
                  <a:srgbClr val="FFFFFF"/>
                </a:solidFill>
                <a:latin typeface="Rockwell Extra Bold" panose="02060903040505020403" pitchFamily="18" charset="0"/>
                <a:cs typeface="Pistilli" pitchFamily="34" charset="0"/>
              </a:rPr>
              <a:t>Summary</a:t>
            </a:r>
            <a:endParaRPr lang="en-US" altLang="ko-KR" sz="5000" dirty="0">
              <a:latin typeface="Rockwell Extra Bold" panose="02060903040505020403" pitchFamily="18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54F4EF7-DE41-1838-FD9B-C4F6ADC86C4B}"/>
              </a:ext>
            </a:extLst>
          </p:cNvPr>
          <p:cNvSpPr/>
          <p:nvPr/>
        </p:nvSpPr>
        <p:spPr>
          <a:xfrm>
            <a:off x="1447800" y="2247900"/>
            <a:ext cx="15392400" cy="1219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6" name="Object 43">
            <a:extLst>
              <a:ext uri="{FF2B5EF4-FFF2-40B4-BE49-F238E27FC236}">
                <a16:creationId xmlns:a16="http://schemas.microsoft.com/office/drawing/2014/main" id="{2784629B-3353-EF49-4C1B-B96601106A99}"/>
              </a:ext>
            </a:extLst>
          </p:cNvPr>
          <p:cNvSpPr txBox="1"/>
          <p:nvPr/>
        </p:nvSpPr>
        <p:spPr>
          <a:xfrm>
            <a:off x="1447800" y="2195780"/>
            <a:ext cx="2076604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solidFill>
                  <a:srgbClr val="503A34"/>
                </a:solidFill>
                <a:latin typeface="Rockwell Extra Bold" panose="02060903040505020403" pitchFamily="18" charset="0"/>
                <a:cs typeface="Pistilli" pitchFamily="34" charset="0"/>
              </a:rPr>
              <a:t>01</a:t>
            </a:r>
            <a:endParaRPr lang="en-US" sz="8000" dirty="0">
              <a:solidFill>
                <a:srgbClr val="503A34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4188F34-FA7F-515E-AF3B-3FFBA0130407}"/>
              </a:ext>
            </a:extLst>
          </p:cNvPr>
          <p:cNvSpPr/>
          <p:nvPr/>
        </p:nvSpPr>
        <p:spPr>
          <a:xfrm>
            <a:off x="1447800" y="3733503"/>
            <a:ext cx="15392400" cy="1219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58A454D-CEB0-FC26-139E-ACB425775A35}"/>
              </a:ext>
            </a:extLst>
          </p:cNvPr>
          <p:cNvSpPr/>
          <p:nvPr/>
        </p:nvSpPr>
        <p:spPr>
          <a:xfrm>
            <a:off x="1371600" y="5211486"/>
            <a:ext cx="15392400" cy="1219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B0A3D6A-1DC2-1F69-3C50-0BE7E8960A5A}"/>
              </a:ext>
            </a:extLst>
          </p:cNvPr>
          <p:cNvSpPr/>
          <p:nvPr/>
        </p:nvSpPr>
        <p:spPr>
          <a:xfrm>
            <a:off x="1341120" y="6699201"/>
            <a:ext cx="15392400" cy="1219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22F1E8F-4E31-1645-3DEF-5A2DAA1CAE76}"/>
              </a:ext>
            </a:extLst>
          </p:cNvPr>
          <p:cNvSpPr/>
          <p:nvPr/>
        </p:nvSpPr>
        <p:spPr>
          <a:xfrm>
            <a:off x="1341120" y="8209776"/>
            <a:ext cx="15392400" cy="1219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14" name="Object 43">
            <a:extLst>
              <a:ext uri="{FF2B5EF4-FFF2-40B4-BE49-F238E27FC236}">
                <a16:creationId xmlns:a16="http://schemas.microsoft.com/office/drawing/2014/main" id="{6151441A-4275-94A0-E5FF-2126E5FF2221}"/>
              </a:ext>
            </a:extLst>
          </p:cNvPr>
          <p:cNvSpPr txBox="1"/>
          <p:nvPr/>
        </p:nvSpPr>
        <p:spPr>
          <a:xfrm>
            <a:off x="1447800" y="3676369"/>
            <a:ext cx="2076604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solidFill>
                  <a:srgbClr val="503A34"/>
                </a:solidFill>
                <a:latin typeface="Rockwell Extra Bold" panose="02060903040505020403" pitchFamily="18" charset="0"/>
                <a:cs typeface="Pistilli" pitchFamily="34" charset="0"/>
              </a:rPr>
              <a:t>02</a:t>
            </a:r>
            <a:endParaRPr lang="en-US" sz="8000" dirty="0">
              <a:solidFill>
                <a:srgbClr val="503A34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5" name="Object 43">
            <a:extLst>
              <a:ext uri="{FF2B5EF4-FFF2-40B4-BE49-F238E27FC236}">
                <a16:creationId xmlns:a16="http://schemas.microsoft.com/office/drawing/2014/main" id="{F127F810-DB39-A6D2-B4C3-3F2A9EF5DC31}"/>
              </a:ext>
            </a:extLst>
          </p:cNvPr>
          <p:cNvSpPr txBox="1"/>
          <p:nvPr/>
        </p:nvSpPr>
        <p:spPr>
          <a:xfrm>
            <a:off x="1447800" y="5156958"/>
            <a:ext cx="2076604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solidFill>
                  <a:srgbClr val="503A34"/>
                </a:solidFill>
                <a:latin typeface="Rockwell Extra Bold" panose="02060903040505020403" pitchFamily="18" charset="0"/>
                <a:cs typeface="Pistilli" pitchFamily="34" charset="0"/>
              </a:rPr>
              <a:t>03</a:t>
            </a:r>
            <a:endParaRPr lang="en-US" sz="8000" dirty="0">
              <a:solidFill>
                <a:srgbClr val="503A34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6" name="Object 43">
            <a:extLst>
              <a:ext uri="{FF2B5EF4-FFF2-40B4-BE49-F238E27FC236}">
                <a16:creationId xmlns:a16="http://schemas.microsoft.com/office/drawing/2014/main" id="{2A7B0520-4A51-3487-2A41-0375DBBE3EB2}"/>
              </a:ext>
            </a:extLst>
          </p:cNvPr>
          <p:cNvSpPr txBox="1"/>
          <p:nvPr/>
        </p:nvSpPr>
        <p:spPr>
          <a:xfrm>
            <a:off x="1447800" y="6650314"/>
            <a:ext cx="2076604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solidFill>
                  <a:srgbClr val="503A34"/>
                </a:solidFill>
                <a:latin typeface="Rockwell Extra Bold" panose="02060903040505020403" pitchFamily="18" charset="0"/>
                <a:cs typeface="Pistilli" pitchFamily="34" charset="0"/>
              </a:rPr>
              <a:t>04</a:t>
            </a:r>
            <a:endParaRPr lang="en-US" sz="8000" dirty="0">
              <a:solidFill>
                <a:srgbClr val="503A34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7" name="Object 43">
            <a:extLst>
              <a:ext uri="{FF2B5EF4-FFF2-40B4-BE49-F238E27FC236}">
                <a16:creationId xmlns:a16="http://schemas.microsoft.com/office/drawing/2014/main" id="{989AA7C0-3F6D-1A6B-A92F-615896EBFED5}"/>
              </a:ext>
            </a:extLst>
          </p:cNvPr>
          <p:cNvSpPr txBox="1"/>
          <p:nvPr/>
        </p:nvSpPr>
        <p:spPr>
          <a:xfrm>
            <a:off x="1447800" y="8157656"/>
            <a:ext cx="2076604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solidFill>
                  <a:srgbClr val="503A34"/>
                </a:solidFill>
                <a:latin typeface="Rockwell Extra Bold" panose="02060903040505020403" pitchFamily="18" charset="0"/>
                <a:cs typeface="Pistilli" pitchFamily="34" charset="0"/>
              </a:rPr>
              <a:t>05</a:t>
            </a:r>
            <a:endParaRPr lang="en-US" sz="8000" dirty="0">
              <a:solidFill>
                <a:srgbClr val="503A34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684290-CBFB-E75C-0173-3A6EC5C38378}"/>
              </a:ext>
            </a:extLst>
          </p:cNvPr>
          <p:cNvSpPr txBox="1"/>
          <p:nvPr/>
        </p:nvSpPr>
        <p:spPr>
          <a:xfrm>
            <a:off x="3675661" y="2430423"/>
            <a:ext cx="127823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Noto Sans CJK KR DemiLight"/>
              </a:rPr>
              <a:t>Increased cancer risk</a:t>
            </a:r>
            <a:endParaRPr lang="ko-KR" altLang="en-US" sz="5000" b="1" dirty="0">
              <a:latin typeface="Noto Sans CJK KR Demi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0FD411-7A55-0BE2-64BE-A263A7923C16}"/>
              </a:ext>
            </a:extLst>
          </p:cNvPr>
          <p:cNvSpPr txBox="1"/>
          <p:nvPr/>
        </p:nvSpPr>
        <p:spPr>
          <a:xfrm>
            <a:off x="3675661" y="3908406"/>
            <a:ext cx="127823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Noto Sans CJK KR DemiLight"/>
              </a:rPr>
              <a:t>Harmful effects on heart health</a:t>
            </a:r>
            <a:endParaRPr lang="ko-KR" altLang="en-US" sz="5000" b="1" dirty="0">
              <a:latin typeface="Noto Sans CJK KR Demi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DC56C1-A554-82F8-2BB4-DB6EECF11DB8}"/>
              </a:ext>
            </a:extLst>
          </p:cNvPr>
          <p:cNvSpPr txBox="1"/>
          <p:nvPr/>
        </p:nvSpPr>
        <p:spPr>
          <a:xfrm>
            <a:off x="3675661" y="5387790"/>
            <a:ext cx="127823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Noto Sans CJK KR DemiLight"/>
              </a:rPr>
              <a:t>Potential contributions to antibiotic resistance</a:t>
            </a:r>
            <a:endParaRPr lang="ko-KR" altLang="en-US" sz="5000" b="1" dirty="0">
              <a:latin typeface="Noto Sans CJK KR Demi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AB94E3-7A57-6B2F-09AB-4E96AE68AA0A}"/>
              </a:ext>
            </a:extLst>
          </p:cNvPr>
          <p:cNvSpPr txBox="1"/>
          <p:nvPr/>
        </p:nvSpPr>
        <p:spPr>
          <a:xfrm>
            <a:off x="3675661" y="6877914"/>
            <a:ext cx="127823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Noto Sans CJK KR DemiLight"/>
              </a:rPr>
              <a:t>Digestive complications</a:t>
            </a:r>
            <a:endParaRPr lang="ko-KR" altLang="en-US" sz="5000" b="1" dirty="0">
              <a:latin typeface="Noto Sans CJK KR Demi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DB7F7F-9E11-93D4-3AB3-A71C6C78C26A}"/>
              </a:ext>
            </a:extLst>
          </p:cNvPr>
          <p:cNvSpPr txBox="1"/>
          <p:nvPr/>
        </p:nvSpPr>
        <p:spPr>
          <a:xfrm>
            <a:off x="3675661" y="8388488"/>
            <a:ext cx="127823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latin typeface="Noto Sans CJK KR DemiLight"/>
              </a:rPr>
              <a:t>Difficulty managing weight</a:t>
            </a:r>
            <a:endParaRPr lang="ko-KR" altLang="en-US" sz="5000" b="1" dirty="0">
              <a:latin typeface="Noto Sans CJK KR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89516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236"/>
            <a:ext cx="18285714" cy="1564336"/>
            <a:chOff x="0" y="5142857"/>
            <a:chExt cx="18285714" cy="5163924"/>
          </a:xfrm>
        </p:grpSpPr>
        <p:pic>
          <p:nvPicPr>
            <p:cNvPr id="3" name="Object 2" descr="Question &amp; Thesis Statement&#10;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285714" cy="516392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8C0AEF-027A-D942-ED6E-6B87AF792690}"/>
              </a:ext>
            </a:extLst>
          </p:cNvPr>
          <p:cNvSpPr txBox="1"/>
          <p:nvPr/>
        </p:nvSpPr>
        <p:spPr>
          <a:xfrm>
            <a:off x="1651825" y="3009900"/>
            <a:ext cx="149820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Noto Sans CJK KR DemiLight"/>
              </a:rPr>
              <a:t>While there's no doubt that meat consumption has a negative impact on our health, there are also studies that show that moderate meat consumption can have a positive impact on our health.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2BCAB5-6198-B332-5FC1-2814991E6809}"/>
              </a:ext>
            </a:extLst>
          </p:cNvPr>
          <p:cNvSpPr txBox="1"/>
          <p:nvPr/>
        </p:nvSpPr>
        <p:spPr>
          <a:xfrm>
            <a:off x="1827657" y="323748"/>
            <a:ext cx="146304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000" dirty="0">
                <a:solidFill>
                  <a:srgbClr val="FFFFFF"/>
                </a:solidFill>
                <a:latin typeface="Rockwell Extra Bold" panose="02060903040505020403" pitchFamily="18" charset="0"/>
                <a:cs typeface="Pistilli" pitchFamily="34" charset="0"/>
              </a:rPr>
              <a:t>Conclusion</a:t>
            </a:r>
            <a:endParaRPr lang="en-US" altLang="ko-KR" sz="5000" dirty="0">
              <a:latin typeface="Rockwell Extra Bold" panose="02060903040505020403" pitchFamily="18" charset="0"/>
            </a:endParaRP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9B109845-AE74-9121-1AE7-6A86C5584CB7}"/>
              </a:ext>
            </a:extLst>
          </p:cNvPr>
          <p:cNvGrpSpPr/>
          <p:nvPr/>
        </p:nvGrpSpPr>
        <p:grpSpPr>
          <a:xfrm>
            <a:off x="990600" y="7429500"/>
            <a:ext cx="16230600" cy="1905000"/>
            <a:chOff x="0" y="5142857"/>
            <a:chExt cx="18285714" cy="5163924"/>
          </a:xfrm>
        </p:grpSpPr>
        <p:pic>
          <p:nvPicPr>
            <p:cNvPr id="4" name="Object 2" descr="Question &amp; Thesis Statement&#10;">
              <a:extLst>
                <a:ext uri="{FF2B5EF4-FFF2-40B4-BE49-F238E27FC236}">
                  <a16:creationId xmlns:a16="http://schemas.microsoft.com/office/drawing/2014/main" id="{23351C90-756C-CD67-7E43-7AC7E621C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285714" cy="516392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710DD15-A6BA-6A88-CC95-CE50CDB3A3A6}"/>
              </a:ext>
            </a:extLst>
          </p:cNvPr>
          <p:cNvSpPr txBox="1"/>
          <p:nvPr/>
        </p:nvSpPr>
        <p:spPr>
          <a:xfrm>
            <a:off x="1651824" y="7528292"/>
            <a:ext cx="149820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Noto Sans CJK KR DemiLight"/>
              </a:rPr>
              <a:t>It is important to avoid excessive meat consumption to maintain good health.</a:t>
            </a:r>
          </a:p>
        </p:txBody>
      </p:sp>
    </p:spTree>
    <p:extLst>
      <p:ext uri="{BB962C8B-B14F-4D97-AF65-F5344CB8AC3E}">
        <p14:creationId xmlns:p14="http://schemas.microsoft.com/office/powerpoint/2010/main" val="164708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236"/>
            <a:ext cx="18285714" cy="1564336"/>
            <a:chOff x="0" y="5142857"/>
            <a:chExt cx="18285714" cy="5163924"/>
          </a:xfrm>
        </p:grpSpPr>
        <p:pic>
          <p:nvPicPr>
            <p:cNvPr id="3" name="Object 2" descr="Question &amp; Thesis Statement&#10;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285714" cy="516392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8C0AEF-027A-D942-ED6E-6B87AF792690}"/>
              </a:ext>
            </a:extLst>
          </p:cNvPr>
          <p:cNvSpPr txBox="1"/>
          <p:nvPr/>
        </p:nvSpPr>
        <p:spPr>
          <a:xfrm>
            <a:off x="468532" y="2171700"/>
            <a:ext cx="1734865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altLang="ko-KR" sz="2800" b="1" dirty="0" err="1">
                <a:solidFill>
                  <a:schemeClr val="bg1"/>
                </a:solidFill>
                <a:latin typeface="Noto Sans CJK KR DemiLight"/>
              </a:rPr>
              <a:t>Heavey</a:t>
            </a:r>
            <a:r>
              <a:rPr lang="en-US" altLang="ko-KR" sz="2800" b="1" dirty="0">
                <a:solidFill>
                  <a:schemeClr val="bg1"/>
                </a:solidFill>
                <a:latin typeface="Noto Sans CJK KR DemiLight"/>
              </a:rPr>
              <a:t>, P. M., McKenna, D., &amp; Rowland, I. R. (2004). Colorectal cancer and the relationship between genes and the environment. </a:t>
            </a:r>
            <a:r>
              <a:rPr lang="en-US" altLang="ko-KR" sz="2800" b="1" i="1" dirty="0">
                <a:solidFill>
                  <a:schemeClr val="bg1"/>
                </a:solidFill>
                <a:latin typeface="Noto Sans CJK KR DemiLight"/>
              </a:rPr>
              <a:t>Nutrition and Cancer, 48(2), 124-141. </a:t>
            </a:r>
          </a:p>
          <a:p>
            <a:pPr marL="514350" indent="-514350">
              <a:buAutoNum type="arabicParenR"/>
            </a:pPr>
            <a:endParaRPr lang="en-US" altLang="ko-KR" sz="2800" b="1" i="1" dirty="0">
              <a:solidFill>
                <a:schemeClr val="bg1"/>
              </a:solidFill>
              <a:latin typeface="Noto Sans CJK KR DemiLight"/>
            </a:endParaRPr>
          </a:p>
          <a:p>
            <a:pPr marL="514350" indent="-514350">
              <a:buAutoNum type="arabicParenR"/>
            </a:pPr>
            <a:r>
              <a:rPr lang="en-US" altLang="ko-KR" sz="2800" b="1" dirty="0" err="1">
                <a:solidFill>
                  <a:schemeClr val="bg1"/>
                </a:solidFill>
                <a:latin typeface="Noto Sans CJK KR DemiLight"/>
              </a:rPr>
              <a:t>Helmus</a:t>
            </a:r>
            <a:r>
              <a:rPr lang="en-US" altLang="ko-KR" sz="2800" b="1" dirty="0">
                <a:solidFill>
                  <a:schemeClr val="bg1"/>
                </a:solidFill>
                <a:latin typeface="Noto Sans CJK KR DemiLight"/>
              </a:rPr>
              <a:t>, D. S., Thompson, C. L., Zelenskiy, S., Tucker, T. C., &amp; Li, L. (2013). Red meat-derived heterocyclic amines increase risk of colon cancer: a population-based case-control study. </a:t>
            </a:r>
            <a:r>
              <a:rPr lang="en-US" altLang="ko-KR" sz="2800" b="1" i="1" dirty="0">
                <a:solidFill>
                  <a:schemeClr val="bg1"/>
                </a:solidFill>
                <a:latin typeface="Noto Sans CJK KR DemiLight"/>
              </a:rPr>
              <a:t>Nutrition and Cancer, 65(8), 1141-1150. </a:t>
            </a:r>
          </a:p>
          <a:p>
            <a:pPr marL="514350" indent="-514350">
              <a:buAutoNum type="arabicParenR"/>
            </a:pPr>
            <a:endParaRPr lang="en-US" altLang="ko-KR" sz="2800" b="1" i="1" dirty="0">
              <a:solidFill>
                <a:schemeClr val="bg1"/>
              </a:solidFill>
              <a:latin typeface="Noto Sans CJK KR DemiLight"/>
            </a:endParaRPr>
          </a:p>
          <a:p>
            <a:pPr marL="514350" indent="-514350">
              <a:buAutoNum type="arabicParenR"/>
            </a:pPr>
            <a:r>
              <a:rPr lang="en-US" altLang="ko-KR" sz="2800" b="1" dirty="0">
                <a:solidFill>
                  <a:schemeClr val="bg1"/>
                </a:solidFill>
                <a:latin typeface="Noto Sans CJK KR DemiLight"/>
              </a:rPr>
              <a:t>Kim, E., Coelho, D., &amp; </a:t>
            </a:r>
            <a:r>
              <a:rPr lang="en-US" altLang="ko-KR" sz="2800" b="1" dirty="0" err="1">
                <a:solidFill>
                  <a:schemeClr val="bg1"/>
                </a:solidFill>
                <a:latin typeface="Noto Sans CJK KR DemiLight"/>
              </a:rPr>
              <a:t>Blachier</a:t>
            </a:r>
            <a:r>
              <a:rPr lang="en-US" altLang="ko-KR" sz="2800" b="1" dirty="0">
                <a:solidFill>
                  <a:schemeClr val="bg1"/>
                </a:solidFill>
                <a:latin typeface="Noto Sans CJK KR DemiLight"/>
              </a:rPr>
              <a:t>, F. (2013). Review of the association between meat consumption and risk of colorectal cancer. </a:t>
            </a:r>
            <a:r>
              <a:rPr lang="en-US" altLang="ko-KR" sz="2800" b="1" i="1" dirty="0">
                <a:solidFill>
                  <a:schemeClr val="bg1"/>
                </a:solidFill>
                <a:latin typeface="Noto Sans CJK KR DemiLight"/>
              </a:rPr>
              <a:t>Nutrition Research, 33(12), 983-994. </a:t>
            </a:r>
          </a:p>
          <a:p>
            <a:pPr marL="514350" indent="-514350">
              <a:buAutoNum type="arabicParenR"/>
            </a:pPr>
            <a:endParaRPr lang="en-US" altLang="ko-KR" sz="2800" b="1" i="1" dirty="0">
              <a:solidFill>
                <a:schemeClr val="bg1"/>
              </a:solidFill>
              <a:latin typeface="Noto Sans CJK KR DemiLight"/>
            </a:endParaRPr>
          </a:p>
          <a:p>
            <a:pPr marL="514350" indent="-514350">
              <a:buAutoNum type="arabicParenR"/>
            </a:pPr>
            <a:r>
              <a:rPr lang="en-US" altLang="ko-KR" sz="2800" b="1" dirty="0">
                <a:solidFill>
                  <a:schemeClr val="bg1"/>
                </a:solidFill>
                <a:latin typeface="Noto Sans CJK KR DemiLight"/>
              </a:rPr>
              <a:t>Lippi, G., </a:t>
            </a:r>
            <a:r>
              <a:rPr lang="en-US" altLang="ko-KR" sz="2800" b="1" dirty="0" err="1">
                <a:solidFill>
                  <a:schemeClr val="bg1"/>
                </a:solidFill>
                <a:latin typeface="Noto Sans CJK KR DemiLight"/>
              </a:rPr>
              <a:t>Mattiuzzi</a:t>
            </a:r>
            <a:r>
              <a:rPr lang="en-US" altLang="ko-KR" sz="2800" b="1" dirty="0">
                <a:solidFill>
                  <a:schemeClr val="bg1"/>
                </a:solidFill>
                <a:latin typeface="Noto Sans CJK KR DemiLight"/>
              </a:rPr>
              <a:t>, C., &amp; </a:t>
            </a:r>
            <a:r>
              <a:rPr lang="en-US" altLang="ko-KR" sz="2800" b="1" dirty="0" err="1">
                <a:solidFill>
                  <a:schemeClr val="bg1"/>
                </a:solidFill>
                <a:latin typeface="Noto Sans CJK KR DemiLight"/>
              </a:rPr>
              <a:t>Cervellin</a:t>
            </a:r>
            <a:r>
              <a:rPr lang="en-US" altLang="ko-KR" sz="2800" b="1" dirty="0">
                <a:solidFill>
                  <a:schemeClr val="bg1"/>
                </a:solidFill>
                <a:latin typeface="Noto Sans CJK KR DemiLight"/>
              </a:rPr>
              <a:t>, G. (2016). Meat consumption and cancer risk: a critical review of published meta-analyses. </a:t>
            </a:r>
            <a:r>
              <a:rPr lang="en-US" altLang="ko-KR" sz="2800" b="1" i="1" dirty="0">
                <a:solidFill>
                  <a:schemeClr val="bg1"/>
                </a:solidFill>
                <a:latin typeface="Noto Sans CJK KR DemiLight"/>
              </a:rPr>
              <a:t>Critical Reviews in Oncology/Hematology, 97, 1-14. </a:t>
            </a:r>
          </a:p>
          <a:p>
            <a:pPr marL="514350" indent="-514350">
              <a:buAutoNum type="arabicParenR"/>
            </a:pPr>
            <a:endParaRPr lang="en-US" altLang="ko-KR" sz="2800" b="1" i="1" dirty="0">
              <a:solidFill>
                <a:schemeClr val="bg1"/>
              </a:solidFill>
              <a:latin typeface="Noto Sans CJK KR DemiLight"/>
            </a:endParaRPr>
          </a:p>
          <a:p>
            <a:pPr marL="514350" indent="-514350">
              <a:buAutoNum type="arabicParenR"/>
            </a:pPr>
            <a:r>
              <a:rPr lang="en-US" altLang="ko-KR" sz="2800" b="1" dirty="0">
                <a:solidFill>
                  <a:schemeClr val="bg1"/>
                </a:solidFill>
                <a:latin typeface="Noto Sans CJK KR DemiLight"/>
              </a:rPr>
              <a:t>Micha, R., </a:t>
            </a:r>
            <a:r>
              <a:rPr lang="en-US" altLang="ko-KR" sz="2800" b="1" dirty="0" err="1">
                <a:solidFill>
                  <a:schemeClr val="bg1"/>
                </a:solidFill>
                <a:latin typeface="Noto Sans CJK KR DemiLight"/>
              </a:rPr>
              <a:t>Michas</a:t>
            </a:r>
            <a:r>
              <a:rPr lang="en-US" altLang="ko-KR" sz="2800" b="1" dirty="0">
                <a:solidFill>
                  <a:schemeClr val="bg1"/>
                </a:solidFill>
                <a:latin typeface="Noto Sans CJK KR DemiLight"/>
              </a:rPr>
              <a:t>, G., </a:t>
            </a:r>
            <a:r>
              <a:rPr lang="en-US" altLang="ko-KR" sz="2800" b="1" dirty="0" err="1">
                <a:solidFill>
                  <a:schemeClr val="bg1"/>
                </a:solidFill>
                <a:latin typeface="Noto Sans CJK KR DemiLight"/>
              </a:rPr>
              <a:t>Lajous</a:t>
            </a:r>
            <a:r>
              <a:rPr lang="en-US" altLang="ko-KR" sz="2800" b="1" dirty="0">
                <a:solidFill>
                  <a:schemeClr val="bg1"/>
                </a:solidFill>
                <a:latin typeface="Noto Sans CJK KR DemiLight"/>
              </a:rPr>
              <a:t>, M., &amp; </a:t>
            </a:r>
            <a:r>
              <a:rPr lang="en-US" altLang="ko-KR" sz="2800" b="1" dirty="0" err="1">
                <a:solidFill>
                  <a:schemeClr val="bg1"/>
                </a:solidFill>
                <a:latin typeface="Noto Sans CJK KR DemiLight"/>
              </a:rPr>
              <a:t>Mozaffarian</a:t>
            </a:r>
            <a:r>
              <a:rPr lang="en-US" altLang="ko-KR" sz="2800" b="1" dirty="0">
                <a:solidFill>
                  <a:schemeClr val="bg1"/>
                </a:solidFill>
                <a:latin typeface="Noto Sans CJK KR DemiLight"/>
              </a:rPr>
              <a:t>, D. (2013). Processing of meats and cardiovascular risk: time to focus on preservatives. </a:t>
            </a:r>
            <a:r>
              <a:rPr lang="en-US" altLang="ko-KR" sz="2800" b="1" i="1" dirty="0">
                <a:solidFill>
                  <a:schemeClr val="bg1"/>
                </a:solidFill>
                <a:latin typeface="Noto Sans CJK KR DemiLight"/>
              </a:rPr>
              <a:t>BMC Medicine, 11, 1-4. </a:t>
            </a:r>
          </a:p>
          <a:p>
            <a:pPr marL="514350" indent="-514350">
              <a:buAutoNum type="arabicParenR"/>
            </a:pPr>
            <a:endParaRPr lang="en-US" altLang="ko-KR" sz="2800" b="1" i="1" dirty="0">
              <a:solidFill>
                <a:schemeClr val="bg1"/>
              </a:solidFill>
              <a:latin typeface="Noto Sans CJK KR DemiLight"/>
            </a:endParaRPr>
          </a:p>
          <a:p>
            <a:pPr marL="514350" indent="-514350">
              <a:buAutoNum type="arabicParenR"/>
            </a:pPr>
            <a:r>
              <a:rPr lang="en-US" altLang="ko-KR" sz="2800" b="1" dirty="0" err="1">
                <a:solidFill>
                  <a:schemeClr val="bg1"/>
                </a:solidFill>
                <a:latin typeface="Noto Sans CJK KR DemiLight"/>
              </a:rPr>
              <a:t>Serwecińska</a:t>
            </a:r>
            <a:r>
              <a:rPr lang="en-US" altLang="ko-KR" sz="2800" b="1" dirty="0">
                <a:solidFill>
                  <a:schemeClr val="bg1"/>
                </a:solidFill>
                <a:latin typeface="Noto Sans CJK KR DemiLight"/>
              </a:rPr>
              <a:t>, L. (2020). Antimicrobials and antibiotic-resistant bacteria: a risk to the environment and to public health. </a:t>
            </a:r>
            <a:r>
              <a:rPr lang="en-US" altLang="ko-KR" sz="2800" b="1" i="1" dirty="0">
                <a:solidFill>
                  <a:schemeClr val="bg1"/>
                </a:solidFill>
                <a:latin typeface="Noto Sans CJK KR DemiLight"/>
              </a:rPr>
              <a:t>Water, 12(12), 3313.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2BCAB5-6198-B332-5FC1-2814991E6809}"/>
              </a:ext>
            </a:extLst>
          </p:cNvPr>
          <p:cNvSpPr txBox="1"/>
          <p:nvPr/>
        </p:nvSpPr>
        <p:spPr>
          <a:xfrm>
            <a:off x="1827657" y="323748"/>
            <a:ext cx="146304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000" dirty="0">
                <a:solidFill>
                  <a:srgbClr val="FFFFFF"/>
                </a:solidFill>
                <a:latin typeface="Rockwell Extra Bold" panose="02060903040505020403" pitchFamily="18" charset="0"/>
                <a:cs typeface="Pistilli" pitchFamily="34" charset="0"/>
              </a:rPr>
              <a:t>Reference List</a:t>
            </a:r>
            <a:endParaRPr lang="en-US" altLang="ko-KR" sz="5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3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02BCAB5-6198-B332-5FC1-2814991E6809}"/>
              </a:ext>
            </a:extLst>
          </p:cNvPr>
          <p:cNvSpPr txBox="1"/>
          <p:nvPr/>
        </p:nvSpPr>
        <p:spPr>
          <a:xfrm>
            <a:off x="6552628" y="4327892"/>
            <a:ext cx="518274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dirty="0">
                <a:solidFill>
                  <a:srgbClr val="FFFFFF"/>
                </a:solidFill>
                <a:latin typeface="Rockwell Extra Bold" panose="02060903040505020403" pitchFamily="18" charset="0"/>
                <a:cs typeface="Pistilli" pitchFamily="34" charset="0"/>
              </a:rPr>
              <a:t>Q &amp; A</a:t>
            </a:r>
            <a:endParaRPr lang="en-US" altLang="ko-KR" sz="10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8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02BCAB5-6198-B332-5FC1-2814991E6809}"/>
              </a:ext>
            </a:extLst>
          </p:cNvPr>
          <p:cNvSpPr txBox="1"/>
          <p:nvPr/>
        </p:nvSpPr>
        <p:spPr>
          <a:xfrm>
            <a:off x="4686014" y="4327892"/>
            <a:ext cx="89159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0" dirty="0">
                <a:solidFill>
                  <a:srgbClr val="FFFFFF"/>
                </a:solidFill>
                <a:latin typeface="Rockwell Extra Bold" panose="02060903040505020403" pitchFamily="18" charset="0"/>
                <a:cs typeface="Pistilli" pitchFamily="34" charset="0"/>
              </a:rPr>
              <a:t>Thank You</a:t>
            </a:r>
            <a:endParaRPr lang="en-US" altLang="ko-KR" sz="10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1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03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236"/>
            <a:ext cx="18285714" cy="1564336"/>
            <a:chOff x="0" y="5142857"/>
            <a:chExt cx="18285714" cy="5163924"/>
          </a:xfrm>
        </p:grpSpPr>
        <p:pic>
          <p:nvPicPr>
            <p:cNvPr id="3" name="Object 2" descr="Question &amp; Thesis Statement&#10;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285714" cy="516392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8C0AEF-027A-D942-ED6E-6B87AF792690}"/>
              </a:ext>
            </a:extLst>
          </p:cNvPr>
          <p:cNvSpPr txBox="1"/>
          <p:nvPr/>
        </p:nvSpPr>
        <p:spPr>
          <a:xfrm>
            <a:off x="4673721" y="2986326"/>
            <a:ext cx="89382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Noto Sans CJK KR DemiLight"/>
              </a:rPr>
              <a:t>Does meat harm human health?</a:t>
            </a:r>
            <a:endParaRPr lang="ko-KR" altLang="en-US" sz="5000" b="1" dirty="0">
              <a:solidFill>
                <a:schemeClr val="bg1"/>
              </a:solidFill>
              <a:latin typeface="Noto Sans CJK KR Demi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F3934-3534-B93D-13C1-D4EA51CD449D}"/>
              </a:ext>
            </a:extLst>
          </p:cNvPr>
          <p:cNvSpPr txBox="1"/>
          <p:nvPr/>
        </p:nvSpPr>
        <p:spPr>
          <a:xfrm>
            <a:off x="1049920" y="8015526"/>
            <a:ext cx="16185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b="1" dirty="0">
                <a:solidFill>
                  <a:srgbClr val="FFFF00"/>
                </a:solidFill>
                <a:latin typeface="Noto Sans CJK KR DemiLight"/>
              </a:rPr>
              <a:t>Meat consumption is not good for human health!!</a:t>
            </a:r>
            <a:endParaRPr lang="ko-KR" altLang="en-US" sz="5000" b="1" dirty="0">
              <a:solidFill>
                <a:srgbClr val="FFFF00"/>
              </a:solidFill>
              <a:latin typeface="Noto Sans CJK KR Demi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2BCAB5-6198-B332-5FC1-2814991E6809}"/>
              </a:ext>
            </a:extLst>
          </p:cNvPr>
          <p:cNvSpPr txBox="1"/>
          <p:nvPr/>
        </p:nvSpPr>
        <p:spPr>
          <a:xfrm>
            <a:off x="1827657" y="323748"/>
            <a:ext cx="146304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000" dirty="0">
                <a:solidFill>
                  <a:srgbClr val="FFFFFF"/>
                </a:solidFill>
                <a:latin typeface="Rockwell Extra Bold" panose="02060903040505020403" pitchFamily="18" charset="0"/>
                <a:cs typeface="Pistilli" pitchFamily="34" charset="0"/>
              </a:rPr>
              <a:t>Question &amp; Thesis Statement</a:t>
            </a:r>
            <a:endParaRPr lang="en-US" altLang="ko-KR" sz="5000" dirty="0">
              <a:latin typeface="Rockwell Extra Bold" panose="02060903040505020403" pitchFamily="18" charset="0"/>
            </a:endParaRP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674C6416-03E0-058B-36AB-A0B432BA75EB}"/>
              </a:ext>
            </a:extLst>
          </p:cNvPr>
          <p:cNvSpPr/>
          <p:nvPr/>
        </p:nvSpPr>
        <p:spPr>
          <a:xfrm>
            <a:off x="8495156" y="4895734"/>
            <a:ext cx="1295400" cy="2072158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665" y="0"/>
            <a:ext cx="18307666" cy="10401300"/>
            <a:chOff x="208934" y="-3831492"/>
            <a:chExt cx="18383865" cy="5163924"/>
          </a:xfrm>
        </p:grpSpPr>
        <p:pic>
          <p:nvPicPr>
            <p:cNvPr id="3" name="Object 2" descr="Question &amp; Thesis Statement&#10;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934" y="-3831492"/>
              <a:ext cx="18383865" cy="5163924"/>
            </a:xfrm>
            <a:prstGeom prst="rect">
              <a:avLst/>
            </a:prstGeom>
          </p:spPr>
        </p:pic>
      </p:grpSp>
      <p:sp>
        <p:nvSpPr>
          <p:cNvPr id="2" name="Object 41">
            <a:extLst>
              <a:ext uri="{FF2B5EF4-FFF2-40B4-BE49-F238E27FC236}">
                <a16:creationId xmlns:a16="http://schemas.microsoft.com/office/drawing/2014/main" id="{0C8A97EA-D2E1-5FA2-7CC2-C9416FB69630}"/>
              </a:ext>
            </a:extLst>
          </p:cNvPr>
          <p:cNvSpPr txBox="1"/>
          <p:nvPr/>
        </p:nvSpPr>
        <p:spPr>
          <a:xfrm>
            <a:off x="3952797" y="4619566"/>
            <a:ext cx="10382404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  <a:latin typeface="Rockwell Extra Bold" panose="02060903040505020403" pitchFamily="18" charset="0"/>
                <a:cs typeface="Pistilli" pitchFamily="34" charset="0"/>
              </a:rPr>
              <a:t>Meat consumption increases the risk of cancer.</a:t>
            </a:r>
            <a:endParaRPr lang="en-US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4" name="Object 43">
            <a:extLst>
              <a:ext uri="{FF2B5EF4-FFF2-40B4-BE49-F238E27FC236}">
                <a16:creationId xmlns:a16="http://schemas.microsoft.com/office/drawing/2014/main" id="{1DFF576C-A256-C943-B371-5B3F28441624}"/>
              </a:ext>
            </a:extLst>
          </p:cNvPr>
          <p:cNvSpPr txBox="1"/>
          <p:nvPr/>
        </p:nvSpPr>
        <p:spPr>
          <a:xfrm>
            <a:off x="2495396" y="2392994"/>
            <a:ext cx="24384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ckwell Extra Bold" panose="02060903040505020403" pitchFamily="18" charset="0"/>
                <a:cs typeface="Pistilli" pitchFamily="34" charset="0"/>
              </a:rPr>
              <a:t>01</a:t>
            </a:r>
            <a:endParaRPr lang="en-US" sz="80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C3105F-1516-9FFE-80AA-CB209EEB5A0F}"/>
              </a:ext>
            </a:extLst>
          </p:cNvPr>
          <p:cNvCxnSpPr>
            <a:cxnSpLocks/>
          </p:cNvCxnSpPr>
          <p:nvPr/>
        </p:nvCxnSpPr>
        <p:spPr>
          <a:xfrm>
            <a:off x="2495396" y="2095500"/>
            <a:ext cx="13297207" cy="0"/>
          </a:xfrm>
          <a:prstGeom prst="line">
            <a:avLst/>
          </a:prstGeom>
          <a:ln w="76200">
            <a:solidFill>
              <a:srgbClr val="503A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B24E7B-74A2-5345-416C-C425B61927BD}"/>
              </a:ext>
            </a:extLst>
          </p:cNvPr>
          <p:cNvCxnSpPr>
            <a:cxnSpLocks/>
          </p:cNvCxnSpPr>
          <p:nvPr/>
        </p:nvCxnSpPr>
        <p:spPr>
          <a:xfrm>
            <a:off x="2495396" y="8191500"/>
            <a:ext cx="13297207" cy="0"/>
          </a:xfrm>
          <a:prstGeom prst="line">
            <a:avLst/>
          </a:prstGeom>
          <a:ln w="76200">
            <a:solidFill>
              <a:srgbClr val="503A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60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236"/>
            <a:ext cx="18285714" cy="1640536"/>
            <a:chOff x="0" y="5142857"/>
            <a:chExt cx="18285714" cy="5163924"/>
          </a:xfrm>
        </p:grpSpPr>
        <p:pic>
          <p:nvPicPr>
            <p:cNvPr id="3" name="Object 2" descr="Question &amp; Thesis Statement&#10;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285714" cy="516392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8C0AEF-027A-D942-ED6E-6B87AF792690}"/>
              </a:ext>
            </a:extLst>
          </p:cNvPr>
          <p:cNvSpPr txBox="1"/>
          <p:nvPr/>
        </p:nvSpPr>
        <p:spPr>
          <a:xfrm>
            <a:off x="1282822" y="8267700"/>
            <a:ext cx="15720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Noto Sans CJK KR DemiLight"/>
              </a:rPr>
              <a:t>A clear link has been found between larger intake of red meat and colorectal, lung, esophageal, and gastric cancers (Lippi et al., 2016)</a:t>
            </a:r>
            <a:endParaRPr lang="ko-KR" altLang="en-US" sz="4000" b="1" dirty="0">
              <a:solidFill>
                <a:schemeClr val="bg1"/>
              </a:solidFill>
              <a:latin typeface="Noto Sans CJK KR Demi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2BCAB5-6198-B332-5FC1-2814991E6809}"/>
              </a:ext>
            </a:extLst>
          </p:cNvPr>
          <p:cNvSpPr txBox="1"/>
          <p:nvPr/>
        </p:nvSpPr>
        <p:spPr>
          <a:xfrm>
            <a:off x="2514600" y="425987"/>
            <a:ext cx="1562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  <a:latin typeface="Rockwell Extra Bold" panose="02060903040505020403" pitchFamily="18" charset="0"/>
                <a:cs typeface="Pistilli" pitchFamily="34" charset="0"/>
              </a:rPr>
              <a:t>Meat consumption increases the risk of cancer.</a:t>
            </a:r>
            <a:endParaRPr lang="en-US" altLang="ko-KR" sz="4000" dirty="0">
              <a:latin typeface="Rockwell Extra Bold" panose="02060903040505020403" pitchFamily="18" charset="0"/>
            </a:endParaRPr>
          </a:p>
        </p:txBody>
      </p:sp>
      <p:sp>
        <p:nvSpPr>
          <p:cNvPr id="2" name="Object 43">
            <a:extLst>
              <a:ext uri="{FF2B5EF4-FFF2-40B4-BE49-F238E27FC236}">
                <a16:creationId xmlns:a16="http://schemas.microsoft.com/office/drawing/2014/main" id="{929B5B19-B84B-1EB2-0E9F-DB6395C9506E}"/>
              </a:ext>
            </a:extLst>
          </p:cNvPr>
          <p:cNvSpPr txBox="1"/>
          <p:nvPr/>
        </p:nvSpPr>
        <p:spPr>
          <a:xfrm>
            <a:off x="0" y="118211"/>
            <a:ext cx="24384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ckwell Extra Bold" panose="02060903040505020403" pitchFamily="18" charset="0"/>
                <a:cs typeface="Pistilli" pitchFamily="34" charset="0"/>
              </a:rPr>
              <a:t>01</a:t>
            </a:r>
            <a:endParaRPr lang="en-US" sz="80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1026" name="Picture 2" descr="A picture of a cooked steak">
            <a:extLst>
              <a:ext uri="{FF2B5EF4-FFF2-40B4-BE49-F238E27FC236}">
                <a16:creationId xmlns:a16="http://schemas.microsoft.com/office/drawing/2014/main" id="{6E7F779B-E597-C874-47A9-35BB2A7C5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22" y="3108403"/>
            <a:ext cx="6095998" cy="407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E246C70B-0766-6A7C-033F-EC27FE090BE2}"/>
              </a:ext>
            </a:extLst>
          </p:cNvPr>
          <p:cNvSpPr/>
          <p:nvPr/>
        </p:nvSpPr>
        <p:spPr>
          <a:xfrm>
            <a:off x="8272913" y="4686299"/>
            <a:ext cx="1905000" cy="9144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9224261-6F82-40D9-8897-9F8543A62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50"/>
          <a:stretch/>
        </p:blipFill>
        <p:spPr bwMode="auto">
          <a:xfrm>
            <a:off x="11072006" y="3108403"/>
            <a:ext cx="5930886" cy="40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76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665" y="0"/>
            <a:ext cx="18307666" cy="10401300"/>
            <a:chOff x="208934" y="-3831492"/>
            <a:chExt cx="18383865" cy="5163924"/>
          </a:xfrm>
        </p:grpSpPr>
        <p:pic>
          <p:nvPicPr>
            <p:cNvPr id="3" name="Object 2" descr="Question &amp; Thesis Statement&#10;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934" y="-3831492"/>
              <a:ext cx="18383865" cy="5163924"/>
            </a:xfrm>
            <a:prstGeom prst="rect">
              <a:avLst/>
            </a:prstGeom>
          </p:spPr>
        </p:pic>
      </p:grpSp>
      <p:sp>
        <p:nvSpPr>
          <p:cNvPr id="2" name="Object 41">
            <a:extLst>
              <a:ext uri="{FF2B5EF4-FFF2-40B4-BE49-F238E27FC236}">
                <a16:creationId xmlns:a16="http://schemas.microsoft.com/office/drawing/2014/main" id="{0C8A97EA-D2E1-5FA2-7CC2-C9416FB69630}"/>
              </a:ext>
            </a:extLst>
          </p:cNvPr>
          <p:cNvSpPr txBox="1"/>
          <p:nvPr/>
        </p:nvSpPr>
        <p:spPr>
          <a:xfrm>
            <a:off x="3952797" y="4619566"/>
            <a:ext cx="10382404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  <a:latin typeface="Rockwell Extra Bold" panose="02060903040505020403" pitchFamily="18" charset="0"/>
                <a:cs typeface="Pistilli" pitchFamily="34" charset="0"/>
              </a:rPr>
              <a:t>Meat consumption is harmful to heart health.</a:t>
            </a:r>
            <a:endParaRPr lang="en-US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4" name="Object 43">
            <a:extLst>
              <a:ext uri="{FF2B5EF4-FFF2-40B4-BE49-F238E27FC236}">
                <a16:creationId xmlns:a16="http://schemas.microsoft.com/office/drawing/2014/main" id="{1DFF576C-A256-C943-B371-5B3F28441624}"/>
              </a:ext>
            </a:extLst>
          </p:cNvPr>
          <p:cNvSpPr txBox="1"/>
          <p:nvPr/>
        </p:nvSpPr>
        <p:spPr>
          <a:xfrm>
            <a:off x="2495396" y="2392994"/>
            <a:ext cx="24384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ckwell Extra Bold" panose="02060903040505020403" pitchFamily="18" charset="0"/>
                <a:cs typeface="Pistilli" pitchFamily="34" charset="0"/>
              </a:rPr>
              <a:t>02</a:t>
            </a:r>
            <a:endParaRPr lang="en-US" sz="80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C3105F-1516-9FFE-80AA-CB209EEB5A0F}"/>
              </a:ext>
            </a:extLst>
          </p:cNvPr>
          <p:cNvCxnSpPr>
            <a:cxnSpLocks/>
          </p:cNvCxnSpPr>
          <p:nvPr/>
        </p:nvCxnSpPr>
        <p:spPr>
          <a:xfrm>
            <a:off x="2495396" y="2095500"/>
            <a:ext cx="13297207" cy="0"/>
          </a:xfrm>
          <a:prstGeom prst="line">
            <a:avLst/>
          </a:prstGeom>
          <a:ln w="76200">
            <a:solidFill>
              <a:srgbClr val="503A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B24E7B-74A2-5345-416C-C425B61927BD}"/>
              </a:ext>
            </a:extLst>
          </p:cNvPr>
          <p:cNvCxnSpPr>
            <a:cxnSpLocks/>
          </p:cNvCxnSpPr>
          <p:nvPr/>
        </p:nvCxnSpPr>
        <p:spPr>
          <a:xfrm>
            <a:off x="2495396" y="8191500"/>
            <a:ext cx="13297207" cy="0"/>
          </a:xfrm>
          <a:prstGeom prst="line">
            <a:avLst/>
          </a:prstGeom>
          <a:ln w="76200">
            <a:solidFill>
              <a:srgbClr val="503A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5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236"/>
            <a:ext cx="18285714" cy="1640536"/>
            <a:chOff x="0" y="5142857"/>
            <a:chExt cx="18285714" cy="5163924"/>
          </a:xfrm>
        </p:grpSpPr>
        <p:pic>
          <p:nvPicPr>
            <p:cNvPr id="3" name="Object 2" descr="Question &amp; Thesis Statement&#10;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285714" cy="51639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02BCAB5-6198-B332-5FC1-2814991E6809}"/>
              </a:ext>
            </a:extLst>
          </p:cNvPr>
          <p:cNvSpPr txBox="1"/>
          <p:nvPr/>
        </p:nvSpPr>
        <p:spPr>
          <a:xfrm>
            <a:off x="2514600" y="425987"/>
            <a:ext cx="1562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  <a:latin typeface="Rockwell Extra Bold" panose="02060903040505020403" pitchFamily="18" charset="0"/>
                <a:cs typeface="Pistilli" pitchFamily="34" charset="0"/>
              </a:rPr>
              <a:t>Meat consumption is harmful to heart health.</a:t>
            </a:r>
            <a:endParaRPr lang="en-US" altLang="ko-KR" sz="4000" dirty="0">
              <a:latin typeface="Rockwell Extra Bold" panose="02060903040505020403" pitchFamily="18" charset="0"/>
            </a:endParaRPr>
          </a:p>
        </p:txBody>
      </p:sp>
      <p:sp>
        <p:nvSpPr>
          <p:cNvPr id="2" name="Object 43">
            <a:extLst>
              <a:ext uri="{FF2B5EF4-FFF2-40B4-BE49-F238E27FC236}">
                <a16:creationId xmlns:a16="http://schemas.microsoft.com/office/drawing/2014/main" id="{929B5B19-B84B-1EB2-0E9F-DB6395C9506E}"/>
              </a:ext>
            </a:extLst>
          </p:cNvPr>
          <p:cNvSpPr txBox="1"/>
          <p:nvPr/>
        </p:nvSpPr>
        <p:spPr>
          <a:xfrm>
            <a:off x="0" y="118211"/>
            <a:ext cx="24384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ckwell Extra Bold" panose="02060903040505020403" pitchFamily="18" charset="0"/>
                <a:cs typeface="Pistilli" pitchFamily="34" charset="0"/>
              </a:rPr>
              <a:t>02</a:t>
            </a:r>
            <a:endParaRPr lang="en-US" sz="80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4B0B8-5A18-5F72-8E9A-00C439492EA0}"/>
              </a:ext>
            </a:extLst>
          </p:cNvPr>
          <p:cNvSpPr txBox="1"/>
          <p:nvPr/>
        </p:nvSpPr>
        <p:spPr>
          <a:xfrm>
            <a:off x="913324" y="8115300"/>
            <a:ext cx="166241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Noto Sans CJK KR DemiLight"/>
              </a:rPr>
              <a:t>Higher intake of processed meats has been strongly correlated with elevated cholesterol levels and an increased risk of heart disease (Micha et al., 2013).</a:t>
            </a:r>
            <a:endParaRPr lang="ko-KR" altLang="en-US" sz="4000" b="1" dirty="0">
              <a:solidFill>
                <a:schemeClr val="bg1"/>
              </a:solidFill>
              <a:latin typeface="Noto Sans CJK KR DemiLight"/>
            </a:endParaRPr>
          </a:p>
        </p:txBody>
      </p:sp>
      <p:pic>
        <p:nvPicPr>
          <p:cNvPr id="5" name="Picture 2" descr="A picture of a cooked steak">
            <a:extLst>
              <a:ext uri="{FF2B5EF4-FFF2-40B4-BE49-F238E27FC236}">
                <a16:creationId xmlns:a16="http://schemas.microsoft.com/office/drawing/2014/main" id="{F08513A4-ED10-E6B0-EE4E-EADC575B7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22" y="3108403"/>
            <a:ext cx="6095998" cy="407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0DD8BA95-11B3-7DB2-A9EB-B4DED858FA25}"/>
              </a:ext>
            </a:extLst>
          </p:cNvPr>
          <p:cNvSpPr/>
          <p:nvPr/>
        </p:nvSpPr>
        <p:spPr>
          <a:xfrm>
            <a:off x="8272913" y="4686299"/>
            <a:ext cx="1905000" cy="9144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083E3F-4C75-FD37-286E-B830B782A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2" r="7956"/>
          <a:stretch/>
        </p:blipFill>
        <p:spPr bwMode="auto">
          <a:xfrm>
            <a:off x="11072006" y="3108403"/>
            <a:ext cx="6095998" cy="40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53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665" y="0"/>
            <a:ext cx="18307666" cy="10401300"/>
            <a:chOff x="208934" y="-3831492"/>
            <a:chExt cx="18383865" cy="5163924"/>
          </a:xfrm>
        </p:grpSpPr>
        <p:pic>
          <p:nvPicPr>
            <p:cNvPr id="3" name="Object 2" descr="Question &amp; Thesis Statement&#10;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934" y="-3831492"/>
              <a:ext cx="18383865" cy="5163924"/>
            </a:xfrm>
            <a:prstGeom prst="rect">
              <a:avLst/>
            </a:prstGeom>
          </p:spPr>
        </p:pic>
      </p:grpSp>
      <p:sp>
        <p:nvSpPr>
          <p:cNvPr id="2" name="Object 41">
            <a:extLst>
              <a:ext uri="{FF2B5EF4-FFF2-40B4-BE49-F238E27FC236}">
                <a16:creationId xmlns:a16="http://schemas.microsoft.com/office/drawing/2014/main" id="{0C8A97EA-D2E1-5FA2-7CC2-C9416FB69630}"/>
              </a:ext>
            </a:extLst>
          </p:cNvPr>
          <p:cNvSpPr txBox="1"/>
          <p:nvPr/>
        </p:nvSpPr>
        <p:spPr>
          <a:xfrm>
            <a:off x="3952797" y="4381500"/>
            <a:ext cx="10382404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200" dirty="0">
                <a:solidFill>
                  <a:schemeClr val="bg1"/>
                </a:solidFill>
                <a:latin typeface="Rockwell Extra Bold" panose="02060903040505020403" pitchFamily="18" charset="0"/>
                <a:cs typeface="Pistilli" pitchFamily="34" charset="0"/>
              </a:rPr>
              <a:t>Increased demand for meat leads to the emergence of antibiotic-resistant bacteria.</a:t>
            </a:r>
            <a:endParaRPr lang="en-US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4" name="Object 43">
            <a:extLst>
              <a:ext uri="{FF2B5EF4-FFF2-40B4-BE49-F238E27FC236}">
                <a16:creationId xmlns:a16="http://schemas.microsoft.com/office/drawing/2014/main" id="{1DFF576C-A256-C943-B371-5B3F28441624}"/>
              </a:ext>
            </a:extLst>
          </p:cNvPr>
          <p:cNvSpPr txBox="1"/>
          <p:nvPr/>
        </p:nvSpPr>
        <p:spPr>
          <a:xfrm>
            <a:off x="2495396" y="2392994"/>
            <a:ext cx="24384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ckwell Extra Bold" panose="02060903040505020403" pitchFamily="18" charset="0"/>
                <a:cs typeface="Pistilli" pitchFamily="34" charset="0"/>
              </a:rPr>
              <a:t>03</a:t>
            </a:r>
            <a:endParaRPr lang="en-US" sz="80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C3105F-1516-9FFE-80AA-CB209EEB5A0F}"/>
              </a:ext>
            </a:extLst>
          </p:cNvPr>
          <p:cNvCxnSpPr>
            <a:cxnSpLocks/>
          </p:cNvCxnSpPr>
          <p:nvPr/>
        </p:nvCxnSpPr>
        <p:spPr>
          <a:xfrm>
            <a:off x="2495396" y="2095500"/>
            <a:ext cx="13297207" cy="0"/>
          </a:xfrm>
          <a:prstGeom prst="line">
            <a:avLst/>
          </a:prstGeom>
          <a:ln w="76200">
            <a:solidFill>
              <a:srgbClr val="503A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B24E7B-74A2-5345-416C-C425B61927BD}"/>
              </a:ext>
            </a:extLst>
          </p:cNvPr>
          <p:cNvCxnSpPr>
            <a:cxnSpLocks/>
          </p:cNvCxnSpPr>
          <p:nvPr/>
        </p:nvCxnSpPr>
        <p:spPr>
          <a:xfrm>
            <a:off x="2495396" y="8191500"/>
            <a:ext cx="13297207" cy="0"/>
          </a:xfrm>
          <a:prstGeom prst="line">
            <a:avLst/>
          </a:prstGeom>
          <a:ln w="76200">
            <a:solidFill>
              <a:srgbClr val="503A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56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236"/>
            <a:ext cx="18285714" cy="1640536"/>
            <a:chOff x="0" y="5142857"/>
            <a:chExt cx="18285714" cy="5163924"/>
          </a:xfrm>
        </p:grpSpPr>
        <p:pic>
          <p:nvPicPr>
            <p:cNvPr id="3" name="Object 2" descr="Question &amp; Thesis Statement&#10;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42857"/>
              <a:ext cx="18285714" cy="51639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02BCAB5-6198-B332-5FC1-2814991E6809}"/>
              </a:ext>
            </a:extLst>
          </p:cNvPr>
          <p:cNvSpPr txBox="1"/>
          <p:nvPr/>
        </p:nvSpPr>
        <p:spPr>
          <a:xfrm>
            <a:off x="2514600" y="118211"/>
            <a:ext cx="15621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  <a:latin typeface="Rockwell Extra Bold" panose="02060903040505020403" pitchFamily="18" charset="0"/>
                <a:cs typeface="Pistilli" pitchFamily="34" charset="0"/>
              </a:rPr>
              <a:t>Increased demand for meat leads to the emergence of antibiotic-resistant bacteria.</a:t>
            </a:r>
            <a:endParaRPr lang="en-US" altLang="ko-KR" sz="4000" dirty="0">
              <a:latin typeface="Rockwell Extra Bold" panose="02060903040505020403" pitchFamily="18" charset="0"/>
            </a:endParaRPr>
          </a:p>
        </p:txBody>
      </p:sp>
      <p:sp>
        <p:nvSpPr>
          <p:cNvPr id="2" name="Object 43">
            <a:extLst>
              <a:ext uri="{FF2B5EF4-FFF2-40B4-BE49-F238E27FC236}">
                <a16:creationId xmlns:a16="http://schemas.microsoft.com/office/drawing/2014/main" id="{929B5B19-B84B-1EB2-0E9F-DB6395C9506E}"/>
              </a:ext>
            </a:extLst>
          </p:cNvPr>
          <p:cNvSpPr txBox="1"/>
          <p:nvPr/>
        </p:nvSpPr>
        <p:spPr>
          <a:xfrm>
            <a:off x="0" y="118211"/>
            <a:ext cx="24384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ckwell Extra Bold" panose="02060903040505020403" pitchFamily="18" charset="0"/>
                <a:cs typeface="Pistilli" pitchFamily="34" charset="0"/>
              </a:rPr>
              <a:t>03</a:t>
            </a:r>
            <a:endParaRPr lang="en-US" sz="80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B0DE0-4CA6-90D4-5FC0-2DA380A6C440}"/>
              </a:ext>
            </a:extLst>
          </p:cNvPr>
          <p:cNvSpPr txBox="1"/>
          <p:nvPr/>
        </p:nvSpPr>
        <p:spPr>
          <a:xfrm>
            <a:off x="1065657" y="7985760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Noto Sans CJK KR DemiLight"/>
              </a:rPr>
              <a:t>The widespread use of antibiotics in animal agriculture is promoting the emergence of antibiotic-resistant bacteria.</a:t>
            </a:r>
            <a:endParaRPr lang="ko-KR" altLang="en-US" sz="4000" b="1" dirty="0">
              <a:solidFill>
                <a:schemeClr val="bg1"/>
              </a:solidFill>
              <a:latin typeface="Noto Sans CJK KR DemiLigh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6D5967-0AC8-359E-8DAD-7E608C933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2" b="4822"/>
          <a:stretch/>
        </p:blipFill>
        <p:spPr bwMode="auto">
          <a:xfrm>
            <a:off x="685800" y="3596220"/>
            <a:ext cx="4386907" cy="30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What Are Antibiotics, Antibiotic Resistance And More... - Tata 1mg Capsules">
            <a:extLst>
              <a:ext uri="{FF2B5EF4-FFF2-40B4-BE49-F238E27FC236}">
                <a16:creationId xmlns:a16="http://schemas.microsoft.com/office/drawing/2014/main" id="{CF7AED19-D10C-F88E-D58A-0E7950778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0" r="4944"/>
          <a:stretch/>
        </p:blipFill>
        <p:spPr bwMode="auto">
          <a:xfrm>
            <a:off x="7093877" y="3588600"/>
            <a:ext cx="4572000" cy="309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264A3F-F020-0F8D-75CF-9AA22AF261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95099" y="2713770"/>
            <a:ext cx="3707101" cy="4732713"/>
          </a:xfrm>
          <a:prstGeom prst="rect">
            <a:avLst/>
          </a:prstGeom>
        </p:spPr>
      </p:pic>
      <p:sp>
        <p:nvSpPr>
          <p:cNvPr id="8" name="십자형 7">
            <a:extLst>
              <a:ext uri="{FF2B5EF4-FFF2-40B4-BE49-F238E27FC236}">
                <a16:creationId xmlns:a16="http://schemas.microsoft.com/office/drawing/2014/main" id="{1FAAB7AC-D657-25A6-2B36-514054786617}"/>
              </a:ext>
            </a:extLst>
          </p:cNvPr>
          <p:cNvSpPr/>
          <p:nvPr/>
        </p:nvSpPr>
        <p:spPr>
          <a:xfrm>
            <a:off x="5587992" y="4648200"/>
            <a:ext cx="990600" cy="990600"/>
          </a:xfrm>
          <a:prstGeom prst="plus">
            <a:avLst>
              <a:gd name="adj" fmla="val 38846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같음 기호 8">
            <a:extLst>
              <a:ext uri="{FF2B5EF4-FFF2-40B4-BE49-F238E27FC236}">
                <a16:creationId xmlns:a16="http://schemas.microsoft.com/office/drawing/2014/main" id="{9147C4B8-64EB-3053-2999-2173CF5E7635}"/>
              </a:ext>
            </a:extLst>
          </p:cNvPr>
          <p:cNvSpPr/>
          <p:nvPr/>
        </p:nvSpPr>
        <p:spPr>
          <a:xfrm>
            <a:off x="12057009" y="4657216"/>
            <a:ext cx="1447800" cy="845820"/>
          </a:xfrm>
          <a:prstGeom prst="mathEqual">
            <a:avLst>
              <a:gd name="adj1" fmla="val 23520"/>
              <a:gd name="adj2" fmla="val 189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94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2236"/>
            <a:ext cx="18285714" cy="1640536"/>
            <a:chOff x="0" y="5142857"/>
            <a:chExt cx="18285714" cy="5163924"/>
          </a:xfrm>
        </p:grpSpPr>
        <p:pic>
          <p:nvPicPr>
            <p:cNvPr id="3" name="Object 2" descr="Question &amp; Thesis Statement&#10;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42857"/>
              <a:ext cx="18285714" cy="516392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02BCAB5-6198-B332-5FC1-2814991E6809}"/>
              </a:ext>
            </a:extLst>
          </p:cNvPr>
          <p:cNvSpPr txBox="1"/>
          <p:nvPr/>
        </p:nvSpPr>
        <p:spPr>
          <a:xfrm>
            <a:off x="2514600" y="118211"/>
            <a:ext cx="15621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  <a:latin typeface="Rockwell Extra Bold" panose="02060903040505020403" pitchFamily="18" charset="0"/>
                <a:cs typeface="Pistilli" pitchFamily="34" charset="0"/>
              </a:rPr>
              <a:t>Increased demand for meat leads to the emergence of antibiotic-resistant bacteria.</a:t>
            </a:r>
            <a:endParaRPr lang="en-US" altLang="ko-KR" sz="4000" dirty="0">
              <a:latin typeface="Rockwell Extra Bold" panose="02060903040505020403" pitchFamily="18" charset="0"/>
            </a:endParaRPr>
          </a:p>
        </p:txBody>
      </p:sp>
      <p:sp>
        <p:nvSpPr>
          <p:cNvPr id="2" name="Object 43">
            <a:extLst>
              <a:ext uri="{FF2B5EF4-FFF2-40B4-BE49-F238E27FC236}">
                <a16:creationId xmlns:a16="http://schemas.microsoft.com/office/drawing/2014/main" id="{929B5B19-B84B-1EB2-0E9F-DB6395C9506E}"/>
              </a:ext>
            </a:extLst>
          </p:cNvPr>
          <p:cNvSpPr txBox="1"/>
          <p:nvPr/>
        </p:nvSpPr>
        <p:spPr>
          <a:xfrm>
            <a:off x="0" y="118211"/>
            <a:ext cx="243840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ckwell Extra Bold" panose="02060903040505020403" pitchFamily="18" charset="0"/>
                <a:cs typeface="Pistilli" pitchFamily="34" charset="0"/>
              </a:rPr>
              <a:t>03</a:t>
            </a:r>
            <a:endParaRPr lang="en-US" sz="80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B0DE0-4CA6-90D4-5FC0-2DA380A6C440}"/>
              </a:ext>
            </a:extLst>
          </p:cNvPr>
          <p:cNvSpPr txBox="1"/>
          <p:nvPr/>
        </p:nvSpPr>
        <p:spPr>
          <a:xfrm>
            <a:off x="1065657" y="8163461"/>
            <a:ext cx="161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Noto Sans CJK KR DemiLight"/>
              </a:rPr>
              <a:t>If these resistant strains enter the human ecosystem, the effectiveness of antibiotics to fight human infections gradually weakens.</a:t>
            </a:r>
            <a:endParaRPr lang="ko-KR" altLang="en-US" sz="4000" b="1" dirty="0">
              <a:solidFill>
                <a:schemeClr val="bg1"/>
              </a:solidFill>
              <a:latin typeface="Noto Sans CJK KR DemiLight"/>
            </a:endParaRPr>
          </a:p>
        </p:txBody>
      </p:sp>
      <p:pic>
        <p:nvPicPr>
          <p:cNvPr id="4098" name="Picture 2" descr="Antibiotic resistance: the facts">
            <a:extLst>
              <a:ext uri="{FF2B5EF4-FFF2-40B4-BE49-F238E27FC236}">
                <a16:creationId xmlns:a16="http://schemas.microsoft.com/office/drawing/2014/main" id="{EB85F18B-CAF6-9785-B024-D3A03FB93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319" y="2247900"/>
            <a:ext cx="8601075" cy="536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7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991</Words>
  <Application>Microsoft Office PowerPoint</Application>
  <PresentationFormat>Custom</PresentationFormat>
  <Paragraphs>101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맑은 고딕</vt:lpstr>
      <vt:lpstr>Noto Sans CJK KR DemiLight</vt:lpstr>
      <vt:lpstr>Arial</vt:lpstr>
      <vt:lpstr>Calibri</vt:lpstr>
      <vt:lpstr>Rockwell Extra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KOCK</cp:lastModifiedBy>
  <cp:revision>3</cp:revision>
  <dcterms:created xsi:type="dcterms:W3CDTF">2024-01-08T16:11:56Z</dcterms:created>
  <dcterms:modified xsi:type="dcterms:W3CDTF">2024-06-08T08:11:55Z</dcterms:modified>
</cp:coreProperties>
</file>