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9" r:id="rId2"/>
  </p:sldMasterIdLst>
  <p:notesMasterIdLst>
    <p:notesMasterId r:id="rId21"/>
  </p:notesMasterIdLst>
  <p:sldIdLst>
    <p:sldId id="256" r:id="rId3"/>
    <p:sldId id="280" r:id="rId4"/>
    <p:sldId id="281" r:id="rId5"/>
    <p:sldId id="302" r:id="rId6"/>
    <p:sldId id="294" r:id="rId7"/>
    <p:sldId id="305" r:id="rId8"/>
    <p:sldId id="296" r:id="rId9"/>
    <p:sldId id="306" r:id="rId10"/>
    <p:sldId id="297" r:id="rId11"/>
    <p:sldId id="304" r:id="rId12"/>
    <p:sldId id="283" r:id="rId13"/>
    <p:sldId id="284" r:id="rId14"/>
    <p:sldId id="300" r:id="rId15"/>
    <p:sldId id="287" r:id="rId16"/>
    <p:sldId id="307" r:id="rId17"/>
    <p:sldId id="308" r:id="rId18"/>
    <p:sldId id="309" r:id="rId19"/>
    <p:sldId id="288" r:id="rId2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BDBE"/>
    <a:srgbClr val="FFDD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40" autoAdjust="0"/>
    <p:restoredTop sz="88588" autoAdjust="0"/>
  </p:normalViewPr>
  <p:slideViewPr>
    <p:cSldViewPr snapToGrid="0">
      <p:cViewPr varScale="1">
        <p:scale>
          <a:sx n="93" d="100"/>
          <a:sy n="93" d="100"/>
        </p:scale>
        <p:origin x="514" y="-24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53D10-8F4B-47C6-BD05-3D048C27ABE0}" type="datetimeFigureOut">
              <a:rPr lang="ko-KR" altLang="en-US" smtClean="0"/>
              <a:t>2022-05-23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8DCF2-DB54-452E-BC59-C6D9DA948271}" type="slidenum">
              <a:rPr lang="ko-KR" altLang="en-US" smtClean="0"/>
              <a:t>‹#›</a:t>
            </a:fld>
            <a:endParaRPr lang="ko-KR" altLang="en-US"/>
          </a:p>
        </p:txBody>
      </p:sp>
    </p:spTree>
    <p:extLst>
      <p:ext uri="{BB962C8B-B14F-4D97-AF65-F5344CB8AC3E}">
        <p14:creationId xmlns:p14="http://schemas.microsoft.com/office/powerpoint/2010/main" val="57653270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708DCF2-DB54-452E-BC59-C6D9DA948271}" type="slidenum">
              <a:rPr lang="ko-KR" altLang="en-US" smtClean="0"/>
              <a:t>2</a:t>
            </a:fld>
            <a:endParaRPr lang="ko-KR" altLang="en-US"/>
          </a:p>
        </p:txBody>
      </p:sp>
    </p:spTree>
    <p:extLst>
      <p:ext uri="{BB962C8B-B14F-4D97-AF65-F5344CB8AC3E}">
        <p14:creationId xmlns:p14="http://schemas.microsoft.com/office/powerpoint/2010/main" val="68594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708DCF2-DB54-452E-BC59-C6D9DA948271}" type="slidenum">
              <a:rPr lang="ko-KR" altLang="en-US" smtClean="0"/>
              <a:t>11</a:t>
            </a:fld>
            <a:endParaRPr lang="ko-KR" altLang="en-US"/>
          </a:p>
        </p:txBody>
      </p:sp>
    </p:spTree>
    <p:extLst>
      <p:ext uri="{BB962C8B-B14F-4D97-AF65-F5344CB8AC3E}">
        <p14:creationId xmlns:p14="http://schemas.microsoft.com/office/powerpoint/2010/main" val="4269802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i="0"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4" name="슬라이드 번호 개체 틀 3"/>
          <p:cNvSpPr>
            <a:spLocks noGrp="1"/>
          </p:cNvSpPr>
          <p:nvPr>
            <p:ph type="sldNum" sz="quarter" idx="5"/>
          </p:nvPr>
        </p:nvSpPr>
        <p:spPr/>
        <p:txBody>
          <a:bodyPr/>
          <a:lstStyle/>
          <a:p>
            <a:fld id="{2708DCF2-DB54-452E-BC59-C6D9DA948271}" type="slidenum">
              <a:rPr lang="ko-KR" altLang="en-US" smtClean="0"/>
              <a:t>12</a:t>
            </a:fld>
            <a:endParaRPr lang="ko-KR" altLang="en-US"/>
          </a:p>
        </p:txBody>
      </p:sp>
    </p:spTree>
    <p:extLst>
      <p:ext uri="{BB962C8B-B14F-4D97-AF65-F5344CB8AC3E}">
        <p14:creationId xmlns:p14="http://schemas.microsoft.com/office/powerpoint/2010/main" val="3477439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708DCF2-DB54-452E-BC59-C6D9DA948271}" type="slidenum">
              <a:rPr lang="ko-KR" altLang="en-US" smtClean="0"/>
              <a:t>13</a:t>
            </a:fld>
            <a:endParaRPr lang="ko-KR" altLang="en-US"/>
          </a:p>
        </p:txBody>
      </p:sp>
    </p:spTree>
    <p:extLst>
      <p:ext uri="{BB962C8B-B14F-4D97-AF65-F5344CB8AC3E}">
        <p14:creationId xmlns:p14="http://schemas.microsoft.com/office/powerpoint/2010/main" val="2965523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708DCF2-DB54-452E-BC59-C6D9DA948271}" type="slidenum">
              <a:rPr lang="ko-KR" altLang="en-US" smtClean="0"/>
              <a:t>14</a:t>
            </a:fld>
            <a:endParaRPr lang="ko-KR" altLang="en-US"/>
          </a:p>
        </p:txBody>
      </p:sp>
    </p:spTree>
    <p:extLst>
      <p:ext uri="{BB962C8B-B14F-4D97-AF65-F5344CB8AC3E}">
        <p14:creationId xmlns:p14="http://schemas.microsoft.com/office/powerpoint/2010/main" val="2713963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708DCF2-DB54-452E-BC59-C6D9DA948271}" type="slidenum">
              <a:rPr lang="ko-KR" altLang="en-US" smtClean="0"/>
              <a:t>15</a:t>
            </a:fld>
            <a:endParaRPr lang="ko-KR" altLang="en-US"/>
          </a:p>
        </p:txBody>
      </p:sp>
    </p:spTree>
    <p:extLst>
      <p:ext uri="{BB962C8B-B14F-4D97-AF65-F5344CB8AC3E}">
        <p14:creationId xmlns:p14="http://schemas.microsoft.com/office/powerpoint/2010/main" val="3348427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708DCF2-DB54-452E-BC59-C6D9DA948271}" type="slidenum">
              <a:rPr lang="ko-KR" altLang="en-US" smtClean="0"/>
              <a:t>16</a:t>
            </a:fld>
            <a:endParaRPr lang="ko-KR" altLang="en-US"/>
          </a:p>
        </p:txBody>
      </p:sp>
    </p:spTree>
    <p:extLst>
      <p:ext uri="{BB962C8B-B14F-4D97-AF65-F5344CB8AC3E}">
        <p14:creationId xmlns:p14="http://schemas.microsoft.com/office/powerpoint/2010/main" val="2476568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708DCF2-DB54-452E-BC59-C6D9DA948271}" type="slidenum">
              <a:rPr lang="ko-KR" altLang="en-US" smtClean="0"/>
              <a:t>17</a:t>
            </a:fld>
            <a:endParaRPr lang="ko-KR" altLang="en-US"/>
          </a:p>
        </p:txBody>
      </p:sp>
    </p:spTree>
    <p:extLst>
      <p:ext uri="{BB962C8B-B14F-4D97-AF65-F5344CB8AC3E}">
        <p14:creationId xmlns:p14="http://schemas.microsoft.com/office/powerpoint/2010/main" val="2611569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708DCF2-DB54-452E-BC59-C6D9DA948271}" type="slidenum">
              <a:rPr lang="ko-KR" altLang="en-US" smtClean="0"/>
              <a:t>18</a:t>
            </a:fld>
            <a:endParaRPr lang="ko-KR" altLang="en-US"/>
          </a:p>
        </p:txBody>
      </p:sp>
    </p:spTree>
    <p:extLst>
      <p:ext uri="{BB962C8B-B14F-4D97-AF65-F5344CB8AC3E}">
        <p14:creationId xmlns:p14="http://schemas.microsoft.com/office/powerpoint/2010/main" val="130256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708DCF2-DB54-452E-BC59-C6D9DA948271}" type="slidenum">
              <a:rPr lang="ko-KR" altLang="en-US" smtClean="0"/>
              <a:t>3</a:t>
            </a:fld>
            <a:endParaRPr lang="ko-KR" altLang="en-US"/>
          </a:p>
        </p:txBody>
      </p:sp>
    </p:spTree>
    <p:extLst>
      <p:ext uri="{BB962C8B-B14F-4D97-AF65-F5344CB8AC3E}">
        <p14:creationId xmlns:p14="http://schemas.microsoft.com/office/powerpoint/2010/main" val="185833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708DCF2-DB54-452E-BC59-C6D9DA948271}" type="slidenum">
              <a:rPr lang="ko-KR" altLang="en-US" smtClean="0"/>
              <a:t>4</a:t>
            </a:fld>
            <a:endParaRPr lang="ko-KR" altLang="en-US"/>
          </a:p>
        </p:txBody>
      </p:sp>
    </p:spTree>
    <p:extLst>
      <p:ext uri="{BB962C8B-B14F-4D97-AF65-F5344CB8AC3E}">
        <p14:creationId xmlns:p14="http://schemas.microsoft.com/office/powerpoint/2010/main" val="2758810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2708DCF2-DB54-452E-BC59-C6D9DA948271}" type="slidenum">
              <a:rPr lang="ko-KR" altLang="en-US" smtClean="0"/>
              <a:t>5</a:t>
            </a:fld>
            <a:endParaRPr lang="ko-KR" altLang="en-US"/>
          </a:p>
        </p:txBody>
      </p:sp>
    </p:spTree>
    <p:extLst>
      <p:ext uri="{BB962C8B-B14F-4D97-AF65-F5344CB8AC3E}">
        <p14:creationId xmlns:p14="http://schemas.microsoft.com/office/powerpoint/2010/main" val="2861177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708DCF2-DB54-452E-BC59-C6D9DA948271}" type="slidenum">
              <a:rPr lang="ko-KR" altLang="en-US" smtClean="0"/>
              <a:t>6</a:t>
            </a:fld>
            <a:endParaRPr lang="ko-KR" altLang="en-US"/>
          </a:p>
        </p:txBody>
      </p:sp>
    </p:spTree>
    <p:extLst>
      <p:ext uri="{BB962C8B-B14F-4D97-AF65-F5344CB8AC3E}">
        <p14:creationId xmlns:p14="http://schemas.microsoft.com/office/powerpoint/2010/main" val="3715478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708DCF2-DB54-452E-BC59-C6D9DA948271}" type="slidenum">
              <a:rPr lang="ko-KR" altLang="en-US" smtClean="0"/>
              <a:t>7</a:t>
            </a:fld>
            <a:endParaRPr lang="ko-KR" altLang="en-US"/>
          </a:p>
        </p:txBody>
      </p:sp>
    </p:spTree>
    <p:extLst>
      <p:ext uri="{BB962C8B-B14F-4D97-AF65-F5344CB8AC3E}">
        <p14:creationId xmlns:p14="http://schemas.microsoft.com/office/powerpoint/2010/main" val="425642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2708DCF2-DB54-452E-BC59-C6D9DA948271}" type="slidenum">
              <a:rPr lang="ko-KR" altLang="en-US" smtClean="0"/>
              <a:t>8</a:t>
            </a:fld>
            <a:endParaRPr lang="ko-KR" altLang="en-US"/>
          </a:p>
        </p:txBody>
      </p:sp>
    </p:spTree>
    <p:extLst>
      <p:ext uri="{BB962C8B-B14F-4D97-AF65-F5344CB8AC3E}">
        <p14:creationId xmlns:p14="http://schemas.microsoft.com/office/powerpoint/2010/main" val="1731734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2708DCF2-DB54-452E-BC59-C6D9DA948271}" type="slidenum">
              <a:rPr lang="ko-KR" altLang="en-US" smtClean="0"/>
              <a:t>9</a:t>
            </a:fld>
            <a:endParaRPr lang="ko-KR" altLang="en-US"/>
          </a:p>
        </p:txBody>
      </p:sp>
    </p:spTree>
    <p:extLst>
      <p:ext uri="{BB962C8B-B14F-4D97-AF65-F5344CB8AC3E}">
        <p14:creationId xmlns:p14="http://schemas.microsoft.com/office/powerpoint/2010/main" val="1950955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2708DCF2-DB54-452E-BC59-C6D9DA948271}" type="slidenum">
              <a:rPr lang="ko-KR" altLang="en-US" smtClean="0"/>
              <a:t>10</a:t>
            </a:fld>
            <a:endParaRPr lang="ko-KR" altLang="en-US"/>
          </a:p>
        </p:txBody>
      </p:sp>
    </p:spTree>
    <p:extLst>
      <p:ext uri="{BB962C8B-B14F-4D97-AF65-F5344CB8AC3E}">
        <p14:creationId xmlns:p14="http://schemas.microsoft.com/office/powerpoint/2010/main" val="1713453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F96A00C-37F7-4F66-8E5F-13F8266D7DA2}"/>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4AB1744-27A0-47EA-9673-E780CB492B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6C2AED6B-EA1D-4415-BAD1-E53B58981523}"/>
              </a:ext>
            </a:extLst>
          </p:cNvPr>
          <p:cNvSpPr>
            <a:spLocks noGrp="1"/>
          </p:cNvSpPr>
          <p:nvPr>
            <p:ph type="dt" sz="half" idx="10"/>
          </p:nvPr>
        </p:nvSpPr>
        <p:spPr/>
        <p:txBody>
          <a:bodyPr/>
          <a:lstStyle/>
          <a:p>
            <a:fld id="{BC0733CE-D083-4CC1-BB2A-32BE17ADC3B5}" type="datetimeFigureOut">
              <a:rPr lang="ko-KR" altLang="en-US" smtClean="0"/>
              <a:t>2022-05-23</a:t>
            </a:fld>
            <a:endParaRPr lang="ko-KR" altLang="en-US"/>
          </a:p>
        </p:txBody>
      </p:sp>
      <p:sp>
        <p:nvSpPr>
          <p:cNvPr id="5" name="바닥글 개체 틀 4">
            <a:extLst>
              <a:ext uri="{FF2B5EF4-FFF2-40B4-BE49-F238E27FC236}">
                <a16:creationId xmlns:a16="http://schemas.microsoft.com/office/drawing/2014/main" id="{3702C11B-1770-4BB3-B050-46BBDA17BE0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74CFECB-9559-42F7-BA9D-ED9CBFDAEE3A}"/>
              </a:ext>
            </a:extLst>
          </p:cNvPr>
          <p:cNvSpPr>
            <a:spLocks noGrp="1"/>
          </p:cNvSpPr>
          <p:nvPr>
            <p:ph type="sldNum" sz="quarter" idx="12"/>
          </p:nvPr>
        </p:nvSpPr>
        <p:spPr/>
        <p:txBody>
          <a:bodyPr/>
          <a:lstStyle/>
          <a:p>
            <a:fld id="{DDEDCE96-309F-457F-9C46-123696E0CAD0}" type="slidenum">
              <a:rPr lang="ko-KR" altLang="en-US" smtClean="0"/>
              <a:t>‹#›</a:t>
            </a:fld>
            <a:endParaRPr lang="ko-KR" altLang="en-US"/>
          </a:p>
        </p:txBody>
      </p:sp>
    </p:spTree>
    <p:extLst>
      <p:ext uri="{BB962C8B-B14F-4D97-AF65-F5344CB8AC3E}">
        <p14:creationId xmlns:p14="http://schemas.microsoft.com/office/powerpoint/2010/main" val="2361306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C1DF96C-1E89-44F7-A480-3F4CBC7C008F}"/>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B6A1B546-7B75-44E0-99FC-F33DF5FF83D3}"/>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76FB0DC-35C0-4309-BFBA-2F65CAA9BD26}"/>
              </a:ext>
            </a:extLst>
          </p:cNvPr>
          <p:cNvSpPr>
            <a:spLocks noGrp="1"/>
          </p:cNvSpPr>
          <p:nvPr>
            <p:ph type="dt" sz="half" idx="10"/>
          </p:nvPr>
        </p:nvSpPr>
        <p:spPr/>
        <p:txBody>
          <a:bodyPr/>
          <a:lstStyle/>
          <a:p>
            <a:fld id="{BC0733CE-D083-4CC1-BB2A-32BE17ADC3B5}" type="datetimeFigureOut">
              <a:rPr lang="ko-KR" altLang="en-US" smtClean="0"/>
              <a:t>2022-05-23</a:t>
            </a:fld>
            <a:endParaRPr lang="ko-KR" altLang="en-US"/>
          </a:p>
        </p:txBody>
      </p:sp>
      <p:sp>
        <p:nvSpPr>
          <p:cNvPr id="5" name="바닥글 개체 틀 4">
            <a:extLst>
              <a:ext uri="{FF2B5EF4-FFF2-40B4-BE49-F238E27FC236}">
                <a16:creationId xmlns:a16="http://schemas.microsoft.com/office/drawing/2014/main" id="{99874B66-9EC0-4BFC-A734-E7A02C4BE56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5EB3595-B4C4-4C67-8898-0C7AEC9983F1}"/>
              </a:ext>
            </a:extLst>
          </p:cNvPr>
          <p:cNvSpPr>
            <a:spLocks noGrp="1"/>
          </p:cNvSpPr>
          <p:nvPr>
            <p:ph type="sldNum" sz="quarter" idx="12"/>
          </p:nvPr>
        </p:nvSpPr>
        <p:spPr/>
        <p:txBody>
          <a:bodyPr/>
          <a:lstStyle/>
          <a:p>
            <a:fld id="{DDEDCE96-309F-457F-9C46-123696E0CAD0}" type="slidenum">
              <a:rPr lang="ko-KR" altLang="en-US" smtClean="0"/>
              <a:t>‹#›</a:t>
            </a:fld>
            <a:endParaRPr lang="ko-KR" altLang="en-US"/>
          </a:p>
        </p:txBody>
      </p:sp>
    </p:spTree>
    <p:extLst>
      <p:ext uri="{BB962C8B-B14F-4D97-AF65-F5344CB8AC3E}">
        <p14:creationId xmlns:p14="http://schemas.microsoft.com/office/powerpoint/2010/main" val="226629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C5A9586-7D10-49C4-8EF6-9A97207A0DE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590E9C8A-0AD6-4079-A2AE-AB04681330F4}"/>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7CE5D7F-F543-485D-BA72-783656FB98D1}"/>
              </a:ext>
            </a:extLst>
          </p:cNvPr>
          <p:cNvSpPr>
            <a:spLocks noGrp="1"/>
          </p:cNvSpPr>
          <p:nvPr>
            <p:ph type="dt" sz="half" idx="10"/>
          </p:nvPr>
        </p:nvSpPr>
        <p:spPr/>
        <p:txBody>
          <a:bodyPr/>
          <a:lstStyle/>
          <a:p>
            <a:fld id="{BC0733CE-D083-4CC1-BB2A-32BE17ADC3B5}" type="datetimeFigureOut">
              <a:rPr lang="ko-KR" altLang="en-US" smtClean="0"/>
              <a:t>2022-05-23</a:t>
            </a:fld>
            <a:endParaRPr lang="ko-KR" altLang="en-US"/>
          </a:p>
        </p:txBody>
      </p:sp>
      <p:sp>
        <p:nvSpPr>
          <p:cNvPr id="5" name="바닥글 개체 틀 4">
            <a:extLst>
              <a:ext uri="{FF2B5EF4-FFF2-40B4-BE49-F238E27FC236}">
                <a16:creationId xmlns:a16="http://schemas.microsoft.com/office/drawing/2014/main" id="{2CFE1905-21D9-40BF-835D-792C51A27FE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076F9B7-9598-47BA-A4C9-7DDC2554066D}"/>
              </a:ext>
            </a:extLst>
          </p:cNvPr>
          <p:cNvSpPr>
            <a:spLocks noGrp="1"/>
          </p:cNvSpPr>
          <p:nvPr>
            <p:ph type="sldNum" sz="quarter" idx="12"/>
          </p:nvPr>
        </p:nvSpPr>
        <p:spPr/>
        <p:txBody>
          <a:bodyPr/>
          <a:lstStyle/>
          <a:p>
            <a:fld id="{DDEDCE96-309F-457F-9C46-123696E0CAD0}" type="slidenum">
              <a:rPr lang="ko-KR" altLang="en-US" smtClean="0"/>
              <a:t>‹#›</a:t>
            </a:fld>
            <a:endParaRPr lang="ko-KR" altLang="en-US"/>
          </a:p>
        </p:txBody>
      </p:sp>
    </p:spTree>
    <p:extLst>
      <p:ext uri="{BB962C8B-B14F-4D97-AF65-F5344CB8AC3E}">
        <p14:creationId xmlns:p14="http://schemas.microsoft.com/office/powerpoint/2010/main" val="1579990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01CAA3-9F0A-4EF5-9B22-83930F23EF22}"/>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BD06E6B8-75B5-4628-8833-95DCE1EDF2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52ACDCDC-343B-4F22-827E-EEFE9938B8C9}"/>
              </a:ext>
            </a:extLst>
          </p:cNvPr>
          <p:cNvSpPr>
            <a:spLocks noGrp="1"/>
          </p:cNvSpPr>
          <p:nvPr>
            <p:ph type="dt" sz="half" idx="10"/>
          </p:nvPr>
        </p:nvSpPr>
        <p:spPr/>
        <p:txBody>
          <a:bodyPr/>
          <a:lstStyle/>
          <a:p>
            <a:fld id="{6187BB9C-E5BE-429C-986A-949EC1D2E2DA}" type="datetimeFigureOut">
              <a:rPr lang="ko-KR" altLang="en-US" smtClean="0">
                <a:solidFill>
                  <a:prstClr val="black">
                    <a:tint val="75000"/>
                  </a:prstClr>
                </a:solidFill>
              </a:rPr>
              <a:pPr/>
              <a:t>2022-05-23</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103AA9E8-0E81-4B23-9F51-3EC5AA21592C}"/>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6008BA3B-9F44-42ED-BF70-A9FD18CBEB30}"/>
              </a:ext>
            </a:extLst>
          </p:cNvPr>
          <p:cNvSpPr>
            <a:spLocks noGrp="1"/>
          </p:cNvSpPr>
          <p:nvPr>
            <p:ph type="sldNum" sz="quarter" idx="12"/>
          </p:nvPr>
        </p:nvSpPr>
        <p:spPr/>
        <p:txBody>
          <a:bodyPr/>
          <a:lstStyle/>
          <a:p>
            <a:fld id="{DE3C4CD9-33FF-4EFB-BB51-70B74991F3D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029513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F19D07F-E4FA-42D8-94DE-3335DA694BF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34A8D9C-4691-4DA7-98A3-94A6327B72DD}"/>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261AA8E-97A8-4D00-9704-8FAAAEF04C5B}"/>
              </a:ext>
            </a:extLst>
          </p:cNvPr>
          <p:cNvSpPr>
            <a:spLocks noGrp="1"/>
          </p:cNvSpPr>
          <p:nvPr>
            <p:ph type="dt" sz="half" idx="10"/>
          </p:nvPr>
        </p:nvSpPr>
        <p:spPr/>
        <p:txBody>
          <a:bodyPr/>
          <a:lstStyle/>
          <a:p>
            <a:fld id="{6187BB9C-E5BE-429C-986A-949EC1D2E2DA}" type="datetimeFigureOut">
              <a:rPr lang="ko-KR" altLang="en-US" smtClean="0">
                <a:solidFill>
                  <a:prstClr val="black">
                    <a:tint val="75000"/>
                  </a:prstClr>
                </a:solidFill>
              </a:rPr>
              <a:pPr/>
              <a:t>2022-05-23</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5877CA3E-3079-48FA-A91B-5D8A86809F8C}"/>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0387FDE0-D81B-42B7-B046-B1D1C023B154}"/>
              </a:ext>
            </a:extLst>
          </p:cNvPr>
          <p:cNvSpPr>
            <a:spLocks noGrp="1"/>
          </p:cNvSpPr>
          <p:nvPr>
            <p:ph type="sldNum" sz="quarter" idx="12"/>
          </p:nvPr>
        </p:nvSpPr>
        <p:spPr/>
        <p:txBody>
          <a:bodyPr/>
          <a:lstStyle/>
          <a:p>
            <a:fld id="{DE3C4CD9-33FF-4EFB-BB51-70B74991F3D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4597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5299CE2-B8F1-43C1-AE27-D5C10D98FCC8}"/>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0E023E3-6B77-45B1-B49E-6CE67A49A4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ECB92A50-40B5-42DA-8E19-F3DAF3C8767D}"/>
              </a:ext>
            </a:extLst>
          </p:cNvPr>
          <p:cNvSpPr>
            <a:spLocks noGrp="1"/>
          </p:cNvSpPr>
          <p:nvPr>
            <p:ph type="dt" sz="half" idx="10"/>
          </p:nvPr>
        </p:nvSpPr>
        <p:spPr/>
        <p:txBody>
          <a:bodyPr/>
          <a:lstStyle/>
          <a:p>
            <a:fld id="{6187BB9C-E5BE-429C-986A-949EC1D2E2DA}" type="datetimeFigureOut">
              <a:rPr lang="ko-KR" altLang="en-US" smtClean="0">
                <a:solidFill>
                  <a:prstClr val="black">
                    <a:tint val="75000"/>
                  </a:prstClr>
                </a:solidFill>
              </a:rPr>
              <a:pPr/>
              <a:t>2022-05-23</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E74AFA5D-86DF-474F-9593-3C671C9112F7}"/>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573C65A9-1AF3-4222-A828-9BEAA26FE8C6}"/>
              </a:ext>
            </a:extLst>
          </p:cNvPr>
          <p:cNvSpPr>
            <a:spLocks noGrp="1"/>
          </p:cNvSpPr>
          <p:nvPr>
            <p:ph type="sldNum" sz="quarter" idx="12"/>
          </p:nvPr>
        </p:nvSpPr>
        <p:spPr/>
        <p:txBody>
          <a:bodyPr/>
          <a:lstStyle/>
          <a:p>
            <a:fld id="{DE3C4CD9-33FF-4EFB-BB51-70B74991F3D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375558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94993AF-9F0C-4E69-B992-1442874E71C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4837D2F-A853-44DE-8BE0-834969256D9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DBD58B4-86B4-4490-82B8-CDCCA1BE4D4E}"/>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17008CBC-7914-45F3-9CE1-D4EFB0B527DB}"/>
              </a:ext>
            </a:extLst>
          </p:cNvPr>
          <p:cNvSpPr>
            <a:spLocks noGrp="1"/>
          </p:cNvSpPr>
          <p:nvPr>
            <p:ph type="dt" sz="half" idx="10"/>
          </p:nvPr>
        </p:nvSpPr>
        <p:spPr/>
        <p:txBody>
          <a:bodyPr/>
          <a:lstStyle/>
          <a:p>
            <a:fld id="{6187BB9C-E5BE-429C-986A-949EC1D2E2DA}" type="datetimeFigureOut">
              <a:rPr lang="ko-KR" altLang="en-US" smtClean="0">
                <a:solidFill>
                  <a:prstClr val="black">
                    <a:tint val="75000"/>
                  </a:prstClr>
                </a:solidFill>
              </a:rPr>
              <a:pPr/>
              <a:t>2022-05-23</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415C3EFB-E327-4ACA-B96B-3A7777FC20B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8FE0C217-9AB5-42B0-BF72-D834FA985E94}"/>
              </a:ext>
            </a:extLst>
          </p:cNvPr>
          <p:cNvSpPr>
            <a:spLocks noGrp="1"/>
          </p:cNvSpPr>
          <p:nvPr>
            <p:ph type="sldNum" sz="quarter" idx="12"/>
          </p:nvPr>
        </p:nvSpPr>
        <p:spPr/>
        <p:txBody>
          <a:bodyPr/>
          <a:lstStyle/>
          <a:p>
            <a:fld id="{DE3C4CD9-33FF-4EFB-BB51-70B74991F3D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788749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86313F-205F-441F-ABE4-75AD3F2AAE9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5408D838-6020-45B7-A0B5-9228A26105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36F19791-2797-494D-9A4A-E7C731303239}"/>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C5B91A7-00C6-419F-BBFF-211DA50BDB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F07B4CD-1B28-449A-B900-E25D922F9EF1}"/>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7D9471A-43CD-4A3F-B234-74A400DE6F80}"/>
              </a:ext>
            </a:extLst>
          </p:cNvPr>
          <p:cNvSpPr>
            <a:spLocks noGrp="1"/>
          </p:cNvSpPr>
          <p:nvPr>
            <p:ph type="dt" sz="half" idx="10"/>
          </p:nvPr>
        </p:nvSpPr>
        <p:spPr/>
        <p:txBody>
          <a:bodyPr/>
          <a:lstStyle/>
          <a:p>
            <a:fld id="{6187BB9C-E5BE-429C-986A-949EC1D2E2DA}" type="datetimeFigureOut">
              <a:rPr lang="ko-KR" altLang="en-US" smtClean="0">
                <a:solidFill>
                  <a:prstClr val="black">
                    <a:tint val="75000"/>
                  </a:prstClr>
                </a:solidFill>
              </a:rPr>
              <a:pPr/>
              <a:t>2022-05-23</a:t>
            </a:fld>
            <a:endParaRPr lang="ko-KR" altLang="en-US">
              <a:solidFill>
                <a:prstClr val="black">
                  <a:tint val="75000"/>
                </a:prstClr>
              </a:solidFill>
            </a:endParaRPr>
          </a:p>
        </p:txBody>
      </p:sp>
      <p:sp>
        <p:nvSpPr>
          <p:cNvPr id="8" name="바닥글 개체 틀 7">
            <a:extLst>
              <a:ext uri="{FF2B5EF4-FFF2-40B4-BE49-F238E27FC236}">
                <a16:creationId xmlns:a16="http://schemas.microsoft.com/office/drawing/2014/main" id="{FF04C7F6-EF35-4968-B32B-C12B07FD704C}"/>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a:extLst>
              <a:ext uri="{FF2B5EF4-FFF2-40B4-BE49-F238E27FC236}">
                <a16:creationId xmlns:a16="http://schemas.microsoft.com/office/drawing/2014/main" id="{D4E13359-5DF8-4384-891E-88E801DEBA46}"/>
              </a:ext>
            </a:extLst>
          </p:cNvPr>
          <p:cNvSpPr>
            <a:spLocks noGrp="1"/>
          </p:cNvSpPr>
          <p:nvPr>
            <p:ph type="sldNum" sz="quarter" idx="12"/>
          </p:nvPr>
        </p:nvSpPr>
        <p:spPr/>
        <p:txBody>
          <a:bodyPr/>
          <a:lstStyle/>
          <a:p>
            <a:fld id="{DE3C4CD9-33FF-4EFB-BB51-70B74991F3D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73316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595ABC-44FD-4DC2-B7BA-D491E769BF1C}"/>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DD9EE34E-2C92-4E1D-8935-0A3A54A3A710}"/>
              </a:ext>
            </a:extLst>
          </p:cNvPr>
          <p:cNvSpPr>
            <a:spLocks noGrp="1"/>
          </p:cNvSpPr>
          <p:nvPr>
            <p:ph type="dt" sz="half" idx="10"/>
          </p:nvPr>
        </p:nvSpPr>
        <p:spPr/>
        <p:txBody>
          <a:bodyPr/>
          <a:lstStyle/>
          <a:p>
            <a:fld id="{6187BB9C-E5BE-429C-986A-949EC1D2E2DA}" type="datetimeFigureOut">
              <a:rPr lang="ko-KR" altLang="en-US" smtClean="0">
                <a:solidFill>
                  <a:prstClr val="black">
                    <a:tint val="75000"/>
                  </a:prstClr>
                </a:solidFill>
              </a:rPr>
              <a:pPr/>
              <a:t>2022-05-23</a:t>
            </a:fld>
            <a:endParaRPr lang="ko-KR" altLang="en-US">
              <a:solidFill>
                <a:prstClr val="black">
                  <a:tint val="75000"/>
                </a:prstClr>
              </a:solidFill>
            </a:endParaRPr>
          </a:p>
        </p:txBody>
      </p:sp>
      <p:sp>
        <p:nvSpPr>
          <p:cNvPr id="4" name="바닥글 개체 틀 3">
            <a:extLst>
              <a:ext uri="{FF2B5EF4-FFF2-40B4-BE49-F238E27FC236}">
                <a16:creationId xmlns:a16="http://schemas.microsoft.com/office/drawing/2014/main" id="{DE267C63-827E-40D8-8392-06219EC719D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a:extLst>
              <a:ext uri="{FF2B5EF4-FFF2-40B4-BE49-F238E27FC236}">
                <a16:creationId xmlns:a16="http://schemas.microsoft.com/office/drawing/2014/main" id="{4F5FFA54-CC38-4042-88A2-0B78CF53E728}"/>
              </a:ext>
            </a:extLst>
          </p:cNvPr>
          <p:cNvSpPr>
            <a:spLocks noGrp="1"/>
          </p:cNvSpPr>
          <p:nvPr>
            <p:ph type="sldNum" sz="quarter" idx="12"/>
          </p:nvPr>
        </p:nvSpPr>
        <p:spPr/>
        <p:txBody>
          <a:bodyPr/>
          <a:lstStyle/>
          <a:p>
            <a:fld id="{DE3C4CD9-33FF-4EFB-BB51-70B74991F3D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6846284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7C3880B-CC31-4AD6-BDB2-3928AFA8DE32}"/>
              </a:ext>
            </a:extLst>
          </p:cNvPr>
          <p:cNvSpPr>
            <a:spLocks noGrp="1"/>
          </p:cNvSpPr>
          <p:nvPr>
            <p:ph type="dt" sz="half" idx="10"/>
          </p:nvPr>
        </p:nvSpPr>
        <p:spPr/>
        <p:txBody>
          <a:bodyPr/>
          <a:lstStyle/>
          <a:p>
            <a:fld id="{6187BB9C-E5BE-429C-986A-949EC1D2E2DA}" type="datetimeFigureOut">
              <a:rPr lang="ko-KR" altLang="en-US" smtClean="0">
                <a:solidFill>
                  <a:prstClr val="black">
                    <a:tint val="75000"/>
                  </a:prstClr>
                </a:solidFill>
              </a:rPr>
              <a:pPr/>
              <a:t>2022-05-23</a:t>
            </a:fld>
            <a:endParaRPr lang="ko-KR" altLang="en-US">
              <a:solidFill>
                <a:prstClr val="black">
                  <a:tint val="75000"/>
                </a:prstClr>
              </a:solidFill>
            </a:endParaRPr>
          </a:p>
        </p:txBody>
      </p:sp>
      <p:sp>
        <p:nvSpPr>
          <p:cNvPr id="3" name="바닥글 개체 틀 2">
            <a:extLst>
              <a:ext uri="{FF2B5EF4-FFF2-40B4-BE49-F238E27FC236}">
                <a16:creationId xmlns:a16="http://schemas.microsoft.com/office/drawing/2014/main" id="{33B489F8-7BDE-423A-88F0-CF590ED0B290}"/>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a:extLst>
              <a:ext uri="{FF2B5EF4-FFF2-40B4-BE49-F238E27FC236}">
                <a16:creationId xmlns:a16="http://schemas.microsoft.com/office/drawing/2014/main" id="{23EAD206-A648-472F-BE7A-6BE14CB7CB4A}"/>
              </a:ext>
            </a:extLst>
          </p:cNvPr>
          <p:cNvSpPr>
            <a:spLocks noGrp="1"/>
          </p:cNvSpPr>
          <p:nvPr>
            <p:ph type="sldNum" sz="quarter" idx="12"/>
          </p:nvPr>
        </p:nvSpPr>
        <p:spPr/>
        <p:txBody>
          <a:bodyPr/>
          <a:lstStyle/>
          <a:p>
            <a:fld id="{DE3C4CD9-33FF-4EFB-BB51-70B74991F3D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036081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D49965-63C6-4FB0-ACC1-74ACFCD9930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331FEC40-FD01-41A6-9F86-25F0445708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033FF616-1DFB-412E-8E77-3FF7F27E5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1EF8E77-BF57-43CF-ABB2-2DAF4AE73733}"/>
              </a:ext>
            </a:extLst>
          </p:cNvPr>
          <p:cNvSpPr>
            <a:spLocks noGrp="1"/>
          </p:cNvSpPr>
          <p:nvPr>
            <p:ph type="dt" sz="half" idx="10"/>
          </p:nvPr>
        </p:nvSpPr>
        <p:spPr/>
        <p:txBody>
          <a:bodyPr/>
          <a:lstStyle/>
          <a:p>
            <a:fld id="{6187BB9C-E5BE-429C-986A-949EC1D2E2DA}" type="datetimeFigureOut">
              <a:rPr lang="ko-KR" altLang="en-US" smtClean="0">
                <a:solidFill>
                  <a:prstClr val="black">
                    <a:tint val="75000"/>
                  </a:prstClr>
                </a:solidFill>
              </a:rPr>
              <a:pPr/>
              <a:t>2022-05-23</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8AA98D19-C2EE-496F-B910-1066F82072F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7684FEAE-D29B-4265-9FD1-8386A9C4F067}"/>
              </a:ext>
            </a:extLst>
          </p:cNvPr>
          <p:cNvSpPr>
            <a:spLocks noGrp="1"/>
          </p:cNvSpPr>
          <p:nvPr>
            <p:ph type="sldNum" sz="quarter" idx="12"/>
          </p:nvPr>
        </p:nvSpPr>
        <p:spPr/>
        <p:txBody>
          <a:bodyPr/>
          <a:lstStyle/>
          <a:p>
            <a:fld id="{DE3C4CD9-33FF-4EFB-BB51-70B74991F3D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869663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1FEF16-6FA1-445E-B455-353D73B8F7C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A4E5C7F-AB17-4A9E-8905-C4BF364BC53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13C52AF-0B3C-40A4-A44A-9A36B1827A32}"/>
              </a:ext>
            </a:extLst>
          </p:cNvPr>
          <p:cNvSpPr>
            <a:spLocks noGrp="1"/>
          </p:cNvSpPr>
          <p:nvPr>
            <p:ph type="dt" sz="half" idx="10"/>
          </p:nvPr>
        </p:nvSpPr>
        <p:spPr/>
        <p:txBody>
          <a:bodyPr/>
          <a:lstStyle/>
          <a:p>
            <a:fld id="{BC0733CE-D083-4CC1-BB2A-32BE17ADC3B5}" type="datetimeFigureOut">
              <a:rPr lang="ko-KR" altLang="en-US" smtClean="0"/>
              <a:t>2022-05-23</a:t>
            </a:fld>
            <a:endParaRPr lang="ko-KR" altLang="en-US"/>
          </a:p>
        </p:txBody>
      </p:sp>
      <p:sp>
        <p:nvSpPr>
          <p:cNvPr id="5" name="바닥글 개체 틀 4">
            <a:extLst>
              <a:ext uri="{FF2B5EF4-FFF2-40B4-BE49-F238E27FC236}">
                <a16:creationId xmlns:a16="http://schemas.microsoft.com/office/drawing/2014/main" id="{64F87648-1902-4192-8A3F-3C5B0291D96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D664468-8EF8-403C-B573-34FC38D838AD}"/>
              </a:ext>
            </a:extLst>
          </p:cNvPr>
          <p:cNvSpPr>
            <a:spLocks noGrp="1"/>
          </p:cNvSpPr>
          <p:nvPr>
            <p:ph type="sldNum" sz="quarter" idx="12"/>
          </p:nvPr>
        </p:nvSpPr>
        <p:spPr/>
        <p:txBody>
          <a:bodyPr/>
          <a:lstStyle/>
          <a:p>
            <a:fld id="{DDEDCE96-309F-457F-9C46-123696E0CAD0}" type="slidenum">
              <a:rPr lang="ko-KR" altLang="en-US" smtClean="0"/>
              <a:t>‹#›</a:t>
            </a:fld>
            <a:endParaRPr lang="ko-KR" altLang="en-US"/>
          </a:p>
        </p:txBody>
      </p:sp>
    </p:spTree>
    <p:extLst>
      <p:ext uri="{BB962C8B-B14F-4D97-AF65-F5344CB8AC3E}">
        <p14:creationId xmlns:p14="http://schemas.microsoft.com/office/powerpoint/2010/main" val="23290473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4D1FD70-22C9-427F-A567-1DAC9A9DDD3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0096E08-1011-4F56-861F-8D80AC613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5951C6A4-3A6D-476C-994E-071653DC2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618CA82-FE87-4E0B-B99F-9303CCD827D4}"/>
              </a:ext>
            </a:extLst>
          </p:cNvPr>
          <p:cNvSpPr>
            <a:spLocks noGrp="1"/>
          </p:cNvSpPr>
          <p:nvPr>
            <p:ph type="dt" sz="half" idx="10"/>
          </p:nvPr>
        </p:nvSpPr>
        <p:spPr/>
        <p:txBody>
          <a:bodyPr/>
          <a:lstStyle/>
          <a:p>
            <a:fld id="{6187BB9C-E5BE-429C-986A-949EC1D2E2DA}" type="datetimeFigureOut">
              <a:rPr lang="ko-KR" altLang="en-US" smtClean="0">
                <a:solidFill>
                  <a:prstClr val="black">
                    <a:tint val="75000"/>
                  </a:prstClr>
                </a:solidFill>
              </a:rPr>
              <a:pPr/>
              <a:t>2022-05-23</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D0A19D0-5317-49E6-8C97-D8055CE8BD5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790E7CF2-9714-42B6-A621-62B82D5A804F}"/>
              </a:ext>
            </a:extLst>
          </p:cNvPr>
          <p:cNvSpPr>
            <a:spLocks noGrp="1"/>
          </p:cNvSpPr>
          <p:nvPr>
            <p:ph type="sldNum" sz="quarter" idx="12"/>
          </p:nvPr>
        </p:nvSpPr>
        <p:spPr/>
        <p:txBody>
          <a:bodyPr/>
          <a:lstStyle/>
          <a:p>
            <a:fld id="{DE3C4CD9-33FF-4EFB-BB51-70B74991F3D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7932256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AAF5C8-DB9D-4829-8C31-DA8CE546985E}"/>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8670748-927E-45AF-8D1E-7DC8F8211076}"/>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87C8480-9E93-4CE4-9EDB-CD9B09827C4C}"/>
              </a:ext>
            </a:extLst>
          </p:cNvPr>
          <p:cNvSpPr>
            <a:spLocks noGrp="1"/>
          </p:cNvSpPr>
          <p:nvPr>
            <p:ph type="dt" sz="half" idx="10"/>
          </p:nvPr>
        </p:nvSpPr>
        <p:spPr/>
        <p:txBody>
          <a:bodyPr/>
          <a:lstStyle/>
          <a:p>
            <a:fld id="{6187BB9C-E5BE-429C-986A-949EC1D2E2DA}" type="datetimeFigureOut">
              <a:rPr lang="ko-KR" altLang="en-US" smtClean="0">
                <a:solidFill>
                  <a:prstClr val="black">
                    <a:tint val="75000"/>
                  </a:prstClr>
                </a:solidFill>
              </a:rPr>
              <a:pPr/>
              <a:t>2022-05-23</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612D8ABB-426A-401F-BF57-5E4419E48C05}"/>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C60E72A3-B8C1-419F-84C7-7E7E7E1B0454}"/>
              </a:ext>
            </a:extLst>
          </p:cNvPr>
          <p:cNvSpPr>
            <a:spLocks noGrp="1"/>
          </p:cNvSpPr>
          <p:nvPr>
            <p:ph type="sldNum" sz="quarter" idx="12"/>
          </p:nvPr>
        </p:nvSpPr>
        <p:spPr/>
        <p:txBody>
          <a:bodyPr/>
          <a:lstStyle/>
          <a:p>
            <a:fld id="{DE3C4CD9-33FF-4EFB-BB51-70B74991F3D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4397505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329D7FC-F74A-4335-A223-1A857DAC5146}"/>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1ABC1210-B30A-48D4-BF1C-9E6B272C4E5C}"/>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DE88634-4F94-4760-95D2-582170F647F1}"/>
              </a:ext>
            </a:extLst>
          </p:cNvPr>
          <p:cNvSpPr>
            <a:spLocks noGrp="1"/>
          </p:cNvSpPr>
          <p:nvPr>
            <p:ph type="dt" sz="half" idx="10"/>
          </p:nvPr>
        </p:nvSpPr>
        <p:spPr/>
        <p:txBody>
          <a:bodyPr/>
          <a:lstStyle/>
          <a:p>
            <a:fld id="{6187BB9C-E5BE-429C-986A-949EC1D2E2DA}" type="datetimeFigureOut">
              <a:rPr lang="ko-KR" altLang="en-US" smtClean="0">
                <a:solidFill>
                  <a:prstClr val="black">
                    <a:tint val="75000"/>
                  </a:prstClr>
                </a:solidFill>
              </a:rPr>
              <a:pPr/>
              <a:t>2022-05-23</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D3A55E04-B072-4D1C-8E70-FC36812EB6C9}"/>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E7ABA16A-0193-457F-BE90-F7D41E4998A1}"/>
              </a:ext>
            </a:extLst>
          </p:cNvPr>
          <p:cNvSpPr>
            <a:spLocks noGrp="1"/>
          </p:cNvSpPr>
          <p:nvPr>
            <p:ph type="sldNum" sz="quarter" idx="12"/>
          </p:nvPr>
        </p:nvSpPr>
        <p:spPr/>
        <p:txBody>
          <a:bodyPr/>
          <a:lstStyle/>
          <a:p>
            <a:fld id="{DE3C4CD9-33FF-4EFB-BB51-70B74991F3D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89989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3E2DDF-3AF2-4B2A-BD9A-12E84AAE61D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6E9F746-2486-43D1-B772-3707ED5839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CBDC50D5-CA37-4E87-929B-E00EF01E2DA3}"/>
              </a:ext>
            </a:extLst>
          </p:cNvPr>
          <p:cNvSpPr>
            <a:spLocks noGrp="1"/>
          </p:cNvSpPr>
          <p:nvPr>
            <p:ph type="dt" sz="half" idx="10"/>
          </p:nvPr>
        </p:nvSpPr>
        <p:spPr/>
        <p:txBody>
          <a:bodyPr/>
          <a:lstStyle/>
          <a:p>
            <a:fld id="{BC0733CE-D083-4CC1-BB2A-32BE17ADC3B5}" type="datetimeFigureOut">
              <a:rPr lang="ko-KR" altLang="en-US" smtClean="0"/>
              <a:t>2022-05-23</a:t>
            </a:fld>
            <a:endParaRPr lang="ko-KR" altLang="en-US"/>
          </a:p>
        </p:txBody>
      </p:sp>
      <p:sp>
        <p:nvSpPr>
          <p:cNvPr id="5" name="바닥글 개체 틀 4">
            <a:extLst>
              <a:ext uri="{FF2B5EF4-FFF2-40B4-BE49-F238E27FC236}">
                <a16:creationId xmlns:a16="http://schemas.microsoft.com/office/drawing/2014/main" id="{E29C0A5D-F176-461B-8BC6-9C58A5ADB6E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2C913BB-E92A-43A7-BDC3-71B5574F02DD}"/>
              </a:ext>
            </a:extLst>
          </p:cNvPr>
          <p:cNvSpPr>
            <a:spLocks noGrp="1"/>
          </p:cNvSpPr>
          <p:nvPr>
            <p:ph type="sldNum" sz="quarter" idx="12"/>
          </p:nvPr>
        </p:nvSpPr>
        <p:spPr/>
        <p:txBody>
          <a:bodyPr/>
          <a:lstStyle/>
          <a:p>
            <a:fld id="{DDEDCE96-309F-457F-9C46-123696E0CAD0}" type="slidenum">
              <a:rPr lang="ko-KR" altLang="en-US" smtClean="0"/>
              <a:t>‹#›</a:t>
            </a:fld>
            <a:endParaRPr lang="ko-KR" altLang="en-US"/>
          </a:p>
        </p:txBody>
      </p:sp>
    </p:spTree>
    <p:extLst>
      <p:ext uri="{BB962C8B-B14F-4D97-AF65-F5344CB8AC3E}">
        <p14:creationId xmlns:p14="http://schemas.microsoft.com/office/powerpoint/2010/main" val="4211669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6E45FB-6C3B-442D-84A8-3EFCDAF43EB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639D18C-0894-4139-AEA7-58CC92421803}"/>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CC86A9C9-1C10-48B6-9543-84868E10D474}"/>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5AB3B4B7-D7FF-474E-A577-6F043AC40845}"/>
              </a:ext>
            </a:extLst>
          </p:cNvPr>
          <p:cNvSpPr>
            <a:spLocks noGrp="1"/>
          </p:cNvSpPr>
          <p:nvPr>
            <p:ph type="dt" sz="half" idx="10"/>
          </p:nvPr>
        </p:nvSpPr>
        <p:spPr/>
        <p:txBody>
          <a:bodyPr/>
          <a:lstStyle/>
          <a:p>
            <a:fld id="{BC0733CE-D083-4CC1-BB2A-32BE17ADC3B5}" type="datetimeFigureOut">
              <a:rPr lang="ko-KR" altLang="en-US" smtClean="0"/>
              <a:t>2022-05-23</a:t>
            </a:fld>
            <a:endParaRPr lang="ko-KR" altLang="en-US"/>
          </a:p>
        </p:txBody>
      </p:sp>
      <p:sp>
        <p:nvSpPr>
          <p:cNvPr id="6" name="바닥글 개체 틀 5">
            <a:extLst>
              <a:ext uri="{FF2B5EF4-FFF2-40B4-BE49-F238E27FC236}">
                <a16:creationId xmlns:a16="http://schemas.microsoft.com/office/drawing/2014/main" id="{FB434D15-F284-4656-A0CA-639DA19401D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B342A2F-C96B-42AD-90CE-998A2724D66E}"/>
              </a:ext>
            </a:extLst>
          </p:cNvPr>
          <p:cNvSpPr>
            <a:spLocks noGrp="1"/>
          </p:cNvSpPr>
          <p:nvPr>
            <p:ph type="sldNum" sz="quarter" idx="12"/>
          </p:nvPr>
        </p:nvSpPr>
        <p:spPr/>
        <p:txBody>
          <a:bodyPr/>
          <a:lstStyle/>
          <a:p>
            <a:fld id="{DDEDCE96-309F-457F-9C46-123696E0CAD0}" type="slidenum">
              <a:rPr lang="ko-KR" altLang="en-US" smtClean="0"/>
              <a:t>‹#›</a:t>
            </a:fld>
            <a:endParaRPr lang="ko-KR" altLang="en-US"/>
          </a:p>
        </p:txBody>
      </p:sp>
    </p:spTree>
    <p:extLst>
      <p:ext uri="{BB962C8B-B14F-4D97-AF65-F5344CB8AC3E}">
        <p14:creationId xmlns:p14="http://schemas.microsoft.com/office/powerpoint/2010/main" val="635404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856103-5077-4065-8943-D5F1BEAA5F0A}"/>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0DEDBB99-DE29-4001-95DE-DEE6C7FD2E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106920A5-ACC8-487E-8A23-23426B96992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5F1D3F08-D9C2-4C90-BAD6-1C5C134CA8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63BA59C-9A7A-48F5-9A6F-D11BA728D5E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DB77C18B-74D0-4907-B464-6C9D6FB99CF1}"/>
              </a:ext>
            </a:extLst>
          </p:cNvPr>
          <p:cNvSpPr>
            <a:spLocks noGrp="1"/>
          </p:cNvSpPr>
          <p:nvPr>
            <p:ph type="dt" sz="half" idx="10"/>
          </p:nvPr>
        </p:nvSpPr>
        <p:spPr/>
        <p:txBody>
          <a:bodyPr/>
          <a:lstStyle/>
          <a:p>
            <a:fld id="{BC0733CE-D083-4CC1-BB2A-32BE17ADC3B5}" type="datetimeFigureOut">
              <a:rPr lang="ko-KR" altLang="en-US" smtClean="0"/>
              <a:t>2022-05-23</a:t>
            </a:fld>
            <a:endParaRPr lang="ko-KR" altLang="en-US"/>
          </a:p>
        </p:txBody>
      </p:sp>
      <p:sp>
        <p:nvSpPr>
          <p:cNvPr id="8" name="바닥글 개체 틀 7">
            <a:extLst>
              <a:ext uri="{FF2B5EF4-FFF2-40B4-BE49-F238E27FC236}">
                <a16:creationId xmlns:a16="http://schemas.microsoft.com/office/drawing/2014/main" id="{78E67A6A-31CD-4051-A94E-B1B3EDEFF61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2FC5BC7F-5BC7-4ABF-8759-5CFFF07D6070}"/>
              </a:ext>
            </a:extLst>
          </p:cNvPr>
          <p:cNvSpPr>
            <a:spLocks noGrp="1"/>
          </p:cNvSpPr>
          <p:nvPr>
            <p:ph type="sldNum" sz="quarter" idx="12"/>
          </p:nvPr>
        </p:nvSpPr>
        <p:spPr/>
        <p:txBody>
          <a:bodyPr/>
          <a:lstStyle/>
          <a:p>
            <a:fld id="{DDEDCE96-309F-457F-9C46-123696E0CAD0}" type="slidenum">
              <a:rPr lang="ko-KR" altLang="en-US" smtClean="0"/>
              <a:t>‹#›</a:t>
            </a:fld>
            <a:endParaRPr lang="ko-KR" altLang="en-US"/>
          </a:p>
        </p:txBody>
      </p:sp>
    </p:spTree>
    <p:extLst>
      <p:ext uri="{BB962C8B-B14F-4D97-AF65-F5344CB8AC3E}">
        <p14:creationId xmlns:p14="http://schemas.microsoft.com/office/powerpoint/2010/main" val="286567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38E7CB-53F2-42C7-BC7B-0E489F5DCD7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29E2D286-4693-4A2B-9F80-59A9BF4CA2EF}"/>
              </a:ext>
            </a:extLst>
          </p:cNvPr>
          <p:cNvSpPr>
            <a:spLocks noGrp="1"/>
          </p:cNvSpPr>
          <p:nvPr>
            <p:ph type="dt" sz="half" idx="10"/>
          </p:nvPr>
        </p:nvSpPr>
        <p:spPr/>
        <p:txBody>
          <a:bodyPr/>
          <a:lstStyle/>
          <a:p>
            <a:fld id="{BC0733CE-D083-4CC1-BB2A-32BE17ADC3B5}" type="datetimeFigureOut">
              <a:rPr lang="ko-KR" altLang="en-US" smtClean="0"/>
              <a:t>2022-05-23</a:t>
            </a:fld>
            <a:endParaRPr lang="ko-KR" altLang="en-US"/>
          </a:p>
        </p:txBody>
      </p:sp>
      <p:sp>
        <p:nvSpPr>
          <p:cNvPr id="4" name="바닥글 개체 틀 3">
            <a:extLst>
              <a:ext uri="{FF2B5EF4-FFF2-40B4-BE49-F238E27FC236}">
                <a16:creationId xmlns:a16="http://schemas.microsoft.com/office/drawing/2014/main" id="{243EE8A6-CC8C-404B-9CDD-B6BC7DBD72C8}"/>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AA81F77-1554-4653-A782-D9AF884C7817}"/>
              </a:ext>
            </a:extLst>
          </p:cNvPr>
          <p:cNvSpPr>
            <a:spLocks noGrp="1"/>
          </p:cNvSpPr>
          <p:nvPr>
            <p:ph type="sldNum" sz="quarter" idx="12"/>
          </p:nvPr>
        </p:nvSpPr>
        <p:spPr/>
        <p:txBody>
          <a:bodyPr/>
          <a:lstStyle/>
          <a:p>
            <a:fld id="{DDEDCE96-309F-457F-9C46-123696E0CAD0}" type="slidenum">
              <a:rPr lang="ko-KR" altLang="en-US" smtClean="0"/>
              <a:t>‹#›</a:t>
            </a:fld>
            <a:endParaRPr lang="ko-KR" altLang="en-US"/>
          </a:p>
        </p:txBody>
      </p:sp>
    </p:spTree>
    <p:extLst>
      <p:ext uri="{BB962C8B-B14F-4D97-AF65-F5344CB8AC3E}">
        <p14:creationId xmlns:p14="http://schemas.microsoft.com/office/powerpoint/2010/main" val="1825170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31E98A47-472A-4169-B964-C7E4EF616075}"/>
              </a:ext>
            </a:extLst>
          </p:cNvPr>
          <p:cNvSpPr>
            <a:spLocks noGrp="1"/>
          </p:cNvSpPr>
          <p:nvPr>
            <p:ph type="dt" sz="half" idx="10"/>
          </p:nvPr>
        </p:nvSpPr>
        <p:spPr/>
        <p:txBody>
          <a:bodyPr/>
          <a:lstStyle/>
          <a:p>
            <a:fld id="{BC0733CE-D083-4CC1-BB2A-32BE17ADC3B5}" type="datetimeFigureOut">
              <a:rPr lang="ko-KR" altLang="en-US" smtClean="0"/>
              <a:t>2022-05-23</a:t>
            </a:fld>
            <a:endParaRPr lang="ko-KR" altLang="en-US"/>
          </a:p>
        </p:txBody>
      </p:sp>
      <p:sp>
        <p:nvSpPr>
          <p:cNvPr id="3" name="바닥글 개체 틀 2">
            <a:extLst>
              <a:ext uri="{FF2B5EF4-FFF2-40B4-BE49-F238E27FC236}">
                <a16:creationId xmlns:a16="http://schemas.microsoft.com/office/drawing/2014/main" id="{B60DFCC2-F4EF-4012-A0F7-3CF68F78704A}"/>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6DC2B43B-7A35-483E-B262-A12138E386DB}"/>
              </a:ext>
            </a:extLst>
          </p:cNvPr>
          <p:cNvSpPr>
            <a:spLocks noGrp="1"/>
          </p:cNvSpPr>
          <p:nvPr>
            <p:ph type="sldNum" sz="quarter" idx="12"/>
          </p:nvPr>
        </p:nvSpPr>
        <p:spPr/>
        <p:txBody>
          <a:bodyPr/>
          <a:lstStyle/>
          <a:p>
            <a:fld id="{DDEDCE96-309F-457F-9C46-123696E0CAD0}" type="slidenum">
              <a:rPr lang="ko-KR" altLang="en-US" smtClean="0"/>
              <a:t>‹#›</a:t>
            </a:fld>
            <a:endParaRPr lang="ko-KR" altLang="en-US"/>
          </a:p>
        </p:txBody>
      </p:sp>
    </p:spTree>
    <p:extLst>
      <p:ext uri="{BB962C8B-B14F-4D97-AF65-F5344CB8AC3E}">
        <p14:creationId xmlns:p14="http://schemas.microsoft.com/office/powerpoint/2010/main" val="3403087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5A9F6E-3E8E-4EBD-86C6-26F368258B1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6FAFC73E-0825-4932-9592-2EAB9402EB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2416CA6F-F843-475A-BE17-5C5338FF6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B4D54C9-024C-4D0D-B461-D5491CA4F79E}"/>
              </a:ext>
            </a:extLst>
          </p:cNvPr>
          <p:cNvSpPr>
            <a:spLocks noGrp="1"/>
          </p:cNvSpPr>
          <p:nvPr>
            <p:ph type="dt" sz="half" idx="10"/>
          </p:nvPr>
        </p:nvSpPr>
        <p:spPr/>
        <p:txBody>
          <a:bodyPr/>
          <a:lstStyle/>
          <a:p>
            <a:fld id="{BC0733CE-D083-4CC1-BB2A-32BE17ADC3B5}" type="datetimeFigureOut">
              <a:rPr lang="ko-KR" altLang="en-US" smtClean="0"/>
              <a:t>2022-05-23</a:t>
            </a:fld>
            <a:endParaRPr lang="ko-KR" altLang="en-US"/>
          </a:p>
        </p:txBody>
      </p:sp>
      <p:sp>
        <p:nvSpPr>
          <p:cNvPr id="6" name="바닥글 개체 틀 5">
            <a:extLst>
              <a:ext uri="{FF2B5EF4-FFF2-40B4-BE49-F238E27FC236}">
                <a16:creationId xmlns:a16="http://schemas.microsoft.com/office/drawing/2014/main" id="{DE078130-D44F-481F-9834-8F32B41E465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6D61619-CE92-4BDD-95FD-4C887D0639F6}"/>
              </a:ext>
            </a:extLst>
          </p:cNvPr>
          <p:cNvSpPr>
            <a:spLocks noGrp="1"/>
          </p:cNvSpPr>
          <p:nvPr>
            <p:ph type="sldNum" sz="quarter" idx="12"/>
          </p:nvPr>
        </p:nvSpPr>
        <p:spPr/>
        <p:txBody>
          <a:bodyPr/>
          <a:lstStyle/>
          <a:p>
            <a:fld id="{DDEDCE96-309F-457F-9C46-123696E0CAD0}" type="slidenum">
              <a:rPr lang="ko-KR" altLang="en-US" smtClean="0"/>
              <a:t>‹#›</a:t>
            </a:fld>
            <a:endParaRPr lang="ko-KR" altLang="en-US"/>
          </a:p>
        </p:txBody>
      </p:sp>
    </p:spTree>
    <p:extLst>
      <p:ext uri="{BB962C8B-B14F-4D97-AF65-F5344CB8AC3E}">
        <p14:creationId xmlns:p14="http://schemas.microsoft.com/office/powerpoint/2010/main" val="262102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D39DD8-2744-47AD-A979-C648E395178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4E904D4A-BBF5-4AD3-AE13-5EF9ABFE3F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63FBC513-BC2E-4155-84E2-2F7782027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E5E4F35-F6DA-435D-825B-7D5325E3A563}"/>
              </a:ext>
            </a:extLst>
          </p:cNvPr>
          <p:cNvSpPr>
            <a:spLocks noGrp="1"/>
          </p:cNvSpPr>
          <p:nvPr>
            <p:ph type="dt" sz="half" idx="10"/>
          </p:nvPr>
        </p:nvSpPr>
        <p:spPr/>
        <p:txBody>
          <a:bodyPr/>
          <a:lstStyle/>
          <a:p>
            <a:fld id="{BC0733CE-D083-4CC1-BB2A-32BE17ADC3B5}" type="datetimeFigureOut">
              <a:rPr lang="ko-KR" altLang="en-US" smtClean="0"/>
              <a:t>2022-05-23</a:t>
            </a:fld>
            <a:endParaRPr lang="ko-KR" altLang="en-US"/>
          </a:p>
        </p:txBody>
      </p:sp>
      <p:sp>
        <p:nvSpPr>
          <p:cNvPr id="6" name="바닥글 개체 틀 5">
            <a:extLst>
              <a:ext uri="{FF2B5EF4-FFF2-40B4-BE49-F238E27FC236}">
                <a16:creationId xmlns:a16="http://schemas.microsoft.com/office/drawing/2014/main" id="{6C881746-0D71-4EDB-88D4-C917A96FC67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EE7F97F-7FF9-46B8-8600-8D6A844BE645}"/>
              </a:ext>
            </a:extLst>
          </p:cNvPr>
          <p:cNvSpPr>
            <a:spLocks noGrp="1"/>
          </p:cNvSpPr>
          <p:nvPr>
            <p:ph type="sldNum" sz="quarter" idx="12"/>
          </p:nvPr>
        </p:nvSpPr>
        <p:spPr/>
        <p:txBody>
          <a:bodyPr/>
          <a:lstStyle/>
          <a:p>
            <a:fld id="{DDEDCE96-309F-457F-9C46-123696E0CAD0}" type="slidenum">
              <a:rPr lang="ko-KR" altLang="en-US" smtClean="0"/>
              <a:t>‹#›</a:t>
            </a:fld>
            <a:endParaRPr lang="ko-KR" altLang="en-US"/>
          </a:p>
        </p:txBody>
      </p:sp>
    </p:spTree>
    <p:extLst>
      <p:ext uri="{BB962C8B-B14F-4D97-AF65-F5344CB8AC3E}">
        <p14:creationId xmlns:p14="http://schemas.microsoft.com/office/powerpoint/2010/main" val="532846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2C66A61-7F51-4E6C-A636-1804613D0F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29B4C71A-814A-48B9-8DA2-E81D93C751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0137AEF-D203-4D03-93B7-9AB18FFAD2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0733CE-D083-4CC1-BB2A-32BE17ADC3B5}" type="datetimeFigureOut">
              <a:rPr lang="ko-KR" altLang="en-US" smtClean="0"/>
              <a:t>2022-05-23</a:t>
            </a:fld>
            <a:endParaRPr lang="ko-KR" altLang="en-US"/>
          </a:p>
        </p:txBody>
      </p:sp>
      <p:sp>
        <p:nvSpPr>
          <p:cNvPr id="5" name="바닥글 개체 틀 4">
            <a:extLst>
              <a:ext uri="{FF2B5EF4-FFF2-40B4-BE49-F238E27FC236}">
                <a16:creationId xmlns:a16="http://schemas.microsoft.com/office/drawing/2014/main" id="{751C1BCA-BC4E-46B3-BDB7-1B17E88697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92A211FB-3F8A-43EE-B6C3-1837972B2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EDCE96-309F-457F-9C46-123696E0CAD0}" type="slidenum">
              <a:rPr lang="ko-KR" altLang="en-US" smtClean="0"/>
              <a:t>‹#›</a:t>
            </a:fld>
            <a:endParaRPr lang="ko-KR" altLang="en-US"/>
          </a:p>
        </p:txBody>
      </p:sp>
    </p:spTree>
    <p:extLst>
      <p:ext uri="{BB962C8B-B14F-4D97-AF65-F5344CB8AC3E}">
        <p14:creationId xmlns:p14="http://schemas.microsoft.com/office/powerpoint/2010/main" val="1720178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5795926-C648-4606-A630-F09F6BDE0D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0E7BB4C9-FEAA-4EC8-A124-76F9093CE8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C715BF2-029F-4B47-BDE4-F1BE483FC2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87BB9C-E5BE-429C-986A-949EC1D2E2DA}" type="datetimeFigureOut">
              <a:rPr lang="ko-KR" altLang="en-US" smtClean="0">
                <a:solidFill>
                  <a:prstClr val="black">
                    <a:tint val="75000"/>
                  </a:prstClr>
                </a:solidFill>
              </a:rPr>
              <a:pPr/>
              <a:t>2022-05-23</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47E7114F-0417-4C26-BCC1-3D876EFC74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09C70A28-3924-4BF8-ACBE-178F4F4AF7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3C4CD9-33FF-4EFB-BB51-70B74991F3DD}"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84664622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08FA88F-7B23-4A84-9FCC-0B03F81576C2}"/>
              </a:ext>
            </a:extLst>
          </p:cNvPr>
          <p:cNvSpPr txBox="1">
            <a:spLocks/>
          </p:cNvSpPr>
          <p:nvPr/>
        </p:nvSpPr>
        <p:spPr>
          <a:xfrm>
            <a:off x="2611393" y="2135716"/>
            <a:ext cx="6826222" cy="2586567"/>
          </a:xfrm>
          <a:prstGeom prst="rect">
            <a:avLst/>
          </a:prstGeom>
          <a:solidFill>
            <a:schemeClr val="bg1"/>
          </a:solidFill>
          <a:ln w="25400">
            <a:solidFill>
              <a:srgbClr val="FFBDBE"/>
            </a:solidFill>
          </a:ln>
        </p:spPr>
        <p:txBody>
          <a:bodyPr lIns="180000" rIns="18000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dist">
              <a:lnSpc>
                <a:spcPct val="150000"/>
              </a:lnSpc>
            </a:pPr>
            <a:r>
              <a:rPr lang="en-US" altLang="ko-KR" sz="2800" dirty="0">
                <a:solidFill>
                  <a:srgbClr val="FFBDBE"/>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Densely Connected</a:t>
            </a:r>
          </a:p>
          <a:p>
            <a:pPr algn="dist">
              <a:lnSpc>
                <a:spcPct val="150000"/>
              </a:lnSpc>
            </a:pPr>
            <a:r>
              <a:rPr lang="en-US" altLang="ko-KR" sz="2800" dirty="0">
                <a:solidFill>
                  <a:srgbClr val="FFBDBE"/>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Convolutional Networks</a:t>
            </a:r>
            <a:endParaRPr lang="ko-KR" altLang="en-US" sz="2800" dirty="0">
              <a:solidFill>
                <a:srgbClr val="FFBDBE"/>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2" name="TextBox 1">
            <a:extLst>
              <a:ext uri="{FF2B5EF4-FFF2-40B4-BE49-F238E27FC236}">
                <a16:creationId xmlns:a16="http://schemas.microsoft.com/office/drawing/2014/main" id="{8D92BB02-1798-4DB9-A1CF-D70B0980989A}"/>
              </a:ext>
            </a:extLst>
          </p:cNvPr>
          <p:cNvSpPr txBox="1"/>
          <p:nvPr/>
        </p:nvSpPr>
        <p:spPr>
          <a:xfrm>
            <a:off x="8714340" y="4764228"/>
            <a:ext cx="723275" cy="338554"/>
          </a:xfrm>
          <a:prstGeom prst="rect">
            <a:avLst/>
          </a:prstGeom>
          <a:noFill/>
        </p:spPr>
        <p:txBody>
          <a:bodyPr wrap="none" rtlCol="0">
            <a:spAutoFit/>
          </a:bodyPr>
          <a:lstStyle/>
          <a:p>
            <a:r>
              <a:rPr lang="ko-KR" altLang="en-US" sz="1600" dirty="0">
                <a:solidFill>
                  <a:schemeClr val="bg1">
                    <a:lumMod val="6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성현아</a:t>
            </a:r>
          </a:p>
        </p:txBody>
      </p:sp>
    </p:spTree>
    <p:extLst>
      <p:ext uri="{BB962C8B-B14F-4D97-AF65-F5344CB8AC3E}">
        <p14:creationId xmlns:p14="http://schemas.microsoft.com/office/powerpoint/2010/main" val="3612092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BDBE"/>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3BBB6E59-D4FC-4180-8D29-F329D6650694}"/>
              </a:ext>
            </a:extLst>
          </p:cNvPr>
          <p:cNvSpPr/>
          <p:nvPr/>
        </p:nvSpPr>
        <p:spPr>
          <a:xfrm>
            <a:off x="260350" y="261027"/>
            <a:ext cx="11671299" cy="6323406"/>
          </a:xfrm>
          <a:prstGeom prst="rect">
            <a:avLst/>
          </a:prstGeom>
          <a:solidFill>
            <a:schemeClr val="bg1"/>
          </a:solidFill>
          <a:ln>
            <a:noFill/>
          </a:ln>
          <a:effectLst>
            <a:outerShdw blurRad="190500" dist="914400" dir="5400000" sx="87000" sy="8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4400" b="0" i="0" u="none" strike="noStrike" kern="0" cap="none" spc="0" normalizeH="0" baseline="0" noProof="0" dirty="0">
              <a:ln>
                <a:noFill/>
              </a:ln>
              <a:solidFill>
                <a:prstClr val="black">
                  <a:lumMod val="85000"/>
                  <a:lumOff val="15000"/>
                </a:prstClr>
              </a:solidFill>
              <a:effectLst/>
              <a:uLnTx/>
              <a:uFillTx/>
              <a:latin typeface="맑은 고딕" panose="020F0502020204030204"/>
              <a:ea typeface="맑은 고딕" panose="020B0503020000020004" pitchFamily="50" charset="-127"/>
              <a:cs typeface="+mn-cs"/>
            </a:endParaRPr>
          </a:p>
        </p:txBody>
      </p:sp>
      <p:sp>
        <p:nvSpPr>
          <p:cNvPr id="7" name="TextBox 6">
            <a:extLst>
              <a:ext uri="{FF2B5EF4-FFF2-40B4-BE49-F238E27FC236}">
                <a16:creationId xmlns:a16="http://schemas.microsoft.com/office/drawing/2014/main" id="{4EF796B0-C2F7-4F14-AF5D-FDD659DB4462}"/>
              </a:ext>
            </a:extLst>
          </p:cNvPr>
          <p:cNvSpPr txBox="1"/>
          <p:nvPr/>
        </p:nvSpPr>
        <p:spPr>
          <a:xfrm>
            <a:off x="409575" y="1707001"/>
            <a:ext cx="11394016" cy="2135200"/>
          </a:xfrm>
          <a:prstGeom prst="rect">
            <a:avLst/>
          </a:prstGeom>
          <a:noFill/>
        </p:spPr>
        <p:txBody>
          <a:bodyPr wrap="square" rtlCol="0">
            <a:spAutoFit/>
          </a:bodyPr>
          <a:lstStyle/>
          <a:p>
            <a:pPr>
              <a:lnSpc>
                <a:spcPct val="150000"/>
              </a:lnSpc>
            </a:pP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이전 </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layer</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의 </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feature map</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들이 결합되어 연산</a:t>
            </a:r>
            <a:endPar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nSpc>
                <a:spcPct val="150000"/>
              </a:lnSpc>
            </a:pP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-&gt;</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network</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가 깊어질수록 </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feature map</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크기가 증가되어 </a:t>
            </a:r>
            <a:r>
              <a:rPr lang="ko-KR" altLang="en-US" dirty="0" err="1">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연산량</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증가</a:t>
            </a:r>
            <a:endPar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nSpc>
                <a:spcPct val="150000"/>
              </a:lnSpc>
            </a:pPr>
            <a:endPar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nSpc>
                <a:spcPct val="150000"/>
              </a:lnSpc>
            </a:pP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k -&gt;</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각</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layer</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에서 만들어지는 </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feature map</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의 채널 수를 조절하는</a:t>
            </a:r>
            <a:endPar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nSpc>
                <a:spcPct val="150000"/>
              </a:lnSpc>
            </a:pP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err="1">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하이퍼</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파라미터 </a:t>
            </a:r>
            <a:r>
              <a:rPr lang="en-US" altLang="ko-KR" b="1"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growth rate</a:t>
            </a:r>
          </a:p>
        </p:txBody>
      </p:sp>
      <p:sp>
        <p:nvSpPr>
          <p:cNvPr id="8" name="TextBox 7">
            <a:extLst>
              <a:ext uri="{FF2B5EF4-FFF2-40B4-BE49-F238E27FC236}">
                <a16:creationId xmlns:a16="http://schemas.microsoft.com/office/drawing/2014/main" id="{A2DBACD8-97E0-4C28-BD1A-EEB61D2A3AF9}"/>
              </a:ext>
            </a:extLst>
          </p:cNvPr>
          <p:cNvSpPr txBox="1"/>
          <p:nvPr/>
        </p:nvSpPr>
        <p:spPr>
          <a:xfrm>
            <a:off x="310684" y="340016"/>
            <a:ext cx="3171830" cy="369332"/>
          </a:xfrm>
          <a:prstGeom prst="rect">
            <a:avLst/>
          </a:prstGeom>
          <a:noFill/>
        </p:spPr>
        <p:txBody>
          <a:bodyPr wrap="none" rtlCol="0">
            <a:spAutoFit/>
          </a:bodyPr>
          <a:lstStyle/>
          <a:p>
            <a:r>
              <a:rPr lang="en-US" altLang="ko-KR" i="1" dirty="0" err="1">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DenseNet</a:t>
            </a:r>
            <a:r>
              <a:rPr lang="en-US" altLang="ko-KR"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 </a:t>
            </a:r>
            <a:r>
              <a:rPr lang="ko-KR" altLang="en-US"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구조 </a:t>
            </a:r>
            <a:r>
              <a:rPr lang="en-US" altLang="ko-KR"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 Growth rate</a:t>
            </a:r>
            <a:endParaRPr lang="ko-KR" altLang="en-US"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pic>
        <p:nvPicPr>
          <p:cNvPr id="16" name="그림 15">
            <a:extLst>
              <a:ext uri="{FF2B5EF4-FFF2-40B4-BE49-F238E27FC236}">
                <a16:creationId xmlns:a16="http://schemas.microsoft.com/office/drawing/2014/main" id="{DEA538F2-245B-4734-9C54-528731D2EA96}"/>
              </a:ext>
            </a:extLst>
          </p:cNvPr>
          <p:cNvPicPr>
            <a:picLocks noChangeAspect="1"/>
          </p:cNvPicPr>
          <p:nvPr/>
        </p:nvPicPr>
        <p:blipFill>
          <a:blip r:embed="rId3"/>
          <a:stretch>
            <a:fillRect/>
          </a:stretch>
        </p:blipFill>
        <p:spPr>
          <a:xfrm>
            <a:off x="4745196" y="919042"/>
            <a:ext cx="2920681" cy="492375"/>
          </a:xfrm>
          <a:prstGeom prst="rect">
            <a:avLst/>
          </a:prstGeom>
        </p:spPr>
      </p:pic>
      <p:pic>
        <p:nvPicPr>
          <p:cNvPr id="17" name="그림 16">
            <a:extLst>
              <a:ext uri="{FF2B5EF4-FFF2-40B4-BE49-F238E27FC236}">
                <a16:creationId xmlns:a16="http://schemas.microsoft.com/office/drawing/2014/main" id="{772F1EF7-E325-464B-AF95-918EA31E4B12}"/>
              </a:ext>
            </a:extLst>
          </p:cNvPr>
          <p:cNvPicPr>
            <a:picLocks noChangeAspect="1"/>
          </p:cNvPicPr>
          <p:nvPr/>
        </p:nvPicPr>
        <p:blipFill>
          <a:blip r:embed="rId4"/>
          <a:stretch>
            <a:fillRect/>
          </a:stretch>
        </p:blipFill>
        <p:spPr>
          <a:xfrm>
            <a:off x="6960906" y="2001070"/>
            <a:ext cx="4743711" cy="4199152"/>
          </a:xfrm>
          <a:prstGeom prst="rect">
            <a:avLst/>
          </a:prstGeom>
        </p:spPr>
      </p:pic>
    </p:spTree>
    <p:extLst>
      <p:ext uri="{BB962C8B-B14F-4D97-AF65-F5344CB8AC3E}">
        <p14:creationId xmlns:p14="http://schemas.microsoft.com/office/powerpoint/2010/main" val="1475393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BDBE"/>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3BBB6E59-D4FC-4180-8D29-F329D6650694}"/>
              </a:ext>
            </a:extLst>
          </p:cNvPr>
          <p:cNvSpPr/>
          <p:nvPr/>
        </p:nvSpPr>
        <p:spPr>
          <a:xfrm>
            <a:off x="260350" y="261027"/>
            <a:ext cx="11671299" cy="6323406"/>
          </a:xfrm>
          <a:prstGeom prst="rect">
            <a:avLst/>
          </a:prstGeom>
          <a:solidFill>
            <a:schemeClr val="bg1"/>
          </a:solidFill>
          <a:ln>
            <a:noFill/>
          </a:ln>
          <a:effectLst>
            <a:outerShdw blurRad="190500" dist="914400" dir="5400000" sx="87000" sy="8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4400" b="0" i="0" u="none" strike="noStrike" kern="0" cap="none" spc="0" normalizeH="0" baseline="0" noProof="0" dirty="0">
              <a:ln>
                <a:noFill/>
              </a:ln>
              <a:solidFill>
                <a:prstClr val="black">
                  <a:lumMod val="85000"/>
                  <a:lumOff val="15000"/>
                </a:prstClr>
              </a:solidFill>
              <a:effectLst/>
              <a:uLnTx/>
              <a:uFillTx/>
              <a:latin typeface="맑은 고딕" panose="020F0502020204030204"/>
              <a:ea typeface="맑은 고딕" panose="020B0503020000020004" pitchFamily="50" charset="-127"/>
              <a:cs typeface="+mn-cs"/>
            </a:endParaRPr>
          </a:p>
        </p:txBody>
      </p:sp>
      <p:sp>
        <p:nvSpPr>
          <p:cNvPr id="14" name="TextBox 13">
            <a:extLst>
              <a:ext uri="{FF2B5EF4-FFF2-40B4-BE49-F238E27FC236}">
                <a16:creationId xmlns:a16="http://schemas.microsoft.com/office/drawing/2014/main" id="{2C41D004-B27D-4E2B-B291-890778AE857B}"/>
              </a:ext>
            </a:extLst>
          </p:cNvPr>
          <p:cNvSpPr txBox="1"/>
          <p:nvPr/>
        </p:nvSpPr>
        <p:spPr>
          <a:xfrm>
            <a:off x="419099" y="1731882"/>
            <a:ext cx="11353800" cy="3381695"/>
          </a:xfrm>
          <a:prstGeom prst="rect">
            <a:avLst/>
          </a:prstGeom>
          <a:noFill/>
        </p:spPr>
        <p:txBody>
          <a:bodyPr wrap="square" rtlCol="0">
            <a:spAutoFit/>
          </a:bodyPr>
          <a:lstStyle/>
          <a:p>
            <a:pPr>
              <a:lnSpc>
                <a:spcPct val="150000"/>
              </a:lnSpc>
            </a:pPr>
            <a:r>
              <a:rPr lang="ko-KR" altLang="en-US" i="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계산 복잡도를 줄이기 위해서 한 가지 작업을 더 거침</a:t>
            </a:r>
            <a:endParaRPr lang="en-US" altLang="ko-KR" i="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nSpc>
                <a:spcPct val="150000"/>
              </a:lnSpc>
            </a:pP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기존의 </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H</a:t>
            </a:r>
            <a:r>
              <a:rPr lang="en-US" altLang="ko-KR" baseline="-250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l</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함수는 </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BN </a:t>
            </a:r>
            <a:r>
              <a:rPr lang="en-US" altLang="ko-KR" b="0" i="0" dirty="0">
                <a:solidFill>
                  <a:srgbClr val="666666"/>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en-US" altLang="ko-KR" dirty="0" err="1">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ReLU</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en-US" altLang="ko-KR" b="0" i="0" dirty="0">
                <a:solidFill>
                  <a:srgbClr val="666666"/>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en-US" altLang="ko-KR" b="0" i="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Conv (3 x 3) </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순서로 구성된 합성함수</a:t>
            </a:r>
            <a:endParaRPr lang="en-US" altLang="ko-KR" b="0" i="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nSpc>
                <a:spcPct val="150000"/>
              </a:lnSpc>
            </a:pPr>
            <a:endParaRPr lang="en-US" altLang="ko-KR" b="0" i="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nSpc>
                <a:spcPct val="150000"/>
              </a:lnSpc>
            </a:pPr>
            <a:r>
              <a:rPr lang="en-US" altLang="ko-KR" b="0" i="0" dirty="0" err="1">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GoogLeNet</a:t>
            </a:r>
            <a:r>
              <a:rPr lang="ko-KR" altLang="en-US" b="0" i="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에서 </a:t>
            </a:r>
            <a:r>
              <a:rPr lang="en-US" altLang="ko-KR" b="0" i="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convolution layer </a:t>
            </a:r>
            <a:r>
              <a:rPr lang="ko-KR" altLang="en-US" b="0" i="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전에 </a:t>
            </a:r>
            <a:r>
              <a:rPr lang="en-US" altLang="ko-KR" b="0" i="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1x1 convolution</a:t>
            </a:r>
            <a:r>
              <a:rPr lang="ko-KR" altLang="en-US" b="0" i="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을 하여 </a:t>
            </a:r>
            <a:r>
              <a:rPr lang="en-US" altLang="ko-KR" b="0" i="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channel</a:t>
            </a:r>
            <a:r>
              <a:rPr lang="ko-KR" altLang="en-US" b="0" i="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수를 줄이면 연산 효율성을 </a:t>
            </a:r>
            <a:r>
              <a:rPr lang="ko-KR" altLang="en-US" b="0" i="0" dirty="0" err="1">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높힐</a:t>
            </a:r>
            <a:r>
              <a:rPr lang="ko-KR" altLang="en-US" b="0" i="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수 있었음</a:t>
            </a:r>
            <a:endParaRPr lang="en-US" altLang="ko-KR" b="0" i="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nSpc>
                <a:spcPct val="150000"/>
              </a:lnSpc>
            </a:pPr>
            <a:r>
              <a:rPr lang="en-US" altLang="ko-KR" b="0" i="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-&gt; </a:t>
            </a:r>
            <a:r>
              <a:rPr lang="en-US" altLang="ko-KR" b="1" i="1"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bottleneck </a:t>
            </a:r>
            <a:r>
              <a:rPr lang="ko-KR" altLang="en-US" b="1" i="1"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구조</a:t>
            </a:r>
            <a:endParaRPr lang="en-US" altLang="ko-KR" b="1" i="1"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nSpc>
                <a:spcPct val="150000"/>
              </a:lnSpc>
            </a:pPr>
            <a:endParaRPr lang="en-US" altLang="ko-KR" b="0" i="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nSpc>
                <a:spcPct val="150000"/>
              </a:lnSpc>
            </a:pP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이 </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bottleneck</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구조를 </a:t>
            </a:r>
            <a:r>
              <a:rPr lang="en-US" altLang="ko-KR" b="0" i="0" dirty="0" err="1">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DenseNet</a:t>
            </a:r>
            <a:r>
              <a:rPr lang="ko-KR" altLang="en-US" b="0" i="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에서도 사용하여</a:t>
            </a:r>
            <a:endParaRPr lang="en-US" altLang="ko-KR" b="0" i="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nSpc>
                <a:spcPct val="150000"/>
              </a:lnSpc>
            </a:pP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H</a:t>
            </a:r>
            <a:r>
              <a:rPr lang="en-US" altLang="ko-KR" baseline="-250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l</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b="0" i="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을 </a:t>
            </a:r>
            <a:r>
              <a:rPr lang="en-US" altLang="ko-KR" b="0" i="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BN →  </a:t>
            </a:r>
            <a:r>
              <a:rPr lang="en-US" altLang="ko-KR" b="0" i="0" dirty="0" err="1">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ReLU</a:t>
            </a:r>
            <a:r>
              <a:rPr lang="en-US" altLang="ko-KR" b="0" i="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 Conv (1 x 1) → BN → </a:t>
            </a:r>
            <a:r>
              <a:rPr lang="en-US" altLang="ko-KR" b="0" i="0" dirty="0" err="1">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ReLU</a:t>
            </a:r>
            <a:r>
              <a:rPr lang="en-US" altLang="ko-KR" b="0" i="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  Conv (3 x 3)</a:t>
            </a:r>
            <a:r>
              <a:rPr lang="ko-KR" altLang="en-US" b="0" i="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로 구성 </a:t>
            </a:r>
            <a:r>
              <a:rPr lang="en-US" altLang="ko-KR" b="0" i="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en-US" altLang="ko-KR" b="0" i="0" dirty="0" err="1">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DenseNet</a:t>
            </a:r>
            <a:r>
              <a:rPr lang="en-US" altLang="ko-KR" b="0" i="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-B)</a:t>
            </a:r>
            <a:endParaRPr lang="ko-KR" altLang="en-US" sz="2000" b="0" i="1"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5" name="TextBox 4">
            <a:extLst>
              <a:ext uri="{FF2B5EF4-FFF2-40B4-BE49-F238E27FC236}">
                <a16:creationId xmlns:a16="http://schemas.microsoft.com/office/drawing/2014/main" id="{45D049F0-504F-4CBB-B4AE-D0392933D754}"/>
              </a:ext>
            </a:extLst>
          </p:cNvPr>
          <p:cNvSpPr txBox="1"/>
          <p:nvPr/>
        </p:nvSpPr>
        <p:spPr>
          <a:xfrm>
            <a:off x="310684" y="340016"/>
            <a:ext cx="3732945" cy="369332"/>
          </a:xfrm>
          <a:prstGeom prst="rect">
            <a:avLst/>
          </a:prstGeom>
          <a:noFill/>
        </p:spPr>
        <p:txBody>
          <a:bodyPr wrap="none" rtlCol="0">
            <a:spAutoFit/>
          </a:bodyPr>
          <a:lstStyle/>
          <a:p>
            <a:r>
              <a:rPr lang="en-US" altLang="ko-KR" i="1" dirty="0" err="1">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DenseNet</a:t>
            </a:r>
            <a:r>
              <a:rPr lang="en-US" altLang="ko-KR"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 </a:t>
            </a:r>
            <a:r>
              <a:rPr lang="ko-KR" altLang="en-US"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구조 </a:t>
            </a:r>
            <a:r>
              <a:rPr lang="en-US" altLang="ko-KR"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 Bottleneck layers</a:t>
            </a:r>
            <a:endParaRPr lang="ko-KR" altLang="en-US"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Tree>
    <p:extLst>
      <p:ext uri="{BB962C8B-B14F-4D97-AF65-F5344CB8AC3E}">
        <p14:creationId xmlns:p14="http://schemas.microsoft.com/office/powerpoint/2010/main" val="4259618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BDBE"/>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3BBB6E59-D4FC-4180-8D29-F329D6650694}"/>
              </a:ext>
            </a:extLst>
          </p:cNvPr>
          <p:cNvSpPr/>
          <p:nvPr/>
        </p:nvSpPr>
        <p:spPr>
          <a:xfrm>
            <a:off x="260350" y="261027"/>
            <a:ext cx="11671299" cy="6323406"/>
          </a:xfrm>
          <a:prstGeom prst="rect">
            <a:avLst/>
          </a:prstGeom>
          <a:solidFill>
            <a:schemeClr val="bg1"/>
          </a:solidFill>
          <a:ln>
            <a:noFill/>
          </a:ln>
          <a:effectLst>
            <a:outerShdw blurRad="190500" dist="914400" dir="5400000" sx="87000" sy="8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4400" b="0" i="0" u="none" strike="noStrike" kern="0" cap="none" spc="0" normalizeH="0" baseline="0" noProof="0" dirty="0">
              <a:ln>
                <a:noFill/>
              </a:ln>
              <a:solidFill>
                <a:prstClr val="black">
                  <a:lumMod val="85000"/>
                  <a:lumOff val="15000"/>
                </a:prstClr>
              </a:solidFill>
              <a:effectLst/>
              <a:uLnTx/>
              <a:uFillTx/>
              <a:latin typeface="맑은 고딕" panose="020F0502020204030204"/>
              <a:ea typeface="맑은 고딕" panose="020B0503020000020004" pitchFamily="50" charset="-127"/>
              <a:cs typeface="+mn-cs"/>
            </a:endParaRPr>
          </a:p>
        </p:txBody>
      </p:sp>
      <p:sp>
        <p:nvSpPr>
          <p:cNvPr id="14" name="TextBox 13">
            <a:extLst>
              <a:ext uri="{FF2B5EF4-FFF2-40B4-BE49-F238E27FC236}">
                <a16:creationId xmlns:a16="http://schemas.microsoft.com/office/drawing/2014/main" id="{2C41D004-B27D-4E2B-B291-890778AE857B}"/>
              </a:ext>
            </a:extLst>
          </p:cNvPr>
          <p:cNvSpPr txBox="1"/>
          <p:nvPr/>
        </p:nvSpPr>
        <p:spPr>
          <a:xfrm>
            <a:off x="496641" y="976065"/>
            <a:ext cx="11219109" cy="2920030"/>
          </a:xfrm>
          <a:prstGeom prst="rect">
            <a:avLst/>
          </a:prstGeom>
          <a:noFill/>
        </p:spPr>
        <p:txBody>
          <a:bodyPr wrap="square" rtlCol="0">
            <a:spAutoFit/>
          </a:bodyPr>
          <a:lstStyle/>
          <a:p>
            <a:pPr>
              <a:lnSpc>
                <a:spcPct val="150000"/>
              </a:lnSpc>
            </a:pPr>
            <a:r>
              <a:rPr lang="ko-KR" altLang="en-US"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모델의 압축성을 더욱 높이기 위해</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en-US" altLang="ko-KR"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transition layer</a:t>
            </a:r>
            <a:r>
              <a:rPr lang="ko-KR" altLang="en-US"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에서 </a:t>
            </a:r>
            <a:r>
              <a:rPr lang="en-US" altLang="ko-KR"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feature map</a:t>
            </a:r>
            <a:r>
              <a:rPr lang="ko-KR" altLang="en-US"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의 수를 줄여주는 작업을 함</a:t>
            </a:r>
            <a:endParaRPr lang="en-US" altLang="ko-KR"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nSpc>
                <a:spcPct val="150000"/>
              </a:lnSpc>
            </a:pPr>
            <a:r>
              <a:rPr lang="en-US" altLang="ko-KR" sz="1700"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dense block</a:t>
            </a:r>
            <a:r>
              <a:rPr lang="ko-KR" altLang="en-US" sz="1700"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이 </a:t>
            </a:r>
            <a:r>
              <a:rPr lang="en-US" altLang="ko-KR" sz="1700"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m</a:t>
            </a:r>
            <a:r>
              <a:rPr lang="ko-KR" altLang="en-US" sz="1700"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개의 </a:t>
            </a:r>
            <a:r>
              <a:rPr lang="en-US" altLang="ko-KR" sz="1700"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feature map</a:t>
            </a:r>
            <a:r>
              <a:rPr lang="ko-KR" altLang="en-US" sz="1700"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을 </a:t>
            </a:r>
            <a:r>
              <a:rPr lang="en-US" altLang="ko-KR" sz="1700"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transition layer</a:t>
            </a:r>
            <a:r>
              <a:rPr lang="ko-KR" altLang="en-US" sz="1700"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로 전달하면 </a:t>
            </a:r>
            <a:r>
              <a:rPr lang="en-US" altLang="ko-KR" sz="1700" b="0" dirty="0" err="1">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θm</a:t>
            </a:r>
            <a:r>
              <a:rPr lang="ko-KR" altLang="en-US" sz="1700"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개 </a:t>
            </a:r>
            <a:r>
              <a:rPr lang="en-US" altLang="ko-KR" sz="1700"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feature map</a:t>
            </a:r>
            <a:r>
              <a:rPr lang="ko-KR" altLang="en-US" sz="17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을 만듦 </a:t>
            </a:r>
            <a:endParaRPr lang="en-US" altLang="ko-KR" sz="1700"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nSpc>
                <a:spcPct val="150000"/>
              </a:lnSpc>
            </a:pPr>
            <a:endParaRPr lang="en-US" altLang="ko-KR" sz="1700"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nSpc>
                <a:spcPct val="150000"/>
              </a:lnSpc>
            </a:pPr>
            <a:r>
              <a:rPr lang="en-US" altLang="ko-KR"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θ </a:t>
            </a:r>
            <a:r>
              <a:rPr lang="ko-KR" altLang="en-US"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의 값은 우리가 지정해주는 </a:t>
            </a:r>
            <a:r>
              <a:rPr lang="ko-KR" altLang="en-US" b="0" dirty="0" err="1">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하이퍼파라미터</a:t>
            </a:r>
            <a:r>
              <a:rPr lang="en-US" altLang="ko-KR"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(hyper parameter)</a:t>
            </a:r>
            <a:r>
              <a:rPr lang="ko-KR" altLang="en-US"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이며 </a:t>
            </a:r>
            <a:r>
              <a:rPr lang="en-US" altLang="ko-KR"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0 &lt; θ ≤ </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1</a:t>
            </a:r>
            <a:endParaRPr lang="en-US" altLang="ko-KR"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nSpc>
                <a:spcPct val="150000"/>
              </a:lnSpc>
            </a:pPr>
            <a:r>
              <a:rPr lang="en-US" altLang="ko-KR"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θ =</a:t>
            </a:r>
            <a:r>
              <a:rPr lang="ko-KR" altLang="en-US"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en-US" altLang="ko-KR"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1</a:t>
            </a:r>
            <a:r>
              <a:rPr lang="ko-KR" altLang="en-US"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이면 </a:t>
            </a:r>
            <a:r>
              <a:rPr lang="en-US" altLang="ko-KR"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feature map</a:t>
            </a:r>
            <a:r>
              <a:rPr lang="ko-KR" altLang="en-US"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의 개수는 변하지 않음</a:t>
            </a:r>
            <a:r>
              <a:rPr lang="en-US" altLang="ko-KR"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p>
          <a:p>
            <a:pPr>
              <a:lnSpc>
                <a:spcPct val="150000"/>
              </a:lnSpc>
            </a:pPr>
            <a:r>
              <a:rPr lang="en-US" altLang="ko-KR"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θ &lt; 1</a:t>
            </a:r>
            <a:r>
              <a:rPr lang="ko-KR" altLang="en-US"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인 </a:t>
            </a:r>
            <a:r>
              <a:rPr lang="en-US" altLang="ko-KR" b="0" dirty="0" err="1">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DenseNet</a:t>
            </a:r>
            <a:r>
              <a:rPr lang="ko-KR" altLang="en-US"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을 </a:t>
            </a:r>
            <a:r>
              <a:rPr lang="en-US" altLang="ko-KR" b="0" dirty="0" err="1">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DenseNet</a:t>
            </a:r>
            <a:r>
              <a:rPr lang="en-US" altLang="ko-KR"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a:t>
            </a:r>
            <a:r>
              <a:rPr lang="ko-KR" altLang="en-US"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라 함</a:t>
            </a:r>
            <a:endPar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nSpc>
                <a:spcPct val="150000"/>
              </a:lnSpc>
            </a:pPr>
            <a:r>
              <a:rPr lang="en-US" altLang="ko-KR" b="0" dirty="0" err="1">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DenseNet</a:t>
            </a:r>
            <a:r>
              <a:rPr lang="en-US" altLang="ko-KR"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-B</a:t>
            </a:r>
            <a:r>
              <a:rPr lang="ko-KR" altLang="en-US"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와 </a:t>
            </a:r>
            <a:r>
              <a:rPr lang="en-US" altLang="ko-KR" b="0" dirty="0" err="1">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DenseNet</a:t>
            </a:r>
            <a:r>
              <a:rPr lang="en-US" altLang="ko-KR"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a:t>
            </a:r>
            <a:r>
              <a:rPr lang="ko-KR" altLang="en-US"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를 합친 버전이 </a:t>
            </a:r>
            <a:r>
              <a:rPr lang="en-US" altLang="ko-KR" b="0" dirty="0" err="1">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DenseNet</a:t>
            </a:r>
            <a:r>
              <a:rPr lang="en-US" altLang="ko-KR" b="0" dirty="0">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-BC</a:t>
            </a:r>
          </a:p>
        </p:txBody>
      </p:sp>
      <p:sp>
        <p:nvSpPr>
          <p:cNvPr id="8" name="TextBox 7">
            <a:extLst>
              <a:ext uri="{FF2B5EF4-FFF2-40B4-BE49-F238E27FC236}">
                <a16:creationId xmlns:a16="http://schemas.microsoft.com/office/drawing/2014/main" id="{F5FC6C7E-F298-48EA-BC8B-34BB5AB96EF3}"/>
              </a:ext>
            </a:extLst>
          </p:cNvPr>
          <p:cNvSpPr txBox="1"/>
          <p:nvPr/>
        </p:nvSpPr>
        <p:spPr>
          <a:xfrm>
            <a:off x="310684" y="340016"/>
            <a:ext cx="7677376" cy="369332"/>
          </a:xfrm>
          <a:prstGeom prst="rect">
            <a:avLst/>
          </a:prstGeom>
          <a:noFill/>
        </p:spPr>
        <p:txBody>
          <a:bodyPr wrap="square" rtlCol="0">
            <a:spAutoFit/>
          </a:bodyPr>
          <a:lstStyle/>
          <a:p>
            <a:r>
              <a:rPr lang="en-US" altLang="ko-KR" i="1" dirty="0" err="1">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DenseNet</a:t>
            </a:r>
            <a:r>
              <a:rPr lang="en-US" altLang="ko-KR"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 </a:t>
            </a:r>
            <a:r>
              <a:rPr lang="ko-KR" altLang="en-US"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구조 </a:t>
            </a:r>
            <a:r>
              <a:rPr lang="en-US" altLang="ko-KR"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 Compression</a:t>
            </a:r>
            <a:endParaRPr lang="ko-KR" altLang="en-US"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pic>
        <p:nvPicPr>
          <p:cNvPr id="7" name="그림 6">
            <a:extLst>
              <a:ext uri="{FF2B5EF4-FFF2-40B4-BE49-F238E27FC236}">
                <a16:creationId xmlns:a16="http://schemas.microsoft.com/office/drawing/2014/main" id="{8A07F7A2-74FE-48A8-9F16-362DAE0B1D42}"/>
              </a:ext>
            </a:extLst>
          </p:cNvPr>
          <p:cNvPicPr>
            <a:picLocks noChangeAspect="1"/>
          </p:cNvPicPr>
          <p:nvPr/>
        </p:nvPicPr>
        <p:blipFill>
          <a:blip r:embed="rId3"/>
          <a:stretch>
            <a:fillRect/>
          </a:stretch>
        </p:blipFill>
        <p:spPr>
          <a:xfrm>
            <a:off x="1370939" y="3942262"/>
            <a:ext cx="9450119" cy="2010056"/>
          </a:xfrm>
          <a:prstGeom prst="rect">
            <a:avLst/>
          </a:prstGeom>
        </p:spPr>
      </p:pic>
      <p:sp>
        <p:nvSpPr>
          <p:cNvPr id="9" name="직사각형 8">
            <a:extLst>
              <a:ext uri="{FF2B5EF4-FFF2-40B4-BE49-F238E27FC236}">
                <a16:creationId xmlns:a16="http://schemas.microsoft.com/office/drawing/2014/main" id="{54952F2B-5F30-4B37-9537-098DBAE63C3E}"/>
              </a:ext>
            </a:extLst>
          </p:cNvPr>
          <p:cNvSpPr/>
          <p:nvPr/>
        </p:nvSpPr>
        <p:spPr>
          <a:xfrm>
            <a:off x="4505326" y="4162812"/>
            <a:ext cx="665321" cy="1112091"/>
          </a:xfrm>
          <a:prstGeom prst="rect">
            <a:avLst/>
          </a:prstGeom>
          <a:noFill/>
          <a:ln w="28575">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ko-KR" altLang="en-US" sz="4400" b="0" i="0" u="none" strike="noStrike" kern="0" cap="none" spc="0" normalizeH="0" baseline="0" noProof="0" dirty="0">
              <a:ln>
                <a:noFill/>
              </a:ln>
              <a:solidFill>
                <a:prstClr val="black">
                  <a:lumMod val="85000"/>
                  <a:lumOff val="15000"/>
                </a:prstClr>
              </a:solidFill>
              <a:effectLst/>
              <a:uLnTx/>
              <a:uFillTx/>
              <a:latin typeface="맑은 고딕" panose="020F0502020204030204"/>
              <a:ea typeface="맑은 고딕" panose="020B0503020000020004" pitchFamily="50" charset="-127"/>
              <a:cs typeface="+mn-cs"/>
            </a:endParaRPr>
          </a:p>
        </p:txBody>
      </p:sp>
      <p:sp>
        <p:nvSpPr>
          <p:cNvPr id="10" name="직사각형 9">
            <a:extLst>
              <a:ext uri="{FF2B5EF4-FFF2-40B4-BE49-F238E27FC236}">
                <a16:creationId xmlns:a16="http://schemas.microsoft.com/office/drawing/2014/main" id="{168A84C0-0AAF-4F87-A42F-F7DE720539CE}"/>
              </a:ext>
            </a:extLst>
          </p:cNvPr>
          <p:cNvSpPr/>
          <p:nvPr/>
        </p:nvSpPr>
        <p:spPr>
          <a:xfrm>
            <a:off x="6791326" y="4162811"/>
            <a:ext cx="665321" cy="1112091"/>
          </a:xfrm>
          <a:prstGeom prst="rect">
            <a:avLst/>
          </a:prstGeom>
          <a:noFill/>
          <a:ln w="28575">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ko-KR" altLang="en-US" sz="4400" b="0" i="0" u="none" strike="noStrike" kern="0" cap="none" spc="0" normalizeH="0" baseline="0" noProof="0" dirty="0">
              <a:ln>
                <a:noFill/>
              </a:ln>
              <a:solidFill>
                <a:prstClr val="black">
                  <a:lumMod val="85000"/>
                  <a:lumOff val="15000"/>
                </a:prstClr>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1274002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BDBE"/>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3BBB6E59-D4FC-4180-8D29-F329D6650694}"/>
              </a:ext>
            </a:extLst>
          </p:cNvPr>
          <p:cNvSpPr/>
          <p:nvPr/>
        </p:nvSpPr>
        <p:spPr>
          <a:xfrm>
            <a:off x="260350" y="261027"/>
            <a:ext cx="11671299" cy="6323406"/>
          </a:xfrm>
          <a:prstGeom prst="rect">
            <a:avLst/>
          </a:prstGeom>
          <a:solidFill>
            <a:schemeClr val="bg1"/>
          </a:solidFill>
          <a:ln>
            <a:noFill/>
          </a:ln>
          <a:effectLst>
            <a:outerShdw blurRad="190500" dist="914400" dir="5400000" sx="87000" sy="8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4400" b="0" i="0" u="none" strike="noStrike" kern="0" cap="none" spc="0" normalizeH="0" baseline="0" noProof="0" dirty="0">
              <a:ln>
                <a:noFill/>
              </a:ln>
              <a:solidFill>
                <a:prstClr val="black">
                  <a:lumMod val="85000"/>
                  <a:lumOff val="15000"/>
                </a:prstClr>
              </a:solidFill>
              <a:effectLst/>
              <a:uLnTx/>
              <a:uFillTx/>
              <a:latin typeface="맑은 고딕" panose="020F0502020204030204"/>
              <a:ea typeface="맑은 고딕" panose="020B0503020000020004" pitchFamily="50" charset="-127"/>
              <a:cs typeface="+mn-cs"/>
            </a:endParaRPr>
          </a:p>
        </p:txBody>
      </p:sp>
      <p:sp>
        <p:nvSpPr>
          <p:cNvPr id="8" name="TextBox 7">
            <a:extLst>
              <a:ext uri="{FF2B5EF4-FFF2-40B4-BE49-F238E27FC236}">
                <a16:creationId xmlns:a16="http://schemas.microsoft.com/office/drawing/2014/main" id="{DB8B220E-0D85-4D61-869F-3D3CE7B26FA9}"/>
              </a:ext>
            </a:extLst>
          </p:cNvPr>
          <p:cNvSpPr txBox="1"/>
          <p:nvPr/>
        </p:nvSpPr>
        <p:spPr>
          <a:xfrm>
            <a:off x="1915112" y="5450326"/>
            <a:ext cx="8361776" cy="369332"/>
          </a:xfrm>
          <a:prstGeom prst="rect">
            <a:avLst/>
          </a:prstGeom>
          <a:noFill/>
        </p:spPr>
        <p:txBody>
          <a:bodyPr wrap="none" rtlCol="0">
            <a:spAutoFit/>
          </a:bodyPr>
          <a:lstStyle/>
          <a:p>
            <a:pPr algn="ctr"/>
            <a:r>
              <a:rPr lang="en-US" altLang="ko-KR" dirty="0" err="1">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ResNet</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과 비슷한 성능을 내는 수준에서 비교했을 때</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파라미터나 </a:t>
            </a:r>
            <a:r>
              <a:rPr lang="ko-KR" altLang="en-US" dirty="0" err="1">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연산량이</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훨씬 효율적</a:t>
            </a:r>
          </a:p>
        </p:txBody>
      </p:sp>
      <p:pic>
        <p:nvPicPr>
          <p:cNvPr id="3" name="그림 2">
            <a:extLst>
              <a:ext uri="{FF2B5EF4-FFF2-40B4-BE49-F238E27FC236}">
                <a16:creationId xmlns:a16="http://schemas.microsoft.com/office/drawing/2014/main" id="{4A7F2F7C-A61A-46AD-862B-9FCCB625E43A}"/>
              </a:ext>
            </a:extLst>
          </p:cNvPr>
          <p:cNvPicPr>
            <a:picLocks noChangeAspect="1"/>
          </p:cNvPicPr>
          <p:nvPr/>
        </p:nvPicPr>
        <p:blipFill rotWithShape="1">
          <a:blip r:embed="rId3"/>
          <a:srcRect l="38979" t="10518"/>
          <a:stretch/>
        </p:blipFill>
        <p:spPr>
          <a:xfrm>
            <a:off x="2283618" y="964729"/>
            <a:ext cx="7624761" cy="3804753"/>
          </a:xfrm>
          <a:prstGeom prst="rect">
            <a:avLst/>
          </a:prstGeom>
        </p:spPr>
      </p:pic>
      <p:sp>
        <p:nvSpPr>
          <p:cNvPr id="7" name="TextBox 6">
            <a:extLst>
              <a:ext uri="{FF2B5EF4-FFF2-40B4-BE49-F238E27FC236}">
                <a16:creationId xmlns:a16="http://schemas.microsoft.com/office/drawing/2014/main" id="{6C5B599B-5A66-48E1-9E96-9098B9CC1CE9}"/>
              </a:ext>
            </a:extLst>
          </p:cNvPr>
          <p:cNvSpPr txBox="1"/>
          <p:nvPr/>
        </p:nvSpPr>
        <p:spPr>
          <a:xfrm>
            <a:off x="310684" y="340016"/>
            <a:ext cx="1494320" cy="369332"/>
          </a:xfrm>
          <a:prstGeom prst="rect">
            <a:avLst/>
          </a:prstGeom>
          <a:noFill/>
        </p:spPr>
        <p:txBody>
          <a:bodyPr wrap="none" rtlCol="0">
            <a:spAutoFit/>
          </a:bodyPr>
          <a:lstStyle/>
          <a:p>
            <a:pPr algn="l"/>
            <a:r>
              <a:rPr lang="en-US" altLang="ko-KR" b="1" i="1" dirty="0">
                <a:solidFill>
                  <a:schemeClr val="bg1">
                    <a:lumMod val="65000"/>
                  </a:schemeClr>
                </a:solidFill>
                <a:effectLst/>
                <a:latin typeface="KoPubWorld돋움체 Bold" panose="00000800000000000000" pitchFamily="2" charset="-127"/>
                <a:ea typeface="KoPubWorld돋움체 Bold" panose="00000800000000000000" pitchFamily="2" charset="-127"/>
                <a:cs typeface="KoPubWorld돋움체 Bold" panose="00000800000000000000" pitchFamily="2" charset="-127"/>
              </a:rPr>
              <a:t>Experiments</a:t>
            </a:r>
          </a:p>
        </p:txBody>
      </p:sp>
      <p:sp>
        <p:nvSpPr>
          <p:cNvPr id="9" name="TextBox 8">
            <a:extLst>
              <a:ext uri="{FF2B5EF4-FFF2-40B4-BE49-F238E27FC236}">
                <a16:creationId xmlns:a16="http://schemas.microsoft.com/office/drawing/2014/main" id="{9E14510C-54AA-4B22-8CF9-8495A894020F}"/>
              </a:ext>
            </a:extLst>
          </p:cNvPr>
          <p:cNvSpPr txBox="1"/>
          <p:nvPr/>
        </p:nvSpPr>
        <p:spPr>
          <a:xfrm>
            <a:off x="2067226" y="4752000"/>
            <a:ext cx="8057543" cy="338554"/>
          </a:xfrm>
          <a:prstGeom prst="rect">
            <a:avLst/>
          </a:prstGeom>
          <a:noFill/>
        </p:spPr>
        <p:txBody>
          <a:bodyPr wrap="square">
            <a:spAutoFit/>
          </a:bodyPr>
          <a:lstStyle/>
          <a:p>
            <a:pPr algn="ctr"/>
            <a:r>
              <a:rPr lang="en-US" altLang="ko-KR"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ImageNet </a:t>
            </a:r>
            <a:r>
              <a:rPr lang="ko-KR" altLang="en-US"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데이터셋을 </a:t>
            </a:r>
            <a:r>
              <a:rPr lang="ko-KR" altLang="en-US" sz="1600" i="1" dirty="0" err="1">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대상으로하여</a:t>
            </a:r>
            <a:r>
              <a:rPr lang="ko-KR" altLang="en-US"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en-US" altLang="ko-KR" sz="1600" i="1" dirty="0" err="1">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DenseNet</a:t>
            </a:r>
            <a:r>
              <a:rPr lang="ko-KR" altLang="en-US"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과 </a:t>
            </a:r>
            <a:r>
              <a:rPr lang="en-US" altLang="ko-KR" sz="1600" i="1" dirty="0" err="1">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ResNet</a:t>
            </a:r>
            <a:r>
              <a:rPr lang="ko-KR" altLang="en-US"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의 </a:t>
            </a:r>
            <a:r>
              <a:rPr lang="en-US" altLang="ko-KR"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parameter </a:t>
            </a:r>
            <a:r>
              <a:rPr lang="ko-KR" altLang="en-US"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수 및 </a:t>
            </a:r>
            <a:r>
              <a:rPr lang="en-US" altLang="ko-KR"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flops </a:t>
            </a:r>
            <a:r>
              <a:rPr lang="ko-KR" altLang="en-US"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비교</a:t>
            </a:r>
          </a:p>
        </p:txBody>
      </p:sp>
      <p:sp>
        <p:nvSpPr>
          <p:cNvPr id="10" name="TextBox 9">
            <a:extLst>
              <a:ext uri="{FF2B5EF4-FFF2-40B4-BE49-F238E27FC236}">
                <a16:creationId xmlns:a16="http://schemas.microsoft.com/office/drawing/2014/main" id="{22BE16DF-E61E-4F2C-93FC-F5FBF0A1511E}"/>
              </a:ext>
            </a:extLst>
          </p:cNvPr>
          <p:cNvSpPr txBox="1"/>
          <p:nvPr/>
        </p:nvSpPr>
        <p:spPr>
          <a:xfrm>
            <a:off x="260350" y="6179430"/>
            <a:ext cx="10353375" cy="338554"/>
          </a:xfrm>
          <a:prstGeom prst="rect">
            <a:avLst/>
          </a:prstGeom>
          <a:noFill/>
        </p:spPr>
        <p:txBody>
          <a:bodyPr wrap="square">
            <a:spAutoFit/>
          </a:bodyPr>
          <a:lstStyle/>
          <a:p>
            <a:pPr algn="ctr"/>
            <a:r>
              <a:rPr lang="en-US" altLang="ko-KR"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flops: </a:t>
            </a:r>
            <a:r>
              <a:rPr lang="en-US" altLang="ko-KR" sz="1600" dirty="0" err="1">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FLoating</a:t>
            </a:r>
            <a:r>
              <a:rPr lang="en-US" altLang="ko-KR"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point Operation Per Second</a:t>
            </a:r>
            <a:r>
              <a:rPr lang="ko-KR" altLang="en-US"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의 약자로 단위 시간</a:t>
            </a:r>
            <a:r>
              <a:rPr lang="en-US" altLang="ko-KR"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(1</a:t>
            </a:r>
            <a:r>
              <a:rPr lang="ko-KR" altLang="en-US"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초</a:t>
            </a:r>
            <a:r>
              <a:rPr lang="en-US" altLang="ko-KR"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에 얼마나 많은 </a:t>
            </a:r>
            <a:r>
              <a:rPr lang="en-US" altLang="ko-KR"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floating </a:t>
            </a:r>
            <a:r>
              <a:rPr lang="ko-KR" altLang="en-US"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연산을 하는지에 관한 지표</a:t>
            </a:r>
          </a:p>
        </p:txBody>
      </p:sp>
    </p:spTree>
    <p:extLst>
      <p:ext uri="{BB962C8B-B14F-4D97-AF65-F5344CB8AC3E}">
        <p14:creationId xmlns:p14="http://schemas.microsoft.com/office/powerpoint/2010/main" val="3182373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BDBE"/>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3BBB6E59-D4FC-4180-8D29-F329D6650694}"/>
              </a:ext>
            </a:extLst>
          </p:cNvPr>
          <p:cNvSpPr/>
          <p:nvPr/>
        </p:nvSpPr>
        <p:spPr>
          <a:xfrm>
            <a:off x="260350" y="261027"/>
            <a:ext cx="11671299" cy="6323406"/>
          </a:xfrm>
          <a:prstGeom prst="rect">
            <a:avLst/>
          </a:prstGeom>
          <a:solidFill>
            <a:schemeClr val="bg1"/>
          </a:solidFill>
          <a:ln>
            <a:noFill/>
          </a:ln>
          <a:effectLst>
            <a:outerShdw blurRad="190500" dist="914400" dir="5400000" sx="87000" sy="8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4400" b="0" i="0" u="none" strike="noStrike" kern="0" cap="none" spc="0" normalizeH="0" baseline="0" noProof="0" dirty="0">
              <a:ln>
                <a:noFill/>
              </a:ln>
              <a:solidFill>
                <a:prstClr val="black">
                  <a:lumMod val="85000"/>
                  <a:lumOff val="15000"/>
                </a:prstClr>
              </a:solidFill>
              <a:effectLst/>
              <a:uLnTx/>
              <a:uFillTx/>
              <a:latin typeface="맑은 고딕" panose="020F0502020204030204"/>
              <a:ea typeface="맑은 고딕" panose="020B0503020000020004" pitchFamily="50" charset="-127"/>
              <a:cs typeface="+mn-cs"/>
            </a:endParaRPr>
          </a:p>
        </p:txBody>
      </p:sp>
      <p:pic>
        <p:nvPicPr>
          <p:cNvPr id="11" name="그림 10">
            <a:extLst>
              <a:ext uri="{FF2B5EF4-FFF2-40B4-BE49-F238E27FC236}">
                <a16:creationId xmlns:a16="http://schemas.microsoft.com/office/drawing/2014/main" id="{8BEAECE4-7843-4A77-AF42-A6198811A56B}"/>
              </a:ext>
            </a:extLst>
          </p:cNvPr>
          <p:cNvPicPr>
            <a:picLocks noChangeAspect="1"/>
          </p:cNvPicPr>
          <p:nvPr/>
        </p:nvPicPr>
        <p:blipFill>
          <a:blip r:embed="rId3"/>
          <a:stretch>
            <a:fillRect/>
          </a:stretch>
        </p:blipFill>
        <p:spPr>
          <a:xfrm>
            <a:off x="468690" y="1369362"/>
            <a:ext cx="11254617" cy="3817725"/>
          </a:xfrm>
          <a:prstGeom prst="rect">
            <a:avLst/>
          </a:prstGeom>
        </p:spPr>
      </p:pic>
      <p:sp>
        <p:nvSpPr>
          <p:cNvPr id="10" name="TextBox 9">
            <a:extLst>
              <a:ext uri="{FF2B5EF4-FFF2-40B4-BE49-F238E27FC236}">
                <a16:creationId xmlns:a16="http://schemas.microsoft.com/office/drawing/2014/main" id="{DC42D103-71A2-482E-8F86-EA6D0EDBA77D}"/>
              </a:ext>
            </a:extLst>
          </p:cNvPr>
          <p:cNvSpPr txBox="1"/>
          <p:nvPr/>
        </p:nvSpPr>
        <p:spPr>
          <a:xfrm>
            <a:off x="310684" y="340016"/>
            <a:ext cx="1494320" cy="369332"/>
          </a:xfrm>
          <a:prstGeom prst="rect">
            <a:avLst/>
          </a:prstGeom>
          <a:noFill/>
        </p:spPr>
        <p:txBody>
          <a:bodyPr wrap="none" rtlCol="0">
            <a:spAutoFit/>
          </a:bodyPr>
          <a:lstStyle/>
          <a:p>
            <a:pPr algn="l"/>
            <a:r>
              <a:rPr lang="en-US" altLang="ko-KR" b="1" i="1" dirty="0">
                <a:solidFill>
                  <a:schemeClr val="bg1">
                    <a:lumMod val="65000"/>
                  </a:schemeClr>
                </a:solidFill>
                <a:effectLst/>
                <a:latin typeface="KoPubWorld돋움체 Bold" panose="00000800000000000000" pitchFamily="2" charset="-127"/>
                <a:ea typeface="KoPubWorld돋움체 Bold" panose="00000800000000000000" pitchFamily="2" charset="-127"/>
                <a:cs typeface="KoPubWorld돋움체 Bold" panose="00000800000000000000" pitchFamily="2" charset="-127"/>
              </a:rPr>
              <a:t>Experiments</a:t>
            </a:r>
          </a:p>
        </p:txBody>
      </p:sp>
    </p:spTree>
    <p:extLst>
      <p:ext uri="{BB962C8B-B14F-4D97-AF65-F5344CB8AC3E}">
        <p14:creationId xmlns:p14="http://schemas.microsoft.com/office/powerpoint/2010/main" val="392056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BDBE"/>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3BBB6E59-D4FC-4180-8D29-F329D6650694}"/>
              </a:ext>
            </a:extLst>
          </p:cNvPr>
          <p:cNvSpPr/>
          <p:nvPr/>
        </p:nvSpPr>
        <p:spPr>
          <a:xfrm>
            <a:off x="260350" y="261027"/>
            <a:ext cx="11671299" cy="6323406"/>
          </a:xfrm>
          <a:prstGeom prst="rect">
            <a:avLst/>
          </a:prstGeom>
          <a:solidFill>
            <a:schemeClr val="bg1"/>
          </a:solidFill>
          <a:ln>
            <a:noFill/>
          </a:ln>
          <a:effectLst>
            <a:outerShdw blurRad="190500" dist="914400" dir="5400000" sx="87000" sy="8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4400" b="0" i="0" u="none" strike="noStrike" kern="0" cap="none" spc="0" normalizeH="0" baseline="0" noProof="0" dirty="0">
              <a:ln>
                <a:noFill/>
              </a:ln>
              <a:solidFill>
                <a:prstClr val="black">
                  <a:lumMod val="85000"/>
                  <a:lumOff val="15000"/>
                </a:prstClr>
              </a:solidFill>
              <a:effectLst/>
              <a:uLnTx/>
              <a:uFillTx/>
              <a:latin typeface="맑은 고딕" panose="020F0502020204030204"/>
              <a:ea typeface="맑은 고딕" panose="020B0503020000020004" pitchFamily="50" charset="-127"/>
              <a:cs typeface="+mn-cs"/>
            </a:endParaRPr>
          </a:p>
        </p:txBody>
      </p:sp>
      <p:sp>
        <p:nvSpPr>
          <p:cNvPr id="7" name="TextBox 6">
            <a:extLst>
              <a:ext uri="{FF2B5EF4-FFF2-40B4-BE49-F238E27FC236}">
                <a16:creationId xmlns:a16="http://schemas.microsoft.com/office/drawing/2014/main" id="{B290A1AE-4DDB-42A3-A4B4-AF5F34342E5B}"/>
              </a:ext>
            </a:extLst>
          </p:cNvPr>
          <p:cNvSpPr txBox="1"/>
          <p:nvPr/>
        </p:nvSpPr>
        <p:spPr>
          <a:xfrm>
            <a:off x="6357701" y="3042677"/>
            <a:ext cx="4772631" cy="1304203"/>
          </a:xfrm>
          <a:prstGeom prst="rect">
            <a:avLst/>
          </a:prstGeom>
          <a:noFill/>
        </p:spPr>
        <p:txBody>
          <a:bodyPr wrap="square" rtlCol="0">
            <a:spAutoFit/>
          </a:bodyPr>
          <a:lstStyle/>
          <a:p>
            <a:pPr>
              <a:lnSpc>
                <a:spcPct val="150000"/>
              </a:lnSpc>
            </a:pP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Bottleneck</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구조를 사용하고 </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transition layer</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에서 차원 축소를 하는 </a:t>
            </a:r>
            <a:r>
              <a:rPr lang="en-US" altLang="ko-KR" dirty="0" err="1">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DenseNet</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-BC</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의 경우 특히 </a:t>
            </a:r>
            <a:endPar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nSpc>
                <a:spcPct val="150000"/>
              </a:lnSpc>
            </a:pP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파라미터가 효율적</a:t>
            </a:r>
          </a:p>
        </p:txBody>
      </p:sp>
      <p:pic>
        <p:nvPicPr>
          <p:cNvPr id="11" name="그림 10">
            <a:extLst>
              <a:ext uri="{FF2B5EF4-FFF2-40B4-BE49-F238E27FC236}">
                <a16:creationId xmlns:a16="http://schemas.microsoft.com/office/drawing/2014/main" id="{8BEAECE4-7843-4A77-AF42-A6198811A56B}"/>
              </a:ext>
            </a:extLst>
          </p:cNvPr>
          <p:cNvPicPr>
            <a:picLocks noChangeAspect="1"/>
          </p:cNvPicPr>
          <p:nvPr/>
        </p:nvPicPr>
        <p:blipFill rotWithShape="1">
          <a:blip r:embed="rId3"/>
          <a:srcRect r="68619" b="27588"/>
          <a:stretch/>
        </p:blipFill>
        <p:spPr>
          <a:xfrm>
            <a:off x="533400" y="1392786"/>
            <a:ext cx="5022985" cy="3931690"/>
          </a:xfrm>
          <a:prstGeom prst="rect">
            <a:avLst/>
          </a:prstGeom>
        </p:spPr>
      </p:pic>
      <p:sp>
        <p:nvSpPr>
          <p:cNvPr id="10" name="TextBox 9">
            <a:extLst>
              <a:ext uri="{FF2B5EF4-FFF2-40B4-BE49-F238E27FC236}">
                <a16:creationId xmlns:a16="http://schemas.microsoft.com/office/drawing/2014/main" id="{DC42D103-71A2-482E-8F86-EA6D0EDBA77D}"/>
              </a:ext>
            </a:extLst>
          </p:cNvPr>
          <p:cNvSpPr txBox="1"/>
          <p:nvPr/>
        </p:nvSpPr>
        <p:spPr>
          <a:xfrm>
            <a:off x="310684" y="340016"/>
            <a:ext cx="1494320" cy="369332"/>
          </a:xfrm>
          <a:prstGeom prst="rect">
            <a:avLst/>
          </a:prstGeom>
          <a:noFill/>
        </p:spPr>
        <p:txBody>
          <a:bodyPr wrap="none" rtlCol="0">
            <a:spAutoFit/>
          </a:bodyPr>
          <a:lstStyle/>
          <a:p>
            <a:pPr algn="l"/>
            <a:r>
              <a:rPr lang="en-US" altLang="ko-KR" b="1" i="1" dirty="0">
                <a:solidFill>
                  <a:schemeClr val="bg1">
                    <a:lumMod val="65000"/>
                  </a:schemeClr>
                </a:solidFill>
                <a:effectLst/>
                <a:latin typeface="KoPubWorld돋움체 Bold" panose="00000800000000000000" pitchFamily="2" charset="-127"/>
                <a:ea typeface="KoPubWorld돋움체 Bold" panose="00000800000000000000" pitchFamily="2" charset="-127"/>
                <a:cs typeface="KoPubWorld돋움체 Bold" panose="00000800000000000000" pitchFamily="2" charset="-127"/>
              </a:rPr>
              <a:t>Experiments</a:t>
            </a:r>
          </a:p>
        </p:txBody>
      </p:sp>
      <p:sp>
        <p:nvSpPr>
          <p:cNvPr id="8" name="TextBox 7">
            <a:extLst>
              <a:ext uri="{FF2B5EF4-FFF2-40B4-BE49-F238E27FC236}">
                <a16:creationId xmlns:a16="http://schemas.microsoft.com/office/drawing/2014/main" id="{F5AD48CE-A114-4110-BBCF-98BCDE66ACDA}"/>
              </a:ext>
            </a:extLst>
          </p:cNvPr>
          <p:cNvSpPr txBox="1"/>
          <p:nvPr/>
        </p:nvSpPr>
        <p:spPr>
          <a:xfrm>
            <a:off x="887785" y="5324476"/>
            <a:ext cx="4990492" cy="338554"/>
          </a:xfrm>
          <a:prstGeom prst="rect">
            <a:avLst/>
          </a:prstGeom>
          <a:noFill/>
        </p:spPr>
        <p:txBody>
          <a:bodyPr wrap="square">
            <a:spAutoFit/>
          </a:bodyPr>
          <a:lstStyle/>
          <a:p>
            <a:r>
              <a:rPr lang="en-US" altLang="ko-KR" sz="1600" i="1" dirty="0" err="1">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DenseNet</a:t>
            </a:r>
            <a:r>
              <a:rPr lang="en-US" altLang="ko-KR"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변형 간 </a:t>
            </a:r>
            <a:r>
              <a:rPr lang="en-US" altLang="ko-KR"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C10+</a:t>
            </a:r>
            <a:r>
              <a:rPr lang="ko-KR" altLang="en-US"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에 대한 파라미터 효율성 비교</a:t>
            </a:r>
          </a:p>
        </p:txBody>
      </p:sp>
    </p:spTree>
    <p:extLst>
      <p:ext uri="{BB962C8B-B14F-4D97-AF65-F5344CB8AC3E}">
        <p14:creationId xmlns:p14="http://schemas.microsoft.com/office/powerpoint/2010/main" val="2479350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BDBE"/>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3BBB6E59-D4FC-4180-8D29-F329D6650694}"/>
              </a:ext>
            </a:extLst>
          </p:cNvPr>
          <p:cNvSpPr/>
          <p:nvPr/>
        </p:nvSpPr>
        <p:spPr>
          <a:xfrm>
            <a:off x="260350" y="261027"/>
            <a:ext cx="11671299" cy="6323406"/>
          </a:xfrm>
          <a:prstGeom prst="rect">
            <a:avLst/>
          </a:prstGeom>
          <a:solidFill>
            <a:schemeClr val="bg1"/>
          </a:solidFill>
          <a:ln>
            <a:noFill/>
          </a:ln>
          <a:effectLst>
            <a:outerShdw blurRad="190500" dist="914400" dir="5400000" sx="87000" sy="8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4400" b="0" i="0" u="none" strike="noStrike" kern="0" cap="none" spc="0" normalizeH="0" baseline="0" noProof="0" dirty="0">
              <a:ln>
                <a:noFill/>
              </a:ln>
              <a:solidFill>
                <a:prstClr val="black">
                  <a:lumMod val="85000"/>
                  <a:lumOff val="15000"/>
                </a:prstClr>
              </a:solidFill>
              <a:effectLst/>
              <a:uLnTx/>
              <a:uFillTx/>
              <a:latin typeface="맑은 고딕" panose="020F0502020204030204"/>
              <a:ea typeface="맑은 고딕" panose="020B0503020000020004" pitchFamily="50" charset="-127"/>
              <a:cs typeface="+mn-cs"/>
            </a:endParaRPr>
          </a:p>
        </p:txBody>
      </p:sp>
      <p:sp>
        <p:nvSpPr>
          <p:cNvPr id="10" name="TextBox 9">
            <a:extLst>
              <a:ext uri="{FF2B5EF4-FFF2-40B4-BE49-F238E27FC236}">
                <a16:creationId xmlns:a16="http://schemas.microsoft.com/office/drawing/2014/main" id="{DC42D103-71A2-482E-8F86-EA6D0EDBA77D}"/>
              </a:ext>
            </a:extLst>
          </p:cNvPr>
          <p:cNvSpPr txBox="1"/>
          <p:nvPr/>
        </p:nvSpPr>
        <p:spPr>
          <a:xfrm>
            <a:off x="310684" y="340016"/>
            <a:ext cx="1494320" cy="369332"/>
          </a:xfrm>
          <a:prstGeom prst="rect">
            <a:avLst/>
          </a:prstGeom>
          <a:noFill/>
        </p:spPr>
        <p:txBody>
          <a:bodyPr wrap="none" rtlCol="0">
            <a:spAutoFit/>
          </a:bodyPr>
          <a:lstStyle/>
          <a:p>
            <a:pPr algn="l"/>
            <a:r>
              <a:rPr lang="en-US" altLang="ko-KR" b="1" i="1" dirty="0">
                <a:solidFill>
                  <a:schemeClr val="bg1">
                    <a:lumMod val="65000"/>
                  </a:schemeClr>
                </a:solidFill>
                <a:effectLst/>
                <a:latin typeface="KoPubWorld돋움체 Bold" panose="00000800000000000000" pitchFamily="2" charset="-127"/>
                <a:ea typeface="KoPubWorld돋움체 Bold" panose="00000800000000000000" pitchFamily="2" charset="-127"/>
                <a:cs typeface="KoPubWorld돋움체 Bold" panose="00000800000000000000" pitchFamily="2" charset="-127"/>
              </a:rPr>
              <a:t>Experiments</a:t>
            </a:r>
          </a:p>
        </p:txBody>
      </p:sp>
      <p:sp>
        <p:nvSpPr>
          <p:cNvPr id="8" name="TextBox 7">
            <a:extLst>
              <a:ext uri="{FF2B5EF4-FFF2-40B4-BE49-F238E27FC236}">
                <a16:creationId xmlns:a16="http://schemas.microsoft.com/office/drawing/2014/main" id="{606AC49F-579C-41FA-A283-769EB2D4BBA2}"/>
              </a:ext>
            </a:extLst>
          </p:cNvPr>
          <p:cNvSpPr txBox="1"/>
          <p:nvPr/>
        </p:nvSpPr>
        <p:spPr>
          <a:xfrm>
            <a:off x="934057" y="5268339"/>
            <a:ext cx="4990492" cy="338554"/>
          </a:xfrm>
          <a:prstGeom prst="rect">
            <a:avLst/>
          </a:prstGeom>
          <a:noFill/>
        </p:spPr>
        <p:txBody>
          <a:bodyPr wrap="square">
            <a:spAutoFit/>
          </a:bodyPr>
          <a:lstStyle/>
          <a:p>
            <a:r>
              <a:rPr lang="en-US" altLang="ko-KR" sz="1600" i="1" dirty="0" err="1">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DenseNet</a:t>
            </a:r>
            <a:r>
              <a:rPr lang="en-US" altLang="ko-KR"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-BC</a:t>
            </a:r>
            <a:r>
              <a:rPr lang="ko-KR" altLang="en-US"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와</a:t>
            </a:r>
            <a:r>
              <a:rPr lang="en-US" altLang="ko-KR"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en-US" altLang="ko-KR" sz="1600" i="1" dirty="0" err="1">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ResNet</a:t>
            </a:r>
            <a:r>
              <a:rPr lang="en-US" altLang="ko-KR"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간의 파라미터 효율성 비교</a:t>
            </a:r>
          </a:p>
        </p:txBody>
      </p:sp>
      <p:sp>
        <p:nvSpPr>
          <p:cNvPr id="9" name="TextBox 8">
            <a:extLst>
              <a:ext uri="{FF2B5EF4-FFF2-40B4-BE49-F238E27FC236}">
                <a16:creationId xmlns:a16="http://schemas.microsoft.com/office/drawing/2014/main" id="{8BFAECA5-0094-40CA-86ED-8C80C35BC7D1}"/>
              </a:ext>
            </a:extLst>
          </p:cNvPr>
          <p:cNvSpPr txBox="1"/>
          <p:nvPr/>
        </p:nvSpPr>
        <p:spPr>
          <a:xfrm>
            <a:off x="6553199" y="2661677"/>
            <a:ext cx="4600575" cy="1719702"/>
          </a:xfrm>
          <a:prstGeom prst="rect">
            <a:avLst/>
          </a:prstGeom>
          <a:noFill/>
        </p:spPr>
        <p:txBody>
          <a:bodyPr wrap="square" rtlCol="0">
            <a:spAutoFit/>
          </a:bodyPr>
          <a:lstStyle/>
          <a:p>
            <a:pPr>
              <a:lnSpc>
                <a:spcPct val="150000"/>
              </a:lnSpc>
            </a:pP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같은 수준의 </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test error</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지점</a:t>
            </a:r>
            <a:endPar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nSpc>
                <a:spcPct val="150000"/>
              </a:lnSpc>
            </a:pPr>
            <a:endPar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nSpc>
                <a:spcPct val="150000"/>
              </a:lnSpc>
            </a:pP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-&gt;</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en-US" altLang="ko-KR" dirty="0" err="1">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DenseNet</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은 </a:t>
            </a:r>
            <a:r>
              <a:rPr lang="en-US" altLang="ko-KR" dirty="0" err="1">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ResNet</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보다 </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1/3</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가량 더 적은 파라미터를 사용했음에도 같은 성능을 냄</a:t>
            </a:r>
          </a:p>
        </p:txBody>
      </p:sp>
      <p:grpSp>
        <p:nvGrpSpPr>
          <p:cNvPr id="2" name="그룹 1">
            <a:extLst>
              <a:ext uri="{FF2B5EF4-FFF2-40B4-BE49-F238E27FC236}">
                <a16:creationId xmlns:a16="http://schemas.microsoft.com/office/drawing/2014/main" id="{8D6E7D8A-6D46-419F-9FDD-7D9B5D5A46F1}"/>
              </a:ext>
            </a:extLst>
          </p:cNvPr>
          <p:cNvGrpSpPr/>
          <p:nvPr/>
        </p:nvGrpSpPr>
        <p:grpSpPr>
          <a:xfrm>
            <a:off x="859140" y="1268491"/>
            <a:ext cx="4600575" cy="3881589"/>
            <a:chOff x="819150" y="1351407"/>
            <a:chExt cx="4600575" cy="3881589"/>
          </a:xfrm>
        </p:grpSpPr>
        <p:pic>
          <p:nvPicPr>
            <p:cNvPr id="11" name="그림 10">
              <a:extLst>
                <a:ext uri="{FF2B5EF4-FFF2-40B4-BE49-F238E27FC236}">
                  <a16:creationId xmlns:a16="http://schemas.microsoft.com/office/drawing/2014/main" id="{8BEAECE4-7843-4A77-AF42-A6198811A56B}"/>
                </a:ext>
              </a:extLst>
            </p:cNvPr>
            <p:cNvPicPr>
              <a:picLocks noChangeAspect="1"/>
            </p:cNvPicPr>
            <p:nvPr/>
          </p:nvPicPr>
          <p:blipFill rotWithShape="1">
            <a:blip r:embed="rId3"/>
            <a:srcRect l="30788" r="39929" b="27166"/>
            <a:stretch/>
          </p:blipFill>
          <p:spPr>
            <a:xfrm>
              <a:off x="819150" y="1351407"/>
              <a:ext cx="4600575" cy="3881589"/>
            </a:xfrm>
            <a:prstGeom prst="rect">
              <a:avLst/>
            </a:prstGeom>
          </p:spPr>
        </p:pic>
        <p:sp>
          <p:nvSpPr>
            <p:cNvPr id="12" name="직사각형 11">
              <a:extLst>
                <a:ext uri="{FF2B5EF4-FFF2-40B4-BE49-F238E27FC236}">
                  <a16:creationId xmlns:a16="http://schemas.microsoft.com/office/drawing/2014/main" id="{10905EA6-7BAB-4786-8F89-DA5D4B617F90}"/>
                </a:ext>
              </a:extLst>
            </p:cNvPr>
            <p:cNvSpPr/>
            <p:nvPr/>
          </p:nvSpPr>
          <p:spPr>
            <a:xfrm>
              <a:off x="2257426" y="3848100"/>
              <a:ext cx="2581274" cy="285750"/>
            </a:xfrm>
            <a:prstGeom prst="rect">
              <a:avLst/>
            </a:prstGeom>
            <a:noFill/>
            <a:ln w="28575">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ko-KR" altLang="en-US" sz="4400" b="0" i="0" u="none" strike="noStrike" kern="0" cap="none" spc="0" normalizeH="0" baseline="0" noProof="0" dirty="0">
                <a:ln>
                  <a:noFill/>
                </a:ln>
                <a:solidFill>
                  <a:prstClr val="black">
                    <a:lumMod val="85000"/>
                    <a:lumOff val="15000"/>
                  </a:prstClr>
                </a:solidFill>
                <a:effectLst/>
                <a:uLnTx/>
                <a:uFillTx/>
                <a:latin typeface="맑은 고딕" panose="020F0502020204030204"/>
                <a:ea typeface="맑은 고딕" panose="020B0503020000020004" pitchFamily="50" charset="-127"/>
                <a:cs typeface="+mn-cs"/>
              </a:endParaRPr>
            </a:p>
          </p:txBody>
        </p:sp>
      </p:grpSp>
    </p:spTree>
    <p:extLst>
      <p:ext uri="{BB962C8B-B14F-4D97-AF65-F5344CB8AC3E}">
        <p14:creationId xmlns:p14="http://schemas.microsoft.com/office/powerpoint/2010/main" val="3133499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BDBE"/>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3BBB6E59-D4FC-4180-8D29-F329D6650694}"/>
              </a:ext>
            </a:extLst>
          </p:cNvPr>
          <p:cNvSpPr/>
          <p:nvPr/>
        </p:nvSpPr>
        <p:spPr>
          <a:xfrm>
            <a:off x="260350" y="261027"/>
            <a:ext cx="11671299" cy="6323406"/>
          </a:xfrm>
          <a:prstGeom prst="rect">
            <a:avLst/>
          </a:prstGeom>
          <a:solidFill>
            <a:schemeClr val="bg1"/>
          </a:solidFill>
          <a:ln>
            <a:noFill/>
          </a:ln>
          <a:effectLst>
            <a:outerShdw blurRad="190500" dist="914400" dir="5400000" sx="87000" sy="8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4400" b="0" i="0" u="none" strike="noStrike" kern="0" cap="none" spc="0" normalizeH="0" baseline="0" noProof="0" dirty="0">
              <a:ln>
                <a:noFill/>
              </a:ln>
              <a:solidFill>
                <a:prstClr val="black">
                  <a:lumMod val="85000"/>
                  <a:lumOff val="15000"/>
                </a:prstClr>
              </a:solidFill>
              <a:effectLst/>
              <a:uLnTx/>
              <a:uFillTx/>
              <a:latin typeface="맑은 고딕" panose="020F0502020204030204"/>
              <a:ea typeface="맑은 고딕" panose="020B0503020000020004" pitchFamily="50" charset="-127"/>
              <a:cs typeface="+mn-cs"/>
            </a:endParaRPr>
          </a:p>
        </p:txBody>
      </p:sp>
      <p:pic>
        <p:nvPicPr>
          <p:cNvPr id="11" name="그림 10">
            <a:extLst>
              <a:ext uri="{FF2B5EF4-FFF2-40B4-BE49-F238E27FC236}">
                <a16:creationId xmlns:a16="http://schemas.microsoft.com/office/drawing/2014/main" id="{8BEAECE4-7843-4A77-AF42-A6198811A56B}"/>
              </a:ext>
            </a:extLst>
          </p:cNvPr>
          <p:cNvPicPr>
            <a:picLocks noChangeAspect="1"/>
          </p:cNvPicPr>
          <p:nvPr/>
        </p:nvPicPr>
        <p:blipFill rotWithShape="1">
          <a:blip r:embed="rId3"/>
          <a:srcRect l="59733" t="-5430" b="27587"/>
          <a:stretch/>
        </p:blipFill>
        <p:spPr>
          <a:xfrm>
            <a:off x="448389" y="1055037"/>
            <a:ext cx="6060514" cy="3974163"/>
          </a:xfrm>
          <a:prstGeom prst="rect">
            <a:avLst/>
          </a:prstGeom>
        </p:spPr>
      </p:pic>
      <p:sp>
        <p:nvSpPr>
          <p:cNvPr id="10" name="TextBox 9">
            <a:extLst>
              <a:ext uri="{FF2B5EF4-FFF2-40B4-BE49-F238E27FC236}">
                <a16:creationId xmlns:a16="http://schemas.microsoft.com/office/drawing/2014/main" id="{DC42D103-71A2-482E-8F86-EA6D0EDBA77D}"/>
              </a:ext>
            </a:extLst>
          </p:cNvPr>
          <p:cNvSpPr txBox="1"/>
          <p:nvPr/>
        </p:nvSpPr>
        <p:spPr>
          <a:xfrm>
            <a:off x="310684" y="340016"/>
            <a:ext cx="1494320" cy="369332"/>
          </a:xfrm>
          <a:prstGeom prst="rect">
            <a:avLst/>
          </a:prstGeom>
          <a:noFill/>
        </p:spPr>
        <p:txBody>
          <a:bodyPr wrap="none" rtlCol="0">
            <a:spAutoFit/>
          </a:bodyPr>
          <a:lstStyle/>
          <a:p>
            <a:pPr algn="l"/>
            <a:r>
              <a:rPr lang="en-US" altLang="ko-KR" b="1" i="1" dirty="0">
                <a:solidFill>
                  <a:schemeClr val="bg1">
                    <a:lumMod val="65000"/>
                  </a:schemeClr>
                </a:solidFill>
                <a:effectLst/>
                <a:latin typeface="KoPubWorld돋움체 Bold" panose="00000800000000000000" pitchFamily="2" charset="-127"/>
                <a:ea typeface="KoPubWorld돋움체 Bold" panose="00000800000000000000" pitchFamily="2" charset="-127"/>
                <a:cs typeface="KoPubWorld돋움체 Bold" panose="00000800000000000000" pitchFamily="2" charset="-127"/>
              </a:rPr>
              <a:t>Experiments</a:t>
            </a:r>
          </a:p>
        </p:txBody>
      </p:sp>
      <p:sp>
        <p:nvSpPr>
          <p:cNvPr id="8" name="TextBox 7">
            <a:extLst>
              <a:ext uri="{FF2B5EF4-FFF2-40B4-BE49-F238E27FC236}">
                <a16:creationId xmlns:a16="http://schemas.microsoft.com/office/drawing/2014/main" id="{F901A6F7-1E71-466B-A789-8F23534557DC}"/>
              </a:ext>
            </a:extLst>
          </p:cNvPr>
          <p:cNvSpPr txBox="1"/>
          <p:nvPr/>
        </p:nvSpPr>
        <p:spPr>
          <a:xfrm>
            <a:off x="6915659" y="2534025"/>
            <a:ext cx="4609233" cy="888705"/>
          </a:xfrm>
          <a:prstGeom prst="rect">
            <a:avLst/>
          </a:prstGeom>
          <a:noFill/>
        </p:spPr>
        <p:txBody>
          <a:bodyPr wrap="square">
            <a:spAutoFit/>
          </a:bodyPr>
          <a:lstStyle/>
          <a:p>
            <a:pPr>
              <a:lnSpc>
                <a:spcPct val="150000"/>
              </a:lnSpc>
            </a:pPr>
            <a:r>
              <a:rPr lang="en-US" altLang="ko-KR" dirty="0" err="1">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ResNet</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이 더 낮은 </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Training loss</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로 수렴하지만 비슷한 </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test error</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를 보임</a:t>
            </a:r>
            <a:endPar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9" name="TextBox 8">
            <a:extLst>
              <a:ext uri="{FF2B5EF4-FFF2-40B4-BE49-F238E27FC236}">
                <a16:creationId xmlns:a16="http://schemas.microsoft.com/office/drawing/2014/main" id="{94105637-12AB-400F-9BD7-7592E1E4C195}"/>
              </a:ext>
            </a:extLst>
          </p:cNvPr>
          <p:cNvSpPr txBox="1"/>
          <p:nvPr/>
        </p:nvSpPr>
        <p:spPr>
          <a:xfrm>
            <a:off x="533617" y="4997044"/>
            <a:ext cx="5890058" cy="584775"/>
          </a:xfrm>
          <a:prstGeom prst="rect">
            <a:avLst/>
          </a:prstGeom>
          <a:noFill/>
        </p:spPr>
        <p:txBody>
          <a:bodyPr wrap="square">
            <a:spAutoFit/>
          </a:bodyPr>
          <a:lstStyle/>
          <a:p>
            <a:pPr algn="ctr"/>
            <a:r>
              <a:rPr lang="en-US" altLang="ko-KR"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1020</a:t>
            </a:r>
            <a:r>
              <a:rPr lang="ko-KR" altLang="en-US"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만개의 파라미터를 갖는 </a:t>
            </a:r>
            <a:r>
              <a:rPr lang="en-US" altLang="ko-KR"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1001</a:t>
            </a:r>
            <a:r>
              <a:rPr lang="ko-KR" altLang="en-US"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계층 </a:t>
            </a:r>
            <a:r>
              <a:rPr lang="en-US" altLang="ko-KR" sz="1600" i="1" dirty="0" err="1">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ResNet</a:t>
            </a:r>
            <a:r>
              <a:rPr lang="ko-KR" altLang="en-US"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과</a:t>
            </a:r>
            <a:endParaRPr lang="en-US" altLang="ko-KR"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en-US" altLang="ko-KR"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80</a:t>
            </a:r>
            <a:r>
              <a:rPr lang="ko-KR" altLang="en-US"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만개의 파라미터를 갖는 </a:t>
            </a:r>
            <a:r>
              <a:rPr lang="en-US" altLang="ko-KR"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100</a:t>
            </a:r>
            <a:r>
              <a:rPr lang="ko-KR" altLang="en-US"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계층 </a:t>
            </a:r>
            <a:r>
              <a:rPr lang="en-US" altLang="ko-KR" sz="1600" i="1" dirty="0" err="1">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DenseNet</a:t>
            </a:r>
            <a:r>
              <a:rPr lang="ko-KR" altLang="en-US"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의 훈련 및 테스트 곡선</a:t>
            </a:r>
          </a:p>
        </p:txBody>
      </p:sp>
      <p:sp>
        <p:nvSpPr>
          <p:cNvPr id="12" name="TextBox 11">
            <a:extLst>
              <a:ext uri="{FF2B5EF4-FFF2-40B4-BE49-F238E27FC236}">
                <a16:creationId xmlns:a16="http://schemas.microsoft.com/office/drawing/2014/main" id="{15B3AC59-A739-4D9C-A143-ACDA2B1C447D}"/>
              </a:ext>
            </a:extLst>
          </p:cNvPr>
          <p:cNvSpPr txBox="1"/>
          <p:nvPr/>
        </p:nvSpPr>
        <p:spPr>
          <a:xfrm>
            <a:off x="6915659" y="3649613"/>
            <a:ext cx="4279593" cy="888705"/>
          </a:xfrm>
          <a:prstGeom prst="rect">
            <a:avLst/>
          </a:prstGeom>
          <a:noFill/>
        </p:spPr>
        <p:txBody>
          <a:bodyPr wrap="square" rtlCol="0">
            <a:spAutoFit/>
          </a:bodyPr>
          <a:lstStyle/>
          <a:p>
            <a:pPr>
              <a:lnSpc>
                <a:spcPct val="150000"/>
              </a:lnSpc>
            </a:pPr>
            <a:r>
              <a:rPr lang="en-US" altLang="ko-KR" i="1" dirty="0">
                <a:solidFill>
                  <a:srgbClr val="FF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-&gt; </a:t>
            </a:r>
            <a:r>
              <a:rPr lang="en-US" altLang="ko-KR" i="1" dirty="0" err="1">
                <a:solidFill>
                  <a:srgbClr val="FF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DenseNet</a:t>
            </a:r>
            <a:r>
              <a:rPr lang="ko-KR" altLang="en-US" i="1" dirty="0">
                <a:solidFill>
                  <a:srgbClr val="FF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의 효율적인 파라미터 사용이 </a:t>
            </a:r>
            <a:r>
              <a:rPr lang="ko-KR" altLang="en-US" i="1" dirty="0" err="1">
                <a:solidFill>
                  <a:srgbClr val="FF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과적합</a:t>
            </a:r>
            <a:r>
              <a:rPr lang="ko-KR" altLang="en-US" i="1" dirty="0">
                <a:solidFill>
                  <a:srgbClr val="FF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문제를 방지해주는 효과가 있기 때문</a:t>
            </a:r>
          </a:p>
        </p:txBody>
      </p:sp>
    </p:spTree>
    <p:extLst>
      <p:ext uri="{BB962C8B-B14F-4D97-AF65-F5344CB8AC3E}">
        <p14:creationId xmlns:p14="http://schemas.microsoft.com/office/powerpoint/2010/main" val="109800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BDBE"/>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3BBB6E59-D4FC-4180-8D29-F329D6650694}"/>
              </a:ext>
            </a:extLst>
          </p:cNvPr>
          <p:cNvSpPr/>
          <p:nvPr/>
        </p:nvSpPr>
        <p:spPr>
          <a:xfrm>
            <a:off x="260350" y="261027"/>
            <a:ext cx="11671299" cy="6323406"/>
          </a:xfrm>
          <a:prstGeom prst="rect">
            <a:avLst/>
          </a:prstGeom>
          <a:solidFill>
            <a:schemeClr val="bg1"/>
          </a:solidFill>
          <a:ln>
            <a:noFill/>
          </a:ln>
          <a:effectLst>
            <a:outerShdw blurRad="190500" dist="914400" dir="5400000" sx="87000" sy="8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4400" b="0" i="0" u="none" strike="noStrike" kern="0" cap="none" spc="0" normalizeH="0" baseline="0" noProof="0" dirty="0">
              <a:ln>
                <a:noFill/>
              </a:ln>
              <a:solidFill>
                <a:prstClr val="black">
                  <a:lumMod val="85000"/>
                  <a:lumOff val="15000"/>
                </a:prstClr>
              </a:solidFill>
              <a:effectLst/>
              <a:uLnTx/>
              <a:uFillTx/>
              <a:latin typeface="맑은 고딕" panose="020F0502020204030204"/>
              <a:ea typeface="맑은 고딕" panose="020B0503020000020004" pitchFamily="50" charset="-127"/>
              <a:cs typeface="+mn-cs"/>
            </a:endParaRPr>
          </a:p>
        </p:txBody>
      </p:sp>
      <p:sp>
        <p:nvSpPr>
          <p:cNvPr id="22" name="TextBox 21">
            <a:extLst>
              <a:ext uri="{FF2B5EF4-FFF2-40B4-BE49-F238E27FC236}">
                <a16:creationId xmlns:a16="http://schemas.microsoft.com/office/drawing/2014/main" id="{0ADAEDA8-508B-42AB-8D2C-66A7BE3115AC}"/>
              </a:ext>
            </a:extLst>
          </p:cNvPr>
          <p:cNvSpPr txBox="1"/>
          <p:nvPr/>
        </p:nvSpPr>
        <p:spPr>
          <a:xfrm>
            <a:off x="310684" y="340016"/>
            <a:ext cx="588623" cy="369332"/>
          </a:xfrm>
          <a:prstGeom prst="rect">
            <a:avLst/>
          </a:prstGeom>
          <a:noFill/>
        </p:spPr>
        <p:txBody>
          <a:bodyPr wrap="none" rtlCol="0">
            <a:spAutoFit/>
          </a:bodyPr>
          <a:lstStyle/>
          <a:p>
            <a:pPr algn="l"/>
            <a:r>
              <a:rPr lang="ko-KR" altLang="en-US" b="1" i="1" dirty="0">
                <a:solidFill>
                  <a:schemeClr val="bg1">
                    <a:lumMod val="65000"/>
                  </a:schemeClr>
                </a:solidFill>
                <a:effectLst/>
                <a:latin typeface="KoPubWorld돋움체 Bold" panose="00000800000000000000" pitchFamily="2" charset="-127"/>
                <a:ea typeface="KoPubWorld돋움체 Bold" panose="00000800000000000000" pitchFamily="2" charset="-127"/>
                <a:cs typeface="KoPubWorld돋움체 Bold" panose="00000800000000000000" pitchFamily="2" charset="-127"/>
              </a:rPr>
              <a:t>결론</a:t>
            </a:r>
            <a:endParaRPr lang="en-US" altLang="ko-KR" b="1" i="1" dirty="0">
              <a:solidFill>
                <a:schemeClr val="bg1">
                  <a:lumMod val="65000"/>
                </a:schemeClr>
              </a:solidFill>
              <a:effectLst/>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5" name="TextBox 4">
            <a:extLst>
              <a:ext uri="{FF2B5EF4-FFF2-40B4-BE49-F238E27FC236}">
                <a16:creationId xmlns:a16="http://schemas.microsoft.com/office/drawing/2014/main" id="{06B9CE24-E9C1-46A4-BF04-66739B615BAC}"/>
              </a:ext>
            </a:extLst>
          </p:cNvPr>
          <p:cNvSpPr txBox="1"/>
          <p:nvPr/>
        </p:nvSpPr>
        <p:spPr>
          <a:xfrm>
            <a:off x="462913" y="2562879"/>
            <a:ext cx="11056621" cy="171970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dirty="0" err="1">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DenseNet</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은 파라미터가 증가하여도 성능이 저하되거나 과적합이 일어나는 것 없이 정확도를 꾸준히 개선할 수 있었으며</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상당히 적은 수의 파라미터 및 </a:t>
            </a:r>
            <a:r>
              <a:rPr lang="ko-KR" altLang="en-US" dirty="0" err="1">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연산량으로도</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최고 수준의 성능을 낼 수 있음</a:t>
            </a:r>
            <a:endPar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marL="285750" indent="-285750">
              <a:lnSpc>
                <a:spcPct val="150000"/>
              </a:lnSpc>
              <a:buFont typeface="Arial" panose="020B0604020202020204" pitchFamily="34" charset="0"/>
              <a:buChar char="•"/>
            </a:pPr>
            <a:endPar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marL="285750" indent="-285750">
              <a:lnSpc>
                <a:spcPct val="150000"/>
              </a:lnSpc>
              <a:buFont typeface="Arial" panose="020B0604020202020204" pitchFamily="34" charset="0"/>
              <a:buChar char="•"/>
            </a:pP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네트워크 전역에서 특징의 재사용을 가능케 하였기 때문에 더 작고 정확한 모델을 학습할 수 있음</a:t>
            </a:r>
            <a:endPar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3672391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BDBE"/>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3BBB6E59-D4FC-4180-8D29-F329D6650694}"/>
              </a:ext>
            </a:extLst>
          </p:cNvPr>
          <p:cNvSpPr/>
          <p:nvPr/>
        </p:nvSpPr>
        <p:spPr>
          <a:xfrm>
            <a:off x="260350" y="261027"/>
            <a:ext cx="11671299" cy="6323406"/>
          </a:xfrm>
          <a:prstGeom prst="rect">
            <a:avLst/>
          </a:prstGeom>
          <a:solidFill>
            <a:schemeClr val="bg1"/>
          </a:solidFill>
          <a:ln>
            <a:noFill/>
          </a:ln>
          <a:effectLst>
            <a:outerShdw blurRad="190500" dist="914400" dir="5400000" sx="87000" sy="8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4400" b="0" i="0" u="none" strike="noStrike" kern="0" cap="none" spc="0" normalizeH="0" baseline="0" noProof="0" dirty="0">
              <a:ln>
                <a:noFill/>
              </a:ln>
              <a:solidFill>
                <a:prstClr val="black">
                  <a:lumMod val="85000"/>
                  <a:lumOff val="15000"/>
                </a:prstClr>
              </a:solidFill>
              <a:effectLst/>
              <a:uLnTx/>
              <a:uFillTx/>
              <a:latin typeface="맑은 고딕" panose="020F0502020204030204"/>
              <a:ea typeface="맑은 고딕" panose="020B0503020000020004" pitchFamily="50" charset="-127"/>
              <a:cs typeface="+mn-cs"/>
            </a:endParaRPr>
          </a:p>
        </p:txBody>
      </p:sp>
      <p:sp>
        <p:nvSpPr>
          <p:cNvPr id="22" name="TextBox 21">
            <a:extLst>
              <a:ext uri="{FF2B5EF4-FFF2-40B4-BE49-F238E27FC236}">
                <a16:creationId xmlns:a16="http://schemas.microsoft.com/office/drawing/2014/main" id="{0ADAEDA8-508B-42AB-8D2C-66A7BE3115AC}"/>
              </a:ext>
            </a:extLst>
          </p:cNvPr>
          <p:cNvSpPr txBox="1"/>
          <p:nvPr/>
        </p:nvSpPr>
        <p:spPr>
          <a:xfrm>
            <a:off x="310684" y="340016"/>
            <a:ext cx="1229824" cy="369332"/>
          </a:xfrm>
          <a:prstGeom prst="rect">
            <a:avLst/>
          </a:prstGeom>
          <a:noFill/>
        </p:spPr>
        <p:txBody>
          <a:bodyPr wrap="none" rtlCol="0">
            <a:spAutoFit/>
          </a:bodyPr>
          <a:lstStyle/>
          <a:p>
            <a:r>
              <a:rPr lang="en-US" altLang="ko-KR" i="1" dirty="0" err="1">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DenseNet</a:t>
            </a:r>
            <a:endParaRPr lang="ko-KR" altLang="en-US"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4" name="TextBox 3">
            <a:extLst>
              <a:ext uri="{FF2B5EF4-FFF2-40B4-BE49-F238E27FC236}">
                <a16:creationId xmlns:a16="http://schemas.microsoft.com/office/drawing/2014/main" id="{3BB85F33-B55A-44E9-9FB1-82CF3202AD4C}"/>
              </a:ext>
            </a:extLst>
          </p:cNvPr>
          <p:cNvSpPr txBox="1"/>
          <p:nvPr/>
        </p:nvSpPr>
        <p:spPr>
          <a:xfrm>
            <a:off x="433505" y="3664902"/>
            <a:ext cx="11324982" cy="1754326"/>
          </a:xfrm>
          <a:prstGeom prst="rect">
            <a:avLst/>
          </a:prstGeom>
          <a:noFill/>
        </p:spPr>
        <p:txBody>
          <a:bodyPr wrap="square" rtlCol="0">
            <a:spAutoFit/>
          </a:bodyPr>
          <a:lstStyle/>
          <a:p>
            <a:pPr algn="ctr"/>
            <a:r>
              <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convolution network</a:t>
            </a:r>
            <a:r>
              <a:rPr lang="ko-KR" altLang="en-US"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는 </a:t>
            </a:r>
            <a:r>
              <a:rPr lang="ko-KR" altLang="en-US" b="0" i="0" dirty="0" err="1">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입〮출력</a:t>
            </a:r>
            <a:r>
              <a:rPr lang="ko-KR" altLang="en-US"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쪽의 </a:t>
            </a:r>
            <a:r>
              <a:rPr lang="ko-KR" altLang="en-US" b="0" i="0" dirty="0" err="1">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계층간의</a:t>
            </a:r>
            <a:r>
              <a:rPr lang="ko-KR" altLang="en-US"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연결이 짧을수록 더 깊고</a:t>
            </a:r>
            <a:r>
              <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정확하게</a:t>
            </a:r>
            <a:r>
              <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효율적으로 훈련하게 만들 수 있음</a:t>
            </a:r>
            <a:endPar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endParaRPr lang="en-US" altLang="ko-KR"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endPar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endParaRPr lang="ko-KR" altLang="en-US"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i="1" dirty="0">
                <a:solidFill>
                  <a:srgbClr val="FF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본</a:t>
            </a:r>
            <a:r>
              <a:rPr lang="ko-KR" altLang="en-US" i="1" dirty="0">
                <a:solidFill>
                  <a:srgbClr val="FF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논문에서는 각 계층을 다른 모든 계층에 대해 </a:t>
            </a:r>
            <a:r>
              <a:rPr lang="en-US" altLang="ko-KR" i="1" dirty="0">
                <a:solidFill>
                  <a:srgbClr val="FF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feed-forward </a:t>
            </a:r>
            <a:r>
              <a:rPr lang="ko-KR" altLang="en-US" i="1" dirty="0">
                <a:solidFill>
                  <a:srgbClr val="FF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형식으로 연결한 </a:t>
            </a:r>
            <a:endParaRPr lang="en-US" altLang="ko-KR" i="1" dirty="0">
              <a:solidFill>
                <a:srgbClr val="FF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i="1" dirty="0">
                <a:solidFill>
                  <a:srgbClr val="FF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밀집된 </a:t>
            </a:r>
            <a:r>
              <a:rPr lang="en-US" altLang="ko-KR" i="1" dirty="0">
                <a:solidFill>
                  <a:srgbClr val="FF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convolutional network(</a:t>
            </a:r>
            <a:r>
              <a:rPr lang="en-US" altLang="ko-KR" i="1" dirty="0" err="1">
                <a:solidFill>
                  <a:srgbClr val="FF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DenseNet</a:t>
            </a:r>
            <a:r>
              <a:rPr lang="en-US" altLang="ko-KR" i="1" dirty="0">
                <a:solidFill>
                  <a:srgbClr val="FF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i="1" dirty="0">
                <a:solidFill>
                  <a:srgbClr val="FF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를 소개</a:t>
            </a:r>
            <a:endParaRPr lang="en-US" altLang="ko-KR" i="1" dirty="0">
              <a:solidFill>
                <a:srgbClr val="FF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pic>
        <p:nvPicPr>
          <p:cNvPr id="5" name="그림 4">
            <a:extLst>
              <a:ext uri="{FF2B5EF4-FFF2-40B4-BE49-F238E27FC236}">
                <a16:creationId xmlns:a16="http://schemas.microsoft.com/office/drawing/2014/main" id="{F535A6B3-6FBA-4BB1-8948-DD4EEFAC0BA9}"/>
              </a:ext>
            </a:extLst>
          </p:cNvPr>
          <p:cNvPicPr>
            <a:picLocks noChangeAspect="1"/>
          </p:cNvPicPr>
          <p:nvPr/>
        </p:nvPicPr>
        <p:blipFill>
          <a:blip r:embed="rId3"/>
          <a:stretch>
            <a:fillRect/>
          </a:stretch>
        </p:blipFill>
        <p:spPr>
          <a:xfrm>
            <a:off x="2609360" y="1334597"/>
            <a:ext cx="6973273" cy="2133898"/>
          </a:xfrm>
          <a:prstGeom prst="rect">
            <a:avLst/>
          </a:prstGeom>
        </p:spPr>
      </p:pic>
      <p:sp>
        <p:nvSpPr>
          <p:cNvPr id="7" name="TextBox 6">
            <a:extLst>
              <a:ext uri="{FF2B5EF4-FFF2-40B4-BE49-F238E27FC236}">
                <a16:creationId xmlns:a16="http://schemas.microsoft.com/office/drawing/2014/main" id="{6AC3051B-2767-4AC8-9F69-29CCB2E95ED3}"/>
              </a:ext>
            </a:extLst>
          </p:cNvPr>
          <p:cNvSpPr txBox="1"/>
          <p:nvPr/>
        </p:nvSpPr>
        <p:spPr>
          <a:xfrm>
            <a:off x="260350" y="6227641"/>
            <a:ext cx="6096000" cy="338554"/>
          </a:xfrm>
          <a:prstGeom prst="rect">
            <a:avLst/>
          </a:prstGeom>
          <a:noFill/>
        </p:spPr>
        <p:txBody>
          <a:bodyPr wrap="square">
            <a:spAutoFit/>
          </a:bodyPr>
          <a:lstStyle/>
          <a:p>
            <a:r>
              <a:rPr lang="en-US" altLang="ko-KR"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Feed-forward: </a:t>
            </a:r>
            <a:r>
              <a:rPr lang="ko-KR" altLang="en-US"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흐름이 단방향인 신경망</a:t>
            </a:r>
            <a:endParaRPr lang="en-US" altLang="ko-KR"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1733378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BDBE"/>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3BBB6E59-D4FC-4180-8D29-F329D6650694}"/>
              </a:ext>
            </a:extLst>
          </p:cNvPr>
          <p:cNvSpPr/>
          <p:nvPr/>
        </p:nvSpPr>
        <p:spPr>
          <a:xfrm>
            <a:off x="260350" y="261027"/>
            <a:ext cx="11671299" cy="6323406"/>
          </a:xfrm>
          <a:prstGeom prst="rect">
            <a:avLst/>
          </a:prstGeom>
          <a:solidFill>
            <a:schemeClr val="bg1"/>
          </a:solidFill>
          <a:ln>
            <a:noFill/>
          </a:ln>
          <a:effectLst>
            <a:outerShdw blurRad="190500" dist="914400" dir="5400000" sx="87000" sy="8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4400" b="0" i="0" u="none" strike="noStrike" kern="0" cap="none" spc="0" normalizeH="0" baseline="0" noProof="0" dirty="0">
              <a:ln>
                <a:noFill/>
              </a:ln>
              <a:solidFill>
                <a:prstClr val="black">
                  <a:lumMod val="85000"/>
                  <a:lumOff val="15000"/>
                </a:prstClr>
              </a:solidFill>
              <a:effectLst/>
              <a:uLnTx/>
              <a:uFillTx/>
              <a:latin typeface="맑은 고딕" panose="020F0502020204030204"/>
              <a:ea typeface="맑은 고딕" panose="020B0503020000020004" pitchFamily="50" charset="-127"/>
              <a:cs typeface="+mn-cs"/>
            </a:endParaRPr>
          </a:p>
        </p:txBody>
      </p:sp>
      <p:sp>
        <p:nvSpPr>
          <p:cNvPr id="4" name="TextBox 3">
            <a:extLst>
              <a:ext uri="{FF2B5EF4-FFF2-40B4-BE49-F238E27FC236}">
                <a16:creationId xmlns:a16="http://schemas.microsoft.com/office/drawing/2014/main" id="{3BB85F33-B55A-44E9-9FB1-82CF3202AD4C}"/>
              </a:ext>
            </a:extLst>
          </p:cNvPr>
          <p:cNvSpPr txBox="1"/>
          <p:nvPr/>
        </p:nvSpPr>
        <p:spPr>
          <a:xfrm>
            <a:off x="516275" y="1230665"/>
            <a:ext cx="2169776" cy="369332"/>
          </a:xfrm>
          <a:prstGeom prst="rect">
            <a:avLst/>
          </a:prstGeom>
          <a:noFill/>
        </p:spPr>
        <p:txBody>
          <a:bodyPr wrap="square" rtlCol="0">
            <a:spAutoFit/>
          </a:bodyPr>
          <a:lstStyle/>
          <a:p>
            <a:r>
              <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CNN</a:t>
            </a:r>
            <a:r>
              <a:rPr lang="ko-KR" altLang="en-US"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이 깊어질 때 </a:t>
            </a:r>
            <a:r>
              <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-&gt;</a:t>
            </a:r>
          </a:p>
        </p:txBody>
      </p:sp>
      <p:sp>
        <p:nvSpPr>
          <p:cNvPr id="13" name="TextBox 12">
            <a:extLst>
              <a:ext uri="{FF2B5EF4-FFF2-40B4-BE49-F238E27FC236}">
                <a16:creationId xmlns:a16="http://schemas.microsoft.com/office/drawing/2014/main" id="{260E918C-841B-4225-B5D4-6A1722E72E18}"/>
              </a:ext>
            </a:extLst>
          </p:cNvPr>
          <p:cNvSpPr txBox="1"/>
          <p:nvPr/>
        </p:nvSpPr>
        <p:spPr>
          <a:xfrm>
            <a:off x="1766168" y="5082673"/>
            <a:ext cx="4836582" cy="646331"/>
          </a:xfrm>
          <a:prstGeom prst="rect">
            <a:avLst/>
          </a:prstGeom>
          <a:noFill/>
        </p:spPr>
        <p:txBody>
          <a:bodyPr wrap="square" rtlCol="0">
            <a:spAutoFit/>
          </a:bodyPr>
          <a:lstStyle/>
          <a:p>
            <a:pPr algn="ctr"/>
            <a:r>
              <a:rPr lang="ko-KR" altLang="en-US" b="0" i="1" dirty="0">
                <a:solidFill>
                  <a:srgbClr val="FF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네트워크의 </a:t>
            </a:r>
            <a:r>
              <a:rPr lang="en-US" altLang="ko-KR" b="0" i="1" dirty="0">
                <a:solidFill>
                  <a:srgbClr val="FF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layer</a:t>
            </a:r>
            <a:r>
              <a:rPr lang="ko-KR" altLang="en-US" b="0" i="1" dirty="0">
                <a:solidFill>
                  <a:srgbClr val="FF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간 정보 흐름을 최대화 하기 위해 </a:t>
            </a:r>
            <a:endParaRPr lang="en-US" altLang="ko-KR" b="0" i="1" dirty="0">
              <a:solidFill>
                <a:srgbClr val="FF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b="0" i="1" dirty="0">
                <a:solidFill>
                  <a:srgbClr val="FF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모든 계층을 서로 직접적으로 연결</a:t>
            </a:r>
            <a:endParaRPr lang="en-US" altLang="ko-KR" b="0" i="1" dirty="0">
              <a:solidFill>
                <a:srgbClr val="FF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8" name="화살표: 아래쪽 17">
            <a:extLst>
              <a:ext uri="{FF2B5EF4-FFF2-40B4-BE49-F238E27FC236}">
                <a16:creationId xmlns:a16="http://schemas.microsoft.com/office/drawing/2014/main" id="{239D13D2-5C0B-4AF4-A5E1-1D1B5D325096}"/>
              </a:ext>
            </a:extLst>
          </p:cNvPr>
          <p:cNvSpPr/>
          <p:nvPr/>
        </p:nvSpPr>
        <p:spPr>
          <a:xfrm>
            <a:off x="3850026" y="3784470"/>
            <a:ext cx="580009" cy="885548"/>
          </a:xfrm>
          <a:prstGeom prst="downArrow">
            <a:avLst>
              <a:gd name="adj1" fmla="val 20732"/>
              <a:gd name="adj2" fmla="val 54878"/>
            </a:avLst>
          </a:prstGeom>
          <a:noFill/>
          <a:ln w="28575">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ko-KR" altLang="en-US" sz="4400" b="0" i="0" u="none" strike="noStrike" kern="0" cap="none" spc="0" normalizeH="0" baseline="0" noProof="0" dirty="0">
              <a:ln>
                <a:noFill/>
              </a:ln>
              <a:solidFill>
                <a:prstClr val="black">
                  <a:lumMod val="85000"/>
                  <a:lumOff val="15000"/>
                </a:prstClr>
              </a:solidFill>
              <a:effectLst/>
              <a:uLnTx/>
              <a:uFillTx/>
              <a:latin typeface="맑은 고딕" panose="020F0502020204030204"/>
              <a:ea typeface="맑은 고딕" panose="020B0503020000020004" pitchFamily="50" charset="-127"/>
              <a:cs typeface="+mn-cs"/>
            </a:endParaRPr>
          </a:p>
        </p:txBody>
      </p:sp>
      <p:sp>
        <p:nvSpPr>
          <p:cNvPr id="14" name="TextBox 13">
            <a:extLst>
              <a:ext uri="{FF2B5EF4-FFF2-40B4-BE49-F238E27FC236}">
                <a16:creationId xmlns:a16="http://schemas.microsoft.com/office/drawing/2014/main" id="{D7BB6811-D548-42FC-9197-8F434F700AB6}"/>
              </a:ext>
            </a:extLst>
          </p:cNvPr>
          <p:cNvSpPr txBox="1"/>
          <p:nvPr/>
        </p:nvSpPr>
        <p:spPr>
          <a:xfrm>
            <a:off x="489625" y="2461688"/>
            <a:ext cx="8856325" cy="369332"/>
          </a:xfrm>
          <a:prstGeom prst="rect">
            <a:avLst/>
          </a:prstGeom>
          <a:noFill/>
        </p:spPr>
        <p:txBody>
          <a:bodyPr wrap="square" rtlCol="0">
            <a:spAutoFit/>
          </a:bodyPr>
          <a:lstStyle/>
          <a:p>
            <a:r>
              <a:rPr lang="en-US" altLang="ko-KR" b="0" i="0" dirty="0" err="1">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ResNet</a:t>
            </a:r>
            <a:r>
              <a:rPr lang="ko-KR" altLang="en-US"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과 </a:t>
            </a:r>
            <a:r>
              <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Highway Networks</a:t>
            </a:r>
            <a:r>
              <a:rPr lang="ko-KR" altLang="en-US"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는 </a:t>
            </a:r>
            <a:r>
              <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identity connection</a:t>
            </a:r>
            <a:r>
              <a:rPr lang="ko-KR" altLang="en-US"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을 통해 신호를 우회하는 것을 시도</a:t>
            </a:r>
            <a:endPar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nvGrpSpPr>
          <p:cNvPr id="5" name="그룹 4">
            <a:extLst>
              <a:ext uri="{FF2B5EF4-FFF2-40B4-BE49-F238E27FC236}">
                <a16:creationId xmlns:a16="http://schemas.microsoft.com/office/drawing/2014/main" id="{0A7170E1-C2D4-490D-8084-D8D8E8863049}"/>
              </a:ext>
            </a:extLst>
          </p:cNvPr>
          <p:cNvGrpSpPr/>
          <p:nvPr/>
        </p:nvGrpSpPr>
        <p:grpSpPr>
          <a:xfrm>
            <a:off x="8341975" y="2895628"/>
            <a:ext cx="3343275" cy="2371711"/>
            <a:chOff x="8149698" y="2153118"/>
            <a:chExt cx="3343275" cy="2371711"/>
          </a:xfrm>
        </p:grpSpPr>
        <p:pic>
          <p:nvPicPr>
            <p:cNvPr id="1026" name="Picture 2">
              <a:extLst>
                <a:ext uri="{FF2B5EF4-FFF2-40B4-BE49-F238E27FC236}">
                  <a16:creationId xmlns:a16="http://schemas.microsoft.com/office/drawing/2014/main" id="{B6E8DF04-DA6A-4C41-B896-7B0A23FA63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733"/>
            <a:stretch/>
          </p:blipFill>
          <p:spPr bwMode="auto">
            <a:xfrm>
              <a:off x="8149698" y="2153118"/>
              <a:ext cx="3343275" cy="192557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8872FBA0-C6B4-4579-A197-2C0AD57CDC97}"/>
                </a:ext>
              </a:extLst>
            </p:cNvPr>
            <p:cNvSpPr txBox="1"/>
            <p:nvPr/>
          </p:nvSpPr>
          <p:spPr>
            <a:xfrm>
              <a:off x="8149698" y="4155497"/>
              <a:ext cx="3194336" cy="369332"/>
            </a:xfrm>
            <a:prstGeom prst="rect">
              <a:avLst/>
            </a:prstGeom>
            <a:noFill/>
          </p:spPr>
          <p:txBody>
            <a:bodyPr wrap="none" rtlCol="0">
              <a:spAutoFit/>
            </a:bodyPr>
            <a:lstStyle/>
            <a:p>
              <a:r>
                <a:rPr lang="en-US" altLang="ko-KR" i="1" dirty="0" err="1">
                  <a:solidFill>
                    <a:schemeClr val="bg1">
                      <a:lumMod val="6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ResNet</a:t>
              </a:r>
              <a:r>
                <a:rPr lang="ko-KR" altLang="en-US" i="1" dirty="0">
                  <a:solidFill>
                    <a:schemeClr val="bg1">
                      <a:lumMod val="6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의 </a:t>
              </a:r>
              <a:r>
                <a:rPr lang="en-US" altLang="ko-KR" i="1" dirty="0">
                  <a:solidFill>
                    <a:schemeClr val="bg1">
                      <a:lumMod val="6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identity connection</a:t>
              </a:r>
              <a:endParaRPr lang="ko-KR" altLang="en-US" i="1" dirty="0">
                <a:solidFill>
                  <a:schemeClr val="bg1">
                    <a:lumMod val="6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sp>
        <p:nvSpPr>
          <p:cNvPr id="11" name="TextBox 10">
            <a:extLst>
              <a:ext uri="{FF2B5EF4-FFF2-40B4-BE49-F238E27FC236}">
                <a16:creationId xmlns:a16="http://schemas.microsoft.com/office/drawing/2014/main" id="{8A6CA8EB-26E4-4F8C-87C0-097F2D2F65B7}"/>
              </a:ext>
            </a:extLst>
          </p:cNvPr>
          <p:cNvSpPr txBox="1"/>
          <p:nvPr/>
        </p:nvSpPr>
        <p:spPr>
          <a:xfrm>
            <a:off x="2533650" y="1236112"/>
            <a:ext cx="6096000" cy="646331"/>
          </a:xfrm>
          <a:prstGeom prst="rect">
            <a:avLst/>
          </a:prstGeom>
          <a:noFill/>
        </p:spPr>
        <p:txBody>
          <a:bodyPr wrap="square">
            <a:spAutoFit/>
          </a:bodyPr>
          <a:lstStyle/>
          <a:p>
            <a:r>
              <a:rPr lang="ko-KR" altLang="en-US" b="0" i="0" dirty="0" err="1">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입력값</a:t>
            </a:r>
            <a:r>
              <a:rPr lang="ko-KR" altLang="en-US"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또는 기울기에 대한 정보가 많은 </a:t>
            </a:r>
            <a:r>
              <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layer</a:t>
            </a:r>
            <a:r>
              <a:rPr lang="ko-KR" altLang="en-US"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를 거치면서 </a:t>
            </a:r>
            <a:endPar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r>
              <a:rPr lang="ko-KR" altLang="en-US"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네트워크 끝에 도달했을 때는 대부분 사라짐</a:t>
            </a:r>
            <a:endParaRPr lang="ko-KR" altLang="en-US" dirty="0"/>
          </a:p>
        </p:txBody>
      </p:sp>
      <p:sp>
        <p:nvSpPr>
          <p:cNvPr id="15" name="TextBox 14">
            <a:extLst>
              <a:ext uri="{FF2B5EF4-FFF2-40B4-BE49-F238E27FC236}">
                <a16:creationId xmlns:a16="http://schemas.microsoft.com/office/drawing/2014/main" id="{91172BC9-0004-41FB-9ABB-D0939BA3FA6F}"/>
              </a:ext>
            </a:extLst>
          </p:cNvPr>
          <p:cNvSpPr txBox="1"/>
          <p:nvPr/>
        </p:nvSpPr>
        <p:spPr>
          <a:xfrm>
            <a:off x="506750" y="2763598"/>
            <a:ext cx="6096000" cy="338554"/>
          </a:xfrm>
          <a:prstGeom prst="rect">
            <a:avLst/>
          </a:prstGeom>
          <a:noFill/>
        </p:spPr>
        <p:txBody>
          <a:bodyPr wrap="square">
            <a:spAutoFit/>
          </a:bodyPr>
          <a:lstStyle/>
          <a:p>
            <a:r>
              <a:rPr lang="ko-KR" altLang="en-US"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초반부 </a:t>
            </a:r>
            <a:r>
              <a:rPr lang="en-US" altLang="ko-KR"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layer</a:t>
            </a:r>
            <a:r>
              <a:rPr lang="ko-KR" altLang="en-US"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를 </a:t>
            </a:r>
            <a:r>
              <a:rPr lang="ko-KR" altLang="en-US" sz="1600" b="0" i="0" dirty="0" err="1">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어떻게든</a:t>
            </a:r>
            <a:r>
              <a:rPr lang="ko-KR" altLang="en-US"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후반부 </a:t>
            </a:r>
            <a:r>
              <a:rPr lang="en-US" altLang="ko-KR"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layer</a:t>
            </a:r>
            <a:r>
              <a:rPr lang="ko-KR" altLang="en-US"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로 이어준다는 아이디어</a:t>
            </a:r>
            <a:endParaRPr lang="ko-KR" altLang="en-US" sz="1600" dirty="0">
              <a:solidFill>
                <a:schemeClr val="bg1">
                  <a:lumMod val="50000"/>
                </a:schemeClr>
              </a:solidFill>
            </a:endParaRPr>
          </a:p>
        </p:txBody>
      </p:sp>
      <p:sp>
        <p:nvSpPr>
          <p:cNvPr id="16" name="TextBox 15">
            <a:extLst>
              <a:ext uri="{FF2B5EF4-FFF2-40B4-BE49-F238E27FC236}">
                <a16:creationId xmlns:a16="http://schemas.microsoft.com/office/drawing/2014/main" id="{DFEDA0D0-F40A-4FAC-A108-D63F17FCC199}"/>
              </a:ext>
            </a:extLst>
          </p:cNvPr>
          <p:cNvSpPr txBox="1"/>
          <p:nvPr/>
        </p:nvSpPr>
        <p:spPr>
          <a:xfrm>
            <a:off x="506749" y="2097623"/>
            <a:ext cx="941781" cy="369332"/>
          </a:xfrm>
          <a:prstGeom prst="rect">
            <a:avLst/>
          </a:prstGeom>
          <a:noFill/>
        </p:spPr>
        <p:txBody>
          <a:bodyPr wrap="square" rtlCol="0">
            <a:spAutoFit/>
          </a:bodyPr>
          <a:lstStyle/>
          <a:p>
            <a:r>
              <a:rPr lang="ko-KR" altLang="en-US" b="1" i="1" dirty="0">
                <a:solidFill>
                  <a:srgbClr val="FF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그래서</a:t>
            </a:r>
            <a:endParaRPr lang="en-US" altLang="ko-KR" b="1" i="1" dirty="0">
              <a:solidFill>
                <a:srgbClr val="FF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9" name="TextBox 18">
            <a:extLst>
              <a:ext uri="{FF2B5EF4-FFF2-40B4-BE49-F238E27FC236}">
                <a16:creationId xmlns:a16="http://schemas.microsoft.com/office/drawing/2014/main" id="{E6542411-0AF0-4141-8D6C-BA5929B1F2CF}"/>
              </a:ext>
            </a:extLst>
          </p:cNvPr>
          <p:cNvSpPr txBox="1"/>
          <p:nvPr/>
        </p:nvSpPr>
        <p:spPr>
          <a:xfrm>
            <a:off x="310684" y="340016"/>
            <a:ext cx="1229824" cy="369332"/>
          </a:xfrm>
          <a:prstGeom prst="rect">
            <a:avLst/>
          </a:prstGeom>
          <a:noFill/>
        </p:spPr>
        <p:txBody>
          <a:bodyPr wrap="none" rtlCol="0">
            <a:spAutoFit/>
          </a:bodyPr>
          <a:lstStyle/>
          <a:p>
            <a:r>
              <a:rPr lang="en-US" altLang="ko-KR" i="1" dirty="0" err="1">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DenseNet</a:t>
            </a:r>
            <a:endParaRPr lang="ko-KR" altLang="en-US"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Tree>
    <p:extLst>
      <p:ext uri="{BB962C8B-B14F-4D97-AF65-F5344CB8AC3E}">
        <p14:creationId xmlns:p14="http://schemas.microsoft.com/office/powerpoint/2010/main" val="172499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BDBE"/>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3BBB6E59-D4FC-4180-8D29-F329D6650694}"/>
              </a:ext>
            </a:extLst>
          </p:cNvPr>
          <p:cNvSpPr/>
          <p:nvPr/>
        </p:nvSpPr>
        <p:spPr>
          <a:xfrm>
            <a:off x="260350" y="261027"/>
            <a:ext cx="11671299" cy="6323406"/>
          </a:xfrm>
          <a:prstGeom prst="rect">
            <a:avLst/>
          </a:prstGeom>
          <a:solidFill>
            <a:schemeClr val="bg1"/>
          </a:solidFill>
          <a:ln>
            <a:noFill/>
          </a:ln>
          <a:effectLst>
            <a:outerShdw blurRad="190500" dist="914400" dir="5400000" sx="87000" sy="8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4400" b="0" i="0" u="none" strike="noStrike" kern="0" cap="none" spc="0" normalizeH="0" baseline="0" noProof="0" dirty="0">
              <a:ln>
                <a:noFill/>
              </a:ln>
              <a:solidFill>
                <a:prstClr val="black">
                  <a:lumMod val="85000"/>
                  <a:lumOff val="15000"/>
                </a:prstClr>
              </a:solidFill>
              <a:effectLst/>
              <a:uLnTx/>
              <a:uFillTx/>
              <a:latin typeface="맑은 고딕" panose="020F0502020204030204"/>
              <a:ea typeface="맑은 고딕" panose="020B0503020000020004" pitchFamily="50" charset="-127"/>
              <a:cs typeface="+mn-cs"/>
            </a:endParaRPr>
          </a:p>
        </p:txBody>
      </p:sp>
      <p:sp>
        <p:nvSpPr>
          <p:cNvPr id="13" name="TextBox 12">
            <a:extLst>
              <a:ext uri="{FF2B5EF4-FFF2-40B4-BE49-F238E27FC236}">
                <a16:creationId xmlns:a16="http://schemas.microsoft.com/office/drawing/2014/main" id="{260E918C-841B-4225-B5D4-6A1722E72E18}"/>
              </a:ext>
            </a:extLst>
          </p:cNvPr>
          <p:cNvSpPr txBox="1"/>
          <p:nvPr/>
        </p:nvSpPr>
        <p:spPr>
          <a:xfrm>
            <a:off x="402105" y="871182"/>
            <a:ext cx="9361020" cy="369332"/>
          </a:xfrm>
          <a:prstGeom prst="rect">
            <a:avLst/>
          </a:prstGeom>
          <a:noFill/>
        </p:spPr>
        <p:txBody>
          <a:bodyPr wrap="square" rtlCol="0">
            <a:spAutoFit/>
          </a:bodyPr>
          <a:lstStyle/>
          <a:p>
            <a:r>
              <a:rPr lang="ko-KR" altLang="en-US" b="0" i="1" dirty="0">
                <a:solidFill>
                  <a:srgbClr val="FF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네트워크의 </a:t>
            </a:r>
            <a:r>
              <a:rPr lang="en-US" altLang="ko-KR" b="0" i="1" dirty="0">
                <a:solidFill>
                  <a:srgbClr val="FF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layer</a:t>
            </a:r>
            <a:r>
              <a:rPr lang="ko-KR" altLang="en-US" b="0" i="1" dirty="0">
                <a:solidFill>
                  <a:srgbClr val="FF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간 정보 흐름을 최대화 하기 위해 모든 계층을 서로 직접적으로 연결</a:t>
            </a:r>
            <a:endParaRPr lang="en-US" altLang="ko-KR" b="0" i="1" dirty="0">
              <a:solidFill>
                <a:srgbClr val="FF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4" name="TextBox 13">
            <a:extLst>
              <a:ext uri="{FF2B5EF4-FFF2-40B4-BE49-F238E27FC236}">
                <a16:creationId xmlns:a16="http://schemas.microsoft.com/office/drawing/2014/main" id="{2C41D004-B27D-4E2B-B291-890778AE857B}"/>
              </a:ext>
            </a:extLst>
          </p:cNvPr>
          <p:cNvSpPr txBox="1"/>
          <p:nvPr/>
        </p:nvSpPr>
        <p:spPr>
          <a:xfrm>
            <a:off x="455544" y="1233253"/>
            <a:ext cx="11280909" cy="369332"/>
          </a:xfrm>
          <a:prstGeom prst="rect">
            <a:avLst/>
          </a:prstGeom>
          <a:noFill/>
        </p:spPr>
        <p:txBody>
          <a:bodyPr wrap="square" rtlCol="0">
            <a:spAutoFit/>
          </a:bodyPr>
          <a:lstStyle/>
          <a:p>
            <a:r>
              <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-&gt; feed-forward </a:t>
            </a:r>
            <a:r>
              <a:rPr lang="ko-KR" altLang="en-US"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특성을 살리기 위해 자신의 </a:t>
            </a:r>
            <a:r>
              <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feature map(output)</a:t>
            </a:r>
            <a:r>
              <a:rPr lang="ko-KR" altLang="en-US"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을 자신 이후에 나오는 모든 계층에 전달</a:t>
            </a:r>
            <a:endPar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pic>
        <p:nvPicPr>
          <p:cNvPr id="3" name="그림 2">
            <a:extLst>
              <a:ext uri="{FF2B5EF4-FFF2-40B4-BE49-F238E27FC236}">
                <a16:creationId xmlns:a16="http://schemas.microsoft.com/office/drawing/2014/main" id="{3F56750C-1C12-4CC2-82EF-2D2DD4AD6C82}"/>
              </a:ext>
            </a:extLst>
          </p:cNvPr>
          <p:cNvPicPr>
            <a:picLocks noChangeAspect="1"/>
          </p:cNvPicPr>
          <p:nvPr/>
        </p:nvPicPr>
        <p:blipFill>
          <a:blip r:embed="rId3"/>
          <a:stretch>
            <a:fillRect/>
          </a:stretch>
        </p:blipFill>
        <p:spPr>
          <a:xfrm>
            <a:off x="570586" y="2163844"/>
            <a:ext cx="4743711" cy="4199152"/>
          </a:xfrm>
          <a:prstGeom prst="rect">
            <a:avLst/>
          </a:prstGeom>
        </p:spPr>
      </p:pic>
      <p:sp>
        <p:nvSpPr>
          <p:cNvPr id="9" name="TextBox 8">
            <a:extLst>
              <a:ext uri="{FF2B5EF4-FFF2-40B4-BE49-F238E27FC236}">
                <a16:creationId xmlns:a16="http://schemas.microsoft.com/office/drawing/2014/main" id="{674DF06F-22FF-49DD-99B5-06ED8835C9B5}"/>
              </a:ext>
            </a:extLst>
          </p:cNvPr>
          <p:cNvSpPr txBox="1"/>
          <p:nvPr/>
        </p:nvSpPr>
        <p:spPr>
          <a:xfrm>
            <a:off x="6095998" y="3457466"/>
            <a:ext cx="4875216" cy="1200329"/>
          </a:xfrm>
          <a:prstGeom prst="rect">
            <a:avLst/>
          </a:prstGeom>
          <a:noFill/>
        </p:spPr>
        <p:txBody>
          <a:bodyPr wrap="square" rtlCol="0">
            <a:spAutoFit/>
          </a:bodyPr>
          <a:lstStyle/>
          <a:p>
            <a:r>
              <a:rPr lang="en-US" altLang="ko-KR"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n</a:t>
            </a:r>
            <a:r>
              <a:rPr lang="ko-KR" altLang="en-US"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번째 </a:t>
            </a:r>
            <a:r>
              <a:rPr lang="en-US" altLang="ko-KR"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layer</a:t>
            </a:r>
            <a:r>
              <a:rPr lang="ko-KR" altLang="en-US"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는 자기 자신 이전의 모든 </a:t>
            </a:r>
            <a:r>
              <a:rPr lang="en-US" altLang="ko-KR"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convolution block</a:t>
            </a:r>
            <a:r>
              <a:rPr lang="ko-KR" altLang="en-US"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들의 </a:t>
            </a:r>
            <a:r>
              <a:rPr lang="en-US" altLang="ko-KR"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feature map</a:t>
            </a:r>
            <a:r>
              <a:rPr lang="ko-KR" altLang="en-US"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들을 </a:t>
            </a:r>
            <a:r>
              <a:rPr lang="en-US" altLang="ko-KR"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input</a:t>
            </a:r>
            <a:r>
              <a:rPr lang="ko-KR" altLang="en-US"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으로 갖게 됨</a:t>
            </a:r>
            <a:endParaRPr lang="en-US" altLang="ko-KR"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endParaRPr lang="en-US" altLang="ko-KR"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r>
              <a:rPr lang="en-US" altLang="ko-KR"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-&gt; </a:t>
            </a:r>
            <a:r>
              <a:rPr lang="ko-KR" altLang="en-US"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이런 밀집 패턴 때문에 </a:t>
            </a:r>
            <a:r>
              <a:rPr lang="en-US" altLang="ko-KR" dirty="0" err="1">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DenseNet</a:t>
            </a:r>
            <a:r>
              <a:rPr lang="en-US" altLang="ko-KR"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이라 불림</a:t>
            </a:r>
            <a:endPar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0" name="TextBox 9">
            <a:extLst>
              <a:ext uri="{FF2B5EF4-FFF2-40B4-BE49-F238E27FC236}">
                <a16:creationId xmlns:a16="http://schemas.microsoft.com/office/drawing/2014/main" id="{E9C283A5-FDEA-45D8-BCF4-BB9356F6B4A3}"/>
              </a:ext>
            </a:extLst>
          </p:cNvPr>
          <p:cNvSpPr txBox="1"/>
          <p:nvPr/>
        </p:nvSpPr>
        <p:spPr>
          <a:xfrm>
            <a:off x="741295" y="1558281"/>
            <a:ext cx="7431156" cy="584775"/>
          </a:xfrm>
          <a:prstGeom prst="rect">
            <a:avLst/>
          </a:prstGeom>
          <a:noFill/>
        </p:spPr>
        <p:txBody>
          <a:bodyPr wrap="square">
            <a:spAutoFit/>
          </a:bodyPr>
          <a:lstStyle/>
          <a:p>
            <a:r>
              <a:rPr lang="ko-KR" altLang="en-US"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각 </a:t>
            </a:r>
            <a:r>
              <a:rPr lang="en-US" altLang="ko-KR"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layer</a:t>
            </a:r>
            <a:r>
              <a:rPr lang="ko-KR" altLang="en-US"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는 이전 </a:t>
            </a:r>
            <a:r>
              <a:rPr lang="en-US" altLang="ko-KR"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layer 1</a:t>
            </a:r>
            <a:r>
              <a:rPr lang="ko-KR" altLang="en-US" sz="1600" b="0" i="0" dirty="0" err="1">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개뿐만</a:t>
            </a:r>
            <a:r>
              <a:rPr lang="ko-KR" altLang="en-US"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아니라</a:t>
            </a:r>
            <a:r>
              <a:rPr lang="en-US" altLang="ko-KR"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이전의 모든 </a:t>
            </a:r>
            <a:r>
              <a:rPr lang="en-US" altLang="ko-KR"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layer</a:t>
            </a:r>
            <a:r>
              <a:rPr lang="ko-KR" altLang="en-US"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들로부터 추가적인 정보를 얻고</a:t>
            </a:r>
            <a:endParaRPr lang="en-US" altLang="ko-KR"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r>
              <a:rPr lang="ko-KR" altLang="en-US"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자신의 </a:t>
            </a:r>
            <a:r>
              <a:rPr lang="en-US" altLang="ko-KR"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feature map</a:t>
            </a:r>
            <a:r>
              <a:rPr lang="ko-KR" altLang="en-US"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은</a:t>
            </a:r>
            <a:r>
              <a:rPr lang="ko-KR" altLang="en-US"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600" b="0" i="0" dirty="0" err="1">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그다음의</a:t>
            </a:r>
            <a:r>
              <a:rPr lang="ko-KR" altLang="en-US"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모든 </a:t>
            </a:r>
            <a:r>
              <a:rPr lang="en-US" altLang="ko-KR"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layer</a:t>
            </a:r>
            <a:r>
              <a:rPr lang="ko-KR" altLang="en-US"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로 전달</a:t>
            </a:r>
            <a:endParaRPr lang="en-US" altLang="ko-KR"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1" name="TextBox 10">
            <a:extLst>
              <a:ext uri="{FF2B5EF4-FFF2-40B4-BE49-F238E27FC236}">
                <a16:creationId xmlns:a16="http://schemas.microsoft.com/office/drawing/2014/main" id="{5ADE0DA5-5FBF-4E84-9B8E-D9BC28F656D7}"/>
              </a:ext>
            </a:extLst>
          </p:cNvPr>
          <p:cNvSpPr txBox="1"/>
          <p:nvPr/>
        </p:nvSpPr>
        <p:spPr>
          <a:xfrm>
            <a:off x="310684" y="340016"/>
            <a:ext cx="1229824" cy="369332"/>
          </a:xfrm>
          <a:prstGeom prst="rect">
            <a:avLst/>
          </a:prstGeom>
          <a:noFill/>
        </p:spPr>
        <p:txBody>
          <a:bodyPr wrap="none" rtlCol="0">
            <a:spAutoFit/>
          </a:bodyPr>
          <a:lstStyle/>
          <a:p>
            <a:r>
              <a:rPr lang="en-US" altLang="ko-KR" i="1" dirty="0" err="1">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DenseNet</a:t>
            </a:r>
            <a:endParaRPr lang="ko-KR" altLang="en-US"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Tree>
    <p:extLst>
      <p:ext uri="{BB962C8B-B14F-4D97-AF65-F5344CB8AC3E}">
        <p14:creationId xmlns:p14="http://schemas.microsoft.com/office/powerpoint/2010/main" val="530056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BDBE"/>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3BBB6E59-D4FC-4180-8D29-F329D6650694}"/>
              </a:ext>
            </a:extLst>
          </p:cNvPr>
          <p:cNvSpPr/>
          <p:nvPr/>
        </p:nvSpPr>
        <p:spPr>
          <a:xfrm>
            <a:off x="260350" y="261027"/>
            <a:ext cx="11671299" cy="6323406"/>
          </a:xfrm>
          <a:prstGeom prst="rect">
            <a:avLst/>
          </a:prstGeom>
          <a:solidFill>
            <a:schemeClr val="bg1"/>
          </a:solidFill>
          <a:ln>
            <a:noFill/>
          </a:ln>
          <a:effectLst>
            <a:outerShdw blurRad="190500" dist="914400" dir="5400000" sx="87000" sy="8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4400" b="0" i="0" u="none" strike="noStrike" kern="0" cap="none" spc="0" normalizeH="0" baseline="0" noProof="0" dirty="0">
              <a:ln>
                <a:noFill/>
              </a:ln>
              <a:solidFill>
                <a:prstClr val="black">
                  <a:lumMod val="85000"/>
                  <a:lumOff val="15000"/>
                </a:prstClr>
              </a:solidFill>
              <a:effectLst/>
              <a:uLnTx/>
              <a:uFillTx/>
              <a:latin typeface="맑은 고딕" panose="020F0502020204030204"/>
              <a:ea typeface="맑은 고딕" panose="020B0503020000020004" pitchFamily="50" charset="-127"/>
              <a:cs typeface="+mn-cs"/>
            </a:endParaRPr>
          </a:p>
        </p:txBody>
      </p:sp>
      <p:sp>
        <p:nvSpPr>
          <p:cNvPr id="4" name="TextBox 3">
            <a:extLst>
              <a:ext uri="{FF2B5EF4-FFF2-40B4-BE49-F238E27FC236}">
                <a16:creationId xmlns:a16="http://schemas.microsoft.com/office/drawing/2014/main" id="{3BB85F33-B55A-44E9-9FB1-82CF3202AD4C}"/>
              </a:ext>
            </a:extLst>
          </p:cNvPr>
          <p:cNvSpPr txBox="1"/>
          <p:nvPr/>
        </p:nvSpPr>
        <p:spPr>
          <a:xfrm>
            <a:off x="516274" y="1230665"/>
            <a:ext cx="7633423" cy="1477328"/>
          </a:xfrm>
          <a:prstGeom prst="rect">
            <a:avLst/>
          </a:prstGeom>
          <a:noFill/>
        </p:spPr>
        <p:txBody>
          <a:bodyPr wrap="square" rtlCol="0">
            <a:spAutoFit/>
          </a:bodyPr>
          <a:lstStyle/>
          <a:p>
            <a:r>
              <a:rPr lang="ko-KR" altLang="en-US"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전통적인 </a:t>
            </a:r>
            <a:r>
              <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convolutional network</a:t>
            </a:r>
            <a:r>
              <a:rPr lang="ko-KR" altLang="en-US"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-&gt; L </a:t>
            </a:r>
            <a:r>
              <a:rPr lang="ko-KR" altLang="en-US"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개의 </a:t>
            </a:r>
            <a:r>
              <a:rPr lang="en-US" altLang="ko-KR"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layer</a:t>
            </a:r>
            <a:r>
              <a:rPr lang="ko-KR" altLang="en-US"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일 때 총 </a:t>
            </a:r>
            <a:r>
              <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L </a:t>
            </a:r>
            <a:r>
              <a:rPr lang="ko-KR" altLang="en-US"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개의 </a:t>
            </a:r>
            <a:r>
              <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connection</a:t>
            </a:r>
          </a:p>
          <a:p>
            <a:endParaRPr lang="en-US" altLang="ko-KR"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endParaRPr lang="en-US" altLang="ko-KR"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endPar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r>
              <a:rPr lang="en-US" altLang="ko-KR" b="0" i="0" dirty="0" err="1">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DenseNet</a:t>
            </a:r>
            <a:r>
              <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-&gt; 	          </a:t>
            </a:r>
            <a:r>
              <a:rPr lang="ko-KR" altLang="en-US"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개의 직접적인 연결을 가짐</a:t>
            </a:r>
            <a:endPar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9" name="TextBox 8">
            <a:extLst>
              <a:ext uri="{FF2B5EF4-FFF2-40B4-BE49-F238E27FC236}">
                <a16:creationId xmlns:a16="http://schemas.microsoft.com/office/drawing/2014/main" id="{2D4F4B70-A327-4000-9D3F-54A55A5D2294}"/>
              </a:ext>
            </a:extLst>
          </p:cNvPr>
          <p:cNvSpPr txBox="1"/>
          <p:nvPr/>
        </p:nvSpPr>
        <p:spPr>
          <a:xfrm>
            <a:off x="506749" y="2049998"/>
            <a:ext cx="941781" cy="369332"/>
          </a:xfrm>
          <a:prstGeom prst="rect">
            <a:avLst/>
          </a:prstGeom>
          <a:noFill/>
        </p:spPr>
        <p:txBody>
          <a:bodyPr wrap="square" rtlCol="0">
            <a:spAutoFit/>
          </a:bodyPr>
          <a:lstStyle/>
          <a:p>
            <a:r>
              <a:rPr lang="en-US" altLang="ko-KR" b="1" i="1" dirty="0">
                <a:solidFill>
                  <a:srgbClr val="FF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BUT</a:t>
            </a:r>
          </a:p>
        </p:txBody>
      </p:sp>
      <p:sp>
        <p:nvSpPr>
          <p:cNvPr id="14" name="TextBox 13">
            <a:extLst>
              <a:ext uri="{FF2B5EF4-FFF2-40B4-BE49-F238E27FC236}">
                <a16:creationId xmlns:a16="http://schemas.microsoft.com/office/drawing/2014/main" id="{FA4388BC-3AC5-4037-B784-0906D0653D20}"/>
              </a:ext>
            </a:extLst>
          </p:cNvPr>
          <p:cNvSpPr txBox="1"/>
          <p:nvPr/>
        </p:nvSpPr>
        <p:spPr>
          <a:xfrm>
            <a:off x="4023253" y="1578094"/>
            <a:ext cx="4244447" cy="338554"/>
          </a:xfrm>
          <a:prstGeom prst="rect">
            <a:avLst/>
          </a:prstGeom>
          <a:noFill/>
        </p:spPr>
        <p:txBody>
          <a:bodyPr wrap="square" rtlCol="0">
            <a:spAutoFit/>
          </a:bodyPr>
          <a:lstStyle/>
          <a:p>
            <a:r>
              <a:rPr lang="ko-KR" altLang="en-US"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그 다음 레이어에만 </a:t>
            </a:r>
            <a:r>
              <a:rPr lang="en-US" altLang="ko-KR"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connection</a:t>
            </a:r>
            <a:r>
              <a:rPr lang="ko-KR" altLang="en-US"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을 연결하기 때문</a:t>
            </a:r>
            <a:endParaRPr lang="en-US" altLang="ko-KR"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8" name="TextBox 17">
            <a:extLst>
              <a:ext uri="{FF2B5EF4-FFF2-40B4-BE49-F238E27FC236}">
                <a16:creationId xmlns:a16="http://schemas.microsoft.com/office/drawing/2014/main" id="{92DE30CD-E10F-4446-BFEF-09031C3CE574}"/>
              </a:ext>
            </a:extLst>
          </p:cNvPr>
          <p:cNvSpPr txBox="1"/>
          <p:nvPr/>
        </p:nvSpPr>
        <p:spPr>
          <a:xfrm>
            <a:off x="2114550" y="2958544"/>
            <a:ext cx="9267071" cy="338554"/>
          </a:xfrm>
          <a:prstGeom prst="rect">
            <a:avLst/>
          </a:prstGeom>
          <a:noFill/>
        </p:spPr>
        <p:txBody>
          <a:bodyPr wrap="square" rtlCol="0">
            <a:spAutoFit/>
          </a:bodyPr>
          <a:lstStyle/>
          <a:p>
            <a:r>
              <a:rPr lang="ko-KR" altLang="en-US"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각 </a:t>
            </a:r>
            <a:r>
              <a:rPr lang="en-US" altLang="ko-KR"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layer</a:t>
            </a:r>
            <a:r>
              <a:rPr lang="ko-KR" altLang="en-US"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에 이전의 모든 </a:t>
            </a:r>
            <a:r>
              <a:rPr lang="en-US" altLang="ko-KR"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layer</a:t>
            </a:r>
            <a:r>
              <a:rPr lang="ko-KR" altLang="en-US"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들의 </a:t>
            </a:r>
            <a:r>
              <a:rPr lang="en-US" altLang="ko-KR"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feature map(output)</a:t>
            </a:r>
            <a:r>
              <a:rPr lang="ko-KR" altLang="en-US"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이 연결되어 입력으로 작동하기 때문</a:t>
            </a:r>
            <a:endParaRPr lang="en-US" altLang="ko-KR"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9" name="TextBox 18">
            <a:extLst>
              <a:ext uri="{FF2B5EF4-FFF2-40B4-BE49-F238E27FC236}">
                <a16:creationId xmlns:a16="http://schemas.microsoft.com/office/drawing/2014/main" id="{6166B7F6-E1AD-43FC-BB6A-454E537AACED}"/>
              </a:ext>
            </a:extLst>
          </p:cNvPr>
          <p:cNvSpPr txBox="1"/>
          <p:nvPr/>
        </p:nvSpPr>
        <p:spPr>
          <a:xfrm>
            <a:off x="1448530" y="5258003"/>
            <a:ext cx="7274884" cy="369332"/>
          </a:xfrm>
          <a:prstGeom prst="rect">
            <a:avLst/>
          </a:prstGeom>
          <a:noFill/>
        </p:spPr>
        <p:txBody>
          <a:bodyPr wrap="square" rtlCol="0">
            <a:spAutoFit/>
          </a:bodyPr>
          <a:lstStyle/>
          <a:p>
            <a:r>
              <a:rPr lang="ko-KR" altLang="en-US" b="0" i="1" dirty="0">
                <a:solidFill>
                  <a:srgbClr val="FF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기울기 손실 문제 완화</a:t>
            </a:r>
            <a:r>
              <a:rPr lang="en-US" altLang="ko-KR" b="0" i="1" dirty="0">
                <a:solidFill>
                  <a:srgbClr val="FF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b="0" i="1" dirty="0">
                <a:solidFill>
                  <a:srgbClr val="FF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매개변수의 수 감소</a:t>
            </a:r>
            <a:endParaRPr lang="en-US" altLang="ko-KR" b="0" i="1" dirty="0">
              <a:solidFill>
                <a:srgbClr val="FF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0" name="화살표: 아래쪽 19">
            <a:extLst>
              <a:ext uri="{FF2B5EF4-FFF2-40B4-BE49-F238E27FC236}">
                <a16:creationId xmlns:a16="http://schemas.microsoft.com/office/drawing/2014/main" id="{53179C26-5644-4F22-96DC-B4E75BD3E8D9}"/>
              </a:ext>
            </a:extLst>
          </p:cNvPr>
          <p:cNvSpPr/>
          <p:nvPr/>
        </p:nvSpPr>
        <p:spPr>
          <a:xfrm>
            <a:off x="3217077" y="3861428"/>
            <a:ext cx="580009" cy="1056780"/>
          </a:xfrm>
          <a:prstGeom prst="downArrow">
            <a:avLst>
              <a:gd name="adj1" fmla="val 20732"/>
              <a:gd name="adj2" fmla="val 54878"/>
            </a:avLst>
          </a:prstGeom>
          <a:noFill/>
          <a:ln w="28575">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r>
              <a:rPr kumimoji="0" lang="ko-KR" altLang="en-US" sz="4400" b="0" i="0" u="none" strike="noStrike" kern="0" cap="none" spc="0" normalizeH="0" baseline="0" noProof="0">
                <a:ln>
                  <a:noFill/>
                </a:ln>
                <a:solidFill>
                  <a:prstClr val="black">
                    <a:lumMod val="85000"/>
                    <a:lumOff val="15000"/>
                  </a:prstClr>
                </a:solidFill>
                <a:effectLst/>
                <a:uLnTx/>
                <a:uFillTx/>
                <a:latin typeface="맑은 고딕" panose="020F0502020204030204"/>
                <a:ea typeface="맑은 고딕" panose="020B0503020000020004" pitchFamily="50" charset="-127"/>
                <a:cs typeface="+mn-cs"/>
              </a:rPr>
              <a:t>ㅌㅌㅋㅋㅋㅋㅋㅋㅋㅋㅋㅋㅋㅋㅋㅋㅋㅋㅋㅋㅋㅋㅋㅋㅋㅋㅋㅋㅋㅋㅋㅋㅋㅋㅋㅋㅋㅋㅋㅋㅋㅋㅋㅋㅋㅋㅋㅋㅋㅋㅋㅋㅋㅌㅁㅋㅁㅁㅋㄴㅁㅁㅁㅁㅁㅁㅁㅁㅁㅌㅌㅋㅌㅋㅌㅋㄴㅁㅋㄴㄴㅁㅌㅋㅌㅋㅌㅋㅌㅋㅋㅌㅋㅋㅌㅌㅌㅌㅌㅌㅌㅌㅋㅁㅌㄴㅁㅁㅁㄴㄴㅌㅋㅋㅌㅁㄴㅋㄴㅁㅋㅋㅌㅌㅌㅋㅋ </a:t>
            </a:r>
            <a:endParaRPr kumimoji="0" lang="ko-KR" altLang="en-US" sz="4400" b="0" i="0" u="none" strike="noStrike" kern="0" cap="none" spc="0" normalizeH="0" baseline="0" noProof="0" dirty="0">
              <a:ln>
                <a:noFill/>
              </a:ln>
              <a:solidFill>
                <a:prstClr val="black">
                  <a:lumMod val="85000"/>
                  <a:lumOff val="15000"/>
                </a:prstClr>
              </a:solidFill>
              <a:effectLst/>
              <a:uLnTx/>
              <a:uFillTx/>
              <a:latin typeface="맑은 고딕" panose="020F0502020204030204"/>
              <a:ea typeface="맑은 고딕" panose="020B0503020000020004" pitchFamily="50" charset="-127"/>
              <a:cs typeface="+mn-cs"/>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310CE12-8A3D-4EFF-98A7-EA11F458E78D}"/>
                  </a:ext>
                </a:extLst>
              </p:cNvPr>
              <p:cNvSpPr txBox="1"/>
              <p:nvPr/>
            </p:nvSpPr>
            <p:spPr>
              <a:xfrm>
                <a:off x="2114550" y="2234834"/>
                <a:ext cx="985718" cy="525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ko-KR" i="1" dirty="0" smtClean="0">
                              <a:latin typeface="Cambria Math" panose="02040503050406030204" pitchFamily="18" charset="0"/>
                            </a:rPr>
                          </m:ctrlPr>
                        </m:fPr>
                        <m:num>
                          <m:r>
                            <a:rPr lang="en-US" altLang="ko-KR" i="1" dirty="0">
                              <a:latin typeface="Cambria Math" panose="02040503050406030204" pitchFamily="18" charset="0"/>
                            </a:rPr>
                            <m:t>𝐿</m:t>
                          </m:r>
                          <m:r>
                            <a:rPr lang="en-US" altLang="ko-KR" i="1" dirty="0">
                              <a:latin typeface="Cambria Math" panose="02040503050406030204" pitchFamily="18" charset="0"/>
                            </a:rPr>
                            <m:t>(</m:t>
                          </m:r>
                          <m:r>
                            <a:rPr lang="en-US" altLang="ko-KR" i="1" dirty="0">
                              <a:latin typeface="Cambria Math" panose="02040503050406030204" pitchFamily="18" charset="0"/>
                            </a:rPr>
                            <m:t>𝐿</m:t>
                          </m:r>
                          <m:r>
                            <a:rPr lang="en-US" altLang="ko-KR" i="1" dirty="0">
                              <a:latin typeface="Cambria Math" panose="02040503050406030204" pitchFamily="18" charset="0"/>
                            </a:rPr>
                            <m:t>+1) </m:t>
                          </m:r>
                        </m:num>
                        <m:den>
                          <m:r>
                            <a:rPr lang="en-US" altLang="ko-KR" b="0" i="1" dirty="0" smtClean="0">
                              <a:latin typeface="Cambria Math" panose="02040503050406030204" pitchFamily="18" charset="0"/>
                            </a:rPr>
                            <m:t>2</m:t>
                          </m:r>
                        </m:den>
                      </m:f>
                    </m:oMath>
                  </m:oMathPara>
                </a14:m>
                <a:endParaRPr lang="ko-KR" altLang="en-US" dirty="0"/>
              </a:p>
            </p:txBody>
          </p:sp>
        </mc:Choice>
        <mc:Fallback xmlns="">
          <p:sp>
            <p:nvSpPr>
              <p:cNvPr id="2" name="TextBox 1">
                <a:extLst>
                  <a:ext uri="{FF2B5EF4-FFF2-40B4-BE49-F238E27FC236}">
                    <a16:creationId xmlns:a16="http://schemas.microsoft.com/office/drawing/2014/main" id="{1310CE12-8A3D-4EFF-98A7-EA11F458E78D}"/>
                  </a:ext>
                </a:extLst>
              </p:cNvPr>
              <p:cNvSpPr txBox="1">
                <a:spLocks noRot="1" noChangeAspect="1" noMove="1" noResize="1" noEditPoints="1" noAdjustHandles="1" noChangeArrowheads="1" noChangeShapeType="1" noTextEdit="1"/>
              </p:cNvSpPr>
              <p:nvPr/>
            </p:nvSpPr>
            <p:spPr>
              <a:xfrm>
                <a:off x="2114550" y="2234834"/>
                <a:ext cx="985718" cy="525785"/>
              </a:xfrm>
              <a:prstGeom prst="rect">
                <a:avLst/>
              </a:prstGeom>
              <a:blipFill>
                <a:blip r:embed="rId3"/>
                <a:stretch>
                  <a:fillRect/>
                </a:stretch>
              </a:blipFill>
            </p:spPr>
            <p:txBody>
              <a:bodyPr/>
              <a:lstStyle/>
              <a:p>
                <a:r>
                  <a:rPr lang="ko-KR" altLang="en-US">
                    <a:noFill/>
                  </a:rPr>
                  <a:t> </a:t>
                </a:r>
              </a:p>
            </p:txBody>
          </p:sp>
        </mc:Fallback>
      </mc:AlternateContent>
      <p:pic>
        <p:nvPicPr>
          <p:cNvPr id="1026" name="Picture 2">
            <a:extLst>
              <a:ext uri="{FF2B5EF4-FFF2-40B4-BE49-F238E27FC236}">
                <a16:creationId xmlns:a16="http://schemas.microsoft.com/office/drawing/2014/main" id="{0BADA85E-65E8-4447-B0FF-FB81983771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5633" y="3395044"/>
            <a:ext cx="5815988" cy="243824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62B95EC-84BE-46AD-866A-ABA0D82241C6}"/>
              </a:ext>
            </a:extLst>
          </p:cNvPr>
          <p:cNvSpPr txBox="1"/>
          <p:nvPr/>
        </p:nvSpPr>
        <p:spPr>
          <a:xfrm>
            <a:off x="310684" y="340016"/>
            <a:ext cx="1229824" cy="369332"/>
          </a:xfrm>
          <a:prstGeom prst="rect">
            <a:avLst/>
          </a:prstGeom>
          <a:noFill/>
        </p:spPr>
        <p:txBody>
          <a:bodyPr wrap="none" rtlCol="0">
            <a:spAutoFit/>
          </a:bodyPr>
          <a:lstStyle/>
          <a:p>
            <a:r>
              <a:rPr lang="en-US" altLang="ko-KR" i="1" dirty="0" err="1">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DenseNet</a:t>
            </a:r>
            <a:endParaRPr lang="ko-KR" altLang="en-US"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Tree>
    <p:extLst>
      <p:ext uri="{BB962C8B-B14F-4D97-AF65-F5344CB8AC3E}">
        <p14:creationId xmlns:p14="http://schemas.microsoft.com/office/powerpoint/2010/main" val="1586815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BDBE"/>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3BBB6E59-D4FC-4180-8D29-F329D6650694}"/>
              </a:ext>
            </a:extLst>
          </p:cNvPr>
          <p:cNvSpPr/>
          <p:nvPr/>
        </p:nvSpPr>
        <p:spPr>
          <a:xfrm>
            <a:off x="260350" y="261027"/>
            <a:ext cx="11671299" cy="6323406"/>
          </a:xfrm>
          <a:prstGeom prst="rect">
            <a:avLst/>
          </a:prstGeom>
          <a:solidFill>
            <a:schemeClr val="bg1"/>
          </a:solidFill>
          <a:ln>
            <a:noFill/>
          </a:ln>
          <a:effectLst>
            <a:outerShdw blurRad="190500" dist="914400" dir="5400000" sx="87000" sy="8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4400" b="0" i="0" u="none" strike="noStrike" kern="0" cap="none" spc="0" normalizeH="0" baseline="0" noProof="0" dirty="0">
              <a:ln>
                <a:noFill/>
              </a:ln>
              <a:solidFill>
                <a:prstClr val="black">
                  <a:lumMod val="85000"/>
                  <a:lumOff val="15000"/>
                </a:prstClr>
              </a:solidFill>
              <a:effectLst/>
              <a:uLnTx/>
              <a:uFillTx/>
              <a:latin typeface="맑은 고딕" panose="020F0502020204030204"/>
              <a:ea typeface="맑은 고딕" panose="020B0503020000020004" pitchFamily="50" charset="-127"/>
              <a:cs typeface="+mn-cs"/>
            </a:endParaRPr>
          </a:p>
        </p:txBody>
      </p:sp>
      <p:pic>
        <p:nvPicPr>
          <p:cNvPr id="2050" name="Picture 2">
            <a:extLst>
              <a:ext uri="{FF2B5EF4-FFF2-40B4-BE49-F238E27FC236}">
                <a16:creationId xmlns:a16="http://schemas.microsoft.com/office/drawing/2014/main" id="{CA52518D-CFA2-4E5F-8DE8-BABA7C5BCD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1788" y="1109663"/>
            <a:ext cx="6448425" cy="46386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746B806-E299-4801-9042-B4537F6D80B7}"/>
              </a:ext>
            </a:extLst>
          </p:cNvPr>
          <p:cNvSpPr txBox="1"/>
          <p:nvPr/>
        </p:nvSpPr>
        <p:spPr>
          <a:xfrm>
            <a:off x="310684" y="340016"/>
            <a:ext cx="1229824" cy="369332"/>
          </a:xfrm>
          <a:prstGeom prst="rect">
            <a:avLst/>
          </a:prstGeom>
          <a:noFill/>
        </p:spPr>
        <p:txBody>
          <a:bodyPr wrap="none" rtlCol="0">
            <a:spAutoFit/>
          </a:bodyPr>
          <a:lstStyle/>
          <a:p>
            <a:r>
              <a:rPr lang="en-US" altLang="ko-KR" i="1" dirty="0" err="1">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DenseNet</a:t>
            </a:r>
            <a:endParaRPr lang="ko-KR" altLang="en-US"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Tree>
    <p:extLst>
      <p:ext uri="{BB962C8B-B14F-4D97-AF65-F5344CB8AC3E}">
        <p14:creationId xmlns:p14="http://schemas.microsoft.com/office/powerpoint/2010/main" val="2453337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BDBE"/>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3BBB6E59-D4FC-4180-8D29-F329D6650694}"/>
              </a:ext>
            </a:extLst>
          </p:cNvPr>
          <p:cNvSpPr/>
          <p:nvPr/>
        </p:nvSpPr>
        <p:spPr>
          <a:xfrm>
            <a:off x="260350" y="261027"/>
            <a:ext cx="11671299" cy="6323406"/>
          </a:xfrm>
          <a:prstGeom prst="rect">
            <a:avLst/>
          </a:prstGeom>
          <a:solidFill>
            <a:schemeClr val="bg1"/>
          </a:solidFill>
          <a:ln>
            <a:noFill/>
          </a:ln>
          <a:effectLst>
            <a:outerShdw blurRad="190500" dist="914400" dir="5400000" sx="87000" sy="8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4400" b="0" i="0" u="none" strike="noStrike" kern="0" cap="none" spc="0" normalizeH="0" baseline="0" noProof="0" dirty="0">
              <a:ln>
                <a:noFill/>
              </a:ln>
              <a:solidFill>
                <a:prstClr val="black">
                  <a:lumMod val="85000"/>
                  <a:lumOff val="15000"/>
                </a:prstClr>
              </a:solidFill>
              <a:effectLst/>
              <a:uLnTx/>
              <a:uFillTx/>
              <a:latin typeface="맑은 고딕" panose="020F0502020204030204"/>
              <a:ea typeface="맑은 고딕" panose="020B0503020000020004" pitchFamily="50" charset="-127"/>
              <a:cs typeface="+mn-cs"/>
            </a:endParaRPr>
          </a:p>
        </p:txBody>
      </p:sp>
      <p:sp>
        <p:nvSpPr>
          <p:cNvPr id="22" name="TextBox 21">
            <a:extLst>
              <a:ext uri="{FF2B5EF4-FFF2-40B4-BE49-F238E27FC236}">
                <a16:creationId xmlns:a16="http://schemas.microsoft.com/office/drawing/2014/main" id="{0ADAEDA8-508B-42AB-8D2C-66A7BE3115AC}"/>
              </a:ext>
            </a:extLst>
          </p:cNvPr>
          <p:cNvSpPr txBox="1"/>
          <p:nvPr/>
        </p:nvSpPr>
        <p:spPr>
          <a:xfrm>
            <a:off x="310684" y="340016"/>
            <a:ext cx="4029501" cy="369332"/>
          </a:xfrm>
          <a:prstGeom prst="rect">
            <a:avLst/>
          </a:prstGeom>
          <a:noFill/>
        </p:spPr>
        <p:txBody>
          <a:bodyPr wrap="none" rtlCol="0">
            <a:spAutoFit/>
          </a:bodyPr>
          <a:lstStyle/>
          <a:p>
            <a:r>
              <a:rPr lang="en-US" altLang="ko-KR" i="1" dirty="0" err="1">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DenseNet</a:t>
            </a:r>
            <a:r>
              <a:rPr lang="ko-KR" altLang="en-US"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 구조 </a:t>
            </a:r>
            <a:r>
              <a:rPr lang="en-US" altLang="ko-KR"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 </a:t>
            </a:r>
            <a:r>
              <a:rPr lang="en-US" altLang="ko-KR" i="1" dirty="0" err="1">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ResNet</a:t>
            </a:r>
            <a:r>
              <a:rPr lang="en-US" altLang="ko-KR"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 connectivity</a:t>
            </a:r>
            <a:endParaRPr lang="ko-KR" altLang="en-US"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9" name="TextBox 8">
            <a:extLst>
              <a:ext uri="{FF2B5EF4-FFF2-40B4-BE49-F238E27FC236}">
                <a16:creationId xmlns:a16="http://schemas.microsoft.com/office/drawing/2014/main" id="{29D2C28E-6A21-4666-83A1-60D3F7C97691}"/>
              </a:ext>
            </a:extLst>
          </p:cNvPr>
          <p:cNvSpPr txBox="1"/>
          <p:nvPr/>
        </p:nvSpPr>
        <p:spPr>
          <a:xfrm>
            <a:off x="429416" y="4082587"/>
            <a:ext cx="10761666" cy="369332"/>
          </a:xfrm>
          <a:prstGeom prst="rect">
            <a:avLst/>
          </a:prstGeom>
          <a:noFill/>
        </p:spPr>
        <p:txBody>
          <a:bodyPr wrap="square" rtlCol="0">
            <a:spAutoFit/>
          </a:bodyPr>
          <a:lstStyle/>
          <a:p>
            <a:r>
              <a:rPr lang="en-US" altLang="ko-KR" dirty="0" err="1">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ResNet</a:t>
            </a:r>
            <a:r>
              <a:rPr lang="en-US" altLang="ko-KR"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-&gt;</a:t>
            </a:r>
            <a:r>
              <a:rPr lang="ko-KR" altLang="en-US"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en-US" altLang="ko-KR"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identity function</a:t>
            </a:r>
            <a:r>
              <a:rPr lang="ko-KR" altLang="en-US"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을 이용해 비선형 변환을 우회하는 </a:t>
            </a:r>
            <a:r>
              <a:rPr lang="en-US" altLang="ko-KR"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skip connection</a:t>
            </a:r>
            <a:r>
              <a:rPr lang="ko-KR" altLang="en-US"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을 추가</a:t>
            </a:r>
            <a:endParaRPr lang="en-US" altLang="ko-KR"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nvGrpSpPr>
          <p:cNvPr id="15" name="그룹 14">
            <a:extLst>
              <a:ext uri="{FF2B5EF4-FFF2-40B4-BE49-F238E27FC236}">
                <a16:creationId xmlns:a16="http://schemas.microsoft.com/office/drawing/2014/main" id="{01FF4464-1CA6-4EE1-9076-D5A73DED0006}"/>
              </a:ext>
            </a:extLst>
          </p:cNvPr>
          <p:cNvGrpSpPr/>
          <p:nvPr/>
        </p:nvGrpSpPr>
        <p:grpSpPr>
          <a:xfrm>
            <a:off x="4424362" y="1151763"/>
            <a:ext cx="3343275" cy="2371711"/>
            <a:chOff x="8149698" y="2153118"/>
            <a:chExt cx="3343275" cy="2371711"/>
          </a:xfrm>
        </p:grpSpPr>
        <p:pic>
          <p:nvPicPr>
            <p:cNvPr id="16" name="Picture 2">
              <a:extLst>
                <a:ext uri="{FF2B5EF4-FFF2-40B4-BE49-F238E27FC236}">
                  <a16:creationId xmlns:a16="http://schemas.microsoft.com/office/drawing/2014/main" id="{6F8F5D8C-DADB-4A44-A141-876148A5DB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733"/>
            <a:stretch/>
          </p:blipFill>
          <p:spPr bwMode="auto">
            <a:xfrm>
              <a:off x="8149698" y="2153118"/>
              <a:ext cx="3343275" cy="192557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16EB3975-BDEC-4457-B769-8B296DC9B608}"/>
                </a:ext>
              </a:extLst>
            </p:cNvPr>
            <p:cNvSpPr txBox="1"/>
            <p:nvPr/>
          </p:nvSpPr>
          <p:spPr>
            <a:xfrm>
              <a:off x="8149698" y="4155497"/>
              <a:ext cx="3194336" cy="369332"/>
            </a:xfrm>
            <a:prstGeom prst="rect">
              <a:avLst/>
            </a:prstGeom>
            <a:noFill/>
          </p:spPr>
          <p:txBody>
            <a:bodyPr wrap="none" rtlCol="0">
              <a:spAutoFit/>
            </a:bodyPr>
            <a:lstStyle/>
            <a:p>
              <a:r>
                <a:rPr lang="en-US" altLang="ko-KR" i="1" dirty="0" err="1">
                  <a:solidFill>
                    <a:schemeClr val="bg1">
                      <a:lumMod val="6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ResNet</a:t>
              </a:r>
              <a:r>
                <a:rPr lang="ko-KR" altLang="en-US" i="1" dirty="0">
                  <a:solidFill>
                    <a:schemeClr val="bg1">
                      <a:lumMod val="6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의 </a:t>
              </a:r>
              <a:r>
                <a:rPr lang="en-US" altLang="ko-KR" i="1" dirty="0">
                  <a:solidFill>
                    <a:schemeClr val="bg1">
                      <a:lumMod val="6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identity connection</a:t>
              </a:r>
              <a:endParaRPr lang="ko-KR" altLang="en-US" i="1" dirty="0">
                <a:solidFill>
                  <a:schemeClr val="bg1">
                    <a:lumMod val="6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sp>
        <p:nvSpPr>
          <p:cNvPr id="21" name="TextBox 20">
            <a:extLst>
              <a:ext uri="{FF2B5EF4-FFF2-40B4-BE49-F238E27FC236}">
                <a16:creationId xmlns:a16="http://schemas.microsoft.com/office/drawing/2014/main" id="{B71671FB-66C9-4DF7-9DC8-DCDEE6F989B3}"/>
              </a:ext>
            </a:extLst>
          </p:cNvPr>
          <p:cNvSpPr txBox="1"/>
          <p:nvPr/>
        </p:nvSpPr>
        <p:spPr>
          <a:xfrm>
            <a:off x="1254913" y="5262014"/>
            <a:ext cx="6546062" cy="369332"/>
          </a:xfrm>
          <a:prstGeom prst="rect">
            <a:avLst/>
          </a:prstGeom>
          <a:noFill/>
        </p:spPr>
        <p:txBody>
          <a:bodyPr wrap="square">
            <a:spAutoFit/>
          </a:bodyPr>
          <a:lstStyle/>
          <a:p>
            <a:r>
              <a:rPr lang="ko-KR" altLang="en-US"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덧셈으로 결합되기 때문에 신경망에서 정보 흐름을 방해할 수도 있음</a:t>
            </a:r>
            <a:endPar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3" name="TextBox 22">
            <a:extLst>
              <a:ext uri="{FF2B5EF4-FFF2-40B4-BE49-F238E27FC236}">
                <a16:creationId xmlns:a16="http://schemas.microsoft.com/office/drawing/2014/main" id="{4B7BB58E-9360-4B19-BC02-349F6D44A20B}"/>
              </a:ext>
            </a:extLst>
          </p:cNvPr>
          <p:cNvSpPr txBox="1"/>
          <p:nvPr/>
        </p:nvSpPr>
        <p:spPr>
          <a:xfrm>
            <a:off x="1524000" y="4423142"/>
            <a:ext cx="7353300" cy="369332"/>
          </a:xfrm>
          <a:prstGeom prst="rect">
            <a:avLst/>
          </a:prstGeom>
          <a:noFill/>
        </p:spPr>
        <p:txBody>
          <a:bodyPr wrap="square">
            <a:spAutoFit/>
          </a:bodyPr>
          <a:lstStyle/>
          <a:p>
            <a:r>
              <a:rPr lang="ko-KR" altLang="en-US"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즉</a:t>
            </a:r>
            <a:r>
              <a:rPr lang="en-US" altLang="ko-KR"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weight layer</a:t>
            </a:r>
            <a:r>
              <a:rPr lang="ko-KR" altLang="en-US"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들을 통과한 </a:t>
            </a:r>
            <a:r>
              <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F(x)</a:t>
            </a:r>
            <a:r>
              <a:rPr lang="ko-KR" altLang="en-US"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와 </a:t>
            </a:r>
            <a:r>
              <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weight layer</a:t>
            </a:r>
            <a:r>
              <a:rPr lang="ko-KR" altLang="en-US"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들을 통과하지 않은 </a:t>
            </a:r>
            <a:r>
              <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x</a:t>
            </a:r>
            <a:r>
              <a:rPr lang="ko-KR" altLang="en-US"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의 합</a:t>
            </a:r>
            <a:endPar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4" name="TextBox 23">
            <a:extLst>
              <a:ext uri="{FF2B5EF4-FFF2-40B4-BE49-F238E27FC236}">
                <a16:creationId xmlns:a16="http://schemas.microsoft.com/office/drawing/2014/main" id="{AC900C77-4A71-4AF2-989A-5C128C9B527F}"/>
              </a:ext>
            </a:extLst>
          </p:cNvPr>
          <p:cNvSpPr txBox="1"/>
          <p:nvPr/>
        </p:nvSpPr>
        <p:spPr>
          <a:xfrm>
            <a:off x="429416" y="5262014"/>
            <a:ext cx="941781" cy="369332"/>
          </a:xfrm>
          <a:prstGeom prst="rect">
            <a:avLst/>
          </a:prstGeom>
          <a:noFill/>
        </p:spPr>
        <p:txBody>
          <a:bodyPr wrap="square" rtlCol="0">
            <a:spAutoFit/>
          </a:bodyPr>
          <a:lstStyle/>
          <a:p>
            <a:r>
              <a:rPr lang="en-US" altLang="ko-KR" b="1" i="1" dirty="0">
                <a:solidFill>
                  <a:srgbClr val="FF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BUT</a:t>
            </a:r>
          </a:p>
        </p:txBody>
      </p:sp>
    </p:spTree>
    <p:extLst>
      <p:ext uri="{BB962C8B-B14F-4D97-AF65-F5344CB8AC3E}">
        <p14:creationId xmlns:p14="http://schemas.microsoft.com/office/powerpoint/2010/main" val="2108428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BDBE"/>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3BBB6E59-D4FC-4180-8D29-F329D6650694}"/>
              </a:ext>
            </a:extLst>
          </p:cNvPr>
          <p:cNvSpPr/>
          <p:nvPr/>
        </p:nvSpPr>
        <p:spPr>
          <a:xfrm>
            <a:off x="260350" y="261027"/>
            <a:ext cx="11671299" cy="6323406"/>
          </a:xfrm>
          <a:prstGeom prst="rect">
            <a:avLst/>
          </a:prstGeom>
          <a:solidFill>
            <a:schemeClr val="bg1"/>
          </a:solidFill>
          <a:ln>
            <a:noFill/>
          </a:ln>
          <a:effectLst>
            <a:outerShdw blurRad="190500" dist="914400" dir="5400000" sx="87000" sy="8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4400" b="0" i="0" u="none" strike="noStrike" kern="0" cap="none" spc="0" normalizeH="0" baseline="0" noProof="0" dirty="0">
              <a:ln>
                <a:noFill/>
              </a:ln>
              <a:solidFill>
                <a:prstClr val="black">
                  <a:lumMod val="85000"/>
                  <a:lumOff val="15000"/>
                </a:prstClr>
              </a:solidFill>
              <a:effectLst/>
              <a:uLnTx/>
              <a:uFillTx/>
              <a:latin typeface="맑은 고딕" panose="020F0502020204030204"/>
              <a:ea typeface="맑은 고딕" panose="020B0503020000020004" pitchFamily="50" charset="-127"/>
              <a:cs typeface="+mn-cs"/>
            </a:endParaRPr>
          </a:p>
        </p:txBody>
      </p:sp>
      <p:sp>
        <p:nvSpPr>
          <p:cNvPr id="22" name="TextBox 21">
            <a:extLst>
              <a:ext uri="{FF2B5EF4-FFF2-40B4-BE49-F238E27FC236}">
                <a16:creationId xmlns:a16="http://schemas.microsoft.com/office/drawing/2014/main" id="{0ADAEDA8-508B-42AB-8D2C-66A7BE3115AC}"/>
              </a:ext>
            </a:extLst>
          </p:cNvPr>
          <p:cNvSpPr txBox="1"/>
          <p:nvPr/>
        </p:nvSpPr>
        <p:spPr>
          <a:xfrm>
            <a:off x="310684" y="340016"/>
            <a:ext cx="6111097" cy="369332"/>
          </a:xfrm>
          <a:prstGeom prst="rect">
            <a:avLst/>
          </a:prstGeom>
          <a:noFill/>
        </p:spPr>
        <p:txBody>
          <a:bodyPr wrap="none" rtlCol="0">
            <a:spAutoFit/>
          </a:bodyPr>
          <a:lstStyle/>
          <a:p>
            <a:r>
              <a:rPr lang="en-US" altLang="ko-KR" i="1" dirty="0" err="1">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DenseNet</a:t>
            </a:r>
            <a:r>
              <a:rPr lang="ko-KR" altLang="en-US"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 구조 </a:t>
            </a:r>
            <a:r>
              <a:rPr lang="en-US" altLang="ko-KR"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 Dense connectivity, Composite function</a:t>
            </a:r>
            <a:endParaRPr lang="ko-KR" altLang="en-US"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9" name="TextBox 8">
            <a:extLst>
              <a:ext uri="{FF2B5EF4-FFF2-40B4-BE49-F238E27FC236}">
                <a16:creationId xmlns:a16="http://schemas.microsoft.com/office/drawing/2014/main" id="{29D2C28E-6A21-4666-83A1-60D3F7C97691}"/>
              </a:ext>
            </a:extLst>
          </p:cNvPr>
          <p:cNvSpPr txBox="1"/>
          <p:nvPr/>
        </p:nvSpPr>
        <p:spPr>
          <a:xfrm>
            <a:off x="487358" y="1787506"/>
            <a:ext cx="10761666" cy="888705"/>
          </a:xfrm>
          <a:prstGeom prst="rect">
            <a:avLst/>
          </a:prstGeom>
          <a:noFill/>
        </p:spPr>
        <p:txBody>
          <a:bodyPr wrap="square" rtlCol="0">
            <a:spAutoFit/>
          </a:bodyPr>
          <a:lstStyle/>
          <a:p>
            <a:pPr>
              <a:lnSpc>
                <a:spcPct val="150000"/>
              </a:lnSpc>
            </a:pPr>
            <a:r>
              <a:rPr lang="ko-KR" altLang="en-US"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정보 흐름의 방해를 개선하기 위해 </a:t>
            </a:r>
            <a:r>
              <a:rPr lang="en-US" altLang="ko-KR" dirty="0" err="1">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DenseNet</a:t>
            </a:r>
            <a:r>
              <a:rPr lang="ko-KR" altLang="en-US"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은 또 다른 </a:t>
            </a:r>
            <a:r>
              <a:rPr lang="en-US" altLang="ko-KR"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connectivity pattern</a:t>
            </a:r>
            <a:r>
              <a:rPr lang="ko-KR" altLang="en-US"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을 제안</a:t>
            </a:r>
            <a:endParaRPr lang="en-US" altLang="ko-KR"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nSpc>
                <a:spcPct val="150000"/>
              </a:lnSpc>
            </a:pPr>
            <a:r>
              <a:rPr lang="en-US" altLang="ko-KR"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-&gt; </a:t>
            </a:r>
            <a:r>
              <a:rPr lang="ko-KR" altLang="en-US"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모든 </a:t>
            </a:r>
            <a:r>
              <a:rPr lang="en-US" altLang="ko-KR"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layer</a:t>
            </a:r>
            <a:r>
              <a:rPr lang="ko-KR" altLang="en-US"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가 자신 이후의 모든 </a:t>
            </a:r>
            <a:r>
              <a:rPr lang="en-US" altLang="ko-KR"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layer</a:t>
            </a:r>
            <a:r>
              <a:rPr lang="ko-KR" altLang="en-US"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로 향하는 </a:t>
            </a:r>
            <a:r>
              <a:rPr lang="en-US" altLang="ko-KR"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direct connection</a:t>
            </a:r>
            <a:r>
              <a:rPr lang="ko-KR" altLang="en-US"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을 가지는 것</a:t>
            </a:r>
            <a:endParaRPr lang="en-US" altLang="ko-KR"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0" name="TextBox 9">
            <a:extLst>
              <a:ext uri="{FF2B5EF4-FFF2-40B4-BE49-F238E27FC236}">
                <a16:creationId xmlns:a16="http://schemas.microsoft.com/office/drawing/2014/main" id="{32826594-597F-47A5-AEA8-9A31D9F49EBC}"/>
              </a:ext>
            </a:extLst>
          </p:cNvPr>
          <p:cNvSpPr txBox="1"/>
          <p:nvPr/>
        </p:nvSpPr>
        <p:spPr>
          <a:xfrm>
            <a:off x="781049" y="2641593"/>
            <a:ext cx="9553575" cy="338554"/>
          </a:xfrm>
          <a:prstGeom prst="rect">
            <a:avLst/>
          </a:prstGeom>
          <a:noFill/>
        </p:spPr>
        <p:txBody>
          <a:bodyPr wrap="square">
            <a:spAutoFit/>
          </a:bodyPr>
          <a:lstStyle/>
          <a:p>
            <a:r>
              <a:rPr lang="ko-KR" altLang="en-US"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결과적으로 </a:t>
            </a:r>
            <a:r>
              <a:rPr lang="en-US" altLang="ko-KR"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l</a:t>
            </a:r>
            <a:r>
              <a:rPr lang="ko-KR" altLang="en-US"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번째 </a:t>
            </a:r>
            <a:r>
              <a:rPr lang="en-US" altLang="ko-KR"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layer</a:t>
            </a:r>
            <a:r>
              <a:rPr lang="ko-KR" altLang="en-US"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의 출력은 이전 </a:t>
            </a:r>
            <a:r>
              <a:rPr lang="en-US" altLang="ko-KR"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layer</a:t>
            </a:r>
            <a:r>
              <a:rPr lang="ko-KR" altLang="en-US"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의 </a:t>
            </a:r>
            <a:r>
              <a:rPr lang="en-US" altLang="ko-KR"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feature map</a:t>
            </a:r>
            <a:r>
              <a:rPr lang="ko-KR" altLang="en-US"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들이 결합되어 </a:t>
            </a:r>
            <a:r>
              <a:rPr lang="en-US" altLang="ko-KR"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H</a:t>
            </a:r>
            <a:r>
              <a:rPr lang="en-US" altLang="ko-KR" sz="1600" baseline="-250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I</a:t>
            </a:r>
            <a:r>
              <a:rPr lang="en-US" altLang="ko-KR"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연산을 수행한 값</a:t>
            </a:r>
            <a:endParaRPr lang="en-US" altLang="ko-KR" sz="1600" b="0" i="0" dirty="0">
              <a:solidFill>
                <a:schemeClr val="bg1">
                  <a:lumMod val="50000"/>
                </a:schemeClr>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2" name="TextBox 11">
            <a:extLst>
              <a:ext uri="{FF2B5EF4-FFF2-40B4-BE49-F238E27FC236}">
                <a16:creationId xmlns:a16="http://schemas.microsoft.com/office/drawing/2014/main" id="{13F2D9F8-2484-43C6-B13F-AC79FC94B117}"/>
              </a:ext>
            </a:extLst>
          </p:cNvPr>
          <p:cNvSpPr txBox="1"/>
          <p:nvPr/>
        </p:nvSpPr>
        <p:spPr>
          <a:xfrm>
            <a:off x="487358" y="4791397"/>
            <a:ext cx="11132192" cy="846386"/>
          </a:xfrm>
          <a:prstGeom prst="rect">
            <a:avLst/>
          </a:prstGeom>
          <a:noFill/>
        </p:spPr>
        <p:txBody>
          <a:bodyPr wrap="square" rtlCol="0">
            <a:spAutoFit/>
          </a:bodyPr>
          <a:lstStyle/>
          <a:p>
            <a:pPr>
              <a:lnSpc>
                <a:spcPct val="150000"/>
              </a:lnSpc>
            </a:pPr>
            <a:r>
              <a:rPr lang="en-US" altLang="ko-KR" dirty="0" err="1">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DensNet</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에서 </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H</a:t>
            </a:r>
            <a:r>
              <a:rPr lang="en-US" altLang="ko-KR" baseline="-250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l</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함수는 </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BN </a:t>
            </a:r>
            <a:r>
              <a:rPr lang="en-US" altLang="ko-KR" b="0" i="0" dirty="0">
                <a:solidFill>
                  <a:srgbClr val="666666"/>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en-US" altLang="ko-KR" dirty="0" err="1">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ReLU</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en-US" altLang="ko-KR" b="0" i="0" dirty="0">
                <a:solidFill>
                  <a:srgbClr val="666666"/>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3x3 Convolution </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순서로 구성된 합성함수</a:t>
            </a:r>
            <a:endPar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nSpc>
                <a:spcPct val="150000"/>
              </a:lnSpc>
            </a:pPr>
            <a:r>
              <a:rPr lang="en-US" altLang="ko-KR"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BN, </a:t>
            </a:r>
            <a:r>
              <a:rPr lang="en-US" altLang="ko-KR" sz="1600" i="1" dirty="0" err="1">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ReLU</a:t>
            </a:r>
            <a:r>
              <a:rPr lang="en-US" altLang="ko-KR"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Convolution </a:t>
            </a:r>
            <a:r>
              <a:rPr lang="ko-KR" altLang="en-US"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순서에 따른 효율성을 연구한 논문을 인용</a:t>
            </a:r>
            <a:endParaRPr lang="en-US" altLang="ko-KR" sz="1600" i="1"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3" name="TextBox 12">
            <a:extLst>
              <a:ext uri="{FF2B5EF4-FFF2-40B4-BE49-F238E27FC236}">
                <a16:creationId xmlns:a16="http://schemas.microsoft.com/office/drawing/2014/main" id="{F55BE768-A977-4698-A875-D0CECBF6DB69}"/>
              </a:ext>
            </a:extLst>
          </p:cNvPr>
          <p:cNvSpPr txBox="1"/>
          <p:nvPr/>
        </p:nvSpPr>
        <p:spPr>
          <a:xfrm>
            <a:off x="487358" y="4422065"/>
            <a:ext cx="7274884" cy="369332"/>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Composite function</a:t>
            </a:r>
            <a:endPar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4" name="TextBox 13">
            <a:extLst>
              <a:ext uri="{FF2B5EF4-FFF2-40B4-BE49-F238E27FC236}">
                <a16:creationId xmlns:a16="http://schemas.microsoft.com/office/drawing/2014/main" id="{73808A1A-F21C-4167-9E9A-1732B8FD9E73}"/>
              </a:ext>
            </a:extLst>
          </p:cNvPr>
          <p:cNvSpPr txBox="1"/>
          <p:nvPr/>
        </p:nvSpPr>
        <p:spPr>
          <a:xfrm>
            <a:off x="487358" y="1371124"/>
            <a:ext cx="7274884" cy="369332"/>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Dense connectivity</a:t>
            </a:r>
            <a:endParaRPr lang="en-US" altLang="ko-KR" b="0" i="0" dirty="0">
              <a:solidFill>
                <a:srgbClr val="000000"/>
              </a:solidFill>
              <a:effectLs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pic>
        <p:nvPicPr>
          <p:cNvPr id="1026" name="Picture 2">
            <a:extLst>
              <a:ext uri="{FF2B5EF4-FFF2-40B4-BE49-F238E27FC236}">
                <a16:creationId xmlns:a16="http://schemas.microsoft.com/office/drawing/2014/main" id="{3D2EA179-3CAD-414C-9484-83A6D09D60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725" y="3295082"/>
            <a:ext cx="3638550" cy="43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169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BDBE"/>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3BBB6E59-D4FC-4180-8D29-F329D6650694}"/>
              </a:ext>
            </a:extLst>
          </p:cNvPr>
          <p:cNvSpPr/>
          <p:nvPr/>
        </p:nvSpPr>
        <p:spPr>
          <a:xfrm>
            <a:off x="260350" y="261027"/>
            <a:ext cx="11671299" cy="6323406"/>
          </a:xfrm>
          <a:prstGeom prst="rect">
            <a:avLst/>
          </a:prstGeom>
          <a:solidFill>
            <a:schemeClr val="bg1"/>
          </a:solidFill>
          <a:ln>
            <a:noFill/>
          </a:ln>
          <a:effectLst>
            <a:outerShdw blurRad="190500" dist="914400" dir="5400000" sx="87000" sy="8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4400" b="0" i="0" u="none" strike="noStrike" kern="0" cap="none" spc="0" normalizeH="0" baseline="0" noProof="0" dirty="0">
              <a:ln>
                <a:noFill/>
              </a:ln>
              <a:solidFill>
                <a:prstClr val="black">
                  <a:lumMod val="85000"/>
                  <a:lumOff val="15000"/>
                </a:prstClr>
              </a:solidFill>
              <a:effectLst/>
              <a:uLnTx/>
              <a:uFillTx/>
              <a:latin typeface="맑은 고딕" panose="020F0502020204030204"/>
              <a:ea typeface="맑은 고딕" panose="020B0503020000020004" pitchFamily="50" charset="-127"/>
              <a:cs typeface="+mn-cs"/>
            </a:endParaRPr>
          </a:p>
        </p:txBody>
      </p:sp>
      <p:sp>
        <p:nvSpPr>
          <p:cNvPr id="22" name="TextBox 21">
            <a:extLst>
              <a:ext uri="{FF2B5EF4-FFF2-40B4-BE49-F238E27FC236}">
                <a16:creationId xmlns:a16="http://schemas.microsoft.com/office/drawing/2014/main" id="{0ADAEDA8-508B-42AB-8D2C-66A7BE3115AC}"/>
              </a:ext>
            </a:extLst>
          </p:cNvPr>
          <p:cNvSpPr txBox="1"/>
          <p:nvPr/>
        </p:nvSpPr>
        <p:spPr>
          <a:xfrm>
            <a:off x="310684" y="340016"/>
            <a:ext cx="3276153" cy="369332"/>
          </a:xfrm>
          <a:prstGeom prst="rect">
            <a:avLst/>
          </a:prstGeom>
          <a:noFill/>
        </p:spPr>
        <p:txBody>
          <a:bodyPr wrap="none" rtlCol="0">
            <a:spAutoFit/>
          </a:bodyPr>
          <a:lstStyle/>
          <a:p>
            <a:r>
              <a:rPr lang="en-US" altLang="ko-KR" i="1" dirty="0" err="1">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DenseNet</a:t>
            </a:r>
            <a:r>
              <a:rPr lang="en-US" altLang="ko-KR"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 </a:t>
            </a:r>
            <a:r>
              <a:rPr lang="ko-KR" altLang="en-US"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구조 </a:t>
            </a:r>
            <a:r>
              <a:rPr lang="en-US" altLang="ko-KR"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 pooling layer</a:t>
            </a:r>
            <a:endParaRPr lang="ko-KR" altLang="en-US" i="1" dirty="0">
              <a:solidFill>
                <a:schemeClr val="bg1">
                  <a:lumMod val="6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pic>
        <p:nvPicPr>
          <p:cNvPr id="12" name="그림 11">
            <a:extLst>
              <a:ext uri="{FF2B5EF4-FFF2-40B4-BE49-F238E27FC236}">
                <a16:creationId xmlns:a16="http://schemas.microsoft.com/office/drawing/2014/main" id="{25BB83D3-B747-4D62-9590-0DFA3B7A0DC1}"/>
              </a:ext>
            </a:extLst>
          </p:cNvPr>
          <p:cNvPicPr>
            <a:picLocks noChangeAspect="1"/>
          </p:cNvPicPr>
          <p:nvPr/>
        </p:nvPicPr>
        <p:blipFill>
          <a:blip r:embed="rId3"/>
          <a:stretch>
            <a:fillRect/>
          </a:stretch>
        </p:blipFill>
        <p:spPr>
          <a:xfrm>
            <a:off x="329734" y="3859565"/>
            <a:ext cx="2920681" cy="492375"/>
          </a:xfrm>
          <a:prstGeom prst="rect">
            <a:avLst/>
          </a:prstGeom>
        </p:spPr>
      </p:pic>
      <p:sp>
        <p:nvSpPr>
          <p:cNvPr id="9" name="TextBox 8">
            <a:extLst>
              <a:ext uri="{FF2B5EF4-FFF2-40B4-BE49-F238E27FC236}">
                <a16:creationId xmlns:a16="http://schemas.microsoft.com/office/drawing/2014/main" id="{70F0B532-0D17-4839-973D-CC7268BD772B}"/>
              </a:ext>
            </a:extLst>
          </p:cNvPr>
          <p:cNvSpPr txBox="1"/>
          <p:nvPr/>
        </p:nvSpPr>
        <p:spPr>
          <a:xfrm>
            <a:off x="433224" y="4218239"/>
            <a:ext cx="11132192" cy="888705"/>
          </a:xfrm>
          <a:prstGeom prst="rect">
            <a:avLst/>
          </a:prstGeom>
          <a:noFill/>
        </p:spPr>
        <p:txBody>
          <a:bodyPr wrap="square" rtlCol="0">
            <a:spAutoFit/>
          </a:bodyPr>
          <a:lstStyle/>
          <a:p>
            <a:pPr>
              <a:lnSpc>
                <a:spcPct val="150000"/>
              </a:lnSpc>
            </a:pP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앞의 식에서 사용한 연산은 </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feature map</a:t>
            </a: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의 크기가 바뀌면 사용할 수 없음</a:t>
            </a:r>
            <a:r>
              <a:rPr lang="en-US" altLang="ko-KR"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크기가 </a:t>
            </a:r>
            <a:r>
              <a:rPr lang="ko-KR" altLang="en-US" sz="1600" dirty="0" err="1">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동일해야함</a:t>
            </a:r>
            <a:r>
              <a:rPr lang="en-US" altLang="ko-KR" sz="1600" dirty="0">
                <a:solidFill>
                  <a:schemeClr val="bg1">
                    <a:lumMod val="50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p>
          <a:p>
            <a:pPr>
              <a:lnSpc>
                <a:spcPct val="150000"/>
              </a:lnSpc>
            </a:pP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-&gt;</a:t>
            </a:r>
          </a:p>
        </p:txBody>
      </p:sp>
      <p:grpSp>
        <p:nvGrpSpPr>
          <p:cNvPr id="2" name="그룹 1">
            <a:extLst>
              <a:ext uri="{FF2B5EF4-FFF2-40B4-BE49-F238E27FC236}">
                <a16:creationId xmlns:a16="http://schemas.microsoft.com/office/drawing/2014/main" id="{6E8F50B5-FD8A-4B3B-AC8E-790957D73F80}"/>
              </a:ext>
            </a:extLst>
          </p:cNvPr>
          <p:cNvGrpSpPr/>
          <p:nvPr/>
        </p:nvGrpSpPr>
        <p:grpSpPr>
          <a:xfrm>
            <a:off x="1274260" y="1568561"/>
            <a:ext cx="9450119" cy="2010056"/>
            <a:chOff x="1370938" y="2641862"/>
            <a:chExt cx="9450119" cy="2010056"/>
          </a:xfrm>
        </p:grpSpPr>
        <p:pic>
          <p:nvPicPr>
            <p:cNvPr id="3" name="그림 2">
              <a:extLst>
                <a:ext uri="{FF2B5EF4-FFF2-40B4-BE49-F238E27FC236}">
                  <a16:creationId xmlns:a16="http://schemas.microsoft.com/office/drawing/2014/main" id="{D08867FA-12AC-4670-9488-BF93C570C957}"/>
                </a:ext>
              </a:extLst>
            </p:cNvPr>
            <p:cNvPicPr>
              <a:picLocks noChangeAspect="1"/>
            </p:cNvPicPr>
            <p:nvPr/>
          </p:nvPicPr>
          <p:blipFill>
            <a:blip r:embed="rId4"/>
            <a:stretch>
              <a:fillRect/>
            </a:stretch>
          </p:blipFill>
          <p:spPr>
            <a:xfrm>
              <a:off x="1370938" y="2641862"/>
              <a:ext cx="9450119" cy="2010056"/>
            </a:xfrm>
            <a:prstGeom prst="rect">
              <a:avLst/>
            </a:prstGeom>
          </p:spPr>
        </p:pic>
        <p:sp>
          <p:nvSpPr>
            <p:cNvPr id="10" name="직사각형 9">
              <a:extLst>
                <a:ext uri="{FF2B5EF4-FFF2-40B4-BE49-F238E27FC236}">
                  <a16:creationId xmlns:a16="http://schemas.microsoft.com/office/drawing/2014/main" id="{368AB87E-DD44-4B6C-B6CA-5F0B8CED08E2}"/>
                </a:ext>
              </a:extLst>
            </p:cNvPr>
            <p:cNvSpPr/>
            <p:nvPr/>
          </p:nvSpPr>
          <p:spPr>
            <a:xfrm>
              <a:off x="4516279" y="2888409"/>
              <a:ext cx="665321" cy="1112091"/>
            </a:xfrm>
            <a:prstGeom prst="rect">
              <a:avLst/>
            </a:prstGeom>
            <a:noFill/>
            <a:ln w="28575">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ko-KR" altLang="en-US" sz="4400" b="0" i="0" u="none" strike="noStrike" kern="0" cap="none" spc="0" normalizeH="0" baseline="0" noProof="0" dirty="0">
                <a:ln>
                  <a:noFill/>
                </a:ln>
                <a:solidFill>
                  <a:prstClr val="black">
                    <a:lumMod val="85000"/>
                    <a:lumOff val="15000"/>
                  </a:prstClr>
                </a:solidFill>
                <a:effectLst/>
                <a:uLnTx/>
                <a:uFillTx/>
                <a:latin typeface="맑은 고딕" panose="020F0502020204030204"/>
                <a:ea typeface="맑은 고딕" panose="020B0503020000020004" pitchFamily="50" charset="-127"/>
                <a:cs typeface="+mn-cs"/>
              </a:endParaRPr>
            </a:p>
          </p:txBody>
        </p:sp>
        <p:sp>
          <p:nvSpPr>
            <p:cNvPr id="11" name="직사각형 10">
              <a:extLst>
                <a:ext uri="{FF2B5EF4-FFF2-40B4-BE49-F238E27FC236}">
                  <a16:creationId xmlns:a16="http://schemas.microsoft.com/office/drawing/2014/main" id="{1570523F-570B-475C-8F56-A04E4EA6F8F0}"/>
                </a:ext>
              </a:extLst>
            </p:cNvPr>
            <p:cNvSpPr/>
            <p:nvPr/>
          </p:nvSpPr>
          <p:spPr>
            <a:xfrm>
              <a:off x="6792754" y="2866684"/>
              <a:ext cx="665322" cy="1112091"/>
            </a:xfrm>
            <a:prstGeom prst="rect">
              <a:avLst/>
            </a:prstGeom>
            <a:noFill/>
            <a:ln w="28575">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ko-KR" altLang="en-US" sz="4400" b="0" i="0" u="none" strike="noStrike" kern="0" cap="none" spc="0" normalizeH="0" baseline="0" noProof="0" dirty="0">
                <a:ln>
                  <a:noFill/>
                </a:ln>
                <a:solidFill>
                  <a:prstClr val="black">
                    <a:lumMod val="85000"/>
                    <a:lumOff val="15000"/>
                  </a:prstClr>
                </a:solidFill>
                <a:effectLst/>
                <a:uLnTx/>
                <a:uFillTx/>
                <a:latin typeface="맑은 고딕" panose="020F0502020204030204"/>
                <a:ea typeface="맑은 고딕" panose="020B0503020000020004" pitchFamily="50" charset="-127"/>
                <a:cs typeface="+mn-cs"/>
              </a:endParaRPr>
            </a:p>
          </p:txBody>
        </p:sp>
      </p:grpSp>
      <p:sp>
        <p:nvSpPr>
          <p:cNvPr id="16" name="TextBox 15">
            <a:extLst>
              <a:ext uri="{FF2B5EF4-FFF2-40B4-BE49-F238E27FC236}">
                <a16:creationId xmlns:a16="http://schemas.microsoft.com/office/drawing/2014/main" id="{E25E6970-D575-4C6A-8F40-B4620F0E271E}"/>
              </a:ext>
            </a:extLst>
          </p:cNvPr>
          <p:cNvSpPr txBox="1"/>
          <p:nvPr/>
        </p:nvSpPr>
        <p:spPr>
          <a:xfrm>
            <a:off x="803594" y="4745375"/>
            <a:ext cx="10896600" cy="615553"/>
          </a:xfrm>
          <a:prstGeom prst="rect">
            <a:avLst/>
          </a:prstGeom>
          <a:noFill/>
        </p:spPr>
        <p:txBody>
          <a:bodyPr wrap="square">
            <a:spAutoFit/>
          </a:bodyPr>
          <a:lstStyle/>
          <a:p>
            <a:r>
              <a:rPr lang="en-US" altLang="ko-KR" sz="17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feature map</a:t>
            </a:r>
            <a:r>
              <a:rPr lang="ko-KR" altLang="en-US" sz="17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의 크기를 바꾸기 위해 </a:t>
            </a:r>
            <a:r>
              <a:rPr lang="en-US" altLang="ko-KR" sz="17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network </a:t>
            </a:r>
            <a:r>
              <a:rPr lang="ko-KR" altLang="en-US" sz="17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전체를 같은 </a:t>
            </a:r>
            <a:r>
              <a:rPr lang="en-US" altLang="ko-KR" sz="17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feature map </a:t>
            </a:r>
            <a:r>
              <a:rPr lang="ko-KR" altLang="en-US" sz="17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크기를 가진 레이어들끼리 묶어서 여러 개의 </a:t>
            </a:r>
            <a:r>
              <a:rPr lang="en-US" altLang="ko-KR" sz="17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dense block</a:t>
            </a:r>
            <a:r>
              <a:rPr lang="ko-KR" altLang="en-US" sz="17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으로 나누고</a:t>
            </a:r>
            <a:r>
              <a:rPr lang="en-US" altLang="ko-KR" sz="17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7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그 사이에 </a:t>
            </a:r>
            <a:r>
              <a:rPr lang="en-US" altLang="ko-KR" sz="17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convolution</a:t>
            </a:r>
            <a:r>
              <a:rPr lang="ko-KR" altLang="en-US" sz="17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과 </a:t>
            </a:r>
            <a:r>
              <a:rPr lang="en-US" altLang="ko-KR" sz="17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pooling</a:t>
            </a:r>
            <a:r>
              <a:rPr lang="ko-KR" altLang="en-US" sz="17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을</a:t>
            </a:r>
            <a:r>
              <a:rPr lang="en-US" altLang="ko-KR" sz="17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7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수행하는 </a:t>
            </a:r>
            <a:r>
              <a:rPr lang="en-US" altLang="ko-KR" sz="17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transition layer</a:t>
            </a:r>
            <a:r>
              <a:rPr lang="ko-KR" altLang="en-US" sz="17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를 둠</a:t>
            </a:r>
            <a:endParaRPr lang="en-US" altLang="ko-KR" sz="17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76743938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1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rgbClr val="FF0000"/>
          </a:solidFill>
        </a:ln>
        <a:effectLst/>
      </a:spPr>
      <a:bodyPr rtlCol="0" anchor="ctr"/>
      <a:lstStyle>
        <a:defPPr marL="0" marR="0" indent="0" algn="ctr" defTabSz="914400" rtl="0" eaLnBrk="1" fontAlgn="auto" latinLnBrk="0" hangingPunct="1">
          <a:lnSpc>
            <a:spcPct val="100000"/>
          </a:lnSpc>
          <a:spcBef>
            <a:spcPts val="0"/>
          </a:spcBef>
          <a:spcAft>
            <a:spcPts val="0"/>
          </a:spcAft>
          <a:buClrTx/>
          <a:buSzTx/>
          <a:buFontTx/>
          <a:buNone/>
          <a:tabLst/>
          <a:defRPr kumimoji="0" sz="4400" b="0" i="0" u="none" strike="noStrike" kern="0" cap="none" spc="0" normalizeH="0" baseline="0" noProof="0" dirty="0">
            <a:ln>
              <a:noFill/>
            </a:ln>
            <a:solidFill>
              <a:prstClr val="black">
                <a:lumMod val="85000"/>
                <a:lumOff val="15000"/>
              </a:prstClr>
            </a:solidFill>
            <a:effectLst/>
            <a:uLnTx/>
            <a:uFillTx/>
            <a:latin typeface="맑은 고딕" panose="020F0502020204030204"/>
            <a:ea typeface="맑은 고딕" panose="020B0503020000020004" pitchFamily="50" charset="-127"/>
            <a:cs typeface="+mn-cs"/>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4316</TotalTime>
  <Words>861</Words>
  <Application>Microsoft Office PowerPoint</Application>
  <PresentationFormat>와이드스크린</PresentationFormat>
  <Paragraphs>123</Paragraphs>
  <Slides>18</Slides>
  <Notes>17</Notes>
  <HiddenSlides>0</HiddenSlides>
  <MMClips>0</MMClips>
  <ScaleCrop>false</ScaleCrop>
  <HeadingPairs>
    <vt:vector size="6" baseType="variant">
      <vt:variant>
        <vt:lpstr>사용한 글꼴</vt:lpstr>
      </vt:variant>
      <vt:variant>
        <vt:i4>5</vt:i4>
      </vt:variant>
      <vt:variant>
        <vt:lpstr>테마</vt:lpstr>
      </vt:variant>
      <vt:variant>
        <vt:i4>2</vt:i4>
      </vt:variant>
      <vt:variant>
        <vt:lpstr>슬라이드 제목</vt:lpstr>
      </vt:variant>
      <vt:variant>
        <vt:i4>18</vt:i4>
      </vt:variant>
    </vt:vector>
  </HeadingPairs>
  <TitlesOfParts>
    <vt:vector size="25" baseType="lpstr">
      <vt:lpstr>KoPubWorld돋움체 Bold</vt:lpstr>
      <vt:lpstr>KoPubWorld돋움체 Medium</vt:lpstr>
      <vt:lpstr>맑은 고딕</vt:lpstr>
      <vt:lpstr>Arial</vt:lpstr>
      <vt:lpstr>Cambria Math</vt:lpstr>
      <vt:lpstr>Office 테마</vt:lpstr>
      <vt:lpstr>41_Office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성 현아</dc:creator>
  <cp:lastModifiedBy>성 현아</cp:lastModifiedBy>
  <cp:revision>37</cp:revision>
  <dcterms:created xsi:type="dcterms:W3CDTF">2021-09-15T04:04:12Z</dcterms:created>
  <dcterms:modified xsi:type="dcterms:W3CDTF">2022-05-24T03:58:34Z</dcterms:modified>
</cp:coreProperties>
</file>