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3"/>
  </p:notesMasterIdLst>
  <p:sldIdLst>
    <p:sldId id="256" r:id="rId3"/>
    <p:sldId id="280" r:id="rId4"/>
    <p:sldId id="294" r:id="rId5"/>
    <p:sldId id="281" r:id="rId6"/>
    <p:sldId id="302" r:id="rId7"/>
    <p:sldId id="295" r:id="rId8"/>
    <p:sldId id="296" r:id="rId9"/>
    <p:sldId id="297" r:id="rId10"/>
    <p:sldId id="304" r:id="rId11"/>
    <p:sldId id="283" r:id="rId12"/>
    <p:sldId id="284" r:id="rId13"/>
    <p:sldId id="299" r:id="rId14"/>
    <p:sldId id="287" r:id="rId15"/>
    <p:sldId id="300" r:id="rId16"/>
    <p:sldId id="288" r:id="rId17"/>
    <p:sldId id="289" r:id="rId18"/>
    <p:sldId id="301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E"/>
    <a:srgbClr val="FF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88588" autoAdjust="0"/>
  </p:normalViewPr>
  <p:slideViewPr>
    <p:cSldViewPr snapToGrid="0">
      <p:cViewPr varScale="1">
        <p:scale>
          <a:sx n="101" d="100"/>
          <a:sy n="101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53D10-8F4B-47C6-BD05-3D048C27ABE0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8DCF2-DB54-452E-BC59-C6D9DA94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i="0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3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2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63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52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1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63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9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930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99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17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3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810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5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5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5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8DCF2-DB54-452E-BC59-C6D9DA9482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0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6A00C-37F7-4F66-8E5F-13F8266D7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AB1744-27A0-47EA-9673-E780CB492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ED6B-EA1D-4415-BAD1-E53B5898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2C11B-1770-4BB3-B050-46BBDA1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CFECB-9559-42F7-BA9D-ED9CBFDA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DF96C-1E89-44F7-A480-3F4CBC7C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1B546-7B75-44E0-99FC-F33DF5FF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FB0DC-35C0-4309-BFBA-2F65CAA9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74B66-9EC0-4BFC-A734-E7A02C4B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B3595-B4C4-4C67-8898-0C7AEC99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5A9586-7D10-49C4-8EF6-9A97207A0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E9C8A-0AD6-4079-A2AE-AB046813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E5D7F-F543-485D-BA72-783656FB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E1905-21D9-40BF-835D-792C51A2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6F9B7-9598-47BA-A4C9-7DDC2554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9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1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7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5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49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28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8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FEF16-6FA1-445E-B455-353D73B8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4E5C7F-AB17-4A9E-8905-C4BF364B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C52AF-0B3C-40A4-A44A-9A36B18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87648-1902-4192-8A3F-3C5B0291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64468-8EF8-403C-B573-34FC38D8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47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25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50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9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E2DDF-3AF2-4B2A-BD9A-12E84AAE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9F746-2486-43D1-B772-3707ED583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C50D5-CA37-4E87-929B-E00EF01E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C0A5D-F176-461B-8BC6-9C58A5AD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913BB-E92A-43A7-BDC3-71B5574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6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45FB-6C3B-442D-84A8-3EFCDAF4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9D18C-0894-4139-AEA7-58CC92421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6A9C9-1C10-48B6-9543-84868E10D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3B4B7-D7FF-474E-A577-6F043AC4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34D15-F284-4656-A0CA-639DA1940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42A2F-C96B-42AD-90CE-998A2724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0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6103-5077-4065-8943-D5F1BEAA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DBB99-DE29-4001-95DE-DEE6C7FD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920A5-ACC8-487E-8A23-23426B969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D3F08-D9C2-4C90-BAD6-1C5C134C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BA59C-9A7A-48F5-9A6F-D11BA728D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77C18B-74D0-4907-B464-6C9D6FB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67A6A-31CD-4051-A94E-B1B3EDEF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5BC7F-5BC7-4ABF-8759-5CFFF07D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6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E7CB-53F2-42C7-BC7B-0E489F5D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E2D286-4693-4A2B-9F80-59A9BF4C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EE8A6-CC8C-404B-9CDD-B6BC7DBD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81F77-1554-4653-A782-D9AF884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E98A47-472A-4169-B964-C7E4EF6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FCC2-F4EF-4012-A0F7-3CF68F78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2B43B-7A35-483E-B262-A12138E3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A9F6E-3E8E-4EBD-86C6-26F36825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FC73E-0825-4932-9592-2EAB9402E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16CA6F-F843-475A-BE17-5C5338FF6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D54C9-024C-4D0D-B461-D5491CA4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8130-D44F-481F-9834-8F32B41E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1619-CE92-4BDD-95FD-4C887D06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39DD8-2744-47AD-A979-C648E39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904D4A-BBF5-4AD3-AE13-5EF9ABFE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C513-BC2E-4155-84E2-2F7782027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E4F35-F6DA-435D-825B-7D5325E3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81746-0D71-4EDB-88D4-C917A96F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E7F97F-7FF9-46B8-8600-8D6A844B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8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66A61-7F51-4E6C-A636-1804613D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4C71A-814A-48B9-8DA2-E81D93C7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37AEF-D203-4D03-93B7-9AB18FFAD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33CE-D083-4CC1-BB2A-32BE17ADC3B5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1BCA-BC4E-46B3-BDB7-1B17E8869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211FB-3F8A-43EE-B6C3-1837972B2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DCE96-309F-457F-9C46-123696E0C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7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4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08FA88F-7B23-4A84-9FCC-0B03F81576C2}"/>
              </a:ext>
            </a:extLst>
          </p:cNvPr>
          <p:cNvSpPr txBox="1">
            <a:spLocks/>
          </p:cNvSpPr>
          <p:nvPr/>
        </p:nvSpPr>
        <p:spPr>
          <a:xfrm>
            <a:off x="2611393" y="2135716"/>
            <a:ext cx="6826222" cy="2586567"/>
          </a:xfrm>
          <a:prstGeom prst="rect">
            <a:avLst/>
          </a:prstGeom>
          <a:solidFill>
            <a:schemeClr val="bg1"/>
          </a:solidFill>
          <a:ln w="25400">
            <a:solidFill>
              <a:srgbClr val="FFBDBE"/>
            </a:solidFill>
          </a:ln>
        </p:spPr>
        <p:txBody>
          <a:bodyPr lIns="180000" rIns="18000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2800" dirty="0">
                <a:solidFill>
                  <a:srgbClr val="FFBDBE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Rethinking the Inception Architecture for Computer Vision</a:t>
            </a:r>
            <a:endParaRPr lang="ko-KR" altLang="en-US" sz="2800" dirty="0">
              <a:solidFill>
                <a:srgbClr val="FFBDB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2BB02-1798-4DB9-A1CF-D70B0980989A}"/>
              </a:ext>
            </a:extLst>
          </p:cNvPr>
          <p:cNvSpPr txBox="1"/>
          <p:nvPr/>
        </p:nvSpPr>
        <p:spPr>
          <a:xfrm>
            <a:off x="8714340" y="476422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성현아</a:t>
            </a:r>
          </a:p>
        </p:txBody>
      </p:sp>
    </p:spTree>
    <p:extLst>
      <p:ext uri="{BB962C8B-B14F-4D97-AF65-F5344CB8AC3E}">
        <p14:creationId xmlns:p14="http://schemas.microsoft.com/office/powerpoint/2010/main" val="3612092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61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2370339" y="2776898"/>
            <a:ext cx="3617946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i="0" dirty="0">
                <a:solidFill>
                  <a:schemeClr val="bg1">
                    <a:lumMod val="6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효율적인 메모리 사용을 위해 </a:t>
            </a:r>
            <a:endParaRPr lang="en-US" altLang="ko-KR" sz="1600" b="0" i="0" dirty="0">
              <a:solidFill>
                <a:schemeClr val="bg1">
                  <a:lumMod val="65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1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낮은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en-US" altLang="ko-KR" i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기본적인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CNN </a:t>
            </a:r>
            <a:r>
              <a:rPr lang="ko-KR" altLang="en-US" b="0" i="1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</a:t>
            </a:r>
            <a:endParaRPr lang="en-US" altLang="ko-KR" b="0" i="1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0" i="1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높은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layer: Inception module</a:t>
            </a:r>
            <a:endParaRPr lang="ko-KR" altLang="en-US" b="0" i="1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34A28-19C3-4188-9F32-8273A5653E64}"/>
              </a:ext>
            </a:extLst>
          </p:cNvPr>
          <p:cNvSpPr txBox="1"/>
          <p:nvPr/>
        </p:nvSpPr>
        <p:spPr>
          <a:xfrm>
            <a:off x="7544755" y="3225939"/>
            <a:ext cx="1906291" cy="823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성능 대폭 상승</a:t>
            </a:r>
            <a:endParaRPr lang="en-US" altLang="ko-KR" sz="2000" b="1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</a:t>
            </a:r>
            <a:r>
              <a:rPr lang="ko-KR" altLang="en-US" sz="2000" b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약간 증가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5772F87-6BF4-4AFB-AD45-F46252015B7C}"/>
              </a:ext>
            </a:extLst>
          </p:cNvPr>
          <p:cNvSpPr/>
          <p:nvPr/>
        </p:nvSpPr>
        <p:spPr>
          <a:xfrm>
            <a:off x="6193891" y="3244989"/>
            <a:ext cx="835560" cy="538769"/>
          </a:xfrm>
          <a:prstGeom prst="rightArrow">
            <a:avLst>
              <a:gd name="adj1" fmla="val 30227"/>
              <a:gd name="adj2" fmla="val 50000"/>
            </a:avLst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61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496641" y="976065"/>
            <a:ext cx="9406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크기나 </a:t>
            </a:r>
            <a:r>
              <a:rPr lang="ko-KR" altLang="en-US" sz="1600" b="0" dirty="0" err="1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계산량을</a:t>
            </a:r>
            <a:r>
              <a:rPr lang="ko-KR" altLang="en-US" sz="16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증가시킬수록 대부분의 경우 품질이 높아짐</a:t>
            </a:r>
            <a:endParaRPr lang="en-US" altLang="ko-KR" sz="1600" b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모바일이나 빅데이터 분야의 다양한 상황에서 </a:t>
            </a:r>
            <a:r>
              <a:rPr lang="ko-KR" altLang="en-US" sz="1600" b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 효율성이나 적은 매개변수는 중요하게 고려됨</a:t>
            </a:r>
            <a:endParaRPr lang="en-US" altLang="ko-KR" sz="1600" b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34A28-19C3-4188-9F32-8273A5653E64}"/>
              </a:ext>
            </a:extLst>
          </p:cNvPr>
          <p:cNvSpPr txBox="1"/>
          <p:nvPr/>
        </p:nvSpPr>
        <p:spPr>
          <a:xfrm>
            <a:off x="496641" y="3099434"/>
            <a:ext cx="856195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논문에서는 다음의 두 방법을 통해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네트워크의 크기를 효율적으로 키우는 방법을 탐색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Suitably factorized convolutions</a:t>
            </a:r>
          </a:p>
          <a:p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Aggressive regularization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C6C7E-F298-48EA-BC8B-34BB5AB96EF3}"/>
              </a:ext>
            </a:extLst>
          </p:cNvPr>
          <p:cNvSpPr txBox="1"/>
          <p:nvPr/>
        </p:nvSpPr>
        <p:spPr>
          <a:xfrm>
            <a:off x="310684" y="340016"/>
            <a:ext cx="767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Rethinking the Inception Architecture for Computer Vision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002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429874" y="794779"/>
            <a:ext cx="1107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GoogLeNet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1x1 convolution filter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차원을 축소시켜주었기 때문에 장점이 생김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계산 효율성을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분해의 특이 케이스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9437E-C4D5-4685-B786-4F4EC8B6AFA2}"/>
              </a:ext>
            </a:extLst>
          </p:cNvPr>
          <p:cNvSpPr txBox="1"/>
          <p:nvPr/>
        </p:nvSpPr>
        <p:spPr>
          <a:xfrm>
            <a:off x="310684" y="3400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 err="1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합성곱</a:t>
            </a:r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분해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28A06-EC18-4BA3-9307-4B01AD9A9E08}"/>
              </a:ext>
            </a:extLst>
          </p:cNvPr>
          <p:cNvSpPr txBox="1"/>
          <p:nvPr/>
        </p:nvSpPr>
        <p:spPr>
          <a:xfrm>
            <a:off x="429874" y="2172872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1-1. Factorization into smaller convolutions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89BF7E-8A24-4B08-8ABA-1AF4BC519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" t="7281" r="3179" b="4751"/>
          <a:stretch/>
        </p:blipFill>
        <p:spPr>
          <a:xfrm>
            <a:off x="719175" y="3071211"/>
            <a:ext cx="3701306" cy="2683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302A84-DB1E-4AB7-BCCB-4BFD1DA618F8}"/>
              </a:ext>
            </a:extLst>
          </p:cNvPr>
          <p:cNvSpPr txBox="1"/>
          <p:nvPr/>
        </p:nvSpPr>
        <p:spPr>
          <a:xfrm>
            <a:off x="5715078" y="3238064"/>
            <a:ext cx="507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5x5 convolution -&gt; 3x3 convolution 2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번으로 분해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63A04-36D6-4EE7-A2EB-8B40023DB119}"/>
              </a:ext>
            </a:extLst>
          </p:cNvPr>
          <p:cNvSpPr txBox="1"/>
          <p:nvPr/>
        </p:nvSpPr>
        <p:spPr>
          <a:xfrm>
            <a:off x="8334257" y="36073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Output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같은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특성맵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8BE5C-7A89-42ED-8103-E6BA25F83FC5}"/>
              </a:ext>
            </a:extLst>
          </p:cNvPr>
          <p:cNvSpPr txBox="1"/>
          <p:nvPr/>
        </p:nvSpPr>
        <p:spPr>
          <a:xfrm>
            <a:off x="429874" y="1842841"/>
            <a:ext cx="802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계산 효율을 높이는 방향으로 다양한 환경에서의 </a:t>
            </a:r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factorizing </a:t>
            </a:r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방법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AEFD1-832E-4822-9CE4-EB11A8C07C9F}"/>
              </a:ext>
            </a:extLst>
          </p:cNvPr>
          <p:cNvSpPr txBox="1"/>
          <p:nvPr/>
        </p:nvSpPr>
        <p:spPr>
          <a:xfrm>
            <a:off x="5715077" y="4541916"/>
            <a:ext cx="404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5x5 convolution 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25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번의 연산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3x3 convolution 2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각각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9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번의 연산</a:t>
            </a:r>
          </a:p>
        </p:txBody>
      </p:sp>
    </p:spTree>
    <p:extLst>
      <p:ext uri="{BB962C8B-B14F-4D97-AF65-F5344CB8AC3E}">
        <p14:creationId xmlns:p14="http://schemas.microsoft.com/office/powerpoint/2010/main" val="302156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BD06E-B2D2-4A6E-83E3-A67237B41736}"/>
              </a:ext>
            </a:extLst>
          </p:cNvPr>
          <p:cNvSpPr txBox="1"/>
          <p:nvPr/>
        </p:nvSpPr>
        <p:spPr>
          <a:xfrm>
            <a:off x="394364" y="788337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1-2. Spatial Factorization into Asymmetric Convolutions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DFDBE2-210A-4C1C-9AA8-82B226A8E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8" t="4224" r="3282" b="2995"/>
          <a:stretch/>
        </p:blipFill>
        <p:spPr>
          <a:xfrm>
            <a:off x="405412" y="1236658"/>
            <a:ext cx="5519137" cy="4483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BAF93D-5FAE-485E-94A4-F3E282D0503A}"/>
              </a:ext>
            </a:extLst>
          </p:cNvPr>
          <p:cNvSpPr txBox="1"/>
          <p:nvPr/>
        </p:nvSpPr>
        <p:spPr>
          <a:xfrm>
            <a:off x="5080906" y="2207664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 x 3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 큰 필터는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3x3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분해 하는 게 더 좋다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그럼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x 2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로는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0A1AE-4DDB-42A3-A4B4-AF5F34342E5B}"/>
              </a:ext>
            </a:extLst>
          </p:cNvPr>
          <p:cNvSpPr txBox="1"/>
          <p:nvPr/>
        </p:nvSpPr>
        <p:spPr>
          <a:xfrm>
            <a:off x="5080906" y="3086337"/>
            <a:ext cx="699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 x 2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보다는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 x 1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비대칭 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더 나음</a:t>
            </a:r>
            <a:endParaRPr lang="en-US" altLang="ko-KR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 x 1 convolution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이후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3 convolution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3 x 3 convolution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5126D-4427-464B-89FC-3BE758859DB0}"/>
              </a:ext>
            </a:extLst>
          </p:cNvPr>
          <p:cNvSpPr txBox="1"/>
          <p:nvPr/>
        </p:nvSpPr>
        <p:spPr>
          <a:xfrm>
            <a:off x="310684" y="3400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 err="1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합성곱</a:t>
            </a:r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분해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5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1083B-387E-414E-A9A1-D6779C58E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1" r="4274" b="4035"/>
          <a:stretch/>
        </p:blipFill>
        <p:spPr>
          <a:xfrm>
            <a:off x="310684" y="1520559"/>
            <a:ext cx="3588384" cy="32899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30C458-C615-4FC8-A1DE-BFD8546B93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4" r="2013" b="2915"/>
          <a:stretch/>
        </p:blipFill>
        <p:spPr>
          <a:xfrm>
            <a:off x="4284260" y="1027992"/>
            <a:ext cx="3871997" cy="41254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B52E16-06AF-4C54-AB4B-571C642069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1" r="4553"/>
          <a:stretch/>
        </p:blipFill>
        <p:spPr>
          <a:xfrm>
            <a:off x="8156257" y="709348"/>
            <a:ext cx="3588384" cy="5234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5B2E91-E480-46AC-83FB-4B068079C1F7}"/>
              </a:ext>
            </a:extLst>
          </p:cNvPr>
          <p:cNvSpPr txBox="1"/>
          <p:nvPr/>
        </p:nvSpPr>
        <p:spPr>
          <a:xfrm>
            <a:off x="499834" y="5329373"/>
            <a:ext cx="2902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i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GoogLeNet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제안 된 기존의 </a:t>
            </a:r>
            <a:endParaRPr lang="en-US" altLang="ko-KR" sz="1600" i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inception module</a:t>
            </a:r>
            <a:endParaRPr lang="ko-KR" altLang="en-US" sz="1600" i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B220E-0D85-4D61-869F-3D3CE7B26FA9}"/>
              </a:ext>
            </a:extLst>
          </p:cNvPr>
          <p:cNvSpPr txBox="1"/>
          <p:nvPr/>
        </p:nvSpPr>
        <p:spPr>
          <a:xfrm>
            <a:off x="5036698" y="5448417"/>
            <a:ext cx="2367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변경된 </a:t>
            </a:r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inception module</a:t>
            </a:r>
            <a:endParaRPr lang="ko-KR" altLang="en-US" sz="1600" i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862B8-F38F-49F7-A5FB-E93A70047950}"/>
              </a:ext>
            </a:extLst>
          </p:cNvPr>
          <p:cNvSpPr txBox="1"/>
          <p:nvPr/>
        </p:nvSpPr>
        <p:spPr>
          <a:xfrm>
            <a:off x="8543829" y="5942508"/>
            <a:ext cx="281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 x N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</a:t>
            </a:r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n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 x 1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분해한 </a:t>
            </a:r>
            <a:endParaRPr lang="en-US" altLang="ko-KR" sz="1600" i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Inception module</a:t>
            </a:r>
            <a:endParaRPr lang="ko-KR" altLang="en-US" sz="1600" i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E4C76-0E35-473A-A5B5-867FA73869E2}"/>
              </a:ext>
            </a:extLst>
          </p:cNvPr>
          <p:cNvSpPr txBox="1"/>
          <p:nvPr/>
        </p:nvSpPr>
        <p:spPr>
          <a:xfrm>
            <a:off x="310684" y="34001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 err="1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합성곱</a:t>
            </a:r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분해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37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보조분류기 활용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9CE24-E9C1-46A4-BF04-66739B615BAC}"/>
              </a:ext>
            </a:extLst>
          </p:cNvPr>
          <p:cNvSpPr txBox="1"/>
          <p:nvPr/>
        </p:nvSpPr>
        <p:spPr>
          <a:xfrm>
            <a:off x="7324262" y="3646890"/>
            <a:ext cx="3817071" cy="842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보조분류기는 신경망 수렴에 도움을 준다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 X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대신 정규화 효과 있음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정확도 증가</a:t>
            </a:r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16CCB-5F54-4EB9-A451-D0258262199C}"/>
              </a:ext>
            </a:extLst>
          </p:cNvPr>
          <p:cNvSpPr txBox="1"/>
          <p:nvPr/>
        </p:nvSpPr>
        <p:spPr>
          <a:xfrm>
            <a:off x="394364" y="788337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Utility of Auxiliary Classifiers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A6050-4CC6-43B7-A156-F472E6E46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1" b="5337"/>
          <a:stretch/>
        </p:blipFill>
        <p:spPr>
          <a:xfrm>
            <a:off x="656201" y="1614149"/>
            <a:ext cx="5877745" cy="3617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79528-8A3E-4068-A331-5EE01C4FDE0E}"/>
              </a:ext>
            </a:extLst>
          </p:cNvPr>
          <p:cNvSpPr txBox="1"/>
          <p:nvPr/>
        </p:nvSpPr>
        <p:spPr>
          <a:xfrm>
            <a:off x="394364" y="5933209"/>
            <a:ext cx="1063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보조 분류기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신경망이 깊어질 때 나타나는 기울기 손실 문제를 해결하기 위한 것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기울기 손실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신경망의 학습에서 역전파를 이용해 매개변수 값을 업데이트할 때 갱신의 기준이 되는 기울기가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되어버리는 현상</a:t>
            </a:r>
          </a:p>
        </p:txBody>
      </p:sp>
    </p:spTree>
    <p:extLst>
      <p:ext uri="{BB962C8B-B14F-4D97-AF65-F5344CB8AC3E}">
        <p14:creationId xmlns:p14="http://schemas.microsoft.com/office/powerpoint/2010/main" val="367239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그리드 크기 축소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E246C-4231-4BFB-9597-D9F00CE68B56}"/>
              </a:ext>
            </a:extLst>
          </p:cNvPr>
          <p:cNvSpPr txBox="1"/>
          <p:nvPr/>
        </p:nvSpPr>
        <p:spPr>
          <a:xfrm>
            <a:off x="5093471" y="3393429"/>
            <a:ext cx="667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일반적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CNN -&gt; feature map(output)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 줄이기 위해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pooling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F60E-CEB4-4C63-B8FE-2D368C0B243A}"/>
              </a:ext>
            </a:extLst>
          </p:cNvPr>
          <p:cNvSpPr txBox="1"/>
          <p:nvPr/>
        </p:nvSpPr>
        <p:spPr>
          <a:xfrm>
            <a:off x="6607517" y="3675097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병목 현상 줄이기 위해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필터수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증가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9A529-0A0D-42B1-97EC-547981819CE6}"/>
              </a:ext>
            </a:extLst>
          </p:cNvPr>
          <p:cNvSpPr txBox="1"/>
          <p:nvPr/>
        </p:nvSpPr>
        <p:spPr>
          <a:xfrm>
            <a:off x="5348067" y="5701439"/>
            <a:ext cx="57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감소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표현력도 감소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(pooling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연산에서 정보 손실 발생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F4C54-52B3-496B-AE05-C846933CF533}"/>
              </a:ext>
            </a:extLst>
          </p:cNvPr>
          <p:cNvSpPr txBox="1"/>
          <p:nvPr/>
        </p:nvSpPr>
        <p:spPr>
          <a:xfrm>
            <a:off x="394364" y="788337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Efficient Grid Size Reduction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35D8A5-8D31-42AA-A3E7-3E2D6EBCD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9" t="2720" r="2600" b="3504"/>
          <a:stretch/>
        </p:blipFill>
        <p:spPr>
          <a:xfrm>
            <a:off x="648375" y="1716301"/>
            <a:ext cx="4445096" cy="312412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088EC6-FAC0-4EE5-9DE3-6F637DA3B082}"/>
              </a:ext>
            </a:extLst>
          </p:cNvPr>
          <p:cNvSpPr/>
          <p:nvPr/>
        </p:nvSpPr>
        <p:spPr>
          <a:xfrm>
            <a:off x="2078753" y="3030058"/>
            <a:ext cx="616821" cy="2179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3CDC5E-7C42-4635-A001-92227695BD42}"/>
              </a:ext>
            </a:extLst>
          </p:cNvPr>
          <p:cNvSpPr/>
          <p:nvPr/>
        </p:nvSpPr>
        <p:spPr>
          <a:xfrm>
            <a:off x="3885772" y="2285573"/>
            <a:ext cx="590978" cy="2050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4B4733F-D852-473B-8AFB-D981E3794A26}"/>
              </a:ext>
            </a:extLst>
          </p:cNvPr>
          <p:cNvSpPr/>
          <p:nvPr/>
        </p:nvSpPr>
        <p:spPr>
          <a:xfrm>
            <a:off x="7786162" y="4330804"/>
            <a:ext cx="580009" cy="885548"/>
          </a:xfrm>
          <a:prstGeom prst="downArrow">
            <a:avLst>
              <a:gd name="adj1" fmla="val 20732"/>
              <a:gd name="adj2" fmla="val 54878"/>
            </a:avLst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12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A5AFD-4AB5-4997-B7A4-DFA8F7E67E87}"/>
              </a:ext>
            </a:extLst>
          </p:cNvPr>
          <p:cNvSpPr txBox="1"/>
          <p:nvPr/>
        </p:nvSpPr>
        <p:spPr>
          <a:xfrm>
            <a:off x="6833286" y="3224719"/>
            <a:ext cx="467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표현력 감소하지 않고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감소시키는 방법 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stride 2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pooling layer, conv layer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F4C54-52B3-496B-AE05-C846933CF533}"/>
              </a:ext>
            </a:extLst>
          </p:cNvPr>
          <p:cNvSpPr txBox="1"/>
          <p:nvPr/>
        </p:nvSpPr>
        <p:spPr>
          <a:xfrm>
            <a:off x="394364" y="788337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Efficient Grid Size Reduction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BA212C-BF1A-446B-9EB5-FDB54FF4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90" y="1374575"/>
            <a:ext cx="5630061" cy="4410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D6E090-31A4-4B66-9AA2-7A1F9007E741}"/>
              </a:ext>
            </a:extLst>
          </p:cNvPr>
          <p:cNvSpPr txBox="1"/>
          <p:nvPr/>
        </p:nvSpPr>
        <p:spPr>
          <a:xfrm>
            <a:off x="9168298" y="3871050"/>
            <a:ext cx="2101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Stride: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커널 이동 보폭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05C74-0CFF-4D14-9021-80A5F647774E}"/>
              </a:ext>
            </a:extLst>
          </p:cNvPr>
          <p:cNvSpPr txBox="1"/>
          <p:nvPr/>
        </p:nvSpPr>
        <p:spPr>
          <a:xfrm>
            <a:off x="310684" y="3400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그리드 크기 축소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714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5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Inception-v2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6012270" y="4910510"/>
            <a:ext cx="467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앞에서 설명한 것들을 결합한 것이 </a:t>
            </a:r>
            <a:r>
              <a:rPr lang="en-US" altLang="ko-KR" i="0" dirty="0"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Inception-v2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1922C5-7A3B-489E-86F2-9C4FB7C3A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45" r="8407" b="37199"/>
          <a:stretch/>
        </p:blipFill>
        <p:spPr>
          <a:xfrm>
            <a:off x="565150" y="1074087"/>
            <a:ext cx="4867275" cy="42057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F15C16-46C0-406E-9D93-68688EE66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658"/>
          <a:stretch/>
        </p:blipFill>
        <p:spPr>
          <a:xfrm>
            <a:off x="5432425" y="1230905"/>
            <a:ext cx="5839640" cy="25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51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Inception-v3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647283" y="1057494"/>
            <a:ext cx="932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Inception v3 = Level smoothing + </a:t>
            </a:r>
            <a:r>
              <a:rPr lang="en-US" altLang="ko-KR" sz="2000" b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RMSProp</a:t>
            </a: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+ Factorized 7 x</a:t>
            </a:r>
            <a:r>
              <a:rPr lang="ko-KR" altLang="en-US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7 + BN-auxiliary</a:t>
            </a:r>
            <a:endParaRPr lang="en-US" altLang="ko-KR" sz="2000" b="1" i="0" dirty="0"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FDDB89-971B-4718-801C-087DCEA429AF}"/>
              </a:ext>
            </a:extLst>
          </p:cNvPr>
          <p:cNvGrpSpPr/>
          <p:nvPr/>
        </p:nvGrpSpPr>
        <p:grpSpPr>
          <a:xfrm>
            <a:off x="967309" y="2384055"/>
            <a:ext cx="4715510" cy="1116177"/>
            <a:chOff x="2174442" y="4686964"/>
            <a:chExt cx="5817033" cy="111617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F1680ADD-20CE-492A-B405-49B5324F178B}"/>
                </a:ext>
              </a:extLst>
            </p:cNvPr>
            <p:cNvSpPr/>
            <p:nvPr/>
          </p:nvSpPr>
          <p:spPr>
            <a:xfrm>
              <a:off x="2174442" y="4844127"/>
              <a:ext cx="5817033" cy="959014"/>
            </a:xfrm>
            <a:prstGeom prst="roundRect">
              <a:avLst/>
            </a:prstGeom>
            <a:solidFill>
              <a:srgbClr val="FFDDDE"/>
            </a:solidFill>
            <a:ln w="12700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데이터 정규화 테크닉 중 하나</a:t>
              </a:r>
              <a:endParaRPr lang="en-US" altLang="ko-KR" sz="16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i="0" dirty="0">
                  <a:solidFill>
                    <a:schemeClr val="tx1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모델의 일반화 성능 및 적응력 향상에 도움이 됨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8AC620E-FF93-41B9-AE7F-AD59F89D9CE0}"/>
                </a:ext>
              </a:extLst>
            </p:cNvPr>
            <p:cNvSpPr/>
            <p:nvPr/>
          </p:nvSpPr>
          <p:spPr>
            <a:xfrm>
              <a:off x="3720883" y="4686964"/>
              <a:ext cx="2724149" cy="314325"/>
            </a:xfrm>
            <a:prstGeom prst="rect">
              <a:avLst/>
            </a:prstGeom>
            <a:solidFill>
              <a:srgbClr val="FFBDBE"/>
            </a:solidFill>
            <a:ln w="28575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Level smoothing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9A46BFF-F4AB-459D-BDE9-D3A4FBB22268}"/>
              </a:ext>
            </a:extLst>
          </p:cNvPr>
          <p:cNvGrpSpPr/>
          <p:nvPr/>
        </p:nvGrpSpPr>
        <p:grpSpPr>
          <a:xfrm>
            <a:off x="6509180" y="2384055"/>
            <a:ext cx="4715510" cy="1116177"/>
            <a:chOff x="2174442" y="4686964"/>
            <a:chExt cx="5817033" cy="111617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5A8DCDE-ABC1-4158-BFCD-298A218DC423}"/>
                </a:ext>
              </a:extLst>
            </p:cNvPr>
            <p:cNvSpPr/>
            <p:nvPr/>
          </p:nvSpPr>
          <p:spPr>
            <a:xfrm>
              <a:off x="2174442" y="4844127"/>
              <a:ext cx="5817033" cy="959014"/>
            </a:xfrm>
            <a:prstGeom prst="roundRect">
              <a:avLst/>
            </a:prstGeom>
            <a:solidFill>
              <a:srgbClr val="FFDDDE"/>
            </a:solidFill>
            <a:ln w="12700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Optimizer</a:t>
              </a:r>
              <a:r>
                <a:rPr lang="ko-KR" altLang="en-US" sz="16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로</a:t>
              </a:r>
              <a:r>
                <a:rPr lang="en-US" altLang="ko-KR" sz="16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딥러닝 네트워크가 </a:t>
              </a:r>
              <a:endParaRPr lang="en-US" altLang="ko-KR" sz="16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더 빠르고 정확하게 학습하도록 함</a:t>
              </a:r>
              <a:endParaRPr lang="en-US" altLang="ko-KR" sz="16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556072A-DBD0-422C-9109-7EF1A7702A9E}"/>
                </a:ext>
              </a:extLst>
            </p:cNvPr>
            <p:cNvSpPr/>
            <p:nvPr/>
          </p:nvSpPr>
          <p:spPr>
            <a:xfrm>
              <a:off x="3720883" y="4686964"/>
              <a:ext cx="2724150" cy="314325"/>
            </a:xfrm>
            <a:prstGeom prst="rect">
              <a:avLst/>
            </a:prstGeom>
            <a:solidFill>
              <a:srgbClr val="FFBDBE"/>
            </a:solidFill>
            <a:ln w="28575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err="1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RMSProp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CC9350-E0D7-4329-87E6-F37EF6A67051}"/>
              </a:ext>
            </a:extLst>
          </p:cNvPr>
          <p:cNvGrpSpPr/>
          <p:nvPr/>
        </p:nvGrpSpPr>
        <p:grpSpPr>
          <a:xfrm>
            <a:off x="967309" y="4199881"/>
            <a:ext cx="4715510" cy="1116177"/>
            <a:chOff x="2174442" y="4686964"/>
            <a:chExt cx="5817033" cy="1116177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BB9FF100-C677-43A0-9C70-DC9B2C22E6C3}"/>
                </a:ext>
              </a:extLst>
            </p:cNvPr>
            <p:cNvSpPr/>
            <p:nvPr/>
          </p:nvSpPr>
          <p:spPr>
            <a:xfrm>
              <a:off x="2174442" y="4844127"/>
              <a:ext cx="5817033" cy="959014"/>
            </a:xfrm>
            <a:prstGeom prst="roundRect">
              <a:avLst/>
            </a:prstGeom>
            <a:solidFill>
              <a:srgbClr val="FFDDDE"/>
            </a:solidFill>
            <a:ln w="12700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0" dirty="0">
                  <a:solidFill>
                    <a:schemeClr val="tx1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3x3 conv</a:t>
              </a:r>
              <a:r>
                <a:rPr lang="ko-KR" altLang="en-US" sz="1600" i="0" dirty="0">
                  <a:solidFill>
                    <a:schemeClr val="tx1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로 분해하는 것</a:t>
              </a:r>
              <a:endParaRPr lang="en-US" altLang="ko-KR" sz="160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119E851-ED66-481D-85C7-043474276518}"/>
                </a:ext>
              </a:extLst>
            </p:cNvPr>
            <p:cNvSpPr/>
            <p:nvPr/>
          </p:nvSpPr>
          <p:spPr>
            <a:xfrm>
              <a:off x="3720883" y="4686964"/>
              <a:ext cx="2724150" cy="314325"/>
            </a:xfrm>
            <a:prstGeom prst="rect">
              <a:avLst/>
            </a:prstGeom>
            <a:solidFill>
              <a:srgbClr val="FFBDBE"/>
            </a:solidFill>
            <a:ln w="28575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i="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Factorized 7x7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98D1946-1988-4CA4-AAFF-E593007D8616}"/>
              </a:ext>
            </a:extLst>
          </p:cNvPr>
          <p:cNvGrpSpPr/>
          <p:nvPr/>
        </p:nvGrpSpPr>
        <p:grpSpPr>
          <a:xfrm>
            <a:off x="6509180" y="4199881"/>
            <a:ext cx="4715510" cy="1116177"/>
            <a:chOff x="2174442" y="4686964"/>
            <a:chExt cx="5817033" cy="111617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2FABD57-43D8-404C-8E15-749F39FD50DD}"/>
                </a:ext>
              </a:extLst>
            </p:cNvPr>
            <p:cNvSpPr/>
            <p:nvPr/>
          </p:nvSpPr>
          <p:spPr>
            <a:xfrm>
              <a:off x="2174442" y="4844127"/>
              <a:ext cx="5817033" cy="959014"/>
            </a:xfrm>
            <a:prstGeom prst="roundRect">
              <a:avLst/>
            </a:prstGeom>
            <a:solidFill>
              <a:srgbClr val="FFDDDE"/>
            </a:solidFill>
            <a:ln w="12700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i="0" dirty="0">
                  <a:solidFill>
                    <a:schemeClr val="tx1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보조 분류기에</a:t>
              </a:r>
              <a:endParaRPr lang="en-US" altLang="ko-KR" sz="160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  <a:p>
              <a:pPr algn="ctr"/>
              <a:r>
                <a:rPr lang="en-US" altLang="ko-KR" sz="1600" i="0" dirty="0">
                  <a:solidFill>
                    <a:schemeClr val="tx1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BN(Batch Normalization)</a:t>
              </a:r>
              <a:r>
                <a:rPr lang="ko-KR" altLang="en-US" sz="1600" i="0" dirty="0">
                  <a:solidFill>
                    <a:schemeClr val="tx1"/>
                  </a:solidFill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이 적용된 버전</a:t>
              </a:r>
              <a:endParaRPr lang="en-US" altLang="ko-KR" sz="160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FD71BA-89B0-4C64-BE67-D9361BD1E12E}"/>
                </a:ext>
              </a:extLst>
            </p:cNvPr>
            <p:cNvSpPr/>
            <p:nvPr/>
          </p:nvSpPr>
          <p:spPr>
            <a:xfrm>
              <a:off x="3720883" y="4686964"/>
              <a:ext cx="2724150" cy="314325"/>
            </a:xfrm>
            <a:prstGeom prst="rect">
              <a:avLst/>
            </a:prstGeom>
            <a:solidFill>
              <a:srgbClr val="FFBDBE"/>
            </a:solidFill>
            <a:ln w="28575">
              <a:solidFill>
                <a:srgbClr val="FFBDB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i="0" dirty="0">
                  <a:effectLst/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BN-auxiliary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B2C8C2-B050-4786-82DD-45B6E0F48346}"/>
              </a:ext>
            </a:extLst>
          </p:cNvPr>
          <p:cNvSpPr txBox="1"/>
          <p:nvPr/>
        </p:nvSpPr>
        <p:spPr>
          <a:xfrm>
            <a:off x="7762784" y="5364924"/>
            <a:ext cx="346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BN: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신경망의 각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배치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분포를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정규화하는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작업</a:t>
            </a:r>
          </a:p>
        </p:txBody>
      </p:sp>
    </p:spTree>
    <p:extLst>
      <p:ext uri="{BB962C8B-B14F-4D97-AF65-F5344CB8AC3E}">
        <p14:creationId xmlns:p14="http://schemas.microsoft.com/office/powerpoint/2010/main" val="19949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54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9CA16A-BF39-44BD-9B87-6887B16B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71" y="909691"/>
            <a:ext cx="5752655" cy="3195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85F33-B55A-44E9-9FB1-82CF3202AD4C}"/>
              </a:ext>
            </a:extLst>
          </p:cNvPr>
          <p:cNvSpPr txBox="1"/>
          <p:nvPr/>
        </p:nvSpPr>
        <p:spPr>
          <a:xfrm>
            <a:off x="433507" y="4483114"/>
            <a:ext cx="1132498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본 논문에서 제안하는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deep CNN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convolutional neural network</a:t>
            </a:r>
            <a:r>
              <a:rPr lang="en-US" altLang="ko-KR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architecture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codename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ImageNet Large-Scale Visual Recognition Challenge 2014 (ILSVRC14)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팀명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GoogLeNet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출전</a:t>
            </a:r>
            <a:endParaRPr lang="en-US" altLang="ko-KR" sz="1400" b="0" i="0" dirty="0">
              <a:solidFill>
                <a:schemeClr val="bg1">
                  <a:lumMod val="50000"/>
                </a:schemeClr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i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네트워크의 깊이나 너비는 키우면서 비용은 일정하게 유지</a:t>
            </a:r>
          </a:p>
        </p:txBody>
      </p:sp>
    </p:spTree>
    <p:extLst>
      <p:ext uri="{BB962C8B-B14F-4D97-AF65-F5344CB8AC3E}">
        <p14:creationId xmlns:p14="http://schemas.microsoft.com/office/powerpoint/2010/main" val="173337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결론</a:t>
            </a:r>
            <a:endParaRPr lang="en-US" altLang="ko-KR" b="1" i="1" dirty="0">
              <a:solidFill>
                <a:schemeClr val="bg1">
                  <a:lumMod val="65000"/>
                </a:schemeClr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D81CE-25BA-4D43-9E43-0AAB25EB067C}"/>
              </a:ext>
            </a:extLst>
          </p:cNvPr>
          <p:cNvSpPr txBox="1"/>
          <p:nvPr/>
        </p:nvSpPr>
        <p:spPr>
          <a:xfrm>
            <a:off x="612559" y="2547891"/>
            <a:ext cx="11084518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 내부에서의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분해와 차원 축소로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높은 성능을 유지하면서도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비교적 낮은 계산 비용이 드는 고성능 네트워크를 구성할 수 있음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적은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parameter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BN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사용 된 보조 분류기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label-smoothing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기법이 함께 사용되면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(inception-v3)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크지 않은 규모의 학습 데이터 상에서도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고성능의 네트워크를 학습 할 수 있음</a:t>
            </a:r>
            <a:endParaRPr lang="en-US" altLang="ko-KR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6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54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85F33-B55A-44E9-9FB1-82CF3202AD4C}"/>
              </a:ext>
            </a:extLst>
          </p:cNvPr>
          <p:cNvSpPr txBox="1"/>
          <p:nvPr/>
        </p:nvSpPr>
        <p:spPr>
          <a:xfrm>
            <a:off x="516274" y="1230665"/>
            <a:ext cx="763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성능을 높이는 가장 단순하고 정확한 방법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신경망의 크기를 키우는 것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33CCE-0911-431D-AAB5-6A810227ED18}"/>
              </a:ext>
            </a:extLst>
          </p:cNvPr>
          <p:cNvSpPr txBox="1"/>
          <p:nvPr/>
        </p:nvSpPr>
        <p:spPr>
          <a:xfrm>
            <a:off x="6042940" y="662229"/>
            <a:ext cx="10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깊이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너비</a:t>
            </a:r>
            <a:endParaRPr lang="en-US" altLang="ko-KR" sz="1400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F4B70-A327-4000-9D3F-54A55A5D2294}"/>
              </a:ext>
            </a:extLst>
          </p:cNvPr>
          <p:cNvSpPr txBox="1"/>
          <p:nvPr/>
        </p:nvSpPr>
        <p:spPr>
          <a:xfrm>
            <a:off x="516274" y="1916648"/>
            <a:ext cx="9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012C0-4070-433B-B7AE-7B6E6DA085C1}"/>
              </a:ext>
            </a:extLst>
          </p:cNvPr>
          <p:cNvSpPr txBox="1"/>
          <p:nvPr/>
        </p:nvSpPr>
        <p:spPr>
          <a:xfrm>
            <a:off x="6364126" y="2318951"/>
            <a:ext cx="53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모델이 너무 </a:t>
            </a:r>
            <a:r>
              <a:rPr lang="ko-KR" altLang="en-US" sz="2000" b="1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복잡해져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Overfitting(</a:t>
            </a:r>
            <a:r>
              <a:rPr lang="ko-KR" altLang="en-US" sz="2000" b="1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과적합</a:t>
            </a:r>
            <a:r>
              <a:rPr lang="en-US" altLang="ko-KR" sz="2000" b="1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sz="2000" b="1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취약</a:t>
            </a:r>
            <a:endParaRPr lang="en-US" altLang="ko-KR" sz="2000" b="1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73F790-B0AE-4FE0-9F94-FC7FDBB1F753}"/>
              </a:ext>
            </a:extLst>
          </p:cNvPr>
          <p:cNvGrpSpPr/>
          <p:nvPr/>
        </p:nvGrpSpPr>
        <p:grpSpPr>
          <a:xfrm>
            <a:off x="6258964" y="911499"/>
            <a:ext cx="532660" cy="679620"/>
            <a:chOff x="2982897" y="911499"/>
            <a:chExt cx="532660" cy="67962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D016F68-2C9B-4E58-A156-6069CB0BA83D}"/>
                </a:ext>
              </a:extLst>
            </p:cNvPr>
            <p:cNvSpPr/>
            <p:nvPr/>
          </p:nvSpPr>
          <p:spPr>
            <a:xfrm>
              <a:off x="2982897" y="1170898"/>
              <a:ext cx="532660" cy="420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5B8FEE9-506A-4929-892E-6A134FEB368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249227" y="911499"/>
              <a:ext cx="0" cy="259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5BF020-9505-491E-9E1F-E918B6800515}"/>
              </a:ext>
            </a:extLst>
          </p:cNvPr>
          <p:cNvSpPr txBox="1"/>
          <p:nvPr/>
        </p:nvSpPr>
        <p:spPr>
          <a:xfrm>
            <a:off x="516274" y="2326889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크기가 커진다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=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매개변수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파라미터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늘어난다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340E2B-4FD9-4074-A651-F8A518C0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50" y="2835558"/>
            <a:ext cx="6393382" cy="336021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5C0686B-1A4B-4619-AAB1-832CCF6289FB}"/>
              </a:ext>
            </a:extLst>
          </p:cNvPr>
          <p:cNvSpPr/>
          <p:nvPr/>
        </p:nvSpPr>
        <p:spPr>
          <a:xfrm>
            <a:off x="5489444" y="2362514"/>
            <a:ext cx="575594" cy="242746"/>
          </a:xfrm>
          <a:prstGeom prst="rightArrow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1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54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85F33-B55A-44E9-9FB1-82CF3202AD4C}"/>
              </a:ext>
            </a:extLst>
          </p:cNvPr>
          <p:cNvSpPr txBox="1"/>
          <p:nvPr/>
        </p:nvSpPr>
        <p:spPr>
          <a:xfrm>
            <a:off x="516274" y="1230665"/>
            <a:ext cx="763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DNN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성능을 높이는 가장 단순하고 정확한 방법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신경망의 크기를 키우는 것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33CCE-0911-431D-AAB5-6A810227ED18}"/>
              </a:ext>
            </a:extLst>
          </p:cNvPr>
          <p:cNvSpPr txBox="1"/>
          <p:nvPr/>
        </p:nvSpPr>
        <p:spPr>
          <a:xfrm>
            <a:off x="6042940" y="662229"/>
            <a:ext cx="102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깊이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너비</a:t>
            </a:r>
            <a:endParaRPr lang="en-US" altLang="ko-KR" sz="1400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F4B70-A327-4000-9D3F-54A55A5D2294}"/>
              </a:ext>
            </a:extLst>
          </p:cNvPr>
          <p:cNvSpPr txBox="1"/>
          <p:nvPr/>
        </p:nvSpPr>
        <p:spPr>
          <a:xfrm>
            <a:off x="516274" y="1916648"/>
            <a:ext cx="94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F464D-28DA-49CF-ADF4-B77792E25782}"/>
              </a:ext>
            </a:extLst>
          </p:cNvPr>
          <p:cNvSpPr txBox="1"/>
          <p:nvPr/>
        </p:nvSpPr>
        <p:spPr>
          <a:xfrm>
            <a:off x="516274" y="2855468"/>
            <a:ext cx="1046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연결되어 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필터의 수가 늘어나면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제곱수만큼 증가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E918C-841B-4225-B5D4-6A1722E72E18}"/>
              </a:ext>
            </a:extLst>
          </p:cNvPr>
          <p:cNvSpPr txBox="1"/>
          <p:nvPr/>
        </p:nvSpPr>
        <p:spPr>
          <a:xfrm>
            <a:off x="2887852" y="4746822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fully connected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sparsely connected 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구조로 바꾸어 해결</a:t>
            </a:r>
            <a:endParaRPr lang="en-US" altLang="ko-KR" b="0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73F790-B0AE-4FE0-9F94-FC7FDBB1F753}"/>
              </a:ext>
            </a:extLst>
          </p:cNvPr>
          <p:cNvGrpSpPr/>
          <p:nvPr/>
        </p:nvGrpSpPr>
        <p:grpSpPr>
          <a:xfrm>
            <a:off x="6258964" y="911499"/>
            <a:ext cx="532660" cy="679620"/>
            <a:chOff x="2982897" y="911499"/>
            <a:chExt cx="532660" cy="67962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D016F68-2C9B-4E58-A156-6069CB0BA83D}"/>
                </a:ext>
              </a:extLst>
            </p:cNvPr>
            <p:cNvSpPr/>
            <p:nvPr/>
          </p:nvSpPr>
          <p:spPr>
            <a:xfrm>
              <a:off x="2982897" y="1170898"/>
              <a:ext cx="532660" cy="42022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5B8FEE9-506A-4929-892E-6A134FEB368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249227" y="911499"/>
              <a:ext cx="0" cy="259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B1CA09B-562C-4A33-8B1F-1CE2FB538690}"/>
              </a:ext>
            </a:extLst>
          </p:cNvPr>
          <p:cNvSpPr txBox="1"/>
          <p:nvPr/>
        </p:nvSpPr>
        <p:spPr>
          <a:xfrm>
            <a:off x="516274" y="2326889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네트워크가 커질수록 컴퓨터 자원의 사용량이 늘어난다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39D13D2-5C0B-4AF4-A5E1-1D1B5D325096}"/>
              </a:ext>
            </a:extLst>
          </p:cNvPr>
          <p:cNvSpPr/>
          <p:nvPr/>
        </p:nvSpPr>
        <p:spPr>
          <a:xfrm>
            <a:off x="5805994" y="3576294"/>
            <a:ext cx="580009" cy="885548"/>
          </a:xfrm>
          <a:prstGeom prst="downArrow">
            <a:avLst>
              <a:gd name="adj1" fmla="val 20732"/>
              <a:gd name="adj2" fmla="val 54878"/>
            </a:avLst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54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E918C-841B-4225-B5D4-6A1722E72E18}"/>
              </a:ext>
            </a:extLst>
          </p:cNvPr>
          <p:cNvSpPr txBox="1"/>
          <p:nvPr/>
        </p:nvSpPr>
        <p:spPr>
          <a:xfrm>
            <a:off x="402105" y="871182"/>
            <a:ext cx="72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fully connected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sparsely connected </a:t>
            </a:r>
            <a:r>
              <a:rPr lang="ko-KR" altLang="en-US" b="0" i="1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구조로 바꾸어 해결</a:t>
            </a:r>
            <a:endParaRPr lang="en-US" altLang="ko-KR" b="0" i="1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402105" y="1240514"/>
            <a:ext cx="11280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출력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향하는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간의 관계를 통계적으로 분석한 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연관 관계가 높은 것들만 연결하여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Sparse network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만듦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312AB2-C15D-4155-BEB2-C848A619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745" y="2446014"/>
            <a:ext cx="6712508" cy="243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5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54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E918C-841B-4225-B5D4-6A1722E72E18}"/>
              </a:ext>
            </a:extLst>
          </p:cNvPr>
          <p:cNvSpPr txBox="1"/>
          <p:nvPr/>
        </p:nvSpPr>
        <p:spPr>
          <a:xfrm>
            <a:off x="402104" y="871182"/>
            <a:ext cx="8431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오늘날의 컴퓨팅 환경은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Sparse data 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구조를 다룰 때 매우 비효율적</a:t>
            </a:r>
            <a:endParaRPr lang="en-US" altLang="ko-KR" sz="1600" b="0" dirty="0">
              <a:solidFill>
                <a:srgbClr val="FF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30566-CB1F-45AB-B0FB-36E4F839EFB5}"/>
              </a:ext>
            </a:extLst>
          </p:cNvPr>
          <p:cNvSpPr txBox="1"/>
          <p:nvPr/>
        </p:nvSpPr>
        <p:spPr>
          <a:xfrm>
            <a:off x="1585031" y="2648473"/>
            <a:ext cx="902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spc="30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“</a:t>
            </a:r>
            <a:r>
              <a:rPr lang="en-US" altLang="ko-KR" b="1" i="1" spc="30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Inception architecture</a:t>
            </a:r>
            <a:r>
              <a:rPr lang="ko-KR" altLang="en-US" b="1" i="1" spc="30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이 유사 </a:t>
            </a:r>
            <a:r>
              <a:rPr lang="en-US" altLang="ko-KR" b="1" i="1" spc="30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Sparse</a:t>
            </a:r>
            <a:r>
              <a:rPr lang="ko-KR" altLang="en-US" b="1" i="1" spc="30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구조를 시험하기 위해 시작됨</a:t>
            </a:r>
            <a:r>
              <a:rPr lang="en-US" altLang="ko-KR" sz="2800" b="1" i="1" spc="30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”</a:t>
            </a:r>
            <a:endParaRPr lang="en-US" altLang="ko-KR" b="1" i="1" spc="30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6916DE-7804-413C-927F-481F0A55B71D}"/>
              </a:ext>
            </a:extLst>
          </p:cNvPr>
          <p:cNvSpPr txBox="1"/>
          <p:nvPr/>
        </p:nvSpPr>
        <p:spPr>
          <a:xfrm>
            <a:off x="402105" y="1240514"/>
            <a:ext cx="1138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Sparse 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매트릭스 연산을 다룬 많은 문헌에서는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Sparse 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매트릭스를 클러스터링 하여 상대적으로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한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Submatrix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만드는 것을 제안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8576DE-A788-44A5-BD06-659789FC42B9}"/>
              </a:ext>
            </a:extLst>
          </p:cNvPr>
          <p:cNvSpPr/>
          <p:nvPr/>
        </p:nvSpPr>
        <p:spPr>
          <a:xfrm>
            <a:off x="1936317" y="4562671"/>
            <a:ext cx="3164687" cy="959014"/>
          </a:xfrm>
          <a:prstGeom prst="roundRect">
            <a:avLst/>
          </a:prstGeom>
          <a:solidFill>
            <a:srgbClr val="FFDDDE"/>
          </a:solidFill>
          <a:ln w="12700">
            <a:solidFill>
              <a:srgbClr val="FFBD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CNN</a:t>
            </a:r>
            <a:r>
              <a:rPr lang="ko-KR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각 요소를 최적의</a:t>
            </a:r>
            <a:endParaRPr lang="en-US" altLang="ko-KR" sz="1600" kern="0" dirty="0">
              <a:solidFill>
                <a:prstClr val="black">
                  <a:lumMod val="85000"/>
                  <a:lumOff val="15000"/>
                </a:prst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local sparse structure</a:t>
            </a:r>
            <a:r>
              <a:rPr lang="ko-KR" altLang="en-US" sz="16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근사화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0EFA74-DF42-45EE-9380-94EEBD56950E}"/>
              </a:ext>
            </a:extLst>
          </p:cNvPr>
          <p:cNvCxnSpPr/>
          <p:nvPr/>
        </p:nvCxnSpPr>
        <p:spPr>
          <a:xfrm>
            <a:off x="5762230" y="4972326"/>
            <a:ext cx="870011" cy="0"/>
          </a:xfrm>
          <a:prstGeom prst="straightConnector1">
            <a:avLst/>
          </a:prstGeom>
          <a:ln w="57150">
            <a:solidFill>
              <a:srgbClr val="FFBD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65F51E8-0BBF-46BC-AB67-A9E8DC127679}"/>
              </a:ext>
            </a:extLst>
          </p:cNvPr>
          <p:cNvSpPr/>
          <p:nvPr/>
        </p:nvSpPr>
        <p:spPr>
          <a:xfrm>
            <a:off x="7406314" y="4564300"/>
            <a:ext cx="3164687" cy="959014"/>
          </a:xfrm>
          <a:prstGeom prst="roundRect">
            <a:avLst/>
          </a:prstGeom>
          <a:solidFill>
            <a:srgbClr val="FFDDDE"/>
          </a:solidFill>
          <a:ln w="12700">
            <a:solidFill>
              <a:srgbClr val="FFBD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dense component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</a:t>
            </a:r>
            <a:endParaRPr lang="en-US" altLang="ko-KR" sz="1600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600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바꾸는 방법을 찾음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6D4F026-46F2-4939-B0D5-E1138E78CDA7}"/>
              </a:ext>
            </a:extLst>
          </p:cNvPr>
          <p:cNvSpPr/>
          <p:nvPr/>
        </p:nvSpPr>
        <p:spPr>
          <a:xfrm>
            <a:off x="1838206" y="4449563"/>
            <a:ext cx="386414" cy="369332"/>
          </a:xfrm>
          <a:prstGeom prst="ellipse">
            <a:avLst/>
          </a:prstGeom>
          <a:solidFill>
            <a:srgbClr val="FFBDBE"/>
          </a:solidFill>
          <a:ln w="12700">
            <a:solidFill>
              <a:srgbClr val="FFBD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7BDFC3D-8C58-4855-A334-02D955731E6C}"/>
              </a:ext>
            </a:extLst>
          </p:cNvPr>
          <p:cNvSpPr/>
          <p:nvPr/>
        </p:nvSpPr>
        <p:spPr>
          <a:xfrm>
            <a:off x="7308203" y="4443924"/>
            <a:ext cx="386414" cy="369332"/>
          </a:xfrm>
          <a:prstGeom prst="ellipse">
            <a:avLst/>
          </a:prstGeom>
          <a:solidFill>
            <a:srgbClr val="FFBDBE"/>
          </a:solidFill>
          <a:ln w="12700">
            <a:solidFill>
              <a:srgbClr val="FFBD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000" b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4BFC9-CF18-42E3-B05F-D97736937506}"/>
              </a:ext>
            </a:extLst>
          </p:cNvPr>
          <p:cNvSpPr txBox="1"/>
          <p:nvPr/>
        </p:nvSpPr>
        <p:spPr>
          <a:xfrm>
            <a:off x="1885873" y="4488180"/>
            <a:ext cx="2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06F33-0A9F-4A6F-9B3A-953EC837CA5A}"/>
              </a:ext>
            </a:extLst>
          </p:cNvPr>
          <p:cNvSpPr txBox="1"/>
          <p:nvPr/>
        </p:nvSpPr>
        <p:spPr>
          <a:xfrm>
            <a:off x="7353195" y="4482548"/>
            <a:ext cx="2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2B5AE-CAC3-4A47-8DBC-F4C4FE85B711}"/>
              </a:ext>
            </a:extLst>
          </p:cNvPr>
          <p:cNvSpPr txBox="1"/>
          <p:nvPr/>
        </p:nvSpPr>
        <p:spPr>
          <a:xfrm>
            <a:off x="310684" y="3933321"/>
            <a:ext cx="316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구조의 주요 아이디어</a:t>
            </a:r>
          </a:p>
        </p:txBody>
      </p:sp>
    </p:spTree>
    <p:extLst>
      <p:ext uri="{BB962C8B-B14F-4D97-AF65-F5344CB8AC3E}">
        <p14:creationId xmlns:p14="http://schemas.microsoft.com/office/powerpoint/2010/main" val="336703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6095999" y="3612338"/>
            <a:ext cx="5502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좀 더 넓은 영역의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Convolutional filter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있어야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Correlated unit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비율을 높일 수 있는 상황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map(output)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효과적으로 추출할 수 있도록 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1, 3 x 3, 5 x 5 convolution </a:t>
            </a:r>
            <a:r>
              <a:rPr lang="en-US" altLang="ko-KR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filter </a:t>
            </a:r>
            <a:r>
              <a:rPr lang="ko-KR" altLang="en-US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0F6691-3C16-4EEF-A2AF-F75321852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37" b="3783"/>
          <a:stretch/>
        </p:blipFill>
        <p:spPr bwMode="auto">
          <a:xfrm>
            <a:off x="1922664" y="1311614"/>
            <a:ext cx="2896339" cy="211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30035-802A-4BF3-97D7-2115744E1A6A}"/>
              </a:ext>
            </a:extLst>
          </p:cNvPr>
          <p:cNvSpPr txBox="1"/>
          <p:nvPr/>
        </p:nvSpPr>
        <p:spPr>
          <a:xfrm>
            <a:off x="842102" y="3608336"/>
            <a:ext cx="4946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입력 이미지와 가까운 낮은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에서는 특정 부분에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Correlated unit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들이 집중되어 있음</a:t>
            </a:r>
            <a:endParaRPr lang="en-US" altLang="ko-KR" b="0" i="0" dirty="0">
              <a:solidFill>
                <a:srgbClr val="000000"/>
              </a:solidFill>
              <a:effectLst/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endParaRPr lang="en-US" altLang="ko-KR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1 Convolution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처리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9EB0DD0-1C14-419C-8A28-9C48711032DE}"/>
              </a:ext>
            </a:extLst>
          </p:cNvPr>
          <p:cNvCxnSpPr/>
          <p:nvPr/>
        </p:nvCxnSpPr>
        <p:spPr>
          <a:xfrm>
            <a:off x="3315172" y="4401619"/>
            <a:ext cx="0" cy="452761"/>
          </a:xfrm>
          <a:prstGeom prst="straightConnector1">
            <a:avLst/>
          </a:prstGeom>
          <a:ln w="38100">
            <a:solidFill>
              <a:srgbClr val="FFBD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10268D64-9046-469F-82C1-1F51C8197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/>
          <a:stretch/>
        </p:blipFill>
        <p:spPr bwMode="auto">
          <a:xfrm>
            <a:off x="7208668" y="1187900"/>
            <a:ext cx="2896338" cy="21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2DDFC5-272D-42D5-9E46-AF79357E2770}"/>
              </a:ext>
            </a:extLst>
          </p:cNvPr>
          <p:cNvCxnSpPr/>
          <p:nvPr/>
        </p:nvCxnSpPr>
        <p:spPr>
          <a:xfrm>
            <a:off x="9038946" y="4401618"/>
            <a:ext cx="0" cy="452761"/>
          </a:xfrm>
          <a:prstGeom prst="straightConnector1">
            <a:avLst/>
          </a:prstGeom>
          <a:ln w="38100">
            <a:solidFill>
              <a:srgbClr val="FFBD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2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1D004-B27D-4E2B-B291-890778AE857B}"/>
              </a:ext>
            </a:extLst>
          </p:cNvPr>
          <p:cNvSpPr txBox="1"/>
          <p:nvPr/>
        </p:nvSpPr>
        <p:spPr>
          <a:xfrm>
            <a:off x="529902" y="1036109"/>
            <a:ext cx="1113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BUT, 3 x 3, 5 x 5 Convolution filter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사용할 경우 입력 </a:t>
            </a:r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map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크거나 </a:t>
            </a:r>
            <a:r>
              <a:rPr lang="en-US" altLang="ko-KR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Convolution filter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수가 많아지면 </a:t>
            </a:r>
            <a:r>
              <a:rPr lang="ko-KR" altLang="en-US" sz="1600" i="1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</a:t>
            </a:r>
            <a:r>
              <a:rPr lang="ko-KR" altLang="en-US" sz="1600" i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증가</a:t>
            </a:r>
            <a:endParaRPr lang="en-US" altLang="ko-KR" sz="1600" i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8" name="Picture 4" descr="5. Convolutional Neural Networks - 딥린이의 정리노트">
            <a:extLst>
              <a:ext uri="{FF2B5EF4-FFF2-40B4-BE49-F238E27FC236}">
                <a16:creationId xmlns:a16="http://schemas.microsoft.com/office/drawing/2014/main" id="{34B06373-4CF7-44C0-B1AD-E2F1FAE8A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t="18864" r="17091" b="18180"/>
          <a:stretch/>
        </p:blipFill>
        <p:spPr bwMode="auto">
          <a:xfrm>
            <a:off x="2767010" y="1753346"/>
            <a:ext cx="6657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0B532-0D17-4839-973D-CC7268BD772B}"/>
              </a:ext>
            </a:extLst>
          </p:cNvPr>
          <p:cNvSpPr txBox="1"/>
          <p:nvPr/>
        </p:nvSpPr>
        <p:spPr>
          <a:xfrm>
            <a:off x="529902" y="5322099"/>
            <a:ext cx="1113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1 Convolutional filter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이용해서 차원을 축소하여 해결</a:t>
            </a:r>
            <a:endParaRPr lang="en-US" altLang="ko-KR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 x 3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 x 5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앞에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두어 차원을 줄이는데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통해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연산량을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낮출 수 있음</a:t>
            </a:r>
          </a:p>
        </p:txBody>
      </p:sp>
    </p:spTree>
    <p:extLst>
      <p:ext uri="{BB962C8B-B14F-4D97-AF65-F5344CB8AC3E}">
        <p14:creationId xmlns:p14="http://schemas.microsoft.com/office/powerpoint/2010/main" val="76743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BBB6E59-D4FC-4180-8D29-F329D6650694}"/>
              </a:ext>
            </a:extLst>
          </p:cNvPr>
          <p:cNvSpPr/>
          <p:nvPr/>
        </p:nvSpPr>
        <p:spPr>
          <a:xfrm>
            <a:off x="260350" y="261027"/>
            <a:ext cx="11671299" cy="6323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914400" dir="5400000" sx="87000" sy="8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AEDA8-508B-42AB-8D2C-66A7BE3115AC}"/>
              </a:ext>
            </a:extLst>
          </p:cNvPr>
          <p:cNvSpPr txBox="1"/>
          <p:nvPr/>
        </p:nvSpPr>
        <p:spPr>
          <a:xfrm>
            <a:off x="310684" y="340016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Inception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96B0-C2F7-4F14-AF5D-FDD659DB4462}"/>
              </a:ext>
            </a:extLst>
          </p:cNvPr>
          <p:cNvSpPr txBox="1"/>
          <p:nvPr/>
        </p:nvSpPr>
        <p:spPr>
          <a:xfrm>
            <a:off x="529902" y="5322099"/>
            <a:ext cx="1113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1 Convolutional filter</a:t>
            </a:r>
            <a:r>
              <a:rPr lang="ko-KR" altLang="en-US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이용해서 차원을 축소하여 해결</a:t>
            </a:r>
            <a:endParaRPr lang="en-US" altLang="ko-KR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 x 3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 x 5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앞에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x 1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두어 차원을 줄이는데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이를 통해 </a:t>
            </a:r>
            <a:r>
              <a:rPr lang="ko-KR" altLang="en-US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연산량을</a:t>
            </a:r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낮출 수 있음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1659B8-6B29-4018-8A63-7885AB59E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0" b="4213"/>
          <a:stretch/>
        </p:blipFill>
        <p:spPr>
          <a:xfrm>
            <a:off x="642638" y="1127513"/>
            <a:ext cx="10496773" cy="390168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5FCA0-6539-477A-96A7-DC3330EFA94C}"/>
              </a:ext>
            </a:extLst>
          </p:cNvPr>
          <p:cNvSpPr/>
          <p:nvPr/>
        </p:nvSpPr>
        <p:spPr>
          <a:xfrm>
            <a:off x="7417570" y="2705005"/>
            <a:ext cx="2355080" cy="5906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39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  <a:effectLst/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kern="0" cap="none" spc="0" normalizeH="0" baseline="0" noProof="0" dirty="0">
            <a:ln>
              <a:noFill/>
            </a:ln>
            <a:solidFill>
              <a:prstClr val="black">
                <a:lumMod val="85000"/>
                <a:lumOff val="15000"/>
              </a:prstClr>
            </a:solidFill>
            <a:effectLst/>
            <a:uLnTx/>
            <a:uFillTx/>
            <a:latin typeface="맑은 고딕" panose="020F0502020204030204"/>
            <a:ea typeface="맑은 고딕" panose="020B0503020000020004" pitchFamily="50" charset="-127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886</Words>
  <Application>Microsoft Office PowerPoint</Application>
  <PresentationFormat>와이드스크린</PresentationFormat>
  <Paragraphs>142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KoPubWorld돋움체 Bold</vt:lpstr>
      <vt:lpstr>KoPubWorld돋움체 Medium</vt:lpstr>
      <vt:lpstr>맑은 고딕</vt:lpstr>
      <vt:lpstr>Arial</vt:lpstr>
      <vt:lpstr>Office 테마</vt:lpstr>
      <vt:lpstr>41_Office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현아</dc:creator>
  <cp:lastModifiedBy>성 현아</cp:lastModifiedBy>
  <cp:revision>21</cp:revision>
  <dcterms:created xsi:type="dcterms:W3CDTF">2021-09-15T04:04:12Z</dcterms:created>
  <dcterms:modified xsi:type="dcterms:W3CDTF">2021-10-21T01:45:50Z</dcterms:modified>
</cp:coreProperties>
</file>