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</p:sldMasterIdLst>
  <p:notesMasterIdLst>
    <p:notesMasterId r:id="rId21"/>
  </p:notesMasterIdLst>
  <p:sldIdLst>
    <p:sldId id="256" r:id="rId3"/>
    <p:sldId id="280" r:id="rId4"/>
    <p:sldId id="281" r:id="rId5"/>
    <p:sldId id="302" r:id="rId6"/>
    <p:sldId id="294" r:id="rId7"/>
    <p:sldId id="305" r:id="rId8"/>
    <p:sldId id="296" r:id="rId9"/>
    <p:sldId id="306" r:id="rId10"/>
    <p:sldId id="297" r:id="rId11"/>
    <p:sldId id="304" r:id="rId12"/>
    <p:sldId id="283" r:id="rId13"/>
    <p:sldId id="284" r:id="rId14"/>
    <p:sldId id="300" r:id="rId15"/>
    <p:sldId id="287" r:id="rId16"/>
    <p:sldId id="307" r:id="rId17"/>
    <p:sldId id="308" r:id="rId18"/>
    <p:sldId id="309" r:id="rId19"/>
    <p:sldId id="28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BDBE"/>
    <a:srgbClr val="FFD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0" autoAdjust="0"/>
    <p:restoredTop sz="88588" autoAdjust="0"/>
  </p:normalViewPr>
  <p:slideViewPr>
    <p:cSldViewPr snapToGrid="0">
      <p:cViewPr varScale="1">
        <p:scale>
          <a:sx n="101" d="100"/>
          <a:sy n="101" d="100"/>
        </p:scale>
        <p:origin x="12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53D10-8F4B-47C6-BD05-3D048C27ABE0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8DCF2-DB54-452E-BC59-C6D9DA948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53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45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02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i="0" dirty="0">
              <a:solidFill>
                <a:schemeClr val="bg1">
                  <a:lumMod val="6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39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523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963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427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568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569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56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35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810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177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478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42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734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955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5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6A00C-37F7-4F66-8E5F-13F8266D7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AB1744-27A0-47EA-9673-E780CB492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AED6B-EA1D-4415-BAD1-E53B5898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33CE-D083-4CC1-BB2A-32BE17ADC3B5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2C11B-1770-4BB3-B050-46BBDA17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CFECB-9559-42F7-BA9D-ED9CBFDA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E96-309F-457F-9C46-123696E0C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30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DF96C-1E89-44F7-A480-3F4CBC7C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A1B546-7B75-44E0-99FC-F33DF5FF8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6FB0DC-35C0-4309-BFBA-2F65CAA9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33CE-D083-4CC1-BB2A-32BE17ADC3B5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74B66-9EC0-4BFC-A734-E7A02C4B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B3595-B4C4-4C67-8898-0C7AEC99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E96-309F-457F-9C46-123696E0C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2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5A9586-7D10-49C4-8EF6-9A97207A0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0E9C8A-0AD6-4079-A2AE-AB0468133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E5D7F-F543-485D-BA72-783656FB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33CE-D083-4CC1-BB2A-32BE17ADC3B5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E1905-21D9-40BF-835D-792C51A2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6F9B7-9598-47BA-A4C9-7DDC2554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E96-309F-457F-9C46-123696E0C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990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1CAA3-9F0A-4EF5-9B22-83930F23E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06E6B8-75B5-4628-8833-95DCE1EDF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CDCDC-343B-4F22-827E-EEFE9938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AA9E8-0E81-4B23-9F51-3EC5AA21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8BA3B-9F44-42ED-BF70-A9FD18CB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13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9D07F-E4FA-42D8-94DE-3335DA69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A8D9C-4691-4DA7-98A3-94A6327B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1AA8E-97A8-4D00-9704-8FAAAEF0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7CA3E-3079-48FA-A91B-5D8A8680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7FDE0-D81B-42B7-B046-B1D1C023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97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99CE2-B8F1-43C1-AE27-D5C10D98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023E3-6B77-45B1-B49E-6CE67A49A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92A50-40B5-42DA-8E19-F3DAF3C8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AFA5D-86DF-474F-9593-3C671C9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C65A9-1AF3-4222-A828-9BEAA26F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58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993AF-9F0C-4E69-B992-1442874E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37D2F-A853-44DE-8BE0-834969256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BD58B4-86B4-4490-82B8-CDCCA1BE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8CBC-7914-45F3-9CE1-D4EFB0B5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5C3EFB-E327-4ACA-B96B-3A7777FC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E0C217-9AB5-42B0-BF72-D834FA98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749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6313F-205F-441F-ABE4-75AD3F2A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8D838-6020-45B7-A0B5-9228A261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F19791-2797-494D-9A4A-E7C731303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5B91A7-00C6-419F-BBFF-211DA50BD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07B4CD-1B28-449A-B900-E25D922F9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D9471A-43CD-4A3F-B234-74A400DE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04C7F6-EF35-4968-B32B-C12B07FD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E13359-5DF8-4384-891E-88E801DE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6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95ABC-44FD-4DC2-B7BA-D491E769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9EE34E-2C92-4E1D-8935-0A3A54A3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267C63-827E-40D8-8392-06219EC7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5FFA54-CC38-4042-88A2-0B78CF53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6284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3880B-CC31-4AD6-BDB2-3928AFA8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B489F8-7BDE-423A-88F0-CF590ED0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EAD206-A648-472F-BE7A-6BE14CB7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081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49965-63C6-4FB0-ACC1-74ACFCD9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FEC40-FD01-41A6-9F86-25F04457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3FF616-1DFB-412E-8E77-3FF7F27E5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F8E77-BF57-43CF-ABB2-2DAF4AE7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98D19-C2EE-496F-B910-1066F820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4FEAE-D29B-4265-9FD1-8386A9C4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66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FEF16-6FA1-445E-B455-353D73B8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E5C7F-AB17-4A9E-8905-C4BF364BC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3C52AF-0B3C-40A4-A44A-9A36B182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33CE-D083-4CC1-BB2A-32BE17ADC3B5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F87648-1902-4192-8A3F-3C5B0291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64468-8EF8-403C-B573-34FC38D8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E96-309F-457F-9C46-123696E0C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0473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1FD70-22C9-427F-A567-1DAC9A9D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96E08-1011-4F56-861F-8D80AC61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51C6A4-3A6D-476C-994E-071653DC2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8CA82-FE87-4E0B-B99F-9303CCD8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A19D0-5317-49E6-8C97-D8055CE8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E7CF2-9714-42B6-A621-62B82D5A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2256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AF5C8-DB9D-4829-8C31-DA8CE546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670748-927E-45AF-8D1E-7DC8F821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C8480-9E93-4CE4-9EDB-CD9B0982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D8ABB-426A-401F-BF57-5E4419E4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E72A3-B8C1-419F-84C7-7E7E7E1B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750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29D7FC-F74A-4335-A223-1A857DAC5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C1210-B30A-48D4-BF1C-9E6B272C4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88634-4F94-4760-95D2-582170F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55E04-B072-4D1C-8E70-FC36812E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BA16A-0193-457F-BE90-F7D41E49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89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E2DDF-3AF2-4B2A-BD9A-12E84AAE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E9F746-2486-43D1-B772-3707ED583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C50D5-CA37-4E87-929B-E00EF01E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33CE-D083-4CC1-BB2A-32BE17ADC3B5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9C0A5D-F176-461B-8BC6-9C58A5AD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913BB-E92A-43A7-BDC3-71B5574F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E96-309F-457F-9C46-123696E0C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66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E45FB-6C3B-442D-84A8-3EFCDAF4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9D18C-0894-4139-AEA7-58CC92421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86A9C9-1C10-48B6-9543-84868E10D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B3B4B7-D7FF-474E-A577-6F043AC4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33CE-D083-4CC1-BB2A-32BE17ADC3B5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434D15-F284-4656-A0CA-639DA194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342A2F-C96B-42AD-90CE-998A2724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E96-309F-457F-9C46-123696E0C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40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56103-5077-4065-8943-D5F1BEAA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EDBB99-DE29-4001-95DE-DEE6C7FD2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6920A5-ACC8-487E-8A23-23426B969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1D3F08-D9C2-4C90-BAD6-1C5C134CA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3BA59C-9A7A-48F5-9A6F-D11BA728D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77C18B-74D0-4907-B464-6C9D6FB9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33CE-D083-4CC1-BB2A-32BE17ADC3B5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E67A6A-31CD-4051-A94E-B1B3EDEF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C5BC7F-5BC7-4ABF-8759-5CFFF07D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E96-309F-457F-9C46-123696E0C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67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8E7CB-53F2-42C7-BC7B-0E489F5D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E2D286-4693-4A2B-9F80-59A9BF4C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33CE-D083-4CC1-BB2A-32BE17ADC3B5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3EE8A6-CC8C-404B-9CDD-B6BC7DBD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A81F77-1554-4653-A782-D9AF884C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E96-309F-457F-9C46-123696E0C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7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E98A47-472A-4169-B964-C7E4EF61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33CE-D083-4CC1-BB2A-32BE17ADC3B5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FCC2-F4EF-4012-A0F7-3CF68F78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C2B43B-7A35-483E-B262-A12138E3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E96-309F-457F-9C46-123696E0C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08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A9F6E-3E8E-4EBD-86C6-26F36825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AFC73E-0825-4932-9592-2EAB9402E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16CA6F-F843-475A-BE17-5C5338FF6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4D54C9-024C-4D0D-B461-D5491CA4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33CE-D083-4CC1-BB2A-32BE17ADC3B5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8130-D44F-481F-9834-8F32B41E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61619-CE92-4BDD-95FD-4C887D06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E96-309F-457F-9C46-123696E0C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02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39DD8-2744-47AD-A979-C648E395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904D4A-BBF5-4AD3-AE13-5EF9ABFE3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FBC513-BC2E-4155-84E2-2F7782027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5E4F35-F6DA-435D-825B-7D5325E3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33CE-D083-4CC1-BB2A-32BE17ADC3B5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881746-0D71-4EDB-88D4-C917A96F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E7F97F-7FF9-46B8-8600-8D6A844B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E96-309F-457F-9C46-123696E0C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4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C66A61-7F51-4E6C-A636-1804613D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B4C71A-814A-48B9-8DA2-E81D93C75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137AEF-D203-4D03-93B7-9AB18FFAD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733CE-D083-4CC1-BB2A-32BE17ADC3B5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C1BCA-BC4E-46B3-BDB7-1B17E8869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211FB-3F8A-43EE-B6C3-1837972B2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DCE96-309F-457F-9C46-123696E0C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17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795926-C648-4606-A630-F09F6BDE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BB4C9-FEAA-4EC8-A124-76F9093CE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15BF2-029F-4B47-BDE4-F1BE483F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7114F-0417-4C26-BCC1-3D876EFC7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0A28-3924-4BF8-ACBE-178F4F4AF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64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08FA88F-7B23-4A84-9FCC-0B03F81576C2}"/>
              </a:ext>
            </a:extLst>
          </p:cNvPr>
          <p:cNvSpPr txBox="1">
            <a:spLocks/>
          </p:cNvSpPr>
          <p:nvPr/>
        </p:nvSpPr>
        <p:spPr>
          <a:xfrm>
            <a:off x="2611393" y="2135716"/>
            <a:ext cx="6826222" cy="2586567"/>
          </a:xfrm>
          <a:prstGeom prst="rect">
            <a:avLst/>
          </a:prstGeom>
          <a:solidFill>
            <a:schemeClr val="bg1"/>
          </a:solidFill>
          <a:ln w="25400">
            <a:solidFill>
              <a:srgbClr val="FFBDBE"/>
            </a:solidFill>
          </a:ln>
        </p:spPr>
        <p:txBody>
          <a:bodyPr lIns="180000" rIns="18000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2800" dirty="0">
                <a:solidFill>
                  <a:srgbClr val="FFBDB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Densely Connected</a:t>
            </a:r>
          </a:p>
          <a:p>
            <a:pPr algn="dist">
              <a:lnSpc>
                <a:spcPct val="150000"/>
              </a:lnSpc>
            </a:pPr>
            <a:r>
              <a:rPr lang="en-US" altLang="ko-KR" sz="2800" dirty="0">
                <a:solidFill>
                  <a:srgbClr val="FFBDB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Convolutional Networks</a:t>
            </a:r>
            <a:endParaRPr lang="ko-KR" altLang="en-US" sz="2800" dirty="0">
              <a:solidFill>
                <a:srgbClr val="FFBDB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2BB02-1798-4DB9-A1CF-D70B0980989A}"/>
              </a:ext>
            </a:extLst>
          </p:cNvPr>
          <p:cNvSpPr txBox="1"/>
          <p:nvPr/>
        </p:nvSpPr>
        <p:spPr>
          <a:xfrm>
            <a:off x="8714340" y="4764228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성현아</a:t>
            </a:r>
          </a:p>
        </p:txBody>
      </p:sp>
    </p:spTree>
    <p:extLst>
      <p:ext uri="{BB962C8B-B14F-4D97-AF65-F5344CB8AC3E}">
        <p14:creationId xmlns:p14="http://schemas.microsoft.com/office/powerpoint/2010/main" val="3612092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796B0-C2F7-4F14-AF5D-FDD659DB4462}"/>
              </a:ext>
            </a:extLst>
          </p:cNvPr>
          <p:cNvSpPr txBox="1"/>
          <p:nvPr/>
        </p:nvSpPr>
        <p:spPr>
          <a:xfrm>
            <a:off x="409575" y="1707001"/>
            <a:ext cx="11394016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이전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layer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 map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들이 결합되어 연산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network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깊어질수록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 map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크기가 증가되어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연산량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증가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 -&gt;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각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layer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만들어지는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 map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채널 수를 조절하는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 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하이퍼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파라미터 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growth 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BACD8-97E0-4C28-BD1A-EEB61D2A3AF9}"/>
              </a:ext>
            </a:extLst>
          </p:cNvPr>
          <p:cNvSpPr txBox="1"/>
          <p:nvPr/>
        </p:nvSpPr>
        <p:spPr>
          <a:xfrm>
            <a:off x="310684" y="340016"/>
            <a:ext cx="317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DenseNet</a:t>
            </a:r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구조 </a:t>
            </a:r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Growth rate</a:t>
            </a:r>
            <a:endParaRPr lang="ko-KR" altLang="en-US" i="1" dirty="0">
              <a:solidFill>
                <a:schemeClr val="bg1">
                  <a:lumMod val="6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EA538F2-245B-4734-9C54-528731D2E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196" y="919042"/>
            <a:ext cx="2920681" cy="4923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2F1EF7-E325-464B-AF95-918EA31E4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906" y="2001070"/>
            <a:ext cx="4743711" cy="41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93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1D004-B27D-4E2B-B291-890778AE857B}"/>
              </a:ext>
            </a:extLst>
          </p:cNvPr>
          <p:cNvSpPr txBox="1"/>
          <p:nvPr/>
        </p:nvSpPr>
        <p:spPr>
          <a:xfrm>
            <a:off x="419099" y="1731882"/>
            <a:ext cx="11353800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계산 복잡도를 줄이기 위해서 한 가지 작업을 더 거침</a:t>
            </a:r>
            <a:endParaRPr lang="en-US" altLang="ko-KR" i="0" dirty="0"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기존의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</a:t>
            </a:r>
            <a:r>
              <a:rPr lang="en-US" altLang="ko-KR" baseline="-25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(〮)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함수는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BN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→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ReLU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→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b="0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Conv (3 x 3)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순서로 구성된 합성함수</a:t>
            </a:r>
            <a:endParaRPr lang="en-US" altLang="ko-KR" b="0" i="0" dirty="0"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b="0" i="0" dirty="0"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0" i="0" dirty="0" err="1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GoogLeNet</a:t>
            </a:r>
            <a:r>
              <a:rPr lang="ko-KR" altLang="en-US" b="0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r>
              <a:rPr lang="en-US" altLang="ko-KR" b="0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convolution layer </a:t>
            </a:r>
            <a:r>
              <a:rPr lang="ko-KR" altLang="en-US" b="0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전에 </a:t>
            </a:r>
            <a:r>
              <a:rPr lang="en-US" altLang="ko-KR" b="0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1x1 convolution</a:t>
            </a:r>
            <a:r>
              <a:rPr lang="ko-KR" altLang="en-US" b="0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하여 </a:t>
            </a:r>
            <a:r>
              <a:rPr lang="en-US" altLang="ko-KR" b="0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channel</a:t>
            </a:r>
            <a:r>
              <a:rPr lang="ko-KR" altLang="en-US" b="0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수를 줄이면 연산 효율성을 </a:t>
            </a:r>
            <a:r>
              <a:rPr lang="ko-KR" altLang="en-US" b="0" i="0" dirty="0" err="1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높힐</a:t>
            </a:r>
            <a:r>
              <a:rPr lang="ko-KR" altLang="en-US" b="0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수 있었음</a:t>
            </a:r>
            <a:endParaRPr lang="en-US" altLang="ko-KR" b="0" i="0" dirty="0"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0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</a:t>
            </a:r>
            <a:r>
              <a:rPr lang="en-US" altLang="ko-KR" b="1" i="1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bottleneck </a:t>
            </a:r>
            <a:r>
              <a:rPr lang="ko-KR" altLang="en-US" b="1" i="1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구조</a:t>
            </a:r>
            <a:endParaRPr lang="en-US" altLang="ko-KR" b="1" i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b="0" i="0" dirty="0"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bottleneck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구조를 </a:t>
            </a:r>
            <a:r>
              <a:rPr lang="en-US" altLang="ko-KR" b="0" i="0" dirty="0" err="1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DenseNet</a:t>
            </a:r>
            <a:r>
              <a:rPr lang="ko-KR" altLang="en-US" b="0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에서도 사용하여</a:t>
            </a:r>
            <a:endParaRPr lang="en-US" altLang="ko-KR" b="0" i="0" dirty="0"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</a:t>
            </a:r>
            <a:r>
              <a:rPr lang="en-US" altLang="ko-KR" baseline="-25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(〮) </a:t>
            </a:r>
            <a:r>
              <a:rPr lang="ko-KR" altLang="en-US" b="0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</a:t>
            </a:r>
            <a:r>
              <a:rPr lang="en-US" altLang="ko-KR" b="0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BN →  </a:t>
            </a:r>
            <a:r>
              <a:rPr lang="en-US" altLang="ko-KR" b="0" i="0" dirty="0" err="1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ReLU</a:t>
            </a:r>
            <a:r>
              <a:rPr lang="en-US" altLang="ko-KR" b="0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→ Conv (1 x 1) → BN → </a:t>
            </a:r>
            <a:r>
              <a:rPr lang="en-US" altLang="ko-KR" b="0" i="0" dirty="0" err="1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ReLU</a:t>
            </a:r>
            <a:r>
              <a:rPr lang="en-US" altLang="ko-KR" b="0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→  Conv (3 x 3)</a:t>
            </a:r>
            <a:r>
              <a:rPr lang="ko-KR" altLang="en-US" b="0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구성 </a:t>
            </a:r>
            <a:r>
              <a:rPr lang="en-US" altLang="ko-KR" b="0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b="0" i="0" dirty="0" err="1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DenseNet</a:t>
            </a:r>
            <a:r>
              <a:rPr lang="en-US" altLang="ko-KR" b="0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-B)</a:t>
            </a:r>
            <a:endParaRPr lang="ko-KR" altLang="en-US" sz="2000" b="0" i="1" dirty="0"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049F0-504F-4CBB-B4AE-D0392933D754}"/>
              </a:ext>
            </a:extLst>
          </p:cNvPr>
          <p:cNvSpPr txBox="1"/>
          <p:nvPr/>
        </p:nvSpPr>
        <p:spPr>
          <a:xfrm>
            <a:off x="310684" y="340016"/>
            <a:ext cx="3732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DenseNet</a:t>
            </a:r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구조 </a:t>
            </a:r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Bottleneck layers</a:t>
            </a:r>
            <a:endParaRPr lang="ko-KR" altLang="en-US" i="1" dirty="0">
              <a:solidFill>
                <a:schemeClr val="bg1">
                  <a:lumMod val="6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61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1D004-B27D-4E2B-B291-890778AE857B}"/>
              </a:ext>
            </a:extLst>
          </p:cNvPr>
          <p:cNvSpPr txBox="1"/>
          <p:nvPr/>
        </p:nvSpPr>
        <p:spPr>
          <a:xfrm>
            <a:off x="496641" y="976065"/>
            <a:ext cx="11219109" cy="2920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모델의 압축성을 더욱 높이기 위해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transition layer</a:t>
            </a:r>
            <a:r>
              <a:rPr lang="ko-KR" altLang="en-US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r>
              <a:rPr lang="en-US" altLang="ko-KR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 map</a:t>
            </a:r>
            <a:r>
              <a:rPr lang="ko-KR" altLang="en-US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수를 줄여주는 작업을 함</a:t>
            </a:r>
            <a:endParaRPr lang="en-US" altLang="ko-KR" b="0" dirty="0"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dense block</a:t>
            </a:r>
            <a:r>
              <a:rPr lang="ko-KR" altLang="en-US" sz="1700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</a:t>
            </a:r>
            <a:r>
              <a:rPr lang="en-US" altLang="ko-KR" sz="1700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</a:t>
            </a:r>
            <a:r>
              <a:rPr lang="ko-KR" altLang="en-US" sz="1700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</a:t>
            </a:r>
            <a:r>
              <a:rPr lang="en-US" altLang="ko-KR" sz="1700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 map</a:t>
            </a:r>
            <a:r>
              <a:rPr lang="ko-KR" altLang="en-US" sz="1700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</a:t>
            </a:r>
            <a:r>
              <a:rPr lang="en-US" altLang="ko-KR" sz="1700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transition layer</a:t>
            </a:r>
            <a:r>
              <a:rPr lang="ko-KR" altLang="en-US" sz="1700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전달하면 </a:t>
            </a:r>
            <a:r>
              <a:rPr lang="en-US" altLang="ko-KR" sz="1700" b="0" dirty="0" err="1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θm</a:t>
            </a:r>
            <a:r>
              <a:rPr lang="ko-KR" altLang="en-US" sz="1700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 </a:t>
            </a:r>
            <a:r>
              <a:rPr lang="en-US" altLang="ko-KR" sz="1700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 map</a:t>
            </a:r>
            <a:r>
              <a:rPr lang="ko-KR" altLang="en-US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만듦 </a:t>
            </a:r>
            <a:endParaRPr lang="en-US" altLang="ko-KR" sz="1700" b="0" dirty="0"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700" b="0" dirty="0"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θ </a:t>
            </a:r>
            <a:r>
              <a:rPr lang="ko-KR" altLang="en-US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값은 우리가 지정해주는 </a:t>
            </a:r>
            <a:r>
              <a:rPr lang="ko-KR" altLang="en-US" b="0" dirty="0" err="1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하이퍼파라미터</a:t>
            </a:r>
            <a:r>
              <a:rPr lang="en-US" altLang="ko-KR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(hyper parameter)</a:t>
            </a:r>
            <a:r>
              <a:rPr lang="ko-KR" altLang="en-US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이며 </a:t>
            </a:r>
            <a:r>
              <a:rPr lang="en-US" altLang="ko-KR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 &lt; θ ≤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endParaRPr lang="en-US" altLang="ko-KR" b="0" dirty="0"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θ =</a:t>
            </a:r>
            <a:r>
              <a:rPr lang="ko-KR" altLang="en-US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이면 </a:t>
            </a:r>
            <a:r>
              <a:rPr lang="en-US" altLang="ko-KR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 map</a:t>
            </a:r>
            <a:r>
              <a:rPr lang="ko-KR" altLang="en-US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개수는 변하지 않음</a:t>
            </a:r>
            <a:r>
              <a:rPr lang="en-US" altLang="ko-KR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θ &lt; 1</a:t>
            </a:r>
            <a:r>
              <a:rPr lang="ko-KR" altLang="en-US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 </a:t>
            </a:r>
            <a:r>
              <a:rPr lang="en-US" altLang="ko-KR" b="0" dirty="0" err="1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DenseNet</a:t>
            </a:r>
            <a:r>
              <a:rPr lang="ko-KR" altLang="en-US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</a:t>
            </a:r>
            <a:r>
              <a:rPr lang="en-US" altLang="ko-KR" b="0" dirty="0" err="1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DenseNet</a:t>
            </a:r>
            <a:r>
              <a:rPr lang="en-US" altLang="ko-KR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-C</a:t>
            </a:r>
            <a:r>
              <a:rPr lang="ko-KR" altLang="en-US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라 함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0" dirty="0" err="1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DenseNet</a:t>
            </a:r>
            <a:r>
              <a:rPr lang="en-US" altLang="ko-KR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-B</a:t>
            </a:r>
            <a:r>
              <a:rPr lang="ko-KR" altLang="en-US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</a:t>
            </a:r>
            <a:r>
              <a:rPr lang="en-US" altLang="ko-KR" b="0" dirty="0" err="1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DenseNet</a:t>
            </a:r>
            <a:r>
              <a:rPr lang="en-US" altLang="ko-KR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-C</a:t>
            </a:r>
            <a:r>
              <a:rPr lang="ko-KR" altLang="en-US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합친 버전이 </a:t>
            </a:r>
            <a:r>
              <a:rPr lang="en-US" altLang="ko-KR" b="0" dirty="0" err="1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DenseNet</a:t>
            </a:r>
            <a:r>
              <a:rPr lang="en-US" altLang="ko-KR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-BC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C6C7E-F298-48EA-BC8B-34BB5AB96EF3}"/>
              </a:ext>
            </a:extLst>
          </p:cNvPr>
          <p:cNvSpPr txBox="1"/>
          <p:nvPr/>
        </p:nvSpPr>
        <p:spPr>
          <a:xfrm>
            <a:off x="310684" y="340016"/>
            <a:ext cx="767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err="1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DenseNet</a:t>
            </a:r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구조 </a:t>
            </a:r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Compression</a:t>
            </a:r>
            <a:endParaRPr lang="ko-KR" altLang="en-US" i="1" dirty="0">
              <a:solidFill>
                <a:schemeClr val="bg1">
                  <a:lumMod val="6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07F7A2-74FE-48A8-9F16-362DAE0B1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39" y="3942262"/>
            <a:ext cx="9450119" cy="201005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4952F2B-5F30-4B37-9537-098DBAE63C3E}"/>
              </a:ext>
            </a:extLst>
          </p:cNvPr>
          <p:cNvSpPr/>
          <p:nvPr/>
        </p:nvSpPr>
        <p:spPr>
          <a:xfrm>
            <a:off x="4505326" y="4162812"/>
            <a:ext cx="665321" cy="111209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8A84C0-0AAF-4F87-A42F-F7DE720539CE}"/>
              </a:ext>
            </a:extLst>
          </p:cNvPr>
          <p:cNvSpPr/>
          <p:nvPr/>
        </p:nvSpPr>
        <p:spPr>
          <a:xfrm>
            <a:off x="6791326" y="4162811"/>
            <a:ext cx="665321" cy="111209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4002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B220E-0D85-4D61-869F-3D3CE7B26FA9}"/>
              </a:ext>
            </a:extLst>
          </p:cNvPr>
          <p:cNvSpPr txBox="1"/>
          <p:nvPr/>
        </p:nvSpPr>
        <p:spPr>
          <a:xfrm>
            <a:off x="1915112" y="5450326"/>
            <a:ext cx="836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ResNet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비슷한 성능을 내는 수준에서 비교했을 때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파라미터나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연산량이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훨씬 효율적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7F2F7C-A61A-46AD-862B-9FCCB625E4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79" t="10518"/>
          <a:stretch/>
        </p:blipFill>
        <p:spPr>
          <a:xfrm>
            <a:off x="2283618" y="964729"/>
            <a:ext cx="7624761" cy="38047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5B599B-5A66-48E1-9E96-9098B9CC1CE9}"/>
              </a:ext>
            </a:extLst>
          </p:cNvPr>
          <p:cNvSpPr txBox="1"/>
          <p:nvPr/>
        </p:nvSpPr>
        <p:spPr>
          <a:xfrm>
            <a:off x="310684" y="340016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i="1" dirty="0">
                <a:solidFill>
                  <a:schemeClr val="bg1">
                    <a:lumMod val="65000"/>
                  </a:schemeClr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Experiments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14510C-54AA-4B22-8CF9-8495A894020F}"/>
              </a:ext>
            </a:extLst>
          </p:cNvPr>
          <p:cNvSpPr txBox="1"/>
          <p:nvPr/>
        </p:nvSpPr>
        <p:spPr>
          <a:xfrm>
            <a:off x="2067226" y="4752000"/>
            <a:ext cx="80575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ImageNet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데이터셋을 </a:t>
            </a:r>
            <a:r>
              <a:rPr lang="ko-KR" altLang="en-US" sz="1600" i="1" dirty="0" err="1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대상으로하여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i="1" dirty="0" err="1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DenseNet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</a:t>
            </a:r>
            <a:r>
              <a:rPr lang="en-US" altLang="ko-KR" sz="1600" i="1" dirty="0" err="1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ResNet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parameter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 및 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flops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비교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E16DF-E61E-4F2C-93FC-F5FBF0A1511E}"/>
              </a:ext>
            </a:extLst>
          </p:cNvPr>
          <p:cNvSpPr txBox="1"/>
          <p:nvPr/>
        </p:nvSpPr>
        <p:spPr>
          <a:xfrm>
            <a:off x="260350" y="6179430"/>
            <a:ext cx="103533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flops: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FLoating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point Operation Per Second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약자로 단위 시간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(1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얼마나 많은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floating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연산을 하는지에 관한 지표</a:t>
            </a:r>
          </a:p>
        </p:txBody>
      </p:sp>
    </p:spTree>
    <p:extLst>
      <p:ext uri="{BB962C8B-B14F-4D97-AF65-F5344CB8AC3E}">
        <p14:creationId xmlns:p14="http://schemas.microsoft.com/office/powerpoint/2010/main" val="3182373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BEAECE4-7843-4A77-AF42-A6198811A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90" y="1369362"/>
            <a:ext cx="11254617" cy="3817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42D103-71A2-482E-8F86-EA6D0EDBA77D}"/>
              </a:ext>
            </a:extLst>
          </p:cNvPr>
          <p:cNvSpPr txBox="1"/>
          <p:nvPr/>
        </p:nvSpPr>
        <p:spPr>
          <a:xfrm>
            <a:off x="310684" y="340016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i="1" dirty="0">
                <a:solidFill>
                  <a:schemeClr val="bg1">
                    <a:lumMod val="65000"/>
                  </a:schemeClr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392056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0A1AE-4DDB-42A3-A4B4-AF5F34342E5B}"/>
              </a:ext>
            </a:extLst>
          </p:cNvPr>
          <p:cNvSpPr txBox="1"/>
          <p:nvPr/>
        </p:nvSpPr>
        <p:spPr>
          <a:xfrm>
            <a:off x="6357701" y="3042677"/>
            <a:ext cx="4772631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Bottleneck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구조를 사용하고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transition layer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차원 축소를 하는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DenseNet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-BC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경우 특히 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파라미터가 효율적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BEAECE4-7843-4A77-AF42-A6198811A5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619" b="27588"/>
          <a:stretch/>
        </p:blipFill>
        <p:spPr>
          <a:xfrm>
            <a:off x="533400" y="1392786"/>
            <a:ext cx="5022985" cy="3931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42D103-71A2-482E-8F86-EA6D0EDBA77D}"/>
              </a:ext>
            </a:extLst>
          </p:cNvPr>
          <p:cNvSpPr txBox="1"/>
          <p:nvPr/>
        </p:nvSpPr>
        <p:spPr>
          <a:xfrm>
            <a:off x="310684" y="340016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i="1" dirty="0">
                <a:solidFill>
                  <a:schemeClr val="bg1">
                    <a:lumMod val="65000"/>
                  </a:schemeClr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Experiments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AD48CE-A114-4110-BBCF-98BCDE66ACDA}"/>
              </a:ext>
            </a:extLst>
          </p:cNvPr>
          <p:cNvSpPr txBox="1"/>
          <p:nvPr/>
        </p:nvSpPr>
        <p:spPr>
          <a:xfrm>
            <a:off x="887785" y="5324476"/>
            <a:ext cx="4990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i="1" dirty="0" err="1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DenseNet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변형 간 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C10+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대한 파라미터 효율성 비교</a:t>
            </a:r>
          </a:p>
        </p:txBody>
      </p:sp>
    </p:spTree>
    <p:extLst>
      <p:ext uri="{BB962C8B-B14F-4D97-AF65-F5344CB8AC3E}">
        <p14:creationId xmlns:p14="http://schemas.microsoft.com/office/powerpoint/2010/main" val="2479350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42D103-71A2-482E-8F86-EA6D0EDBA77D}"/>
              </a:ext>
            </a:extLst>
          </p:cNvPr>
          <p:cNvSpPr txBox="1"/>
          <p:nvPr/>
        </p:nvSpPr>
        <p:spPr>
          <a:xfrm>
            <a:off x="310684" y="340016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i="1" dirty="0">
                <a:solidFill>
                  <a:schemeClr val="bg1">
                    <a:lumMod val="65000"/>
                  </a:schemeClr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Experiments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AC49F-579C-41FA-A283-769EB2D4BBA2}"/>
              </a:ext>
            </a:extLst>
          </p:cNvPr>
          <p:cNvSpPr txBox="1"/>
          <p:nvPr/>
        </p:nvSpPr>
        <p:spPr>
          <a:xfrm>
            <a:off x="934057" y="5268339"/>
            <a:ext cx="4990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i="1" dirty="0" err="1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DenseNet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-BC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i="1" dirty="0" err="1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ResNet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간의 파라미터 효율성 비교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FAECA5-0094-40CA-86ED-8C80C35BC7D1}"/>
              </a:ext>
            </a:extLst>
          </p:cNvPr>
          <p:cNvSpPr txBox="1"/>
          <p:nvPr/>
        </p:nvSpPr>
        <p:spPr>
          <a:xfrm>
            <a:off x="6553199" y="2661677"/>
            <a:ext cx="4600575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같은 수준의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test error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지점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DenseNet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은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ResNet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보다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1/3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가량 더 적은 파라미터를 사용했음에도 같은 성능을 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D6E7D8A-6D46-419F-9FDD-7D9B5D5A46F1}"/>
              </a:ext>
            </a:extLst>
          </p:cNvPr>
          <p:cNvGrpSpPr/>
          <p:nvPr/>
        </p:nvGrpSpPr>
        <p:grpSpPr>
          <a:xfrm>
            <a:off x="859140" y="1268491"/>
            <a:ext cx="4600575" cy="3881589"/>
            <a:chOff x="819150" y="1351407"/>
            <a:chExt cx="4600575" cy="388158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BEAECE4-7843-4A77-AF42-A6198811A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788" r="39929" b="27166"/>
            <a:stretch/>
          </p:blipFill>
          <p:spPr>
            <a:xfrm>
              <a:off x="819150" y="1351407"/>
              <a:ext cx="4600575" cy="388158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0905EA6-7BAB-4786-8F89-DA5D4B617F90}"/>
                </a:ext>
              </a:extLst>
            </p:cNvPr>
            <p:cNvSpPr/>
            <p:nvPr/>
          </p:nvSpPr>
          <p:spPr>
            <a:xfrm>
              <a:off x="2257426" y="3848100"/>
              <a:ext cx="2581274" cy="2857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3499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BEAECE4-7843-4A77-AF42-A6198811A5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733" t="-5430" b="27587"/>
          <a:stretch/>
        </p:blipFill>
        <p:spPr>
          <a:xfrm>
            <a:off x="448389" y="1055037"/>
            <a:ext cx="6060514" cy="39741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42D103-71A2-482E-8F86-EA6D0EDBA77D}"/>
              </a:ext>
            </a:extLst>
          </p:cNvPr>
          <p:cNvSpPr txBox="1"/>
          <p:nvPr/>
        </p:nvSpPr>
        <p:spPr>
          <a:xfrm>
            <a:off x="310684" y="340016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i="1" dirty="0">
                <a:solidFill>
                  <a:schemeClr val="bg1">
                    <a:lumMod val="65000"/>
                  </a:schemeClr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Experiments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01A6F7-1E71-466B-A789-8F23534557DC}"/>
              </a:ext>
            </a:extLst>
          </p:cNvPr>
          <p:cNvSpPr txBox="1"/>
          <p:nvPr/>
        </p:nvSpPr>
        <p:spPr>
          <a:xfrm>
            <a:off x="6915659" y="2534025"/>
            <a:ext cx="4609233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ResNet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더 낮은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Training loss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수렴하지만 비슷한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test error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보임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105637-12AB-400F-9BD7-7592E1E4C195}"/>
              </a:ext>
            </a:extLst>
          </p:cNvPr>
          <p:cNvSpPr txBox="1"/>
          <p:nvPr/>
        </p:nvSpPr>
        <p:spPr>
          <a:xfrm>
            <a:off x="533617" y="4997044"/>
            <a:ext cx="5890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1020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만개의 파라미터를 갖는 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1001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계층 </a:t>
            </a:r>
            <a:r>
              <a:rPr lang="en-US" altLang="ko-KR" sz="1600" i="1" dirty="0" err="1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ResNet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</a:t>
            </a:r>
            <a:endParaRPr lang="en-US" altLang="ko-KR" sz="1600" i="1" dirty="0">
              <a:solidFill>
                <a:schemeClr val="bg1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80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만개의 파라미터를 갖는 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100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계층 </a:t>
            </a:r>
            <a:r>
              <a:rPr lang="en-US" altLang="ko-KR" sz="1600" i="1" dirty="0" err="1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DenseNet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훈련 및 테스트 곡선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B3AC59-A739-4D9C-A143-ACDA2B1C447D}"/>
              </a:ext>
            </a:extLst>
          </p:cNvPr>
          <p:cNvSpPr txBox="1"/>
          <p:nvPr/>
        </p:nvSpPr>
        <p:spPr>
          <a:xfrm>
            <a:off x="6915659" y="3649613"/>
            <a:ext cx="4279593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</a:t>
            </a:r>
            <a:r>
              <a:rPr lang="en-US" altLang="ko-KR" i="1" dirty="0" err="1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DenseNet</a:t>
            </a:r>
            <a:r>
              <a:rPr lang="ko-KR" altLang="en-US" i="1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효율적인 파라미터 사용이 </a:t>
            </a:r>
            <a:r>
              <a:rPr lang="ko-KR" altLang="en-US" i="1" dirty="0" err="1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과적합</a:t>
            </a:r>
            <a:r>
              <a:rPr lang="ko-KR" altLang="en-US" i="1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문제를 방지해주는 효과가 있기 때문</a:t>
            </a:r>
          </a:p>
        </p:txBody>
      </p:sp>
    </p:spTree>
    <p:extLst>
      <p:ext uri="{BB962C8B-B14F-4D97-AF65-F5344CB8AC3E}">
        <p14:creationId xmlns:p14="http://schemas.microsoft.com/office/powerpoint/2010/main" val="1098004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AEDA8-508B-42AB-8D2C-66A7BE3115AC}"/>
              </a:ext>
            </a:extLst>
          </p:cNvPr>
          <p:cNvSpPr txBox="1"/>
          <p:nvPr/>
        </p:nvSpPr>
        <p:spPr>
          <a:xfrm>
            <a:off x="310684" y="34001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i="1" dirty="0">
                <a:solidFill>
                  <a:schemeClr val="bg1">
                    <a:lumMod val="65000"/>
                  </a:schemeClr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결론</a:t>
            </a:r>
            <a:endParaRPr lang="en-US" altLang="ko-KR" b="1" i="1" dirty="0">
              <a:solidFill>
                <a:schemeClr val="bg1">
                  <a:lumMod val="65000"/>
                </a:schemeClr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9CE24-E9C1-46A4-BF04-66739B615BAC}"/>
              </a:ext>
            </a:extLst>
          </p:cNvPr>
          <p:cNvSpPr txBox="1"/>
          <p:nvPr/>
        </p:nvSpPr>
        <p:spPr>
          <a:xfrm>
            <a:off x="462913" y="2562879"/>
            <a:ext cx="11056621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DenseNet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은 파라미터가 증가하여도 성능이 저하되거나 과적합이 일어나는 것 없이 정확도를 꾸준히 개선할 수 있었으며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상당히 적은 수의 파라미터 및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연산량으로도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최고 수준의 성능을 낼 수 있음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네트워크 전역에서 특징의 재사용을 가능케 하였기 때문에 더 작고 정확한 모델을 학습할 수 있음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39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AEDA8-508B-42AB-8D2C-66A7BE3115AC}"/>
              </a:ext>
            </a:extLst>
          </p:cNvPr>
          <p:cNvSpPr txBox="1"/>
          <p:nvPr/>
        </p:nvSpPr>
        <p:spPr>
          <a:xfrm>
            <a:off x="310684" y="34001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DenseNet</a:t>
            </a:r>
            <a:endParaRPr lang="ko-KR" altLang="en-US" i="1" dirty="0">
              <a:solidFill>
                <a:schemeClr val="bg1">
                  <a:lumMod val="6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B85F33-B55A-44E9-9FB1-82CF3202AD4C}"/>
              </a:ext>
            </a:extLst>
          </p:cNvPr>
          <p:cNvSpPr txBox="1"/>
          <p:nvPr/>
        </p:nvSpPr>
        <p:spPr>
          <a:xfrm>
            <a:off x="433505" y="3664902"/>
            <a:ext cx="11324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convolution network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입〮출력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쪽의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계층간의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연결이 짧을수록 더 깊고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정확하게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효율적으로 훈련하게 만들 수 있음</a:t>
            </a:r>
            <a:endParaRPr lang="en-US" altLang="ko-KR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en-US" altLang="ko-KR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ko-KR" altLang="en-US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i="1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본</a:t>
            </a:r>
            <a:r>
              <a:rPr lang="ko-KR" altLang="en-US" i="1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논문에서는 각 계층을 다른 모든 계층에 대해 </a:t>
            </a:r>
            <a:r>
              <a:rPr lang="en-US" altLang="ko-KR" i="1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feed-forward </a:t>
            </a:r>
            <a:r>
              <a:rPr lang="ko-KR" altLang="en-US" i="1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형식으로 연결한 </a:t>
            </a:r>
            <a:endParaRPr lang="en-US" altLang="ko-KR" i="1" dirty="0">
              <a:solidFill>
                <a:srgbClr val="FF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i="1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밀집된 </a:t>
            </a:r>
            <a:r>
              <a:rPr lang="en-US" altLang="ko-KR" i="1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convolutional network(</a:t>
            </a:r>
            <a:r>
              <a:rPr lang="en-US" altLang="ko-KR" i="1" dirty="0" err="1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DenseNet</a:t>
            </a:r>
            <a:r>
              <a:rPr lang="en-US" altLang="ko-KR" i="1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i="1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소개</a:t>
            </a:r>
            <a:endParaRPr lang="en-US" altLang="ko-KR" i="1" dirty="0">
              <a:solidFill>
                <a:srgbClr val="FF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35A6B3-6FBA-4BB1-8948-DD4EEFAC0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360" y="1334597"/>
            <a:ext cx="6973273" cy="2133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C3051B-2767-4AC8-9F69-29CCB2E95ED3}"/>
              </a:ext>
            </a:extLst>
          </p:cNvPr>
          <p:cNvSpPr txBox="1"/>
          <p:nvPr/>
        </p:nvSpPr>
        <p:spPr>
          <a:xfrm>
            <a:off x="260350" y="622764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Feed-forward: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흐름이 단방향인 신경망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337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B85F33-B55A-44E9-9FB1-82CF3202AD4C}"/>
              </a:ext>
            </a:extLst>
          </p:cNvPr>
          <p:cNvSpPr txBox="1"/>
          <p:nvPr/>
        </p:nvSpPr>
        <p:spPr>
          <a:xfrm>
            <a:off x="516275" y="1230665"/>
            <a:ext cx="216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CNN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깊어질 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0E918C-841B-4225-B5D4-6A1722E72E18}"/>
              </a:ext>
            </a:extLst>
          </p:cNvPr>
          <p:cNvSpPr txBox="1"/>
          <p:nvPr/>
        </p:nvSpPr>
        <p:spPr>
          <a:xfrm>
            <a:off x="1766168" y="5082673"/>
            <a:ext cx="483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0" i="1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네트워크의 </a:t>
            </a:r>
            <a:r>
              <a:rPr lang="en-US" altLang="ko-KR" b="0" i="1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layer</a:t>
            </a:r>
            <a:r>
              <a:rPr lang="ko-KR" altLang="en-US" b="0" i="1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간 정보 흐름을 최대화 하기 위해 </a:t>
            </a:r>
            <a:endParaRPr lang="en-US" altLang="ko-KR" b="0" i="1" dirty="0">
              <a:solidFill>
                <a:srgbClr val="FF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b="0" i="1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모든 계층을 서로 직접적으로 연결</a:t>
            </a:r>
            <a:endParaRPr lang="en-US" altLang="ko-KR" b="0" i="1" dirty="0">
              <a:solidFill>
                <a:srgbClr val="FF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239D13D2-5C0B-4AF4-A5E1-1D1B5D325096}"/>
              </a:ext>
            </a:extLst>
          </p:cNvPr>
          <p:cNvSpPr/>
          <p:nvPr/>
        </p:nvSpPr>
        <p:spPr>
          <a:xfrm>
            <a:off x="3850026" y="3784470"/>
            <a:ext cx="580009" cy="885548"/>
          </a:xfrm>
          <a:prstGeom prst="downArrow">
            <a:avLst>
              <a:gd name="adj1" fmla="val 20732"/>
              <a:gd name="adj2" fmla="val 54878"/>
            </a:avLst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B6811-D548-42FC-9197-8F434F700AB6}"/>
              </a:ext>
            </a:extLst>
          </p:cNvPr>
          <p:cNvSpPr txBox="1"/>
          <p:nvPr/>
        </p:nvSpPr>
        <p:spPr>
          <a:xfrm>
            <a:off x="489625" y="2461688"/>
            <a:ext cx="885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ResNet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Highway Networks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identity connection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통해 신호를 우회하는 것을 시도</a:t>
            </a:r>
            <a:endParaRPr lang="en-US" altLang="ko-KR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7170E1-C2D4-490D-8084-D8D8E8863049}"/>
              </a:ext>
            </a:extLst>
          </p:cNvPr>
          <p:cNvGrpSpPr/>
          <p:nvPr/>
        </p:nvGrpSpPr>
        <p:grpSpPr>
          <a:xfrm>
            <a:off x="8341975" y="2895628"/>
            <a:ext cx="3343275" cy="2371711"/>
            <a:chOff x="8149698" y="2153118"/>
            <a:chExt cx="3343275" cy="237171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6E8DF04-DA6A-4C41-B896-7B0A23FA63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33"/>
            <a:stretch/>
          </p:blipFill>
          <p:spPr bwMode="auto">
            <a:xfrm>
              <a:off x="8149698" y="2153118"/>
              <a:ext cx="3343275" cy="1925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72FBA0-C6B4-4579-A197-2C0AD57CDC97}"/>
                </a:ext>
              </a:extLst>
            </p:cNvPr>
            <p:cNvSpPr txBox="1"/>
            <p:nvPr/>
          </p:nvSpPr>
          <p:spPr>
            <a:xfrm>
              <a:off x="8149698" y="4155497"/>
              <a:ext cx="3194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err="1">
                  <a:solidFill>
                    <a:schemeClr val="bg1">
                      <a:lumMod val="6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ResNet</a:t>
              </a:r>
              <a:r>
                <a:rPr lang="ko-KR" altLang="en-US" i="1" dirty="0">
                  <a:solidFill>
                    <a:schemeClr val="bg1">
                      <a:lumMod val="6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의 </a:t>
              </a:r>
              <a:r>
                <a:rPr lang="en-US" altLang="ko-KR" i="1" dirty="0">
                  <a:solidFill>
                    <a:schemeClr val="bg1">
                      <a:lumMod val="6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identity connection</a:t>
              </a:r>
              <a:endParaRPr lang="ko-KR" altLang="en-US" i="1" dirty="0"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A6CA8EB-26E4-4F8C-87C0-097F2D2F65B7}"/>
              </a:ext>
            </a:extLst>
          </p:cNvPr>
          <p:cNvSpPr txBox="1"/>
          <p:nvPr/>
        </p:nvSpPr>
        <p:spPr>
          <a:xfrm>
            <a:off x="2533650" y="123611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입력값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또는 기울기에 대한 정보가 많은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거치면서 </a:t>
            </a:r>
            <a:endParaRPr lang="en-US" altLang="ko-KR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네트워크 끝에 도달했을 때는 대부분 사라짐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172BC9-0004-41FB-9ABB-D0939BA3FA6F}"/>
              </a:ext>
            </a:extLst>
          </p:cNvPr>
          <p:cNvSpPr txBox="1"/>
          <p:nvPr/>
        </p:nvSpPr>
        <p:spPr>
          <a:xfrm>
            <a:off x="506750" y="276359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초반부 </a:t>
            </a:r>
            <a:r>
              <a:rPr lang="en-US" altLang="ko-KR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layer</a:t>
            </a:r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</a:t>
            </a:r>
            <a:r>
              <a:rPr lang="ko-KR" altLang="en-US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어떻게든</a:t>
            </a:r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후반부 </a:t>
            </a:r>
            <a:r>
              <a:rPr lang="en-US" altLang="ko-KR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layer</a:t>
            </a:r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이어준다는 아이디어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EDA0D0-F40A-4FAC-A108-D63F17FCC199}"/>
              </a:ext>
            </a:extLst>
          </p:cNvPr>
          <p:cNvSpPr txBox="1"/>
          <p:nvPr/>
        </p:nvSpPr>
        <p:spPr>
          <a:xfrm>
            <a:off x="506749" y="2097623"/>
            <a:ext cx="94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그래서</a:t>
            </a:r>
            <a:endParaRPr lang="en-US" altLang="ko-KR" b="1" i="1" dirty="0">
              <a:solidFill>
                <a:srgbClr val="FF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542411-0AF0-4141-8D6C-BA5929B1F2CF}"/>
              </a:ext>
            </a:extLst>
          </p:cNvPr>
          <p:cNvSpPr txBox="1"/>
          <p:nvPr/>
        </p:nvSpPr>
        <p:spPr>
          <a:xfrm>
            <a:off x="310684" y="34001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DenseNet</a:t>
            </a:r>
            <a:endParaRPr lang="ko-KR" altLang="en-US" i="1" dirty="0">
              <a:solidFill>
                <a:schemeClr val="bg1">
                  <a:lumMod val="6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9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0E918C-841B-4225-B5D4-6A1722E72E18}"/>
              </a:ext>
            </a:extLst>
          </p:cNvPr>
          <p:cNvSpPr txBox="1"/>
          <p:nvPr/>
        </p:nvSpPr>
        <p:spPr>
          <a:xfrm>
            <a:off x="402105" y="871182"/>
            <a:ext cx="936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1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네트워크의 </a:t>
            </a:r>
            <a:r>
              <a:rPr lang="en-US" altLang="ko-KR" b="0" i="1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layer</a:t>
            </a:r>
            <a:r>
              <a:rPr lang="ko-KR" altLang="en-US" b="0" i="1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간 정보 흐름을 최대화 하기 위해 모든 계층을 서로 직접적으로 연결</a:t>
            </a:r>
            <a:endParaRPr lang="en-US" altLang="ko-KR" b="0" i="1" dirty="0">
              <a:solidFill>
                <a:srgbClr val="FF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1D004-B27D-4E2B-B291-890778AE857B}"/>
              </a:ext>
            </a:extLst>
          </p:cNvPr>
          <p:cNvSpPr txBox="1"/>
          <p:nvPr/>
        </p:nvSpPr>
        <p:spPr>
          <a:xfrm>
            <a:off x="455544" y="1233253"/>
            <a:ext cx="1128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feed-forward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특성을 살리기 위해 자신의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 map(output)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자신 이후에 나오는 모든 계층에 전달</a:t>
            </a:r>
            <a:endParaRPr lang="en-US" altLang="ko-KR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56750C-1C12-4CC2-82EF-2D2DD4AD6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86" y="2163844"/>
            <a:ext cx="4743711" cy="41991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4DF06F-22FF-49DD-99B5-06ED8835C9B5}"/>
              </a:ext>
            </a:extLst>
          </p:cNvPr>
          <p:cNvSpPr txBox="1"/>
          <p:nvPr/>
        </p:nvSpPr>
        <p:spPr>
          <a:xfrm>
            <a:off x="6095998" y="3457466"/>
            <a:ext cx="4875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</a:t>
            </a:r>
            <a:r>
              <a:rPr lang="ko-KR" altLang="en-US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번째 </a:t>
            </a:r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layer</a:t>
            </a:r>
            <a:r>
              <a:rPr lang="ko-KR" altLang="en-US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자기 자신 이전의 모든 </a:t>
            </a:r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convolution block</a:t>
            </a:r>
            <a:r>
              <a:rPr lang="ko-KR" altLang="en-US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들의 </a:t>
            </a:r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 map</a:t>
            </a:r>
            <a:r>
              <a:rPr lang="ko-KR" altLang="en-US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들을 </a:t>
            </a:r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input</a:t>
            </a:r>
            <a:r>
              <a:rPr lang="ko-KR" altLang="en-US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 갖게 됨</a:t>
            </a:r>
            <a:endParaRPr lang="en-US" altLang="ko-KR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</a:t>
            </a:r>
            <a:r>
              <a:rPr lang="ko-KR" altLang="en-US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이런 밀집 패턴 때문에 </a:t>
            </a:r>
            <a:r>
              <a:rPr lang="en-US" altLang="ko-KR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DenseNet</a:t>
            </a:r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이라 불림</a:t>
            </a:r>
            <a:endParaRPr lang="en-US" altLang="ko-KR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283A5-FDEA-45D8-BCF4-BB9356F6B4A3}"/>
              </a:ext>
            </a:extLst>
          </p:cNvPr>
          <p:cNvSpPr txBox="1"/>
          <p:nvPr/>
        </p:nvSpPr>
        <p:spPr>
          <a:xfrm>
            <a:off x="741295" y="1558281"/>
            <a:ext cx="74311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</a:t>
            </a:r>
            <a:r>
              <a:rPr lang="en-US" altLang="ko-KR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layer</a:t>
            </a:r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이전 </a:t>
            </a:r>
            <a:r>
              <a:rPr lang="en-US" altLang="ko-KR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layer 1</a:t>
            </a:r>
            <a:r>
              <a:rPr lang="ko-KR" altLang="en-US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개뿐만</a:t>
            </a:r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아니라</a:t>
            </a:r>
            <a:r>
              <a:rPr lang="en-US" altLang="ko-KR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이전의 모든 </a:t>
            </a:r>
            <a:r>
              <a:rPr lang="en-US" altLang="ko-KR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layer</a:t>
            </a:r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들로부터 추가적인 정보를 얻고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자신의 </a:t>
            </a:r>
            <a:r>
              <a:rPr lang="en-US" altLang="ko-KR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 map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은</a:t>
            </a:r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그다음의</a:t>
            </a:r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모든 </a:t>
            </a:r>
            <a:r>
              <a:rPr lang="en-US" altLang="ko-KR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layer</a:t>
            </a:r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전달</a:t>
            </a:r>
            <a:endParaRPr lang="en-US" altLang="ko-KR" sz="1600" b="0" i="0" dirty="0">
              <a:solidFill>
                <a:schemeClr val="bg1">
                  <a:lumMod val="50000"/>
                </a:schemeClr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E0DA5-5FBF-4E84-9B8E-D9BC28F656D7}"/>
              </a:ext>
            </a:extLst>
          </p:cNvPr>
          <p:cNvSpPr txBox="1"/>
          <p:nvPr/>
        </p:nvSpPr>
        <p:spPr>
          <a:xfrm>
            <a:off x="310684" y="34001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DenseNet</a:t>
            </a:r>
            <a:endParaRPr lang="ko-KR" altLang="en-US" i="1" dirty="0">
              <a:solidFill>
                <a:schemeClr val="bg1">
                  <a:lumMod val="6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05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B85F33-B55A-44E9-9FB1-82CF3202AD4C}"/>
              </a:ext>
            </a:extLst>
          </p:cNvPr>
          <p:cNvSpPr txBox="1"/>
          <p:nvPr/>
        </p:nvSpPr>
        <p:spPr>
          <a:xfrm>
            <a:off x="516274" y="1230665"/>
            <a:ext cx="7633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전통적인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convolutional network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</a:t>
            </a:r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 때 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connection</a:t>
            </a:r>
          </a:p>
          <a:p>
            <a:endParaRPr lang="en-US" altLang="ko-KR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DenseNet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-&gt; 	        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직접적인 연결을 가짐</a:t>
            </a:r>
            <a:endParaRPr lang="en-US" altLang="ko-KR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4F4B70-A327-4000-9D3F-54A55A5D2294}"/>
              </a:ext>
            </a:extLst>
          </p:cNvPr>
          <p:cNvSpPr txBox="1"/>
          <p:nvPr/>
        </p:nvSpPr>
        <p:spPr>
          <a:xfrm>
            <a:off x="506749" y="2049998"/>
            <a:ext cx="94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388BC-3AC5-4037-B784-0906D0653D20}"/>
              </a:ext>
            </a:extLst>
          </p:cNvPr>
          <p:cNvSpPr txBox="1"/>
          <p:nvPr/>
        </p:nvSpPr>
        <p:spPr>
          <a:xfrm>
            <a:off x="4023253" y="1578094"/>
            <a:ext cx="4244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 다음 레이어에만 </a:t>
            </a:r>
            <a:r>
              <a:rPr lang="en-US" altLang="ko-KR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connection</a:t>
            </a:r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연결하기 때문</a:t>
            </a:r>
            <a:endParaRPr lang="en-US" altLang="ko-KR" sz="1600" b="0" i="0" dirty="0">
              <a:solidFill>
                <a:schemeClr val="bg1">
                  <a:lumMod val="50000"/>
                </a:schemeClr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DE30CD-E10F-4446-BFEF-09031C3CE574}"/>
              </a:ext>
            </a:extLst>
          </p:cNvPr>
          <p:cNvSpPr txBox="1"/>
          <p:nvPr/>
        </p:nvSpPr>
        <p:spPr>
          <a:xfrm>
            <a:off x="2114550" y="2958544"/>
            <a:ext cx="9267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</a:t>
            </a:r>
            <a:r>
              <a:rPr lang="en-US" altLang="ko-KR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layer</a:t>
            </a:r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이전의 모든 </a:t>
            </a:r>
            <a:r>
              <a:rPr lang="en-US" altLang="ko-KR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layer</a:t>
            </a:r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들의 </a:t>
            </a:r>
            <a:r>
              <a:rPr lang="en-US" altLang="ko-KR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 map(output)</a:t>
            </a:r>
            <a:r>
              <a:rPr lang="ko-KR" alt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연결되어 입력으로 작동하기 때문</a:t>
            </a:r>
            <a:endParaRPr lang="en-US" altLang="ko-KR" sz="1600" b="0" i="0" dirty="0">
              <a:solidFill>
                <a:schemeClr val="bg1">
                  <a:lumMod val="50000"/>
                </a:schemeClr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66B7F6-E1AD-43FC-BB6A-454E537AACED}"/>
              </a:ext>
            </a:extLst>
          </p:cNvPr>
          <p:cNvSpPr txBox="1"/>
          <p:nvPr/>
        </p:nvSpPr>
        <p:spPr>
          <a:xfrm>
            <a:off x="1448530" y="5258003"/>
            <a:ext cx="727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1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기울기 손실 문제 완화</a:t>
            </a:r>
            <a:r>
              <a:rPr lang="en-US" altLang="ko-KR" b="0" i="1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b="0" i="1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매개변수의 수 감소</a:t>
            </a:r>
            <a:endParaRPr lang="en-US" altLang="ko-KR" b="0" i="1" dirty="0">
              <a:solidFill>
                <a:srgbClr val="FF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53179C26-5644-4F22-96DC-B4E75BD3E8D9}"/>
              </a:ext>
            </a:extLst>
          </p:cNvPr>
          <p:cNvSpPr/>
          <p:nvPr/>
        </p:nvSpPr>
        <p:spPr>
          <a:xfrm>
            <a:off x="3217077" y="3861428"/>
            <a:ext cx="580009" cy="1056780"/>
          </a:xfrm>
          <a:prstGeom prst="downArrow">
            <a:avLst>
              <a:gd name="adj1" fmla="val 20732"/>
              <a:gd name="adj2" fmla="val 54878"/>
            </a:avLst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10CE12-8A3D-4EFF-98A7-EA11F458E78D}"/>
                  </a:ext>
                </a:extLst>
              </p:cNvPr>
              <p:cNvSpPr txBox="1"/>
              <p:nvPr/>
            </p:nvSpPr>
            <p:spPr>
              <a:xfrm>
                <a:off x="2114550" y="2234834"/>
                <a:ext cx="985718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+1) 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10CE12-8A3D-4EFF-98A7-EA11F458E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550" y="2234834"/>
                <a:ext cx="985718" cy="525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BADA85E-65E8-4447-B0FF-FB8198377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633" y="3395044"/>
            <a:ext cx="5815988" cy="243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2B95EC-84BE-46AD-866A-ABA0D82241C6}"/>
              </a:ext>
            </a:extLst>
          </p:cNvPr>
          <p:cNvSpPr txBox="1"/>
          <p:nvPr/>
        </p:nvSpPr>
        <p:spPr>
          <a:xfrm>
            <a:off x="310684" y="34001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DenseNet</a:t>
            </a:r>
            <a:endParaRPr lang="ko-KR" altLang="en-US" i="1" dirty="0">
              <a:solidFill>
                <a:schemeClr val="bg1">
                  <a:lumMod val="6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681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52518D-CFA2-4E5F-8DE8-BABA7C5BC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1109663"/>
            <a:ext cx="6448425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46B806-E299-4801-9042-B4537F6D80B7}"/>
              </a:ext>
            </a:extLst>
          </p:cNvPr>
          <p:cNvSpPr txBox="1"/>
          <p:nvPr/>
        </p:nvSpPr>
        <p:spPr>
          <a:xfrm>
            <a:off x="310684" y="34001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DenseNet</a:t>
            </a:r>
            <a:endParaRPr lang="ko-KR" altLang="en-US" i="1" dirty="0">
              <a:solidFill>
                <a:schemeClr val="bg1">
                  <a:lumMod val="6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33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AEDA8-508B-42AB-8D2C-66A7BE3115AC}"/>
              </a:ext>
            </a:extLst>
          </p:cNvPr>
          <p:cNvSpPr txBox="1"/>
          <p:nvPr/>
        </p:nvSpPr>
        <p:spPr>
          <a:xfrm>
            <a:off x="310684" y="340016"/>
            <a:ext cx="402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DenseNet</a:t>
            </a:r>
            <a:r>
              <a:rPr lang="ko-KR" altLang="en-US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구조 </a:t>
            </a:r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en-US" altLang="ko-KR" i="1" dirty="0" err="1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ResNet</a:t>
            </a:r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connectivity</a:t>
            </a:r>
            <a:endParaRPr lang="ko-KR" altLang="en-US" i="1" dirty="0">
              <a:solidFill>
                <a:schemeClr val="bg1">
                  <a:lumMod val="6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2C28E-6A21-4666-83A1-60D3F7C97691}"/>
              </a:ext>
            </a:extLst>
          </p:cNvPr>
          <p:cNvSpPr txBox="1"/>
          <p:nvPr/>
        </p:nvSpPr>
        <p:spPr>
          <a:xfrm>
            <a:off x="429416" y="4082587"/>
            <a:ext cx="1076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ResNet</a:t>
            </a:r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-&gt;</a:t>
            </a:r>
            <a:r>
              <a:rPr lang="ko-KR" altLang="en-US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identity function</a:t>
            </a:r>
            <a:r>
              <a:rPr lang="ko-KR" altLang="en-US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이용해 비선형 변환을 우회하는 </a:t>
            </a:r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skip connection</a:t>
            </a:r>
            <a:r>
              <a:rPr lang="ko-KR" altLang="en-US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추가</a:t>
            </a:r>
            <a:endParaRPr lang="en-US" altLang="ko-KR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FF4464-1CA6-4EE1-9076-D5A73DED0006}"/>
              </a:ext>
            </a:extLst>
          </p:cNvPr>
          <p:cNvGrpSpPr/>
          <p:nvPr/>
        </p:nvGrpSpPr>
        <p:grpSpPr>
          <a:xfrm>
            <a:off x="4424362" y="1151763"/>
            <a:ext cx="3343275" cy="2371711"/>
            <a:chOff x="8149698" y="2153118"/>
            <a:chExt cx="3343275" cy="2371711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6F8F5D8C-DADB-4A44-A141-876148A5DB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33"/>
            <a:stretch/>
          </p:blipFill>
          <p:spPr bwMode="auto">
            <a:xfrm>
              <a:off x="8149698" y="2153118"/>
              <a:ext cx="3343275" cy="1925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EB3975-BDEC-4457-B769-8B296DC9B608}"/>
                </a:ext>
              </a:extLst>
            </p:cNvPr>
            <p:cNvSpPr txBox="1"/>
            <p:nvPr/>
          </p:nvSpPr>
          <p:spPr>
            <a:xfrm>
              <a:off x="8149698" y="4155497"/>
              <a:ext cx="3194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err="1">
                  <a:solidFill>
                    <a:schemeClr val="bg1">
                      <a:lumMod val="6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ResNet</a:t>
              </a:r>
              <a:r>
                <a:rPr lang="ko-KR" altLang="en-US" i="1" dirty="0">
                  <a:solidFill>
                    <a:schemeClr val="bg1">
                      <a:lumMod val="6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의 </a:t>
              </a:r>
              <a:r>
                <a:rPr lang="en-US" altLang="ko-KR" i="1" dirty="0">
                  <a:solidFill>
                    <a:schemeClr val="bg1">
                      <a:lumMod val="65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identity connection</a:t>
              </a:r>
              <a:endParaRPr lang="ko-KR" altLang="en-US" i="1" dirty="0"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71671FB-66C9-4DF7-9DC8-DCDEE6F989B3}"/>
              </a:ext>
            </a:extLst>
          </p:cNvPr>
          <p:cNvSpPr txBox="1"/>
          <p:nvPr/>
        </p:nvSpPr>
        <p:spPr>
          <a:xfrm>
            <a:off x="1254913" y="5262014"/>
            <a:ext cx="6546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덧셈으로 결합되기 때문에 신경망에서 정보 흐름을 방해할 수도 있음</a:t>
            </a:r>
            <a:endParaRPr lang="en-US" altLang="ko-KR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7BB58E-9360-4B19-BC02-349F6D44A20B}"/>
              </a:ext>
            </a:extLst>
          </p:cNvPr>
          <p:cNvSpPr txBox="1"/>
          <p:nvPr/>
        </p:nvSpPr>
        <p:spPr>
          <a:xfrm>
            <a:off x="1524000" y="4423142"/>
            <a:ext cx="7353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즉</a:t>
            </a:r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weight layer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들을 통과한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F(x)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weight layer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들을 통과하지 않은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합</a:t>
            </a:r>
            <a:endParaRPr lang="en-US" altLang="ko-KR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900C77-4A71-4AF2-989A-5C128C9B527F}"/>
              </a:ext>
            </a:extLst>
          </p:cNvPr>
          <p:cNvSpPr txBox="1"/>
          <p:nvPr/>
        </p:nvSpPr>
        <p:spPr>
          <a:xfrm>
            <a:off x="429416" y="5262014"/>
            <a:ext cx="94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BUT</a:t>
            </a:r>
          </a:p>
        </p:txBody>
      </p:sp>
    </p:spTree>
    <p:extLst>
      <p:ext uri="{BB962C8B-B14F-4D97-AF65-F5344CB8AC3E}">
        <p14:creationId xmlns:p14="http://schemas.microsoft.com/office/powerpoint/2010/main" val="210842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AEDA8-508B-42AB-8D2C-66A7BE3115AC}"/>
              </a:ext>
            </a:extLst>
          </p:cNvPr>
          <p:cNvSpPr txBox="1"/>
          <p:nvPr/>
        </p:nvSpPr>
        <p:spPr>
          <a:xfrm>
            <a:off x="310684" y="340016"/>
            <a:ext cx="611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DenseNet</a:t>
            </a:r>
            <a:r>
              <a:rPr lang="ko-KR" altLang="en-US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구조 </a:t>
            </a:r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Dense connectivity, Composite function</a:t>
            </a:r>
            <a:endParaRPr lang="ko-KR" altLang="en-US" i="1" dirty="0">
              <a:solidFill>
                <a:schemeClr val="bg1">
                  <a:lumMod val="6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2C28E-6A21-4666-83A1-60D3F7C97691}"/>
              </a:ext>
            </a:extLst>
          </p:cNvPr>
          <p:cNvSpPr txBox="1"/>
          <p:nvPr/>
        </p:nvSpPr>
        <p:spPr>
          <a:xfrm>
            <a:off x="487358" y="1787506"/>
            <a:ext cx="1076166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정보 흐름의 방해를 개선하기 위해 </a:t>
            </a:r>
            <a:r>
              <a:rPr lang="en-US" altLang="ko-KR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DenseNet</a:t>
            </a:r>
            <a:r>
              <a:rPr lang="ko-KR" altLang="en-US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은 또 다른 </a:t>
            </a:r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connectivity pattern</a:t>
            </a:r>
            <a:r>
              <a:rPr lang="ko-KR" altLang="en-US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제안</a:t>
            </a:r>
            <a:endParaRPr lang="en-US" altLang="ko-KR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</a:t>
            </a:r>
            <a:r>
              <a:rPr lang="ko-KR" altLang="en-US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모든 </a:t>
            </a:r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layer</a:t>
            </a:r>
            <a:r>
              <a:rPr lang="ko-KR" altLang="en-US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자신 이후의 모든 </a:t>
            </a:r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layer</a:t>
            </a:r>
            <a:r>
              <a:rPr lang="ko-KR" altLang="en-US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향하는 </a:t>
            </a:r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direct connection</a:t>
            </a:r>
            <a:r>
              <a:rPr lang="ko-KR" altLang="en-US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가지는 것</a:t>
            </a:r>
            <a:endParaRPr lang="en-US" altLang="ko-KR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6594-597F-47A5-AEA8-9A31D9F49EBC}"/>
              </a:ext>
            </a:extLst>
          </p:cNvPr>
          <p:cNvSpPr txBox="1"/>
          <p:nvPr/>
        </p:nvSpPr>
        <p:spPr>
          <a:xfrm>
            <a:off x="781049" y="2641593"/>
            <a:ext cx="9553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결과적으로 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번째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layer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출력은 이전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layer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 map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들이 결합되어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</a:t>
            </a:r>
            <a:r>
              <a:rPr lang="en-US" altLang="ko-KR" sz="1600" baseline="-250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(〮)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연산을 수행한 값</a:t>
            </a:r>
            <a:endParaRPr lang="en-US" altLang="ko-KR" sz="1600" b="0" i="0" dirty="0">
              <a:solidFill>
                <a:schemeClr val="bg1">
                  <a:lumMod val="50000"/>
                </a:schemeClr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2D9F8-2484-43C6-B13F-AC79FC94B117}"/>
              </a:ext>
            </a:extLst>
          </p:cNvPr>
          <p:cNvSpPr txBox="1"/>
          <p:nvPr/>
        </p:nvSpPr>
        <p:spPr>
          <a:xfrm>
            <a:off x="487358" y="4791397"/>
            <a:ext cx="1113219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DensNet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</a:t>
            </a:r>
            <a:r>
              <a:rPr lang="en-US" altLang="ko-KR" baseline="-25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(〮)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함수는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BN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→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ReLU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→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3x3 Convolution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순서로 구성된 합성함수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BN, </a:t>
            </a:r>
            <a:r>
              <a:rPr lang="en-US" altLang="ko-KR" sz="1600" i="1" dirty="0" err="1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ReLU</a:t>
            </a:r>
            <a:r>
              <a:rPr lang="en-US" altLang="ko-KR" sz="1600" i="1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Convolution </a:t>
            </a:r>
            <a:r>
              <a:rPr lang="ko-KR" altLang="en-US" sz="1600" i="1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순서에 따른 효율성을 연구한 논문을 인용</a:t>
            </a:r>
            <a:endParaRPr lang="en-US" altLang="ko-KR" sz="1600" i="1" dirty="0">
              <a:solidFill>
                <a:schemeClr val="bg1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5BE768-A977-4698-A875-D0CECBF6DB69}"/>
              </a:ext>
            </a:extLst>
          </p:cNvPr>
          <p:cNvSpPr txBox="1"/>
          <p:nvPr/>
        </p:nvSpPr>
        <p:spPr>
          <a:xfrm>
            <a:off x="487358" y="4422065"/>
            <a:ext cx="727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Composite function</a:t>
            </a:r>
            <a:endParaRPr lang="en-US" altLang="ko-KR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808A1A-F21C-4167-9E9A-1732B8FD9E73}"/>
              </a:ext>
            </a:extLst>
          </p:cNvPr>
          <p:cNvSpPr txBox="1"/>
          <p:nvPr/>
        </p:nvSpPr>
        <p:spPr>
          <a:xfrm>
            <a:off x="487358" y="1371124"/>
            <a:ext cx="727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Dense connectivity</a:t>
            </a:r>
            <a:endParaRPr lang="en-US" altLang="ko-KR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2EA179-3CAD-414C-9484-83A6D09D6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3295082"/>
            <a:ext cx="36385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16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AEDA8-508B-42AB-8D2C-66A7BE3115AC}"/>
              </a:ext>
            </a:extLst>
          </p:cNvPr>
          <p:cNvSpPr txBox="1"/>
          <p:nvPr/>
        </p:nvSpPr>
        <p:spPr>
          <a:xfrm>
            <a:off x="310684" y="340016"/>
            <a:ext cx="327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DenseNet</a:t>
            </a:r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구조 </a:t>
            </a:r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pooling layer</a:t>
            </a:r>
            <a:endParaRPr lang="ko-KR" altLang="en-US" i="1" dirty="0">
              <a:solidFill>
                <a:schemeClr val="bg1">
                  <a:lumMod val="6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5BB83D3-B747-4D62-9590-0DFA3B7A0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34" y="3859565"/>
            <a:ext cx="2920681" cy="492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F0B532-0D17-4839-973D-CC7268BD772B}"/>
              </a:ext>
            </a:extLst>
          </p:cNvPr>
          <p:cNvSpPr txBox="1"/>
          <p:nvPr/>
        </p:nvSpPr>
        <p:spPr>
          <a:xfrm>
            <a:off x="433224" y="4218239"/>
            <a:ext cx="11132192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앞의 식에서 사용한 연산은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 map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크기가 바뀌면 사용할 수 없음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크기가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동일해야함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8F50B5-FD8A-4B3B-AC8E-790957D73F80}"/>
              </a:ext>
            </a:extLst>
          </p:cNvPr>
          <p:cNvGrpSpPr/>
          <p:nvPr/>
        </p:nvGrpSpPr>
        <p:grpSpPr>
          <a:xfrm>
            <a:off x="1274260" y="1568561"/>
            <a:ext cx="9450119" cy="2010056"/>
            <a:chOff x="1370938" y="2641862"/>
            <a:chExt cx="9450119" cy="201005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08867FA-12AC-4670-9488-BF93C570C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0938" y="2641862"/>
              <a:ext cx="9450119" cy="201005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68AB87E-DD44-4B6C-B6CA-5F0B8CED08E2}"/>
                </a:ext>
              </a:extLst>
            </p:cNvPr>
            <p:cNvSpPr/>
            <p:nvPr/>
          </p:nvSpPr>
          <p:spPr>
            <a:xfrm>
              <a:off x="4516279" y="2888409"/>
              <a:ext cx="665321" cy="11120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70523F-570B-475C-8F56-A04E4EA6F8F0}"/>
                </a:ext>
              </a:extLst>
            </p:cNvPr>
            <p:cNvSpPr/>
            <p:nvPr/>
          </p:nvSpPr>
          <p:spPr>
            <a:xfrm>
              <a:off x="6792754" y="2866684"/>
              <a:ext cx="665322" cy="11120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25E6970-D575-4C6A-8F40-B4620F0E271E}"/>
              </a:ext>
            </a:extLst>
          </p:cNvPr>
          <p:cNvSpPr txBox="1"/>
          <p:nvPr/>
        </p:nvSpPr>
        <p:spPr>
          <a:xfrm>
            <a:off x="803594" y="4745375"/>
            <a:ext cx="108966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 map</a:t>
            </a:r>
            <a:r>
              <a:rPr lang="ko-KR" altLang="en-US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크기를 바꾸기 위해 </a:t>
            </a:r>
            <a:r>
              <a:rPr lang="en-US" altLang="ko-KR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network </a:t>
            </a:r>
            <a:r>
              <a:rPr lang="ko-KR" altLang="en-US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전체를 같은 </a:t>
            </a:r>
            <a:r>
              <a:rPr lang="en-US" altLang="ko-KR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 map </a:t>
            </a:r>
            <a:r>
              <a:rPr lang="ko-KR" altLang="en-US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크기를 가진 레이어들끼리 묶어서 여러 개의 </a:t>
            </a:r>
            <a:r>
              <a:rPr lang="en-US" altLang="ko-KR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dense block</a:t>
            </a:r>
            <a:r>
              <a:rPr lang="ko-KR" altLang="en-US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 나누고</a:t>
            </a:r>
            <a:r>
              <a:rPr lang="en-US" altLang="ko-KR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 사이에 </a:t>
            </a:r>
            <a:r>
              <a:rPr lang="en-US" altLang="ko-KR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convolution</a:t>
            </a:r>
            <a:r>
              <a:rPr lang="ko-KR" altLang="en-US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</a:t>
            </a:r>
            <a:r>
              <a:rPr lang="en-US" altLang="ko-KR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pooling</a:t>
            </a:r>
            <a:r>
              <a:rPr lang="ko-KR" altLang="en-US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</a:t>
            </a:r>
            <a:r>
              <a:rPr lang="en-US" altLang="ko-KR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수행하는 </a:t>
            </a:r>
            <a:r>
              <a:rPr lang="en-US" altLang="ko-KR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transition layer</a:t>
            </a:r>
            <a:r>
              <a:rPr lang="ko-KR" altLang="en-US" sz="17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둠</a:t>
            </a:r>
            <a:endParaRPr lang="en-US" altLang="ko-KR" sz="17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743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  <a:effectLst/>
      </a:spPr>
      <a:bodyPr rtlCol="0" anchor="ctr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kern="0" cap="none" spc="0" normalizeH="0" baseline="0" noProof="0" dirty="0">
            <a:ln>
              <a:noFill/>
            </a:ln>
            <a:solidFill>
              <a:prstClr val="black">
                <a:lumMod val="85000"/>
                <a:lumOff val="15000"/>
              </a:prstClr>
            </a:solidFill>
            <a:effectLst/>
            <a:uLnTx/>
            <a:uFillTx/>
            <a:latin typeface="맑은 고딕" panose="020F0502020204030204"/>
            <a:ea typeface="맑은 고딕" panose="020B0503020000020004" pitchFamily="50" charset="-127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</TotalTime>
  <Words>860</Words>
  <Application>Microsoft Office PowerPoint</Application>
  <PresentationFormat>와이드스크린</PresentationFormat>
  <Paragraphs>122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KoPubWorld돋움체 Bold</vt:lpstr>
      <vt:lpstr>KoPubWorld돋움체 Medium</vt:lpstr>
      <vt:lpstr>맑은 고딕</vt:lpstr>
      <vt:lpstr>Arial</vt:lpstr>
      <vt:lpstr>Cambria Math</vt:lpstr>
      <vt:lpstr>Office 테마</vt:lpstr>
      <vt:lpstr>41_Office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 현아</dc:creator>
  <cp:lastModifiedBy>성 현아</cp:lastModifiedBy>
  <cp:revision>36</cp:revision>
  <dcterms:created xsi:type="dcterms:W3CDTF">2021-09-15T04:04:12Z</dcterms:created>
  <dcterms:modified xsi:type="dcterms:W3CDTF">2021-10-15T05:07:56Z</dcterms:modified>
</cp:coreProperties>
</file>