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5" r:id="rId4"/>
    <p:sldId id="287" r:id="rId5"/>
    <p:sldId id="285" r:id="rId6"/>
    <p:sldId id="286" r:id="rId7"/>
    <p:sldId id="300" r:id="rId8"/>
    <p:sldId id="299" r:id="rId9"/>
    <p:sldId id="272" r:id="rId10"/>
    <p:sldId id="266" r:id="rId11"/>
    <p:sldId id="307" r:id="rId12"/>
    <p:sldId id="309" r:id="rId13"/>
    <p:sldId id="308" r:id="rId14"/>
    <p:sldId id="310" r:id="rId15"/>
    <p:sldId id="311" r:id="rId16"/>
    <p:sldId id="314" r:id="rId17"/>
    <p:sldId id="316" r:id="rId18"/>
    <p:sldId id="313" r:id="rId19"/>
    <p:sldId id="319" r:id="rId20"/>
    <p:sldId id="320" r:id="rId21"/>
    <p:sldId id="279" r:id="rId22"/>
    <p:sldId id="321" r:id="rId23"/>
    <p:sldId id="25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/>
    <p:restoredTop sz="94715"/>
  </p:normalViewPr>
  <p:slideViewPr>
    <p:cSldViewPr snapToGrid="0" snapToObjects="1">
      <p:cViewPr varScale="1">
        <p:scale>
          <a:sx n="82" d="100"/>
          <a:sy n="82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D0D0-A389-3843-8730-2E1E4C13A0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1F7B-1FFD-8440-92E6-4E6F22D7F6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帆软软件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用</a:t>
            </a:r>
            <a:r>
              <a:rPr kumimoji="1" lang="en-US" altLang="zh-CN" dirty="0">
                <a:solidFill>
                  <a:schemeClr val="bg1"/>
                </a:solidFill>
              </a:rPr>
              <a:t>swift</a:t>
            </a:r>
            <a:r>
              <a:rPr kumimoji="1" lang="zh-CN" altLang="en-US" dirty="0">
                <a:solidFill>
                  <a:schemeClr val="bg1"/>
                </a:solidFill>
              </a:rPr>
              <a:t>引擎实现漏斗计算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有序漏斗查询实现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1、单块查询(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egmentQuery)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egmentQuery并行计算，查询解析时会把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hash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模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48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相同的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Segment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传入一个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egmentQuery，以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seg0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seg48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为例说明单块漏斗计算，若增量更新多次，计算方法类似。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计算分两部分首先是多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segment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的初步过滤与合并，把单个用户的完整数据取出来。其次是依次有序的遍历单个用户的记录，按要求计算漏斗查询。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有序漏斗查询实现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segment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的合并  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每块分别用bitmap索引对步骤(event_type)和时间区间进行索引过滤,得到明细数据的索引（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rows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）；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根据上一步的索引分别进行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groupby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操作，得到多个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user_id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key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，索引为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value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的迭代器，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groupby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操作得到的迭代器默认按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key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升序排序。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462405" y="4653280"/>
          <a:ext cx="314515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990"/>
                <a:gridCol w="157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seg0.user_id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seg0.rows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[1,2,5]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[6,10,13]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[15,19,40]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942965" y="4653280"/>
          <a:ext cx="314515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95"/>
                <a:gridCol w="14706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seg48.user_id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seg48.rows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[3,5]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[7]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[9,12,13]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有序漏斗查询实现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计算过程中流式合并两个有序的迭代器，得到一个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user_id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在两个分块上的索引。</a:t>
            </a:r>
            <a:r>
              <a:rPr lang="zh-CN" altLang="en-US">
                <a:solidFill>
                  <a:schemeClr val="bg1"/>
                </a:solidFill>
              </a:rPr>
              <a:t>   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zh-CN">
                <a:solidFill>
                  <a:schemeClr val="bg1"/>
                </a:solidFill>
              </a:rPr>
              <a:t>单块上的</a:t>
            </a:r>
            <a:r>
              <a:rPr lang="en-US" altLang="zh-CN">
                <a:solidFill>
                  <a:schemeClr val="bg1"/>
                </a:solidFill>
              </a:rPr>
              <a:t>combine</a:t>
            </a:r>
            <a:r>
              <a:rPr lang="zh-CN" altLang="en-US">
                <a:solidFill>
                  <a:schemeClr val="bg1"/>
                </a:solidFill>
              </a:rPr>
              <a:t>字段已经排序过，如果</a:t>
            </a:r>
            <a:r>
              <a:rPr lang="en-US" altLang="zh-CN">
                <a:solidFill>
                  <a:schemeClr val="bg1"/>
                </a:solidFill>
              </a:rPr>
              <a:t>user_id</a:t>
            </a:r>
            <a:r>
              <a:rPr lang="zh-CN" altLang="en-US">
                <a:solidFill>
                  <a:schemeClr val="bg1"/>
                </a:solidFill>
              </a:rPr>
              <a:t>只在一个分块存在，比如</a:t>
            </a:r>
            <a:r>
              <a:rPr lang="en-US" altLang="zh-CN">
                <a:solidFill>
                  <a:schemeClr val="bg1"/>
                </a:solidFill>
              </a:rPr>
              <a:t>id2</a:t>
            </a:r>
            <a:r>
              <a:rPr lang="zh-CN" altLang="en-US">
                <a:solidFill>
                  <a:schemeClr val="bg1"/>
                </a:solidFill>
              </a:rPr>
              <a:t>，直接遍历即可，多个分块存在可以用游标依次遍历两个有序队列合并即可。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400935" y="2849245"/>
          <a:ext cx="5704205" cy="193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015"/>
                <a:gridCol w="1903730"/>
                <a:gridCol w="1902460"/>
              </a:tblGrid>
              <a:tr h="3930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user_id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seg0.rows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seg48.rows</a:t>
                      </a:r>
                      <a:endParaRPr lang="en-US" altLang="zh-CN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[1,2,5]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[3,5]</a:t>
                      </a:r>
                      <a:endParaRPr lang="zh-CN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[7]</a:t>
                      </a:r>
                      <a:endParaRPr lang="en-US" altLang="zh-CN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[6,10,13]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[15,19,40]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[9,12,13]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有序漏斗查询实现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漏斗查询接口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QQ截图201810241434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10" y="2272030"/>
            <a:ext cx="6525895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有序漏斗计算实现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单用户漏斗计算流程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 根据上一步</a:t>
            </a:r>
            <a:r>
              <a:rPr lang="en-US" altLang="zh-CN">
                <a:solidFill>
                  <a:schemeClr val="bg1"/>
                </a:solidFill>
              </a:rPr>
              <a:t>groupby</a:t>
            </a:r>
            <a:r>
              <a:rPr lang="zh-CN" altLang="en-US">
                <a:solidFill>
                  <a:schemeClr val="bg1"/>
                </a:solidFill>
              </a:rPr>
              <a:t>合并之后的结果，按时间戳顺序逐条调用查询接口的</a:t>
            </a:r>
            <a:r>
              <a:rPr lang="en-US" altLang="zh-CN">
                <a:solidFill>
                  <a:schemeClr val="bg1"/>
                </a:solidFill>
              </a:rPr>
              <a:t>add</a:t>
            </a:r>
            <a:r>
              <a:rPr lang="zh-CN" altLang="en-US">
                <a:solidFill>
                  <a:schemeClr val="bg1"/>
                </a:solidFill>
              </a:rPr>
              <a:t>方法。其中参数尽量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用字段索引的字典序号代替明细字符串，减少字符串读取。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 遍历完一个用户的数据，调用</a:t>
            </a:r>
            <a:r>
              <a:rPr lang="en-US" altLang="zh-CN">
                <a:solidFill>
                  <a:schemeClr val="bg1"/>
                </a:solidFill>
              </a:rPr>
              <a:t>getRelust</a:t>
            </a:r>
            <a:r>
              <a:rPr lang="zh-CN" altLang="en-US">
                <a:solidFill>
                  <a:schemeClr val="bg1"/>
                </a:solidFill>
              </a:rPr>
              <a:t>返回该用户每天的计算结果。</a:t>
            </a:r>
            <a:r>
              <a:rPr lang="en-US" altLang="zh-CN">
                <a:solidFill>
                  <a:schemeClr val="bg1"/>
                </a:solidFill>
              </a:rPr>
              <a:t>IHead</a:t>
            </a:r>
            <a:r>
              <a:rPr lang="zh-CN" altLang="en-US">
                <a:solidFill>
                  <a:schemeClr val="bg1"/>
                </a:solidFill>
              </a:rPr>
              <a:t>对象保存了一天事件的最大步骤，每一步骤的时间戳用来计算中位数，分组等属性。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 调用</a:t>
            </a:r>
            <a:r>
              <a:rPr lang="en-US" altLang="zh-CN">
                <a:solidFill>
                  <a:schemeClr val="bg1"/>
                </a:solidFill>
              </a:rPr>
              <a:t>reset</a:t>
            </a:r>
            <a:r>
              <a:rPr lang="zh-CN" altLang="en-US">
                <a:solidFill>
                  <a:schemeClr val="bg1"/>
                </a:solidFill>
              </a:rPr>
              <a:t>方法重置属性，节约内存，减少</a:t>
            </a:r>
            <a:r>
              <a:rPr lang="en-US" altLang="zh-CN">
                <a:solidFill>
                  <a:schemeClr val="bg1"/>
                </a:solidFill>
              </a:rPr>
              <a:t>jvmgc</a:t>
            </a:r>
            <a:r>
              <a:rPr lang="zh-CN" altLang="en-US">
                <a:solidFill>
                  <a:schemeClr val="bg1"/>
                </a:solidFill>
              </a:rPr>
              <a:t>。   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有序漏斗计算实现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漏斗计算算法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以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15</a:t>
            </a:r>
            <a:r>
              <a:rPr lang="zh-CN" altLang="en-US">
                <a:solidFill>
                  <a:schemeClr val="bg1"/>
                </a:solidFill>
              </a:rPr>
              <a:t>号，窗口</a:t>
            </a:r>
            <a:r>
              <a:rPr lang="en-US" altLang="zh-CN">
                <a:solidFill>
                  <a:schemeClr val="bg1"/>
                </a:solidFill>
              </a:rPr>
              <a:t>7</a:t>
            </a:r>
            <a:r>
              <a:rPr lang="zh-CN" altLang="en-US">
                <a:solidFill>
                  <a:schemeClr val="bg1"/>
                </a:solidFill>
              </a:rPr>
              <a:t>天为例。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每天用</a:t>
            </a:r>
            <a:r>
              <a:rPr lang="en-US" altLang="zh-CN">
                <a:solidFill>
                  <a:schemeClr val="bg1"/>
                </a:solidFill>
              </a:rPr>
              <a:t>IStepContainer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IHead</a:t>
            </a:r>
            <a:r>
              <a:rPr lang="zh-CN" altLang="en-US">
                <a:solidFill>
                  <a:schemeClr val="bg1"/>
                </a:solidFill>
              </a:rPr>
              <a:t>容器）数组来保存当天的结果，数组长度为漏斗的步骤数。     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因为默认按天分组，所以可以从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当前事件的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dayIndex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开始往前遍历，更新每一天的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IStepContainer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数组。     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若来了一条</a:t>
            </a:r>
            <a:r>
              <a:rPr lang="en-US" altLang="zh-CN">
                <a:solidFill>
                  <a:schemeClr val="bg1"/>
                </a:solidFill>
              </a:rPr>
              <a:t>13</a:t>
            </a:r>
            <a:r>
              <a:rPr lang="zh-CN" altLang="en-US">
                <a:solidFill>
                  <a:schemeClr val="bg1"/>
                </a:solidFill>
              </a:rPr>
              <a:t>号的数据， 遍历</a:t>
            </a:r>
            <a:r>
              <a:rPr lang="en-US" altLang="zh-CN">
                <a:solidFill>
                  <a:schemeClr val="bg1"/>
                </a:solidFill>
              </a:rPr>
              <a:t>13</a:t>
            </a:r>
            <a:r>
              <a:rPr lang="zh-CN" altLang="en-US">
                <a:solidFill>
                  <a:schemeClr val="bg1"/>
                </a:solidFill>
              </a:rPr>
              <a:t>号到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号显然是不行的，优化第一步，就是提前跳出这个循环。    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   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576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6088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1112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3624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36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648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1160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3672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6438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8950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1462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3974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6486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8998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24965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960880" y="226123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2264410" y="226123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600325" y="226377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914650" y="226377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250565" y="226631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54095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890010" y="226123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193540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4514850" y="2256155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4889500" y="2256155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165090" y="2256155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490210" y="2263775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815330" y="2266315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6140450" y="2266315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有序漏斗计算实现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跳出循环的几个条件：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之前没有出现过第一个步骤，则直接跳出。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循环到第窗口天（</a:t>
            </a:r>
            <a:r>
              <a:rPr lang="en-US" altLang="zh-CN">
                <a:solidFill>
                  <a:schemeClr val="bg1"/>
                </a:solidFill>
              </a:rPr>
              <a:t>minIndex</a:t>
            </a:r>
            <a:r>
              <a:rPr lang="zh-CN" altLang="en-US">
                <a:solidFill>
                  <a:schemeClr val="bg1"/>
                </a:solidFill>
              </a:rPr>
              <a:t>），跳出循环。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如果循环的过程中有一天已经有完整的窗口</a:t>
            </a:r>
            <a:r>
              <a:rPr lang="en-US" altLang="zh-CN">
                <a:solidFill>
                  <a:schemeClr val="bg1"/>
                </a:solidFill>
              </a:rPr>
              <a:t>(finished)</a:t>
            </a:r>
            <a:r>
              <a:rPr lang="zh-CN" altLang="en-US">
                <a:solidFill>
                  <a:schemeClr val="bg1"/>
                </a:solidFill>
              </a:rPr>
              <a:t>，跳出循环。对应题目要求，找符合条件的最短窗口，因为即使</a:t>
            </a:r>
            <a:r>
              <a:rPr lang="en-US" altLang="zh-CN">
                <a:solidFill>
                  <a:schemeClr val="bg1"/>
                </a:solidFill>
              </a:rPr>
              <a:t>14</a:t>
            </a:r>
            <a:r>
              <a:rPr lang="zh-CN" altLang="en-US">
                <a:solidFill>
                  <a:schemeClr val="bg1"/>
                </a:solidFill>
              </a:rPr>
              <a:t>号的这条记录与</a:t>
            </a:r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号的能组成一个窗口，在</a:t>
            </a:r>
            <a:r>
              <a:rPr lang="en-US" altLang="zh-CN">
                <a:solidFill>
                  <a:schemeClr val="bg1"/>
                </a:solidFill>
              </a:rPr>
              <a:t>11</a:t>
            </a:r>
            <a:r>
              <a:rPr lang="zh-CN" altLang="en-US">
                <a:solidFill>
                  <a:schemeClr val="bg1"/>
                </a:solidFill>
              </a:rPr>
              <a:t>号一定能找到更短的一条窗口。   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   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576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6088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1112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3624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36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648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1160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3672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6438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8950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1462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3974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6486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89980" y="2268855"/>
            <a:ext cx="3251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24965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960880" y="226123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2264410" y="226123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600325" y="226377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914650" y="226377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250565" y="226631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54095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890010" y="226123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193540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4514850" y="2256155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4889500" y="2256155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165090" y="2256155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490210" y="2263775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815330" y="2266315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6140450" y="2266315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34" name="圆角矩形标注 33"/>
          <p:cNvSpPr/>
          <p:nvPr/>
        </p:nvSpPr>
        <p:spPr>
          <a:xfrm rot="10800000">
            <a:off x="5438140" y="2774315"/>
            <a:ext cx="1026795" cy="4483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19725" y="2814320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dateIndex</a:t>
            </a:r>
            <a:endParaRPr lang="en-US" altLang="zh-CN"/>
          </a:p>
        </p:txBody>
      </p:sp>
      <p:sp>
        <p:nvSpPr>
          <p:cNvPr id="36" name="圆角矩形标注 35"/>
          <p:cNvSpPr/>
          <p:nvPr/>
        </p:nvSpPr>
        <p:spPr>
          <a:xfrm rot="10800000">
            <a:off x="2992755" y="2774315"/>
            <a:ext cx="1026795" cy="4483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903855" y="2814320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minIndex</a:t>
            </a:r>
            <a:endParaRPr lang="en-US" altLang="zh-CN"/>
          </a:p>
        </p:txBody>
      </p:sp>
      <p:sp>
        <p:nvSpPr>
          <p:cNvPr id="38" name="圆角矩形标注 37"/>
          <p:cNvSpPr/>
          <p:nvPr/>
        </p:nvSpPr>
        <p:spPr>
          <a:xfrm rot="10800000">
            <a:off x="4286885" y="2774315"/>
            <a:ext cx="1026795" cy="4483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236720" y="2814320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finished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有序漏斗计算实现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用户一天记录的处理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IStepContainer数组长度为事件个数，每个IStepContainer存储的是当前步骤的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IHead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个步骤，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关联属性为例。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步骤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因为没有关联属性，创建了</a:t>
            </a:r>
            <a:r>
              <a:rPr lang="en-US" altLang="zh-CN">
                <a:solidFill>
                  <a:schemeClr val="bg1"/>
                </a:solidFill>
              </a:rPr>
              <a:t>SimpleContainer</a:t>
            </a:r>
            <a:r>
              <a:rPr lang="zh-CN" altLang="zh-CN">
                <a:solidFill>
                  <a:schemeClr val="bg1"/>
                </a:solidFill>
              </a:rPr>
              <a:t>，步骤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有关联属性，创建</a:t>
            </a:r>
            <a:r>
              <a:rPr lang="en-US" altLang="zh-CN">
                <a:solidFill>
                  <a:schemeClr val="bg1"/>
                </a:solidFill>
              </a:rPr>
              <a:t>AssoContainer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 说需要做的事情就是读上一个</a:t>
            </a:r>
            <a:r>
              <a:rPr lang="en-US" altLang="zh-CN">
                <a:solidFill>
                  <a:schemeClr val="bg1"/>
                </a:solidFill>
              </a:rPr>
              <a:t>container</a:t>
            </a:r>
            <a:r>
              <a:rPr lang="zh-CN" altLang="en-US">
                <a:solidFill>
                  <a:schemeClr val="bg1"/>
                </a:solidFill>
              </a:rPr>
              <a:t>来更新下一个</a:t>
            </a:r>
            <a:r>
              <a:rPr lang="en-US" altLang="zh-CN">
                <a:solidFill>
                  <a:schemeClr val="bg1"/>
                </a:solidFill>
              </a:rPr>
              <a:t>container</a:t>
            </a:r>
            <a:r>
              <a:rPr lang="zh-CN" altLang="en-US">
                <a:solidFill>
                  <a:schemeClr val="bg1"/>
                </a:solidFill>
              </a:rPr>
              <a:t>。例如来了一条步骤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的记录，则需要读</a:t>
            </a:r>
            <a:r>
              <a:rPr lang="en-US" altLang="zh-CN">
                <a:solidFill>
                  <a:schemeClr val="bg1"/>
                </a:solidFill>
              </a:rPr>
              <a:t>containers[1]</a:t>
            </a:r>
            <a:r>
              <a:rPr lang="zh-CN" altLang="en-US">
                <a:solidFill>
                  <a:schemeClr val="bg1"/>
                </a:solidFill>
              </a:rPr>
              <a:t>，更新</a:t>
            </a:r>
            <a:r>
              <a:rPr lang="en-US" altLang="zh-CN">
                <a:solidFill>
                  <a:schemeClr val="bg1"/>
                </a:solidFill>
              </a:rPr>
              <a:t>containers[2]</a:t>
            </a:r>
            <a:r>
              <a:rPr lang="zh-CN" altLang="zh-CN">
                <a:solidFill>
                  <a:schemeClr val="bg1"/>
                </a:solidFill>
              </a:rPr>
              <a:t>。</a:t>
            </a:r>
            <a:r>
              <a:rPr lang="zh-CN" altLang="en-US">
                <a:solidFill>
                  <a:schemeClr val="bg1"/>
                </a:solidFill>
              </a:rPr>
              <a:t>      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3065" y="3236595"/>
            <a:ext cx="162179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5275" y="3376930"/>
            <a:ext cx="197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SimpleContainer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611245" y="3237230"/>
            <a:ext cx="162179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3455" y="3377565"/>
            <a:ext cx="197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SimpleContainer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440045" y="3237865"/>
            <a:ext cx="162179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42255" y="3378200"/>
            <a:ext cx="197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AssoContainer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268845" y="3238500"/>
            <a:ext cx="162179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71055" y="3378835"/>
            <a:ext cx="197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Asso</a:t>
            </a:r>
            <a:r>
              <a:rPr lang="en-US" altLang="zh-CN"/>
              <a:t>Container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有序漏斗计算实现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用户一天记录的处理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SimpleContainer</a:t>
            </a:r>
            <a:r>
              <a:rPr lang="zh-CN" altLang="en-US">
                <a:solidFill>
                  <a:schemeClr val="bg1"/>
                </a:solidFill>
              </a:rPr>
              <a:t> 比较简单，只需记录一个</a:t>
            </a:r>
            <a:r>
              <a:rPr lang="en-US" altLang="zh-CN">
                <a:solidFill>
                  <a:schemeClr val="bg1"/>
                </a:solidFill>
              </a:rPr>
              <a:t>IHead</a:t>
            </a:r>
            <a:r>
              <a:rPr lang="zh-CN" altLang="en-US">
                <a:solidFill>
                  <a:schemeClr val="bg1"/>
                </a:solidFill>
              </a:rPr>
              <a:t>，时刻更新最新的数据即可。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处理关联属性的</a:t>
            </a:r>
            <a:r>
              <a:rPr lang="en-US" altLang="zh-CN">
                <a:solidFill>
                  <a:schemeClr val="bg1"/>
                </a:solidFill>
              </a:rPr>
              <a:t>AssoContainer</a:t>
            </a:r>
            <a:r>
              <a:rPr lang="zh-CN" altLang="en-US">
                <a:solidFill>
                  <a:schemeClr val="bg1"/>
                </a:solidFill>
              </a:rPr>
              <a:t>就比较复杂。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利用相关字段预处理的数据字典,使用数组索引+双向链表实现的容器，实现对计算过程中缓存结果的定向更新与去重。  </a:t>
            </a:r>
            <a:r>
              <a:rPr lang="zh-CN" altLang="en-US">
                <a:solidFill>
                  <a:schemeClr val="bg1"/>
                </a:solidFill>
              </a:rPr>
              <a:t>  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有序漏斗计算实现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SimpleContainer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结构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  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索引数组，长度为关联属性唯一值个数。数组直接引用链表中的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。列入来了一条关联属性为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的记录，则会先从数组索引中找到第二个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，更新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的属性，并且移动到链表的最后。最后返回结果的时候直接返回链表的最末尾一个值，即可满足漏斗计算要求。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3245" y="2533015"/>
            <a:ext cx="600075" cy="2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2660" y="2533015"/>
            <a:ext cx="600075" cy="2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75790" y="2473325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H3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671445" y="2533015"/>
            <a:ext cx="600075" cy="2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46375" y="2482215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62660" y="2482215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H1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540125" y="2533015"/>
            <a:ext cx="600075" cy="2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80230" y="2541905"/>
            <a:ext cx="600075" cy="2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34610" y="2533015"/>
            <a:ext cx="600075" cy="2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73780" y="2482215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380230" y="2482215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134610" y="2473325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H4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62660" y="3246755"/>
            <a:ext cx="600075" cy="2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58645" y="3246755"/>
            <a:ext cx="600075" cy="2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746375" y="3246755"/>
            <a:ext cx="600075" cy="2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09035" y="3246755"/>
            <a:ext cx="600075" cy="24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739390" y="3187065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858645" y="3187065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3630295" y="3187065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H4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005205" y="3187065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H3</a:t>
            </a:r>
            <a:endParaRPr lang="en-US" altLang="zh-CN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549400" y="3371215"/>
            <a:ext cx="2838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462530" y="3371215"/>
            <a:ext cx="2838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46450" y="3429000"/>
            <a:ext cx="2838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26" idx="0"/>
          </p:cNvCxnSpPr>
          <p:nvPr/>
        </p:nvCxnSpPr>
        <p:spPr>
          <a:xfrm>
            <a:off x="1398270" y="2850515"/>
            <a:ext cx="895985" cy="336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0"/>
            <a:endCxn id="20" idx="2"/>
          </p:cNvCxnSpPr>
          <p:nvPr/>
        </p:nvCxnSpPr>
        <p:spPr>
          <a:xfrm flipV="1">
            <a:off x="4065905" y="2841625"/>
            <a:ext cx="1504315" cy="345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0"/>
            <a:endCxn id="10" idx="2"/>
          </p:cNvCxnSpPr>
          <p:nvPr/>
        </p:nvCxnSpPr>
        <p:spPr>
          <a:xfrm flipV="1">
            <a:off x="1440815" y="2841625"/>
            <a:ext cx="870585" cy="345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2"/>
            <a:endCxn id="25" idx="0"/>
          </p:cNvCxnSpPr>
          <p:nvPr/>
        </p:nvCxnSpPr>
        <p:spPr>
          <a:xfrm flipH="1">
            <a:off x="3175000" y="2850515"/>
            <a:ext cx="6985" cy="336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500880" y="3495675"/>
            <a:ext cx="479425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440815" y="3749040"/>
            <a:ext cx="306451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28" idx="2"/>
          </p:cNvCxnSpPr>
          <p:nvPr/>
        </p:nvCxnSpPr>
        <p:spPr>
          <a:xfrm>
            <a:off x="1440815" y="3555365"/>
            <a:ext cx="0" cy="20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数据预处理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swift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引擎进行数据处理。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swift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是帆软自研的一个分布式数据仓库。底层为列式存储，位图索引的二维表，支持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hash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分块，分布式导入，查询。    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 结合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swift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的特性与易观数据，做如下处理。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有序漏斗计算实现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2、单节点查询(ResultQuery)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合并本地节点多个segmentQuery的漏斗查询结果。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这一步比较简单，只需要根据</a:t>
            </a:r>
            <a:r>
              <a:rPr lang="en-US" altLang="zh-CN">
                <a:solidFill>
                  <a:schemeClr val="bg1"/>
                </a:solidFill>
              </a:rPr>
              <a:t>GroupKey</a:t>
            </a:r>
            <a:r>
              <a:rPr lang="zh-CN" altLang="en-US">
                <a:solidFill>
                  <a:schemeClr val="bg1"/>
                </a:solidFill>
              </a:rPr>
              <a:t>将所有</a:t>
            </a:r>
            <a:r>
              <a:rPr lang="en-US" altLang="zh-CN">
                <a:solidFill>
                  <a:schemeClr val="bg1"/>
                </a:solidFill>
              </a:rPr>
              <a:t>SegmentQuery</a:t>
            </a:r>
            <a:r>
              <a:rPr lang="zh-CN" altLang="en-US">
                <a:solidFill>
                  <a:schemeClr val="bg1"/>
                </a:solidFill>
              </a:rPr>
              <a:t>的结果进行</a:t>
            </a:r>
            <a:r>
              <a:rPr lang="en-US" altLang="zh-CN">
                <a:solidFill>
                  <a:schemeClr val="bg1"/>
                </a:solidFill>
              </a:rPr>
              <a:t>hash</a:t>
            </a:r>
            <a:r>
              <a:rPr lang="zh-CN" altLang="en-US">
                <a:solidFill>
                  <a:schemeClr val="bg1"/>
                </a:solidFill>
              </a:rPr>
              <a:t>合并即可。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有序漏斗计算实现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3、主节点查询(PostQuery)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合并多个ResultQuery的远端查询的漏斗查询结果。这一步与</a:t>
            </a:r>
            <a:r>
              <a:rPr lang="en-US" altLang="zh-CN">
                <a:solidFill>
                  <a:schemeClr val="bg1"/>
                </a:solidFill>
              </a:rPr>
              <a:t>Result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ResultQuery完全相同。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因为是计算秒的中位数，并且时间跨度必定小于时间窗口，可以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new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一个长度为时间窗口秒数的数组，通过使用counting sort计算中位数,时间空间复杂度都是O(n)</a:t>
            </a:r>
            <a:r>
              <a:rPr lang="zh-CN" altLang="en-US">
                <a:solidFill>
                  <a:schemeClr val="bg1"/>
                </a:solidFill>
              </a:rPr>
              <a:t>。耗费时间大约不到一百毫秒，并没有用多线程优化。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04458"/>
            <a:ext cx="10515600" cy="210871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小彩蛋，</a:t>
            </a:r>
            <a:r>
              <a:rPr kumimoji="1" lang="en-US" altLang="zh-CN" dirty="0">
                <a:solidFill>
                  <a:schemeClr val="bg1"/>
                </a:solidFill>
              </a:rPr>
              <a:t>swift</a:t>
            </a:r>
            <a:r>
              <a:rPr kumimoji="1" lang="zh-CN" altLang="en-US" dirty="0">
                <a:solidFill>
                  <a:schemeClr val="bg1"/>
                </a:solidFill>
              </a:rPr>
              <a:t>即将于约两个月之后开源，欢迎大家关注。https://github.com/fanruan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数据预处理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、原始数据处理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）全局字典处理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事件CODE与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事件名称一一对应并且一共只有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15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个，可以用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15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这几个数字的全局字典来代替，并且只要存一列就够。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日期字段用距离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2018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年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日的天数来代替。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数据预处理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、原始数据处理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）数据压缩处理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  时间戳是秒级别，用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保存足够。上述两个全局字典都很小，不会超过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16bit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，所以可以用一个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long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combine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字段）来表示这三个字段。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顺序为</a:t>
            </a:r>
            <a:r>
              <a:rPr>
                <a:solidFill>
                  <a:schemeClr val="bg1"/>
                </a:solidFill>
                <a:sym typeface="+mn-ea"/>
              </a:rPr>
              <a:t>timestamp 32bit + eventType 16bit + createDate 16bit</a:t>
            </a:r>
            <a:r>
              <a:rPr lang="zh-CN"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</a:t>
            </a:r>
            <a:r>
              <a:rPr lang="en-US" altLang="zh-CN">
                <a:solidFill>
                  <a:schemeClr val="bg1"/>
                </a:solidFill>
              </a:rPr>
              <a:t>timestamp</a:t>
            </a:r>
            <a:r>
              <a:rPr lang="zh-CN" altLang="en-US">
                <a:solidFill>
                  <a:schemeClr val="bg1"/>
                </a:solidFill>
              </a:rPr>
              <a:t>放在前面可以方便排序，</a:t>
            </a:r>
            <a:r>
              <a:rPr lang="en-US" altLang="zh-CN">
                <a:solidFill>
                  <a:schemeClr val="bg1"/>
                </a:solidFill>
              </a:rPr>
              <a:t>combine</a:t>
            </a:r>
            <a:r>
              <a:rPr lang="zh-CN" altLang="en-US">
                <a:solidFill>
                  <a:schemeClr val="bg1"/>
                </a:solidFill>
              </a:rPr>
              <a:t>字段的排序结果与</a:t>
            </a:r>
            <a:r>
              <a:rPr lang="en-US" altLang="zh-CN">
                <a:solidFill>
                  <a:schemeClr val="bg1"/>
                </a:solidFill>
              </a:rPr>
              <a:t>timestamp</a:t>
            </a:r>
            <a:r>
              <a:rPr lang="zh-CN" altLang="en-US">
                <a:solidFill>
                  <a:schemeClr val="bg1"/>
                </a:solidFill>
              </a:rPr>
              <a:t>一致。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数据预处理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、原始数据处理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）其他数据处理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用户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单独存一列，不做特殊处理。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  事件属性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解析成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个字段分别保存。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为了过滤方便日期字段与事件类型除了整合到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combine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中去，再额外保存一列，仅用于初步索引过滤，不读明细。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最终表的字段为：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user_id(varchar),event_type(int),dateIndex(int),combine(long)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四个字段以及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good_name(varchar),good_city(varchar)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个商品属性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json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拆解出来的字段。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数据预处理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、导入数据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bg1"/>
                </a:solidFill>
              </a:rPr>
              <a:t>    (1)</a:t>
            </a:r>
            <a:r>
              <a:rPr lang="zh-CN" altLang="en-US">
                <a:solidFill>
                  <a:schemeClr val="bg1"/>
                </a:solidFill>
              </a:rPr>
              <a:t>底层存储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 比赛数据量相对较大，内存并不充裕，硬盘是</a:t>
            </a:r>
            <a:r>
              <a:rPr lang="en-US" altLang="zh-CN">
                <a:solidFill>
                  <a:schemeClr val="bg1"/>
                </a:solidFill>
              </a:rPr>
              <a:t>ssd</a:t>
            </a:r>
            <a:r>
              <a:rPr lang="zh-CN" altLang="en-US">
                <a:solidFill>
                  <a:schemeClr val="bg1"/>
                </a:solidFill>
              </a:rPr>
              <a:t>，并且容量足够。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选用</a:t>
            </a:r>
            <a:r>
              <a:rPr lang="en-US" altLang="zh-CN">
                <a:solidFill>
                  <a:schemeClr val="bg1"/>
                </a:solidFill>
              </a:rPr>
              <a:t>swift</a:t>
            </a:r>
            <a:r>
              <a:rPr lang="zh-CN" altLang="en-US">
                <a:solidFill>
                  <a:schemeClr val="bg1"/>
                </a:solidFill>
              </a:rPr>
              <a:t>的基于</a:t>
            </a:r>
            <a:r>
              <a:rPr lang="en-US" altLang="zh-CN">
                <a:solidFill>
                  <a:schemeClr val="bg1"/>
                </a:solidFill>
              </a:rPr>
              <a:t>java nio</a:t>
            </a:r>
            <a:r>
              <a:rPr lang="zh-CN" altLang="en-US">
                <a:solidFill>
                  <a:schemeClr val="bg1"/>
                </a:solidFill>
              </a:rPr>
              <a:t>的MappedByteBuffer（内存映射文件）来做底层存储。实测顺序读取一亿个</a:t>
            </a:r>
            <a:r>
              <a:rPr lang="en-US" altLang="zh-CN">
                <a:solidFill>
                  <a:schemeClr val="bg1"/>
                </a:solidFill>
              </a:rPr>
              <a:t>long</a:t>
            </a:r>
            <a:r>
              <a:rPr lang="zh-CN" altLang="en-US">
                <a:solidFill>
                  <a:schemeClr val="bg1"/>
                </a:solidFill>
              </a:rPr>
              <a:t>只需要</a:t>
            </a:r>
            <a:r>
              <a:rPr lang="en-US" altLang="zh-CN">
                <a:solidFill>
                  <a:schemeClr val="bg1"/>
                </a:solidFill>
              </a:rPr>
              <a:t>200ms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数据预处理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、导入数据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en-US" altLang="en-US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导入步骤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 文件每台机器都存一份，分布式导入。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  </a:t>
            </a:r>
            <a:r>
              <a:rPr>
                <a:solidFill>
                  <a:schemeClr val="bg1"/>
                </a:solidFill>
              </a:rPr>
              <a:t>根据user</a:t>
            </a:r>
            <a:r>
              <a:rPr lang="en-US">
                <a:solidFill>
                  <a:schemeClr val="bg1"/>
                </a:solidFill>
              </a:rPr>
              <a:t>_i</a:t>
            </a:r>
            <a:r>
              <a:rPr>
                <a:solidFill>
                  <a:schemeClr val="bg1"/>
                </a:solidFill>
              </a:rPr>
              <a:t>d进行hash分块</a:t>
            </a:r>
            <a:r>
              <a:rPr lang="zh-CN">
                <a:solidFill>
                  <a:schemeClr val="bg1"/>
                </a:solidFill>
              </a:rPr>
              <a:t>，分成</a:t>
            </a:r>
            <a:r>
              <a:rPr lang="en-US" altLang="zh-CN">
                <a:solidFill>
                  <a:schemeClr val="bg1"/>
                </a:solidFill>
              </a:rPr>
              <a:t>48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块（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segment)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seg0~47</a:t>
            </a:r>
            <a:r>
              <a:rPr lang="zh-CN" altLang="zh-CN">
                <a:solidFill>
                  <a:schemeClr val="bg1"/>
                </a:solidFill>
              </a:rPr>
              <a:t>。</a:t>
            </a:r>
            <a:r>
              <a:rPr lang="zh-CN">
                <a:solidFill>
                  <a:schemeClr val="bg1"/>
                </a:solidFill>
              </a:rPr>
              <a:t>每台机器只导入一部分</a:t>
            </a:r>
            <a:r>
              <a:rPr lang="en-US" altLang="zh-CN">
                <a:solidFill>
                  <a:schemeClr val="bg1"/>
                </a:solidFill>
              </a:rPr>
              <a:t>hash</a:t>
            </a:r>
            <a:r>
              <a:rPr lang="zh-CN" altLang="en-US">
                <a:solidFill>
                  <a:schemeClr val="bg1"/>
                </a:solidFill>
              </a:rPr>
              <a:t>值的数据，</a:t>
            </a:r>
            <a:r>
              <a:rPr lang="zh-CN">
                <a:solidFill>
                  <a:schemeClr val="bg1"/>
                </a:solidFill>
              </a:rPr>
              <a:t>并对</a:t>
            </a:r>
            <a:r>
              <a:rPr lang="en-US" altLang="zh-CN">
                <a:solidFill>
                  <a:schemeClr val="bg1"/>
                </a:solidFill>
              </a:rPr>
              <a:t>user_id</a:t>
            </a:r>
            <a:r>
              <a:rPr lang="zh-CN" altLang="en-US">
                <a:solidFill>
                  <a:schemeClr val="bg1"/>
                </a:solidFill>
              </a:rPr>
              <a:t>字段索引。</a:t>
            </a:r>
            <a:endParaRPr 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>
                <a:solidFill>
                  <a:schemeClr val="bg1"/>
                </a:solidFill>
              </a:rPr>
              <a:t>        </a:t>
            </a:r>
            <a:r>
              <a:rPr lang="zh-CN" altLang="zh-CN">
                <a:solidFill>
                  <a:schemeClr val="bg1"/>
                </a:solidFill>
              </a:rPr>
              <a:t>在每一个分块内对</a:t>
            </a:r>
            <a:r>
              <a:rPr>
                <a:solidFill>
                  <a:schemeClr val="bg1"/>
                </a:solidFill>
                <a:sym typeface="+mn-ea"/>
              </a:rPr>
              <a:t>user</a:t>
            </a:r>
            <a:r>
              <a:rPr lang="en-US">
                <a:solidFill>
                  <a:schemeClr val="bg1"/>
                </a:solidFill>
                <a:sym typeface="+mn-ea"/>
              </a:rPr>
              <a:t>_i</a:t>
            </a:r>
            <a:r>
              <a:rPr>
                <a:solidFill>
                  <a:schemeClr val="bg1"/>
                </a:solidFill>
                <a:sym typeface="+mn-ea"/>
              </a:rPr>
              <a:t>d</a:t>
            </a:r>
            <a:r>
              <a:rPr lang="zh-CN">
                <a:solidFill>
                  <a:schemeClr val="bg1"/>
                </a:solidFill>
                <a:sym typeface="+mn-ea"/>
              </a:rPr>
              <a:t>字段做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g</a:t>
            </a:r>
            <a:r>
              <a:rPr lang="en-US">
                <a:solidFill>
                  <a:schemeClr val="bg1"/>
                </a:solidFill>
                <a:sym typeface="+mn-ea"/>
              </a:rPr>
              <a:t>roupby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操作，对每个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user_id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的子集合的数据按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combine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字段升序排序，重新写入文件。这样在查询的时候可以顺序读文件，提高效率。</a:t>
            </a:r>
            <a:r>
              <a:rPr lang="zh-CN">
                <a:solidFill>
                  <a:schemeClr val="bg1"/>
                </a:solidFill>
              </a:rPr>
              <a:t>       </a:t>
            </a:r>
            <a:endParaRPr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 对分块数据进行按列索引，方便过滤。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数据预处理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、增量导入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   增量数据导入新的分块（</a:t>
            </a:r>
            <a:r>
              <a:rPr lang="en-US" altLang="zh-CN">
                <a:solidFill>
                  <a:schemeClr val="bg1"/>
                </a:solidFill>
              </a:rPr>
              <a:t>seg48~95)</a:t>
            </a:r>
            <a:r>
              <a:rPr lang="zh-CN" altLang="en-US">
                <a:solidFill>
                  <a:schemeClr val="bg1"/>
                </a:solidFill>
              </a:rPr>
              <a:t>，与全量导入流程一致，只要保证相同</a:t>
            </a:r>
            <a:r>
              <a:rPr lang="en-US" altLang="zh-CN">
                <a:solidFill>
                  <a:schemeClr val="bg1"/>
                </a:solidFill>
              </a:rPr>
              <a:t>hash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segment</a:t>
            </a:r>
            <a:r>
              <a:rPr lang="zh-CN" altLang="en-US">
                <a:solidFill>
                  <a:schemeClr val="bg1"/>
                </a:solidFill>
              </a:rPr>
              <a:t>在一台机器上。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bg1"/>
                </a:solidFill>
              </a:rPr>
              <a:t>      </a:t>
            </a:r>
            <a:endParaRPr lang="en-US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bg1"/>
                </a:solidFill>
              </a:rPr>
              <a:t>       </a:t>
            </a:r>
            <a:r>
              <a:rPr lang="zh-CN" altLang="en-US">
                <a:solidFill>
                  <a:schemeClr val="bg1"/>
                </a:solidFill>
              </a:rPr>
              <a:t>三个节点导入的分块情况如下：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3235" y="4474210"/>
            <a:ext cx="20516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35150" y="4474210"/>
            <a:ext cx="196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node1</a:t>
            </a:r>
            <a:endParaRPr lang="en-US" altLang="zh-CN"/>
          </a:p>
          <a:p>
            <a:r>
              <a:rPr lang="en-US" altLang="zh-CN"/>
              <a:t>seg0~15,</a:t>
            </a:r>
            <a:endParaRPr lang="en-US" altLang="zh-CN"/>
          </a:p>
          <a:p>
            <a:r>
              <a:rPr lang="en-US" altLang="zh-CN"/>
              <a:t>seg48~63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480560" y="4481830"/>
            <a:ext cx="20516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84695" y="4481830"/>
            <a:ext cx="20516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21835" y="4466590"/>
            <a:ext cx="196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node2</a:t>
            </a:r>
            <a:endParaRPr lang="en-US" altLang="zh-CN"/>
          </a:p>
          <a:p>
            <a:r>
              <a:rPr lang="en-US" altLang="zh-CN"/>
              <a:t>seg16~31,</a:t>
            </a:r>
            <a:endParaRPr lang="en-US" altLang="zh-CN"/>
          </a:p>
          <a:p>
            <a:r>
              <a:rPr lang="en-US" altLang="zh-CN"/>
              <a:t>seg64~79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125335" y="4481830"/>
            <a:ext cx="196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node3</a:t>
            </a:r>
            <a:endParaRPr lang="en-US" altLang="zh-CN"/>
          </a:p>
          <a:p>
            <a:r>
              <a:rPr lang="en-US" altLang="zh-CN"/>
              <a:t>seg32~47,</a:t>
            </a:r>
            <a:endParaRPr lang="en-US" altLang="zh-CN"/>
          </a:p>
          <a:p>
            <a:r>
              <a:rPr lang="en-US" altLang="zh-CN"/>
              <a:t>appendSeg80~95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有序漏斗查询实现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漏斗查询分为三层嵌套</a:t>
            </a:r>
            <a:r>
              <a:rPr lang="en-US" altLang="zh-CN">
                <a:solidFill>
                  <a:schemeClr val="bg1"/>
                </a:solidFill>
              </a:rPr>
              <a:t>query: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egmentQuery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处理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hash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相同的分块的查询。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ResultQuery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</a:rPr>
              <a:t> 合并单个节点的所有</a:t>
            </a:r>
            <a:r>
              <a:rPr lang="en-US" altLang="zh-CN">
                <a:solidFill>
                  <a:schemeClr val="bg1"/>
                </a:solidFill>
              </a:rPr>
              <a:t>SegmentQuery</a:t>
            </a:r>
            <a:r>
              <a:rPr lang="zh-CN" altLang="en-US">
                <a:solidFill>
                  <a:schemeClr val="bg1"/>
                </a:solidFill>
              </a:rPr>
              <a:t>的结果。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PostQuery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合并多个节点的ResultQuery的结果，并计算中位数。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3932</Words>
  <Application>WPS 演示</Application>
  <PresentationFormat>宽屏</PresentationFormat>
  <Paragraphs>334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帆软软件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数据预处理</vt:lpstr>
      <vt:lpstr>有序漏斗查询实现</vt:lpstr>
      <vt:lpstr>有序漏斗查询实现</vt:lpstr>
      <vt:lpstr>有序漏斗查询实现</vt:lpstr>
      <vt:lpstr>有序漏斗查询实现</vt:lpstr>
      <vt:lpstr>有序漏斗查询实现</vt:lpstr>
      <vt:lpstr>有序漏斗计算实现</vt:lpstr>
      <vt:lpstr>有序漏斗计算实现</vt:lpstr>
      <vt:lpstr>有序漏斗计算实现</vt:lpstr>
      <vt:lpstr>有序漏斗计算实现</vt:lpstr>
      <vt:lpstr>有序漏斗计算实现</vt:lpstr>
      <vt:lpstr>有序漏斗计算实现</vt:lpstr>
      <vt:lpstr>有序漏斗计算实现</vt:lpstr>
      <vt:lpstr>有序漏斗计算实现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1043251499@qq.com</dc:creator>
  <cp:lastModifiedBy>doudou</cp:lastModifiedBy>
  <cp:revision>21</cp:revision>
  <dcterms:created xsi:type="dcterms:W3CDTF">2018-09-13T02:44:00Z</dcterms:created>
  <dcterms:modified xsi:type="dcterms:W3CDTF">2018-11-09T06:08:21Z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