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1pPr>
    <a:lvl2pPr marL="457200" lvl="1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2pPr>
    <a:lvl3pPr marL="914400" lvl="2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3pPr>
    <a:lvl4pPr marL="1371600" lvl="3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4pPr>
    <a:lvl5pPr marL="1828800" lvl="4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5pPr>
    <a:lvl6pPr marL="2286000" lvl="5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6pPr>
    <a:lvl7pPr marL="2743200" lvl="6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7pPr>
    <a:lvl8pPr marL="3200400" lvl="7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8pPr>
    <a:lvl9pPr marL="3657600" lvl="8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2800" b="1" i="0" kern="1200" baseline="0">
        <a:solidFill>
          <a:srgbClr val="000000"/>
        </a:solidFill>
        <a:latin typeface="黑体" panose="02010609060101010101" pitchFamily="2" charset="-122"/>
        <a:ea typeface="黑体" panose="02010609060101010101" pitchFamily="2" charset="-122"/>
        <a:cs typeface="+mn-cs"/>
        <a:sym typeface="黑体" panose="0201060906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8"/>
    <p:restoredTop sz="93875"/>
  </p:normalViewPr>
  <p:slideViewPr>
    <p:cSldViewPr showGuides="1">
      <p:cViewPr varScale="1">
        <p:scale>
          <a:sx n="160" d="100"/>
          <a:sy n="160" d="100"/>
        </p:scale>
        <p:origin x="544" y="184"/>
      </p:cViewPr>
      <p:guideLst>
        <p:guide orient="horz" pos="213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页眉占位符 104896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fontAlgn="base"/>
            <a:endParaRPr lang="zh-CN" altLang="en-US" sz="12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968" name="日期占位符 104896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algn="r" fontAlgn="base"/>
            <a:fld id="{566ABCEB-ACFC-4714-9973-3DA970169C29}" type="datetime1">
              <a:rPr lang="zh-CN" altLang="en-US" sz="12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2020/11/11</a:t>
            </a:fld>
            <a:endParaRPr lang="zh-CN" altLang="en-US" sz="12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969" name="幻灯片图像占位符 10489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 anchor="ctr"/>
          <a:lstStyle/>
          <a:p>
            <a:pPr fontAlgn="base"/>
            <a:endParaRPr/>
          </a:p>
        </p:txBody>
      </p:sp>
      <p:sp>
        <p:nvSpPr>
          <p:cNvPr id="1048970" name="文本占位符 1048969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971" name="页脚占位符 104897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fontAlgn="base"/>
            <a:endParaRPr lang="zh-CN" altLang="en-US" sz="12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972" name="灯片编号占位符 104897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fontAlgn="base"/>
            <a:fld id="{566ABCEB-ACFC-4714-9973-3DA970169C29}" type="slidenum">
              <a:rPr lang="zh-CN" altLang="en-US" sz="12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‹#›</a:t>
            </a:fld>
            <a:endParaRPr lang="zh-CN" altLang="en-US" sz="12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hf sldNum="0" hdr="0" ftr="0" dt="0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5pPr>
    <a:lvl6pPr marL="2286000" lvl="5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kern="1200" baseline="0">
        <a:solidFill>
          <a:srgbClr val="000000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6pPr>
    <a:lvl7pPr marL="2743200" lvl="6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kern="1200" baseline="0">
        <a:solidFill>
          <a:srgbClr val="000000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7pPr>
    <a:lvl8pPr marL="3200400" lvl="7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kern="1200" baseline="0">
        <a:solidFill>
          <a:srgbClr val="000000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8pPr>
    <a:lvl9pPr marL="3657600" lvl="8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kern="1200" baseline="0">
        <a:solidFill>
          <a:srgbClr val="000000"/>
        </a:solidFill>
        <a:latin typeface="等线" panose="02010600030101010101" pitchFamily="2" charset="-122"/>
        <a:ea typeface="等线" panose="02010600030101010101" pitchFamily="2" charset="-122"/>
        <a:sym typeface="黑体" panose="0201060906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048601"/>
          <p:cNvSpPr>
            <a:spLocks noGrp="1" noRot="1" noChangeAspect="1"/>
          </p:cNvSpPr>
          <p:nvPr>
            <p:ph type="sldImg"/>
          </p:nvPr>
        </p:nvSpPr>
        <p:spPr bwMode="auto">
          <a:ln w="9525">
            <a:miter/>
          </a:ln>
        </p:spPr>
        <p:txBody>
          <a:bodyPr lIns="91440" tIns="45720" rIns="91440" bIns="45720" anchor="ctr"/>
          <a:lstStyle/>
          <a:p>
            <a:pPr fontAlgn="base"/>
            <a:endParaRPr/>
          </a:p>
        </p:txBody>
      </p:sp>
      <p:sp>
        <p:nvSpPr>
          <p:cNvPr id="1048603" name="文本占位符 1048602"/>
          <p:cNvSpPr>
            <a:spLocks noGrp="1"/>
          </p:cNvSpPr>
          <p:nvPr>
            <p:ph type="body" idx="1"/>
          </p:nvPr>
        </p:nvSpPr>
        <p:spPr bwMode="auto">
          <a:ln/>
        </p:spPr>
        <p:txBody>
          <a:bodyPr lIns="91440" tIns="45720" rIns="91440" bIns="45720" anchor="t"/>
          <a:lstStyle/>
          <a:p>
            <a:pPr lvl="0" eaLnBrk="1" fontAlgn="base" latinLnBrk="1" hangingPunct="1">
              <a:spcBef>
                <a:spcPct val="0"/>
              </a:spcBef>
            </a:pPr>
            <a:r>
              <a:rPr lang="en-US" altLang="zh-CN" strike="noStrike" noProof="1">
                <a:solidFill>
                  <a:srgbClr val="FF0000"/>
                </a:solidFill>
                <a:latin typeface="Times New Roman" panose="02020603050405020304" pitchFamily="18" charset="0"/>
              </a:rPr>
              <a:t>[Co(NH</a:t>
            </a:r>
            <a:r>
              <a:rPr lang="en-US" altLang="zh-CN" strike="noStrike" baseline="-25000" noProof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trike="noStrike" noProof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trike="noStrike" baseline="-25000" noProof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trike="noStrike" noProof="1">
                <a:solidFill>
                  <a:srgbClr val="FF0000"/>
                </a:solidFill>
                <a:latin typeface="Times New Roman" panose="02020603050405020304" pitchFamily="18" charset="0"/>
              </a:rPr>
              <a:t>]Cl</a:t>
            </a:r>
            <a:r>
              <a:rPr lang="en-US" altLang="zh-CN" strike="noStrike" baseline="-25000" noProof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橙黄色晶体，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20℃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时在水中的溶解度为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0.26mol/L</a:t>
            </a:r>
          </a:p>
          <a:p>
            <a:pPr lvl="0" eaLnBrk="1" fontAlgn="base" latinLnBrk="1" hangingPunct="1">
              <a:spcBef>
                <a:spcPct val="0"/>
              </a:spcBef>
            </a:pPr>
            <a:r>
              <a:rPr lang="en-US" altLang="zh-CN" strike="noStrike" noProof="1"/>
              <a:t>AC </a:t>
            </a:r>
            <a:r>
              <a:rPr lang="zh-CN" altLang="en-US" strike="noStrike" noProof="1"/>
              <a:t>粉末状活性碳</a:t>
            </a:r>
          </a:p>
          <a:p>
            <a:pPr lvl="0" eaLnBrk="1" fontAlgn="base" latinLnBrk="1" hangingPunct="1">
              <a:spcBef>
                <a:spcPct val="0"/>
              </a:spcBef>
            </a:pPr>
            <a:endParaRPr lang="zh-CN" altLang="en-US" strike="noStrike" noProof="1"/>
          </a:p>
        </p:txBody>
      </p:sp>
      <p:sp>
        <p:nvSpPr>
          <p:cNvPr id="20483" name="文本框 1048603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048649"/>
          <p:cNvSpPr>
            <a:spLocks noGrp="1" noRot="1" noChangeAspect="1"/>
          </p:cNvSpPr>
          <p:nvPr>
            <p:ph type="sldImg"/>
          </p:nvPr>
        </p:nvSpPr>
        <p:spPr bwMode="auto">
          <a:ln w="9525">
            <a:miter/>
          </a:ln>
        </p:spPr>
        <p:txBody>
          <a:bodyPr lIns="91440" tIns="45720" rIns="91440" bIns="45720" anchor="ctr"/>
          <a:lstStyle/>
          <a:p>
            <a:pPr fontAlgn="base"/>
            <a:endParaRPr/>
          </a:p>
        </p:txBody>
      </p:sp>
      <p:sp>
        <p:nvSpPr>
          <p:cNvPr id="1048651" name="文本占位符 1048650"/>
          <p:cNvSpPr>
            <a:spLocks noGrp="1"/>
          </p:cNvSpPr>
          <p:nvPr>
            <p:ph type="body" idx="1"/>
          </p:nvPr>
        </p:nvSpPr>
        <p:spPr>
          <a:ln/>
        </p:spPr>
        <p:txBody>
          <a:bodyPr lIns="91440" tIns="45720" rIns="91440" bIns="45720" anchor="t"/>
          <a:lstStyle/>
          <a:p>
            <a:pPr lvl="0" eaLnBrk="1" fontAlgn="base" latin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NH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Cl在制备三氯化六氨合钴中有何作用？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在没有铵盐的情况下，氨水遇钴盐后，即生成蓝色氢氧化钴(Ⅱ)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沉淀：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Co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2+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 + 2OH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 →Co(OH)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</a:p>
          <a:p>
            <a:pPr lvl="0" eaLnBrk="1" fontAlgn="base" latin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此沉淀易溶于过量的沉淀剂和铵盐溶液中。</a:t>
            </a:r>
            <a:br>
              <a:rPr lang="zh-CN" altLang="en-US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当有铵盐存在时，将抑制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·H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O的解离，即抑制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OH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的产生使 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[Co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2+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][OH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&lt; K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sp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,而形成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trike="noStrike" baseline="30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2+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，它随后被氧化，生成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Co(III)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配合物。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 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活性炭在制备过程中的作用？ 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催化作用。在空气中放置，不加催化剂活性炭的情况下，得到的只能是[Co(NH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Cl]Cl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(紫红色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，而不是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]Cl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 橘黄色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 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加入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NH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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H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O前冷却的目的？</a:t>
            </a:r>
            <a:r>
              <a:rPr lang="en-US" altLang="zh-CN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降低体系温度，避免加入的配合剂NH</a:t>
            </a:r>
            <a:r>
              <a:rPr lang="en-US" altLang="zh-CN" strike="noStrike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逸出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 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在制备过程中的作用？ 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氧化作用。活性炭吸附过H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，以确保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在溶液中的浓度不降低，以便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trike="noStrike" baseline="-25000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顺利的将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Co(II)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氧化为</a:t>
            </a:r>
            <a:r>
              <a:rPr lang="en-US" altLang="zh-CN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Co(III)</a:t>
            </a:r>
            <a:r>
              <a:rPr lang="zh-CN" altLang="en-US" strike="noStrike" noProof="1">
                <a:solidFill>
                  <a:schemeClr val="l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 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为什么要加入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trike="noStrike" baseline="-25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后，在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60</a:t>
            </a:r>
            <a:r>
              <a:rPr lang="en-US" altLang="zh-CN" strike="noStrike" baseline="30000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C保持</a:t>
            </a: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20min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？ 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使Co(II)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氨配合物氧化为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Co(III)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配合物的反应进行完全。 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Wingdings 2" panose="05020102010507070707" pitchFamily="18" charset="2"/>
              </a:rPr>
              <a:t></a:t>
            </a:r>
            <a:r>
              <a:rPr lang="zh-CN" altLang="en-US" strike="noStrike" noProof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为什么要将盐酸慢慢加到滤液中？ 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加入HCl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后会有大量橘黄色晶体析出，慢慢加入的目的是为了得到大的晶体，便于过滤与烘干。由此也提示我们，加完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HCl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后应稍放置一会，不能立即放到冰水浴中，否则仍会有小晶体产生。</a:t>
            </a:r>
          </a:p>
          <a:p>
            <a:pPr lvl="0" eaLnBrk="1" fontAlgn="base" latinLnBrk="1" hangingPunct="1">
              <a:spcBef>
                <a:spcPct val="50000"/>
              </a:spcBef>
            </a:pP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缓慢加入浓盐酸是利用盐酸中的氢离子与络合物中的 氯离子或水分子结合，离开络合物，让氨取代它们，使络合物纯化为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]Cl</a:t>
            </a:r>
            <a:r>
              <a:rPr lang="en-US" altLang="zh-CN" strike="noStrike" baseline="-25000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0" eaLnBrk="1" fontAlgn="base" latinLnBrk="1" hangingPunct="1">
              <a:lnSpc>
                <a:spcPct val="125000"/>
              </a:lnSpc>
            </a:pP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加入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HCl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后会有大量橘黄色晶体析出，</a:t>
            </a:r>
            <a:r>
              <a:rPr lang="zh-CN" altLang="en-US" strike="noStrike" noProof="1">
                <a:latin typeface="Times New Roman" panose="02020603050405020304" pitchFamily="18" charset="0"/>
                <a:ea typeface="楷体_GB2312" pitchFamily="49" charset="-122"/>
              </a:rPr>
              <a:t>缓慢加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入的目的是为了</a:t>
            </a:r>
            <a:r>
              <a:rPr lang="zh-CN" altLang="en-US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得到大的晶体</a:t>
            </a:r>
            <a:r>
              <a:rPr lang="en-US" altLang="zh-CN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，便于过滤与烘干。加完HCl</a:t>
            </a:r>
            <a:r>
              <a:rPr lang="zh-CN" altLang="en-US" strike="noStrike" noProof="1">
                <a:solidFill>
                  <a:schemeClr val="lt2"/>
                </a:solidFill>
                <a:latin typeface="Times New Roman" panose="02020603050405020304" pitchFamily="18" charset="0"/>
                <a:ea typeface="楷体_GB2312" pitchFamily="49" charset="-122"/>
              </a:rPr>
              <a:t>后应稍放置一会，不要立即放到冰水浴中，否则仍会有小晶体产生。</a:t>
            </a:r>
          </a:p>
          <a:p>
            <a:pPr lvl="0" eaLnBrk="1" fontAlgn="base" latinLnBrk="1" hangingPunct="1">
              <a:lnSpc>
                <a:spcPct val="125000"/>
              </a:lnSpc>
              <a:spcBef>
                <a:spcPct val="0"/>
              </a:spcBef>
            </a:pPr>
            <a:endParaRPr lang="zh-CN" altLang="en-US" strike="noStrike" noProof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0" eaLnBrk="1" fontAlgn="base" latinLnBrk="1" hangingPunct="1">
              <a:spcBef>
                <a:spcPct val="0"/>
              </a:spcBef>
            </a:pPr>
            <a:r>
              <a:rPr lang="en-US" altLang="zh-CN" strike="noStrike" noProof="1">
                <a:latin typeface="Times New Roman" panose="02020603050405020304" pitchFamily="18" charset="0"/>
                <a:ea typeface="Times New Roman" panose="02020603050405020304" pitchFamily="18" charset="0"/>
              </a:rPr>
              <a:t>NH</a:t>
            </a:r>
            <a:r>
              <a:rPr lang="en-US" altLang="zh-CN" strike="noStrike" baseline="-25000" noProof="1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altLang="zh-CN" strike="noStrike" noProof="1">
                <a:latin typeface="Times New Roman" panose="02020603050405020304" pitchFamily="18" charset="0"/>
                <a:ea typeface="Times New Roman" panose="02020603050405020304" pitchFamily="18" charset="0"/>
              </a:rPr>
              <a:t>·H</a:t>
            </a:r>
            <a:r>
              <a:rPr lang="en-US" altLang="zh-CN" strike="noStrike" baseline="-25000" noProof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strike="noStrike" noProof="1">
                <a:latin typeface="Times New Roman" panose="02020603050405020304" pitchFamily="18" charset="0"/>
                <a:ea typeface="Times New Roman" panose="02020603050405020304" pitchFamily="18" charset="0"/>
              </a:rPr>
              <a:t>O  </a:t>
            </a:r>
            <a:r>
              <a:rPr lang="en-US" altLang="zh-CN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6mol·L</a:t>
            </a:r>
            <a:r>
              <a:rPr lang="en-US" altLang="zh-CN" strike="noStrike" baseline="30000" noProof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zh-CN" altLang="en-US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27mL 无需滴加</a:t>
            </a:r>
          </a:p>
          <a:p>
            <a:pPr lvl="0" eaLnBrk="1" fontAlgn="base" latin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strike="noStrike" noProof="1">
              <a:solidFill>
                <a:schemeClr val="l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fontAlgn="base" latin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strike="noStrike" noProof="1">
              <a:solidFill>
                <a:schemeClr val="l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fontAlgn="base" latin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strike="noStrike" noProof="1">
              <a:solidFill>
                <a:schemeClr val="l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fontAlgn="base" latinLnBrk="1" hangingPunct="1">
              <a:spcBef>
                <a:spcPct val="0"/>
              </a:spcBef>
            </a:pPr>
            <a:endParaRPr lang="zh-CN" altLang="en-US" strike="noStrike" noProof="1"/>
          </a:p>
        </p:txBody>
      </p:sp>
      <p:sp>
        <p:nvSpPr>
          <p:cNvPr id="23555" name="文本框 1048651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幻灯片图像占位符 1048662"/>
          <p:cNvSpPr>
            <a:spLocks noGrp="1" noRot="1" noChangeAspect="1"/>
          </p:cNvSpPr>
          <p:nvPr>
            <p:ph type="sldImg"/>
          </p:nvPr>
        </p:nvSpPr>
        <p:spPr bwMode="auto">
          <a:ln w="9525">
            <a:miter/>
          </a:ln>
        </p:spPr>
        <p:txBody>
          <a:bodyPr lIns="91440" tIns="45720" rIns="91440" bIns="45720" anchor="ctr"/>
          <a:lstStyle/>
          <a:p>
            <a:pPr fontAlgn="base"/>
            <a:endParaRPr/>
          </a:p>
        </p:txBody>
      </p:sp>
      <p:sp>
        <p:nvSpPr>
          <p:cNvPr id="1048664" name="文本占位符 1048663"/>
          <p:cNvSpPr>
            <a:spLocks noGrp="1"/>
          </p:cNvSpPr>
          <p:nvPr>
            <p:ph type="body" idx="1"/>
          </p:nvPr>
        </p:nvSpPr>
        <p:spPr bwMode="auto">
          <a:ln/>
        </p:spPr>
        <p:txBody>
          <a:bodyPr lIns="91440" tIns="45720" rIns="91440" bIns="45720" anchor="t"/>
          <a:lstStyle/>
          <a:p>
            <a:pPr lvl="0" eaLnBrk="1" fontAlgn="base" latinLnBrk="1" hangingPunct="1">
              <a:spcBef>
                <a:spcPct val="0"/>
              </a:spcBef>
            </a:pPr>
            <a:endParaRPr lang="zh-CN" altLang="en-US" strike="noStrike" noProof="1"/>
          </a:p>
        </p:txBody>
      </p:sp>
      <p:sp>
        <p:nvSpPr>
          <p:cNvPr id="26627" name="文本框 1048664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幻灯片图像占位符 1048750"/>
          <p:cNvSpPr>
            <a:spLocks noGrp="1" noRot="1" noChangeAspect="1"/>
          </p:cNvSpPr>
          <p:nvPr>
            <p:ph type="sldImg"/>
          </p:nvPr>
        </p:nvSpPr>
        <p:spPr bwMode="auto">
          <a:ln w="9525">
            <a:miter/>
          </a:ln>
        </p:spPr>
        <p:txBody>
          <a:bodyPr lIns="91440" tIns="45720" rIns="91440" bIns="45720" anchor="ctr"/>
          <a:lstStyle/>
          <a:p>
            <a:pPr fontAlgn="base"/>
            <a:endParaRPr/>
          </a:p>
        </p:txBody>
      </p:sp>
      <p:sp>
        <p:nvSpPr>
          <p:cNvPr id="32770" name="文本占位符 1048751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 indent="0"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氯离子标准溶液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/TISAB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用共用台的专用移液管，第一位同学直接润洗一次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1" name="文本框 1048752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幻灯片图像占位符 1048777"/>
          <p:cNvSpPr>
            <a:spLocks noGrp="1" noRot="1" noChangeAspect="1"/>
          </p:cNvSpPr>
          <p:nvPr>
            <p:ph type="sldImg"/>
          </p:nvPr>
        </p:nvSpPr>
        <p:spPr bwMode="auto">
          <a:ln w="9525">
            <a:miter/>
          </a:ln>
        </p:spPr>
        <p:txBody>
          <a:bodyPr lIns="91440" tIns="45720" rIns="91440" bIns="45720" anchor="ctr"/>
          <a:lstStyle/>
          <a:p>
            <a:pPr fontAlgn="base"/>
            <a:endParaRPr/>
          </a:p>
        </p:txBody>
      </p:sp>
      <p:sp>
        <p:nvSpPr>
          <p:cNvPr id="1048779" name="文本占位符 1048778"/>
          <p:cNvSpPr>
            <a:spLocks noGrp="1"/>
          </p:cNvSpPr>
          <p:nvPr>
            <p:ph type="body" idx="1"/>
          </p:nvPr>
        </p:nvSpPr>
        <p:spPr bwMode="auto">
          <a:ln/>
        </p:spPr>
        <p:txBody>
          <a:bodyPr lIns="91440" tIns="45720" rIns="91440" bIns="45720" anchor="t"/>
          <a:lstStyle/>
          <a:p>
            <a:pPr lvl="0" eaLnBrk="1" fontAlgn="base" latinLnBrk="1" hangingPunct="1">
              <a:spcBef>
                <a:spcPct val="0"/>
              </a:spcBef>
            </a:pPr>
            <a:endParaRPr lang="zh-CN" altLang="en-US" strike="noStrike" noProof="1"/>
          </a:p>
        </p:txBody>
      </p:sp>
      <p:sp>
        <p:nvSpPr>
          <p:cNvPr id="37891" name="文本框 1048779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6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1583267" y="1989138"/>
            <a:ext cx="9120717" cy="1684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56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2351617" y="4005263"/>
            <a:ext cx="7818967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3200">
                <a:ea typeface="华文细黑" panose="02010600040101010101" pitchFamily="2" charset="-122"/>
              </a:defRPr>
            </a:lvl1pPr>
            <a:lvl2pPr marL="457200" lvl="1" indent="0" algn="ctr">
              <a:buNone/>
              <a:defRPr sz="3200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3200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3200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3200">
                <a:ea typeface="华文细黑" panose="02010600040101010101" pitchFamily="2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>
    <p:randomBar dir="vert"/>
  </p:transition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2784" y="1989138"/>
            <a:ext cx="5135012" cy="43195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7388" y="1989138"/>
            <a:ext cx="5135012" cy="43195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62496" y="274638"/>
            <a:ext cx="2619904" cy="6034087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4" y="274638"/>
            <a:ext cx="7707833" cy="60340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6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62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963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55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956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95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958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1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47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948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52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5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4857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4857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ctr" eaLnBrk="1" fontAlgn="base" latinLnBrk="1" hangingPunct="1"/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lvl="0" algn="r" eaLnBrk="1" fontAlgn="base" latinLnBrk="1" hangingPunct="1"/>
            <a:fld id="{566ABCEB-ACFC-4714-9973-3DA970169C29}" type="slidenum">
              <a:rPr lang="en-US" altLang="zh-CN" sz="14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446338" y="274638"/>
            <a:ext cx="91360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1103313" y="1989138"/>
            <a:ext cx="10479088" cy="431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000" b="1" i="0" u="none" kern="1200" baseline="0">
          <a:solidFill>
            <a:srgbClr val="CC0000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4000" b="1" i="0" u="none" kern="1200" baseline="0">
          <a:solidFill>
            <a:schemeClr val="accent2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32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32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华文细黑" panose="020106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901121"/>
          <p:cNvPicPr>
            <a:picLocks noChangeAspect="1"/>
          </p:cNvPicPr>
          <p:nvPr/>
        </p:nvPicPr>
        <p:blipFill>
          <a:blip r:embed="rId2"/>
          <a:srcRect r="1361"/>
          <a:stretch>
            <a:fillRect/>
          </a:stretch>
        </p:blipFill>
        <p:spPr>
          <a:xfrm>
            <a:off x="1722438" y="9525"/>
            <a:ext cx="9018587" cy="683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标题 1048580"/>
          <p:cNvSpPr>
            <a:spLocks noGrp="1"/>
          </p:cNvSpPr>
          <p:nvPr>
            <p:ph type="ctrTitle"/>
          </p:nvPr>
        </p:nvSpPr>
        <p:spPr>
          <a:xfrm>
            <a:off x="2063750" y="2276475"/>
            <a:ext cx="8640763" cy="1470025"/>
          </a:xfrm>
          <a:ln/>
        </p:spPr>
        <p:txBody>
          <a:bodyPr lIns="91440" tIns="45720" rIns="91440" bIns="45720" anchor="ctr"/>
          <a:lstStyle/>
          <a:p>
            <a:pPr eaLnBrk="1" latinLnBrk="1" hangingPunct="1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[Co(NH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]Cl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的制备及结构研究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 1048674"/>
          <p:cNvSpPr txBox="1"/>
          <p:nvPr/>
        </p:nvSpPr>
        <p:spPr>
          <a:xfrm>
            <a:off x="2154238" y="2047875"/>
            <a:ext cx="1403350" cy="11985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精确称取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KBrO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endParaRPr lang="en-US" altLang="zh-CN" sz="2400" b="1" strike="noStrike" baseline="-25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0.3-0.4g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76" name="直接连接符 1048675"/>
          <p:cNvSpPr/>
          <p:nvPr/>
        </p:nvSpPr>
        <p:spPr>
          <a:xfrm>
            <a:off x="5432425" y="2768600"/>
            <a:ext cx="180181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8676" name="文本框 1048676"/>
          <p:cNvSpPr txBox="1"/>
          <p:nvPr/>
        </p:nvSpPr>
        <p:spPr>
          <a:xfrm>
            <a:off x="5459413" y="2228850"/>
            <a:ext cx="1476375" cy="10509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O 50ml</a:t>
            </a:r>
          </a:p>
          <a:p>
            <a:pPr algn="ctr" latinLnBrk="1">
              <a:lnSpc>
                <a:spcPct val="13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溶解</a:t>
            </a:r>
          </a:p>
        </p:txBody>
      </p:sp>
      <p:sp>
        <p:nvSpPr>
          <p:cNvPr id="1048678" name="直接连接符 1048677"/>
          <p:cNvSpPr/>
          <p:nvPr/>
        </p:nvSpPr>
        <p:spPr>
          <a:xfrm>
            <a:off x="7304088" y="2768600"/>
            <a:ext cx="158591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8678" name="文本框 1048678"/>
          <p:cNvSpPr txBox="1"/>
          <p:nvPr/>
        </p:nvSpPr>
        <p:spPr>
          <a:xfrm>
            <a:off x="7307263" y="2284413"/>
            <a:ext cx="1406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楷体_GB2312" pitchFamily="49" charset="-122"/>
              </a:rPr>
              <a:t>定量转移</a:t>
            </a:r>
          </a:p>
        </p:txBody>
      </p:sp>
      <p:sp>
        <p:nvSpPr>
          <p:cNvPr id="1048680" name="文本框 1048679"/>
          <p:cNvSpPr txBox="1"/>
          <p:nvPr/>
        </p:nvSpPr>
        <p:spPr>
          <a:xfrm>
            <a:off x="8967788" y="2263775"/>
            <a:ext cx="1101725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250ml</a:t>
            </a:r>
            <a:endParaRPr lang="en-US" altLang="zh-CN" sz="2400" b="1" strike="noStrike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容量瓶</a:t>
            </a:r>
            <a:endParaRPr lang="zh-CN" altLang="en-US" sz="2400" b="1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681" name="直接连接符 1048680"/>
          <p:cNvSpPr/>
          <p:nvPr/>
        </p:nvSpPr>
        <p:spPr>
          <a:xfrm>
            <a:off x="2122488" y="4048125"/>
            <a:ext cx="1150938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8681" name="文本框 1048681"/>
          <p:cNvSpPr txBox="1"/>
          <p:nvPr/>
        </p:nvSpPr>
        <p:spPr>
          <a:xfrm>
            <a:off x="2274888" y="3446463"/>
            <a:ext cx="795337" cy="112395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楷体_GB2312" pitchFamily="49" charset="-122"/>
              </a:rPr>
              <a:t>定容</a:t>
            </a:r>
          </a:p>
          <a:p>
            <a:pPr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楷体_GB2312" pitchFamily="49" charset="-122"/>
              </a:rPr>
              <a:t>摇匀</a:t>
            </a:r>
          </a:p>
        </p:txBody>
      </p:sp>
      <p:sp>
        <p:nvSpPr>
          <p:cNvPr id="1048683" name="文本框 1048682"/>
          <p:cNvSpPr txBox="1"/>
          <p:nvPr/>
        </p:nvSpPr>
        <p:spPr>
          <a:xfrm>
            <a:off x="3948113" y="533400"/>
            <a:ext cx="4430713" cy="52228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(2) Na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标准溶液的标定</a:t>
            </a:r>
            <a:endParaRPr lang="zh-CN" altLang="en-US" sz="28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84" name="直接连接符 1048683"/>
          <p:cNvSpPr/>
          <p:nvPr/>
        </p:nvSpPr>
        <p:spPr>
          <a:xfrm>
            <a:off x="3776663" y="2773363"/>
            <a:ext cx="158591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8684" name="文本框 1048684"/>
          <p:cNvSpPr txBox="1"/>
          <p:nvPr/>
        </p:nvSpPr>
        <p:spPr>
          <a:xfrm>
            <a:off x="4138613" y="2276475"/>
            <a:ext cx="795337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楷体_GB2312" pitchFamily="49" charset="-122"/>
              </a:rPr>
              <a:t>烧杯</a:t>
            </a:r>
          </a:p>
        </p:txBody>
      </p:sp>
      <p:sp>
        <p:nvSpPr>
          <p:cNvPr id="1048686" name="文本框 1048685"/>
          <p:cNvSpPr txBox="1"/>
          <p:nvPr/>
        </p:nvSpPr>
        <p:spPr>
          <a:xfrm>
            <a:off x="4016375" y="1371600"/>
            <a:ext cx="4857750" cy="5222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 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KBrO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标准溶液的配制</a:t>
            </a:r>
            <a:endParaRPr lang="zh-CN" altLang="en-US" sz="28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686" name="文本框 1048686"/>
          <p:cNvSpPr txBox="1"/>
          <p:nvPr/>
        </p:nvSpPr>
        <p:spPr>
          <a:xfrm>
            <a:off x="4210050" y="4208463"/>
            <a:ext cx="5364163" cy="153035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BrO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+ 6I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+ 6H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→ 3I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+ 3H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 + Br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</a:p>
          <a:p>
            <a:pPr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+ 2S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2-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→ 2I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+ S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baseline="-25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400" baseline="300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2-    </a:t>
            </a:r>
          </a:p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反应条件：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中性或弱酸性</a:t>
            </a:r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，淀粉指示剂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 1048687"/>
          <p:cNvSpPr txBox="1"/>
          <p:nvPr/>
        </p:nvSpPr>
        <p:spPr>
          <a:xfrm>
            <a:off x="1689100" y="1192213"/>
            <a:ext cx="1970088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吸取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25.00 ml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KBrO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 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溶液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89" name="直接连接符 1048688"/>
          <p:cNvSpPr/>
          <p:nvPr/>
        </p:nvSpPr>
        <p:spPr>
          <a:xfrm>
            <a:off x="3814763" y="1625600"/>
            <a:ext cx="100806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00" name="文本框 1048689"/>
          <p:cNvSpPr txBox="1"/>
          <p:nvPr/>
        </p:nvSpPr>
        <p:spPr>
          <a:xfrm>
            <a:off x="3833813" y="1125538"/>
            <a:ext cx="93503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转移</a:t>
            </a:r>
          </a:p>
        </p:txBody>
      </p:sp>
      <p:sp>
        <p:nvSpPr>
          <p:cNvPr id="1048691" name="文本框 1048690"/>
          <p:cNvSpPr txBox="1"/>
          <p:nvPr/>
        </p:nvSpPr>
        <p:spPr>
          <a:xfrm>
            <a:off x="4943475" y="1373188"/>
            <a:ext cx="1327150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锥形瓶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92" name="直接连接符 1048691"/>
          <p:cNvSpPr/>
          <p:nvPr/>
        </p:nvSpPr>
        <p:spPr>
          <a:xfrm>
            <a:off x="6677025" y="1671638"/>
            <a:ext cx="100806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03" name="文本框 1048692"/>
          <p:cNvSpPr txBox="1"/>
          <p:nvPr/>
        </p:nvSpPr>
        <p:spPr>
          <a:xfrm>
            <a:off x="6759575" y="1052513"/>
            <a:ext cx="827088" cy="10509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</a:p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20ml</a:t>
            </a:r>
          </a:p>
        </p:txBody>
      </p:sp>
      <p:sp>
        <p:nvSpPr>
          <p:cNvPr id="1048694" name="直接连接符 1048693"/>
          <p:cNvSpPr/>
          <p:nvPr/>
        </p:nvSpPr>
        <p:spPr>
          <a:xfrm>
            <a:off x="7964488" y="1682750"/>
            <a:ext cx="122396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05" name="文本框 1048694"/>
          <p:cNvSpPr txBox="1"/>
          <p:nvPr/>
        </p:nvSpPr>
        <p:spPr>
          <a:xfrm>
            <a:off x="7929563" y="1085850"/>
            <a:ext cx="1327150" cy="10509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KI 20</a:t>
            </a: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％</a:t>
            </a:r>
          </a:p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5ml</a:t>
            </a:r>
          </a:p>
        </p:txBody>
      </p:sp>
      <p:sp>
        <p:nvSpPr>
          <p:cNvPr id="1048696" name="直接连接符 1048695"/>
          <p:cNvSpPr/>
          <p:nvPr/>
        </p:nvSpPr>
        <p:spPr>
          <a:xfrm>
            <a:off x="9258300" y="1625600"/>
            <a:ext cx="1873250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07" name="文本框 1048696"/>
          <p:cNvSpPr txBox="1"/>
          <p:nvPr/>
        </p:nvSpPr>
        <p:spPr>
          <a:xfrm>
            <a:off x="9251950" y="977900"/>
            <a:ext cx="1679575" cy="112395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SO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1mol/L 5ml</a:t>
            </a:r>
          </a:p>
        </p:txBody>
      </p:sp>
      <p:sp>
        <p:nvSpPr>
          <p:cNvPr id="1048698" name="直接连接符 1048697"/>
          <p:cNvSpPr/>
          <p:nvPr/>
        </p:nvSpPr>
        <p:spPr>
          <a:xfrm>
            <a:off x="1406525" y="3179763"/>
            <a:ext cx="935038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09" name="文本框 1048698"/>
          <p:cNvSpPr txBox="1"/>
          <p:nvPr/>
        </p:nvSpPr>
        <p:spPr>
          <a:xfrm>
            <a:off x="1427163" y="2500313"/>
            <a:ext cx="795337" cy="112395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加盖</a:t>
            </a:r>
          </a:p>
          <a:p>
            <a:pPr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摇匀</a:t>
            </a:r>
          </a:p>
        </p:txBody>
      </p:sp>
      <p:sp>
        <p:nvSpPr>
          <p:cNvPr id="1048700" name="直接连接符 1048699"/>
          <p:cNvSpPr/>
          <p:nvPr/>
        </p:nvSpPr>
        <p:spPr>
          <a:xfrm>
            <a:off x="2365375" y="3187700"/>
            <a:ext cx="150971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11" name="文本框 1048700"/>
          <p:cNvSpPr txBox="1"/>
          <p:nvPr/>
        </p:nvSpPr>
        <p:spPr>
          <a:xfrm>
            <a:off x="2336800" y="2506663"/>
            <a:ext cx="1422400" cy="11271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zh-CN" altLang="en-US" sz="240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放置暗处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4-5min</a:t>
            </a:r>
          </a:p>
        </p:txBody>
      </p:sp>
      <p:sp>
        <p:nvSpPr>
          <p:cNvPr id="1048702" name="文本框 1048701"/>
          <p:cNvSpPr txBox="1"/>
          <p:nvPr/>
        </p:nvSpPr>
        <p:spPr>
          <a:xfrm>
            <a:off x="3883025" y="2914650"/>
            <a:ext cx="1655763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棕色溶液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703" name="直接连接符 1048702"/>
          <p:cNvSpPr/>
          <p:nvPr/>
        </p:nvSpPr>
        <p:spPr>
          <a:xfrm>
            <a:off x="5826125" y="3100388"/>
            <a:ext cx="1295400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14" name="文本框 1048703"/>
          <p:cNvSpPr txBox="1"/>
          <p:nvPr/>
        </p:nvSpPr>
        <p:spPr>
          <a:xfrm>
            <a:off x="5883275" y="2536825"/>
            <a:ext cx="1101725" cy="10509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30000"/>
              </a:lnSpc>
              <a:buSzPct val="100000"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取出后</a:t>
            </a:r>
          </a:p>
          <a:p>
            <a:pPr algn="ctr" latinLnBrk="1">
              <a:lnSpc>
                <a:spcPct val="130000"/>
              </a:lnSpc>
              <a:buSzPct val="100000"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淋盖*</a:t>
            </a:r>
          </a:p>
        </p:txBody>
      </p:sp>
      <p:sp>
        <p:nvSpPr>
          <p:cNvPr id="1048705" name="直接连接符 1048704"/>
          <p:cNvSpPr/>
          <p:nvPr/>
        </p:nvSpPr>
        <p:spPr>
          <a:xfrm>
            <a:off x="7486650" y="3113088"/>
            <a:ext cx="3419475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16" name="文本框 1048705"/>
          <p:cNvSpPr txBox="1"/>
          <p:nvPr/>
        </p:nvSpPr>
        <p:spPr>
          <a:xfrm>
            <a:off x="7466013" y="2501900"/>
            <a:ext cx="3378200" cy="112395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酸式滴定管滴定 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NaS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成串但不成线*</a:t>
            </a:r>
          </a:p>
        </p:txBody>
      </p:sp>
      <p:sp>
        <p:nvSpPr>
          <p:cNvPr id="1048707" name="直接连接符 1048706"/>
          <p:cNvSpPr/>
          <p:nvPr/>
        </p:nvSpPr>
        <p:spPr>
          <a:xfrm>
            <a:off x="3167063" y="4568825"/>
            <a:ext cx="165576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8" name="文本框 1048707"/>
          <p:cNvSpPr txBox="1"/>
          <p:nvPr/>
        </p:nvSpPr>
        <p:spPr>
          <a:xfrm>
            <a:off x="1309688" y="4329113"/>
            <a:ext cx="1484313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至浅黄色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9" name="文本框 1048708"/>
          <p:cNvSpPr txBox="1"/>
          <p:nvPr/>
        </p:nvSpPr>
        <p:spPr>
          <a:xfrm>
            <a:off x="3146425" y="3935413"/>
            <a:ext cx="1511300" cy="10509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淀粉溶液</a:t>
            </a:r>
          </a:p>
          <a:p>
            <a:pPr latinLnBrk="1">
              <a:lnSpc>
                <a:spcPct val="13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0.2%, 5ml</a:t>
            </a:r>
          </a:p>
        </p:txBody>
      </p:sp>
      <p:sp>
        <p:nvSpPr>
          <p:cNvPr id="1048710" name="文本框 1048709"/>
          <p:cNvSpPr txBox="1"/>
          <p:nvPr/>
        </p:nvSpPr>
        <p:spPr>
          <a:xfrm>
            <a:off x="4956175" y="4262438"/>
            <a:ext cx="936625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深蓝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1" name="直接连接符 1048710"/>
          <p:cNvSpPr/>
          <p:nvPr/>
        </p:nvSpPr>
        <p:spPr>
          <a:xfrm>
            <a:off x="6024563" y="4594225"/>
            <a:ext cx="1512888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9722" name="文本框 1048711"/>
          <p:cNvSpPr txBox="1"/>
          <p:nvPr/>
        </p:nvSpPr>
        <p:spPr>
          <a:xfrm>
            <a:off x="6024563" y="4059238"/>
            <a:ext cx="1406525" cy="9779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lnSpc>
                <a:spcPct val="12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楷体_GB2312" pitchFamily="49" charset="-122"/>
              </a:rPr>
              <a:t>继续滴定</a:t>
            </a:r>
          </a:p>
          <a:p>
            <a:pPr latinLnBrk="1">
              <a:lnSpc>
                <a:spcPct val="12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楷体_GB2312" pitchFamily="49" charset="-122"/>
              </a:rPr>
              <a:t>逐滴振荡</a:t>
            </a:r>
          </a:p>
        </p:txBody>
      </p:sp>
      <p:sp>
        <p:nvSpPr>
          <p:cNvPr id="1048713" name="文本框 1048712"/>
          <p:cNvSpPr txBox="1"/>
          <p:nvPr/>
        </p:nvSpPr>
        <p:spPr>
          <a:xfrm>
            <a:off x="7724775" y="4254500"/>
            <a:ext cx="2071688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蓝色消失终点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4" name="文本框 1048713"/>
          <p:cNvSpPr txBox="1"/>
          <p:nvPr/>
        </p:nvSpPr>
        <p:spPr>
          <a:xfrm>
            <a:off x="10442575" y="4117975"/>
            <a:ext cx="552450" cy="22256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vert="eaVert" wrap="none" lIns="91440" tIns="45720" rIns="91440" bIns="45720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r>
              <a:rPr lang="zh-CN" altLang="en-US" sz="2400" strike="noStrike" noProof="1">
                <a:solidFill>
                  <a:schemeClr val="l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振荡不能太剧烈</a:t>
            </a:r>
            <a:endParaRPr lang="zh-CN" altLang="en-US" sz="2400" strike="noStrike" noProof="1">
              <a:solidFill>
                <a:schemeClr val="l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5" name="文本框 1048714"/>
          <p:cNvSpPr txBox="1"/>
          <p:nvPr/>
        </p:nvSpPr>
        <p:spPr>
          <a:xfrm>
            <a:off x="6145213" y="5613400"/>
            <a:ext cx="2011362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要一份一份做</a:t>
            </a:r>
          </a:p>
        </p:txBody>
      </p:sp>
      <p:sp>
        <p:nvSpPr>
          <p:cNvPr id="1048716" name="文本框 1048715"/>
          <p:cNvSpPr txBox="1"/>
          <p:nvPr/>
        </p:nvSpPr>
        <p:spPr>
          <a:xfrm>
            <a:off x="3648075" y="377825"/>
            <a:ext cx="4751388" cy="5222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 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Na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8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8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标准溶液的标定</a:t>
            </a:r>
            <a:endParaRPr lang="zh-CN" altLang="en-US" sz="28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727" name="文本框 1048716"/>
          <p:cNvSpPr txBox="1"/>
          <p:nvPr/>
        </p:nvSpPr>
        <p:spPr>
          <a:xfrm>
            <a:off x="2143125" y="5316538"/>
            <a:ext cx="3703638" cy="8302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平行测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次，保留四位有效数字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相对偏差小于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0.3%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接连接符 30"/>
          <p:cNvSpPr/>
          <p:nvPr/>
        </p:nvSpPr>
        <p:spPr>
          <a:xfrm>
            <a:off x="4799013" y="1393825"/>
            <a:ext cx="647700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32" name="TextBox 31"/>
          <p:cNvSpPr txBox="1"/>
          <p:nvPr/>
        </p:nvSpPr>
        <p:spPr>
          <a:xfrm>
            <a:off x="5487988" y="1123950"/>
            <a:ext cx="1108075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锥形瓶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6743700" y="1393825"/>
            <a:ext cx="100806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30725" name="TextBox 33"/>
          <p:cNvSpPr txBox="1"/>
          <p:nvPr/>
        </p:nvSpPr>
        <p:spPr>
          <a:xfrm>
            <a:off x="6767513" y="776288"/>
            <a:ext cx="833437" cy="11271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z="2400" baseline="-250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50ml</a:t>
            </a:r>
          </a:p>
        </p:txBody>
      </p:sp>
      <p:sp>
        <p:nvSpPr>
          <p:cNvPr id="35" name="直接连接符 34"/>
          <p:cNvSpPr/>
          <p:nvPr/>
        </p:nvSpPr>
        <p:spPr>
          <a:xfrm>
            <a:off x="5519738" y="2781300"/>
            <a:ext cx="1511300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30727" name="TextBox 35"/>
          <p:cNvSpPr txBox="1"/>
          <p:nvPr/>
        </p:nvSpPr>
        <p:spPr>
          <a:xfrm>
            <a:off x="5551488" y="2159000"/>
            <a:ext cx="1365250" cy="1125538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KI(20%)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3ml</a:t>
            </a:r>
          </a:p>
        </p:txBody>
      </p:sp>
      <p:grpSp>
        <p:nvGrpSpPr>
          <p:cNvPr id="30728" name="组合 36"/>
          <p:cNvGrpSpPr/>
          <p:nvPr/>
        </p:nvGrpSpPr>
        <p:grpSpPr>
          <a:xfrm>
            <a:off x="1774825" y="3605213"/>
            <a:ext cx="8856663" cy="1117600"/>
            <a:chOff x="-23" y="2328"/>
            <a:chExt cx="5579" cy="704"/>
          </a:xfrm>
        </p:grpSpPr>
        <p:sp>
          <p:nvSpPr>
            <p:cNvPr id="38" name="直接连接符 37"/>
            <p:cNvSpPr/>
            <p:nvPr/>
          </p:nvSpPr>
          <p:spPr>
            <a:xfrm>
              <a:off x="-23" y="2704"/>
              <a:ext cx="1633" cy="0"/>
            </a:xfrm>
            <a:prstGeom prst="line">
              <a:avLst/>
            </a:prstGeom>
            <a:noFill/>
            <a:ln w="412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30730" name="TextBox 38"/>
            <p:cNvSpPr txBox="1"/>
            <p:nvPr/>
          </p:nvSpPr>
          <p:spPr>
            <a:xfrm>
              <a:off x="23" y="2369"/>
              <a:ext cx="1481" cy="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>
                <a:lnSpc>
                  <a:spcPct val="130000"/>
                </a:lnSpc>
                <a:buSzPct val="100000"/>
              </a:pPr>
              <a:r>
                <a:rPr lang="en-US" altLang="zh-CN" sz="24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Na</a:t>
              </a:r>
              <a:r>
                <a:rPr lang="en-US" altLang="zh-CN" sz="2400" baseline="-250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2400" baseline="-250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en-US" altLang="zh-CN" sz="2400" baseline="-250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lang="zh-CN" altLang="en-US" sz="24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滴定</a:t>
              </a:r>
            </a:p>
            <a:p>
              <a:pPr algn="ctr" latinLnBrk="1">
                <a:lnSpc>
                  <a:spcPct val="130000"/>
                </a:lnSpc>
                <a:buSzPct val="100000"/>
              </a:pPr>
              <a:r>
                <a:rPr lang="zh-CN" altLang="en-US" sz="2400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注意滴速和振荡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74" y="2535"/>
              <a:ext cx="698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>
              <a:lvl1pPr marL="342900" indent="-3429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sz="32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1pPr>
              <a:lvl2pPr marL="742950" indent="-28575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sz="28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2pPr>
              <a:lvl3pPr marL="1143000" indent="-2286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sz="24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3pPr>
              <a:lvl4pPr marL="1600200" indent="-2286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sz="20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4pPr>
              <a:lvl5pPr marL="2057400" indent="-2286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sz="20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5pPr>
            </a:lstStyle>
            <a:p>
              <a:pPr marL="0" lvl="0" indent="0" eaLnBrk="1" fontAlgn="base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浅黄色</a:t>
              </a:r>
              <a:endPara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>
              <a:off x="2653" y="2704"/>
              <a:ext cx="1089" cy="0"/>
            </a:xfrm>
            <a:prstGeom prst="line">
              <a:avLst/>
            </a:prstGeom>
            <a:noFill/>
            <a:ln w="412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30733" name="TextBox 41"/>
            <p:cNvSpPr txBox="1"/>
            <p:nvPr/>
          </p:nvSpPr>
          <p:spPr>
            <a:xfrm>
              <a:off x="2696" y="2328"/>
              <a:ext cx="961" cy="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>
                <a:lnSpc>
                  <a:spcPct val="130000"/>
                </a:lnSpc>
                <a:buSzPct val="100000"/>
              </a:pPr>
              <a:r>
                <a:rPr lang="zh-CN" altLang="en-US" sz="240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淀粉</a:t>
              </a:r>
            </a:p>
            <a:p>
              <a:pPr algn="ctr" latinLnBrk="1">
                <a:lnSpc>
                  <a:spcPct val="130000"/>
                </a:lnSpc>
                <a:buSzPct val="100000"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0.2%, 2ml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8" y="2535"/>
              <a:ext cx="504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>
              <a:lvl1pPr marL="342900" indent="-3429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sz="32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1pPr>
              <a:lvl2pPr marL="742950" indent="-28575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sz="28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2pPr>
              <a:lvl3pPr marL="1143000" indent="-2286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sz="24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3pPr>
              <a:lvl4pPr marL="1600200" indent="-2286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sz="20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4pPr>
              <a:lvl5pPr marL="2057400" indent="-22860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sz="2000" b="0" i="0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黑体" panose="02010609060101010101" pitchFamily="2" charset="-122"/>
                </a:defRPr>
              </a:lvl5pPr>
            </a:lstStyle>
            <a:p>
              <a:pPr marL="0" lvl="0" indent="0" eaLnBrk="1" fontAlgn="base" latin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蓝色</a:t>
              </a:r>
              <a:endPara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直接连接符 43"/>
            <p:cNvSpPr/>
            <p:nvPr/>
          </p:nvSpPr>
          <p:spPr>
            <a:xfrm>
              <a:off x="4537" y="2704"/>
              <a:ext cx="1019" cy="0"/>
            </a:xfrm>
            <a:prstGeom prst="line">
              <a:avLst/>
            </a:prstGeom>
            <a:noFill/>
            <a:ln w="412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30736" name="TextBox 44"/>
            <p:cNvSpPr txBox="1"/>
            <p:nvPr/>
          </p:nvSpPr>
          <p:spPr>
            <a:xfrm>
              <a:off x="4542" y="2373"/>
              <a:ext cx="89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40" tIns="45720" rIns="91440" bIns="45720" anchor="t">
              <a:spAutoFit/>
            </a:bodyPr>
            <a:lstStyle/>
            <a:p>
              <a:pPr latinLnBrk="1">
                <a:buSzPct val="100000"/>
              </a:pPr>
              <a:r>
                <a:rPr lang="zh-CN" altLang="en-US" sz="2400" dirty="0">
                  <a:solidFill>
                    <a:srgbClr val="CC0099"/>
                  </a:solidFill>
                  <a:latin typeface="微软雅黑" panose="020B0503020204020204" pitchFamily="34" charset="-122"/>
                  <a:ea typeface="楷体_GB2312" pitchFamily="49" charset="-122"/>
                </a:rPr>
                <a:t>继续滴定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89188" y="5038725"/>
            <a:ext cx="2803525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蓝色消失显粉红色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7925" y="654050"/>
            <a:ext cx="2184400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[Co(NH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]Cl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endParaRPr lang="en-US" altLang="zh-CN" sz="2400" b="1" strike="noStrike" baseline="-25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0.3~0.4g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精确到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0.0001g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直接连接符 47"/>
          <p:cNvSpPr/>
          <p:nvPr/>
        </p:nvSpPr>
        <p:spPr>
          <a:xfrm>
            <a:off x="7823200" y="1414463"/>
            <a:ext cx="1765300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30740" name="TextBox 48"/>
          <p:cNvSpPr txBox="1"/>
          <p:nvPr/>
        </p:nvSpPr>
        <p:spPr>
          <a:xfrm>
            <a:off x="7770813" y="744538"/>
            <a:ext cx="1730375" cy="11271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10% NaOH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15ml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40888" y="815975"/>
            <a:ext cx="1090613" cy="831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黑色沉淀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直接连接符 50"/>
          <p:cNvSpPr/>
          <p:nvPr/>
        </p:nvSpPr>
        <p:spPr>
          <a:xfrm>
            <a:off x="1703388" y="2779713"/>
            <a:ext cx="1765300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30743" name="TextBox 51"/>
          <p:cNvSpPr txBox="1"/>
          <p:nvPr/>
        </p:nvSpPr>
        <p:spPr>
          <a:xfrm>
            <a:off x="1738313" y="2141538"/>
            <a:ext cx="1604962" cy="11271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zh-CN" altLang="en-US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维持沸腾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10~15min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6025" y="2260600"/>
            <a:ext cx="1455738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配合物分解完全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直接连接符 53"/>
          <p:cNvSpPr/>
          <p:nvPr/>
        </p:nvSpPr>
        <p:spPr>
          <a:xfrm>
            <a:off x="7321550" y="2794000"/>
            <a:ext cx="2176463" cy="0"/>
          </a:xfrm>
          <a:prstGeom prst="line">
            <a:avLst/>
          </a:prstGeom>
          <a:noFill/>
          <a:ln w="412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30746" name="TextBox 54"/>
          <p:cNvSpPr txBox="1"/>
          <p:nvPr/>
        </p:nvSpPr>
        <p:spPr>
          <a:xfrm>
            <a:off x="7392988" y="2144713"/>
            <a:ext cx="1911350" cy="112712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 mol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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aseline="300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-1</a:t>
            </a: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HCl</a:t>
            </a:r>
          </a:p>
          <a:p>
            <a:pPr algn="ctr" latinLnBrk="1">
              <a:lnSpc>
                <a:spcPct val="140000"/>
              </a:lnSpc>
              <a:buSzPct val="100000"/>
            </a:pPr>
            <a:r>
              <a: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10ml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94863" y="2278063"/>
            <a:ext cx="1296988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暗处放置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5min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39063" y="5919788"/>
            <a:ext cx="1414463" cy="4619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表格自拟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9" name="矩形 57"/>
          <p:cNvSpPr/>
          <p:nvPr/>
        </p:nvSpPr>
        <p:spPr>
          <a:xfrm>
            <a:off x="2351088" y="5875338"/>
            <a:ext cx="3898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平行测三次 相对偏差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&lt;0.3%</a:t>
            </a:r>
          </a:p>
        </p:txBody>
      </p:sp>
      <p:sp>
        <p:nvSpPr>
          <p:cNvPr id="59" name="矩形 58"/>
          <p:cNvSpPr/>
          <p:nvPr/>
        </p:nvSpPr>
        <p:spPr>
          <a:xfrm>
            <a:off x="6061075" y="4667250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5pPr>
          </a:lstStyle>
          <a:p>
            <a:pPr lvl="0" algn="ctr" fontAlgn="base">
              <a:lnSpc>
                <a:spcPct val="150000"/>
              </a:lnSpc>
            </a:pP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2Co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3+</a:t>
            </a:r>
            <a:r>
              <a:rPr lang="zh-CN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＋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2I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-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= 2Co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2+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+ I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endParaRPr lang="en-US" altLang="zh-CN" sz="2400" strike="noStrike" baseline="-25000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 fontAlgn="base">
              <a:lnSpc>
                <a:spcPct val="150000"/>
              </a:lnSpc>
            </a:pP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2S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O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2-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+ I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= S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O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2-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+2I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-</a:t>
            </a:r>
            <a:endParaRPr lang="en-US" altLang="zh-CN" sz="2400" strike="noStrike" baseline="30000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048745"/>
          <p:cNvSpPr/>
          <p:nvPr/>
        </p:nvSpPr>
        <p:spPr>
          <a:xfrm>
            <a:off x="3071813" y="1627188"/>
            <a:ext cx="4602162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）氯离子系列标准溶液的配制</a:t>
            </a:r>
          </a:p>
        </p:txBody>
      </p:sp>
      <p:sp>
        <p:nvSpPr>
          <p:cNvPr id="31747" name="矩形 1048746"/>
          <p:cNvSpPr/>
          <p:nvPr/>
        </p:nvSpPr>
        <p:spPr>
          <a:xfrm>
            <a:off x="1200150" y="2068513"/>
            <a:ext cx="9864725" cy="17541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吸取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氯离子标准溶液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10.00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置于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100 m L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容量瓶中，加入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总离子强度调节缓冲液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TISAB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10mL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，用去离子水稀释至刻度，摇匀，得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pCl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溶液。</a:t>
            </a:r>
          </a:p>
        </p:txBody>
      </p:sp>
      <p:sp>
        <p:nvSpPr>
          <p:cNvPr id="31748" name="矩形 1048747"/>
          <p:cNvSpPr/>
          <p:nvPr/>
        </p:nvSpPr>
        <p:spPr>
          <a:xfrm>
            <a:off x="1992313" y="5218113"/>
            <a:ext cx="6216650" cy="64611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用同样的方法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(?)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依次配制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pCl=3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4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的溶液。</a:t>
            </a:r>
          </a:p>
        </p:txBody>
      </p:sp>
      <p:sp>
        <p:nvSpPr>
          <p:cNvPr id="31749" name="矩形 1048748"/>
          <p:cNvSpPr/>
          <p:nvPr/>
        </p:nvSpPr>
        <p:spPr>
          <a:xfrm>
            <a:off x="1200150" y="3816350"/>
            <a:ext cx="986472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吸取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pCl=1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溶液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10.00 mL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置于另一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100 mL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容量瓶中，加入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TISAB 9mL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，用去离子水稀释至刻度，摇匀，得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pCl=2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溶液。</a:t>
            </a:r>
          </a:p>
        </p:txBody>
      </p:sp>
      <p:sp>
        <p:nvSpPr>
          <p:cNvPr id="31750" name="文本框 1048749"/>
          <p:cNvSpPr txBox="1"/>
          <p:nvPr/>
        </p:nvSpPr>
        <p:spPr>
          <a:xfrm>
            <a:off x="2495550" y="744538"/>
            <a:ext cx="6635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电位分析法测定钴（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III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）配合物中外界氯离子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048753"/>
          <p:cNvSpPr/>
          <p:nvPr/>
        </p:nvSpPr>
        <p:spPr>
          <a:xfrm>
            <a:off x="3028950" y="827088"/>
            <a:ext cx="5211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）氯离子系列标准溶液测定电动势</a:t>
            </a:r>
          </a:p>
        </p:txBody>
      </p:sp>
      <p:sp>
        <p:nvSpPr>
          <p:cNvPr id="33795" name="矩形 1048754"/>
          <p:cNvSpPr/>
          <p:nvPr/>
        </p:nvSpPr>
        <p:spPr>
          <a:xfrm>
            <a:off x="1157288" y="1331913"/>
            <a:ext cx="10225087" cy="23082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>
            <a:spAutoFit/>
          </a:bodyPr>
          <a:lstStyle/>
          <a:p>
            <a:pPr defTabSz="0" latinLnBrk="1">
              <a:lnSpc>
                <a:spcPct val="150000"/>
              </a:lnSpc>
              <a:buSzPct val="100000"/>
              <a:tabLst>
                <a:tab pos="2286000" algn="ctr"/>
                <a:tab pos="65151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标准溶液系列由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稀到浓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逐个转入小烧杯中（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淋洗电极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将指示电极和参比电极浸入被测溶液中，加入搅拌珠，开动电磁搅拌器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酸度计指在mV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档，显示的读数即为被测液的电动势值。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记录读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数于表中，在坐标纸上绘制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标准曲线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4194304" name="表格 4194303"/>
          <p:cNvGraphicFramePr/>
          <p:nvPr/>
        </p:nvGraphicFramePr>
        <p:xfrm>
          <a:off x="3173413" y="3860800"/>
          <a:ext cx="5580063" cy="914400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pCl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/mV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 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 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 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 </a:t>
                      </a: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1048753"/>
          <p:cNvSpPr/>
          <p:nvPr/>
        </p:nvSpPr>
        <p:spPr>
          <a:xfrm>
            <a:off x="3028950" y="827088"/>
            <a:ext cx="3262313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pPr latinLnBrk="1">
              <a:buSzPct val="100000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电位实验的注意事项：</a:t>
            </a:r>
          </a:p>
        </p:txBody>
      </p:sp>
      <p:sp>
        <p:nvSpPr>
          <p:cNvPr id="34818" name="矩形 5"/>
          <p:cNvSpPr/>
          <p:nvPr/>
        </p:nvSpPr>
        <p:spPr>
          <a:xfrm>
            <a:off x="1487488" y="1436688"/>
            <a:ext cx="972185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电位计使用过程中保管好接口保护帽，别弄丢了，实验结束后将接口保护帽拧回仪器上。</a:t>
            </a:r>
          </a:p>
        </p:txBody>
      </p:sp>
      <p:sp>
        <p:nvSpPr>
          <p:cNvPr id="34819" name="矩形 6"/>
          <p:cNvSpPr/>
          <p:nvPr/>
        </p:nvSpPr>
        <p:spPr>
          <a:xfrm>
            <a:off x="1487488" y="2509838"/>
            <a:ext cx="9864725" cy="11350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饱和甘汞电极使用前先确认内管的饱和氯化钾量，如果不够就补加一些；外管的硝酸钾溶液每次实验之前都会重新加。</a:t>
            </a:r>
          </a:p>
        </p:txBody>
      </p:sp>
      <p:sp>
        <p:nvSpPr>
          <p:cNvPr id="34820" name="矩形 7"/>
          <p:cNvSpPr/>
          <p:nvPr/>
        </p:nvSpPr>
        <p:spPr>
          <a:xfrm>
            <a:off x="1463675" y="4699000"/>
            <a:ext cx="9888538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4 .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氯离子电极使用结束后用去离子水冲干净，用卫生纸擦干再用干的卫生纸包起来；甘汞电极使用完毕之后将其浸泡在去离子水中。</a:t>
            </a:r>
          </a:p>
        </p:txBody>
      </p:sp>
      <p:sp>
        <p:nvSpPr>
          <p:cNvPr id="34821" name="文本框 1048772"/>
          <p:cNvSpPr txBox="1"/>
          <p:nvPr/>
        </p:nvSpPr>
        <p:spPr>
          <a:xfrm>
            <a:off x="1487488" y="3597275"/>
            <a:ext cx="972185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将指示电极和参比电极浸入去离子水中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清洗电极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，直到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电动势值达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250 mV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以上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1048773"/>
          <p:cNvSpPr txBox="1"/>
          <p:nvPr/>
        </p:nvSpPr>
        <p:spPr>
          <a:xfrm>
            <a:off x="1720850" y="1628775"/>
            <a:ext cx="8750300" cy="39687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准确称取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0.5 g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左右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（精确至 0.0001g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的产品于小烧杯中，加水溶解，并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定量转移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至250mL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容量瓶中，配制成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250mL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溶液。</a:t>
            </a:r>
          </a:p>
          <a:p>
            <a:pPr latinLnBrk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准确移取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25.00 mL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上述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Co(III)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溶液，放入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100mL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容量瓶中，加入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10.00mL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TISAB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，稀释至刻度，摇匀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latinLnBrk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测定其电动势。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根据实验数据计算氯离子的物质的量（计算公式自拟），并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计算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配合物外界氯离子的个数。</a:t>
            </a:r>
          </a:p>
        </p:txBody>
      </p:sp>
      <p:sp>
        <p:nvSpPr>
          <p:cNvPr id="35843" name="矩形 1048774"/>
          <p:cNvSpPr/>
          <p:nvPr/>
        </p:nvSpPr>
        <p:spPr>
          <a:xfrm>
            <a:off x="3575050" y="908050"/>
            <a:ext cx="4297363" cy="496888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100000"/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试样中氯离子含量的测定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048775"/>
          <p:cNvSpPr txBox="1"/>
          <p:nvPr/>
        </p:nvSpPr>
        <p:spPr>
          <a:xfrm>
            <a:off x="2795588" y="476250"/>
            <a:ext cx="5619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可见光谱法测定钴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(III)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配合物的分裂能</a:t>
            </a:r>
          </a:p>
        </p:txBody>
      </p:sp>
      <p:sp>
        <p:nvSpPr>
          <p:cNvPr id="36867" name="文本框 1048776"/>
          <p:cNvSpPr txBox="1"/>
          <p:nvPr/>
        </p:nvSpPr>
        <p:spPr>
          <a:xfrm>
            <a:off x="1125538" y="1190625"/>
            <a:ext cx="10537825" cy="56308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(1)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准确移取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25.00mL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步骤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2( 2)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（讲义）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中配制的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Co(III)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溶液，放入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50mL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容量瓶中，加水稀释至刻度，摇匀。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(2)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用分光光度计以去离子水作为参比，在波长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400 ~ 560nm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范围内分别测定上述溶液的吸光度。粗测时，每隔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20nm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测一次吸光度数据；细测在接近峰值附近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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20nm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范围扫描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，每隔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5nm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测一次数据，记录全部数据。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注意每次改变波长都要用参比液调节透光率“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”为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“0%”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“100%”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(3)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以吸光度为纵坐标，波长为横坐标，画出配合物的吸收曲线，找出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max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并根据公式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(3)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计算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240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综合上述实验内容，在实验报告纸上记录实验的相关数据，并由实验数据推断钴配合物的组成。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表格 4194304"/>
          <p:cNvGraphicFramePr/>
          <p:nvPr/>
        </p:nvGraphicFramePr>
        <p:xfrm>
          <a:off x="2493963" y="1196975"/>
          <a:ext cx="7561256" cy="1889472"/>
        </p:xfrm>
        <a:graphic>
          <a:graphicData uri="http://schemas.openxmlformats.org/drawingml/2006/table">
            <a:tbl>
              <a:tblPr/>
              <a:tblGrid>
                <a:gridCol w="139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44562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波长</a:t>
                      </a:r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/nm                                                    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540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2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吸光度</a:t>
                      </a: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6" name="文本框 1048816"/>
          <p:cNvSpPr txBox="1"/>
          <p:nvPr/>
        </p:nvSpPr>
        <p:spPr>
          <a:xfrm>
            <a:off x="2490788" y="547688"/>
            <a:ext cx="893762" cy="522287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粗测</a:t>
            </a:r>
          </a:p>
        </p:txBody>
      </p:sp>
      <p:graphicFrame>
        <p:nvGraphicFramePr>
          <p:cNvPr id="4194306" name="表格 4194305"/>
          <p:cNvGraphicFramePr/>
          <p:nvPr/>
        </p:nvGraphicFramePr>
        <p:xfrm>
          <a:off x="2498725" y="4292600"/>
          <a:ext cx="7561256" cy="1889472"/>
        </p:xfrm>
        <a:graphic>
          <a:graphicData uri="http://schemas.openxmlformats.org/drawingml/2006/table">
            <a:tbl>
              <a:tblPr/>
              <a:tblGrid>
                <a:gridCol w="139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44562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波长</a:t>
                      </a:r>
                      <a:r>
                        <a:rPr lang="en-US" altLang="zh-CN" sz="2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/nm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2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吸光度</a:t>
                      </a: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48" marB="45648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79" name="文本框 1048848"/>
          <p:cNvSpPr txBox="1"/>
          <p:nvPr/>
        </p:nvSpPr>
        <p:spPr>
          <a:xfrm>
            <a:off x="2493963" y="3644900"/>
            <a:ext cx="893762" cy="522288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细测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103"/>
          <p:cNvGrpSpPr/>
          <p:nvPr/>
        </p:nvGrpSpPr>
        <p:grpSpPr>
          <a:xfrm>
            <a:off x="6899275" y="1077913"/>
            <a:ext cx="2659063" cy="2262187"/>
            <a:chOff x="1776" y="528"/>
            <a:chExt cx="2784" cy="2112"/>
          </a:xfrm>
        </p:grpSpPr>
        <p:sp>
          <p:nvSpPr>
            <p:cNvPr id="1048850" name="直接连接符 1048849"/>
            <p:cNvSpPr/>
            <p:nvPr/>
          </p:nvSpPr>
          <p:spPr>
            <a:xfrm>
              <a:off x="1776" y="2640"/>
              <a:ext cx="2784" cy="0"/>
            </a:xfrm>
            <a:prstGeom prst="line">
              <a:avLst/>
            </a:prstGeom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51" name="直接连接符 1048850"/>
            <p:cNvSpPr/>
            <p:nvPr/>
          </p:nvSpPr>
          <p:spPr>
            <a:xfrm>
              <a:off x="1776" y="528"/>
              <a:ext cx="0" cy="2112"/>
            </a:xfrm>
            <a:prstGeom prst="line">
              <a:avLst/>
            </a:prstGeom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</p:grpSp>
      <p:sp>
        <p:nvSpPr>
          <p:cNvPr id="1048852" name="任意多边形 1048851"/>
          <p:cNvSpPr/>
          <p:nvPr/>
        </p:nvSpPr>
        <p:spPr bwMode="auto">
          <a:xfrm>
            <a:off x="7246938" y="1657350"/>
            <a:ext cx="1592263" cy="1370013"/>
          </a:xfrm>
          <a:custGeom>
            <a:avLst/>
            <a:gdLst/>
            <a:ahLst/>
            <a:cxnLst/>
            <a:rect l="0" t="0" r="0" b="0"/>
            <a:pathLst>
              <a:path w="1152" h="1736">
                <a:moveTo>
                  <a:pt x="0" y="1736"/>
                </a:moveTo>
                <a:cubicBezTo>
                  <a:pt x="168" y="876"/>
                  <a:pt x="336" y="16"/>
                  <a:pt x="528" y="8"/>
                </a:cubicBezTo>
                <a:cubicBezTo>
                  <a:pt x="720" y="0"/>
                  <a:pt x="1048" y="1400"/>
                  <a:pt x="1152" y="1688"/>
                </a:cubicBezTo>
              </a:path>
            </a:pathLst>
          </a:custGeom>
          <a:noFill/>
          <a:ln w="57150" cap="flat" cmpd="sng">
            <a:solidFill>
              <a:schemeClr val="lt2">
                <a:alpha val="100000"/>
              </a:schemeClr>
            </a:solidFill>
            <a:prstDash val="sysDot"/>
            <a:round/>
          </a:ln>
        </p:spPr>
      </p:sp>
      <p:sp>
        <p:nvSpPr>
          <p:cNvPr id="39942" name="文本框 1048852"/>
          <p:cNvSpPr txBox="1"/>
          <p:nvPr/>
        </p:nvSpPr>
        <p:spPr>
          <a:xfrm>
            <a:off x="9321800" y="3335338"/>
            <a:ext cx="1447800" cy="5222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spcBef>
                <a:spcPct val="50000"/>
              </a:spcBef>
              <a:buSzPct val="100000"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λ/nm</a:t>
            </a:r>
          </a:p>
        </p:txBody>
      </p:sp>
      <p:sp>
        <p:nvSpPr>
          <p:cNvPr id="1048854" name="直接连接符 1048853"/>
          <p:cNvSpPr/>
          <p:nvPr/>
        </p:nvSpPr>
        <p:spPr>
          <a:xfrm>
            <a:off x="7986713" y="1077913"/>
            <a:ext cx="15875" cy="2257425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dashDot"/>
            <a:miter/>
          </a:ln>
        </p:spPr>
      </p:sp>
      <p:sp>
        <p:nvSpPr>
          <p:cNvPr id="39944" name="文本框 1048854"/>
          <p:cNvSpPr txBox="1"/>
          <p:nvPr/>
        </p:nvSpPr>
        <p:spPr>
          <a:xfrm>
            <a:off x="7815263" y="3279775"/>
            <a:ext cx="866775" cy="5842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λ</a:t>
            </a:r>
            <a:r>
              <a:rPr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</a:p>
        </p:txBody>
      </p:sp>
      <p:sp>
        <p:nvSpPr>
          <p:cNvPr id="39945" name="文本框 1048855"/>
          <p:cNvSpPr txBox="1"/>
          <p:nvPr/>
        </p:nvSpPr>
        <p:spPr>
          <a:xfrm flipH="1">
            <a:off x="6383338" y="3933825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[Co(NH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]Cl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的吸收曲线</a:t>
            </a:r>
          </a:p>
        </p:txBody>
      </p:sp>
      <p:sp>
        <p:nvSpPr>
          <p:cNvPr id="39946" name="文本框 1048856"/>
          <p:cNvSpPr txBox="1"/>
          <p:nvPr/>
        </p:nvSpPr>
        <p:spPr>
          <a:xfrm>
            <a:off x="6399213" y="960438"/>
            <a:ext cx="574675" cy="5222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9947" name="矩形 1048857"/>
          <p:cNvSpPr/>
          <p:nvPr/>
        </p:nvSpPr>
        <p:spPr>
          <a:xfrm>
            <a:off x="2281238" y="3898900"/>
            <a:ext cx="2316162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氯离子标准曲线</a:t>
            </a:r>
          </a:p>
        </p:txBody>
      </p:sp>
      <p:sp>
        <p:nvSpPr>
          <p:cNvPr id="39948" name="直接连接符 1048858"/>
          <p:cNvSpPr/>
          <p:nvPr/>
        </p:nvSpPr>
        <p:spPr>
          <a:xfrm>
            <a:off x="2460625" y="1509713"/>
            <a:ext cx="0" cy="17287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9949" name="直接连接符 1048859"/>
          <p:cNvSpPr/>
          <p:nvPr/>
        </p:nvSpPr>
        <p:spPr>
          <a:xfrm>
            <a:off x="2460625" y="3238500"/>
            <a:ext cx="23764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50" name="直接连接符 1048860"/>
          <p:cNvSpPr/>
          <p:nvPr/>
        </p:nvSpPr>
        <p:spPr>
          <a:xfrm flipV="1">
            <a:off x="2462213" y="1539875"/>
            <a:ext cx="1587500" cy="1409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1" name="直接连接符 1048861"/>
          <p:cNvSpPr/>
          <p:nvPr/>
        </p:nvSpPr>
        <p:spPr>
          <a:xfrm>
            <a:off x="2462213" y="2228850"/>
            <a:ext cx="79216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952" name="直接连接符 1048862"/>
          <p:cNvSpPr/>
          <p:nvPr/>
        </p:nvSpPr>
        <p:spPr>
          <a:xfrm>
            <a:off x="3254375" y="2228850"/>
            <a:ext cx="0" cy="1008063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953" name="文本框 1048863"/>
          <p:cNvSpPr txBox="1"/>
          <p:nvPr/>
        </p:nvSpPr>
        <p:spPr>
          <a:xfrm>
            <a:off x="4554538" y="3244850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pCl</a:t>
            </a:r>
          </a:p>
        </p:txBody>
      </p:sp>
      <p:sp>
        <p:nvSpPr>
          <p:cNvPr id="39954" name="文本框 1048864"/>
          <p:cNvSpPr txBox="1"/>
          <p:nvPr/>
        </p:nvSpPr>
        <p:spPr>
          <a:xfrm>
            <a:off x="2316163" y="1077913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</a:p>
        </p:txBody>
      </p:sp>
      <p:sp>
        <p:nvSpPr>
          <p:cNvPr id="39955" name="文本框 1048865"/>
          <p:cNvSpPr txBox="1"/>
          <p:nvPr/>
        </p:nvSpPr>
        <p:spPr>
          <a:xfrm>
            <a:off x="1957388" y="1985963"/>
            <a:ext cx="50323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39956" name="文本框 1048866"/>
          <p:cNvSpPr txBox="1"/>
          <p:nvPr/>
        </p:nvSpPr>
        <p:spPr>
          <a:xfrm>
            <a:off x="3108325" y="3238500"/>
            <a:ext cx="720725" cy="7000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pCl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39957" name="文本框 1048867"/>
          <p:cNvSpPr txBox="1"/>
          <p:nvPr/>
        </p:nvSpPr>
        <p:spPr>
          <a:xfrm>
            <a:off x="2949575" y="860425"/>
            <a:ext cx="2466975" cy="4000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直线不通过原点！</a:t>
            </a:r>
          </a:p>
        </p:txBody>
      </p:sp>
      <p:sp>
        <p:nvSpPr>
          <p:cNvPr id="39958" name="矩形 1048868"/>
          <p:cNvSpPr/>
          <p:nvPr/>
        </p:nvSpPr>
        <p:spPr>
          <a:xfrm>
            <a:off x="3481388" y="4884738"/>
            <a:ext cx="5278437" cy="1384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画图注意：图名，坐标轴标记、坐标标记、点标记、数字标注</a:t>
            </a:r>
          </a:p>
        </p:txBody>
      </p:sp>
      <p:sp>
        <p:nvSpPr>
          <p:cNvPr id="39959" name="椭圆 1048869"/>
          <p:cNvSpPr/>
          <p:nvPr/>
        </p:nvSpPr>
        <p:spPr>
          <a:xfrm>
            <a:off x="3109913" y="2157413"/>
            <a:ext cx="215900" cy="215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 latinLnBrk="1">
              <a:buSzPct val="100000"/>
            </a:pPr>
            <a:endParaRPr lang="zh-CN" altLang="en-US" sz="180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9960" name="椭圆 1048870"/>
          <p:cNvSpPr/>
          <p:nvPr/>
        </p:nvSpPr>
        <p:spPr>
          <a:xfrm>
            <a:off x="2333625" y="2841625"/>
            <a:ext cx="215900" cy="215900"/>
          </a:xfrm>
          <a:prstGeom prst="ellipse">
            <a:avLst/>
          </a:prstGeom>
          <a:noFill/>
          <a:ln w="254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 latinLnBrk="1">
              <a:buSzPct val="100000"/>
            </a:pPr>
            <a:endParaRPr lang="zh-CN" altLang="en-US" sz="180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048583"/>
          <p:cNvSpPr/>
          <p:nvPr/>
        </p:nvSpPr>
        <p:spPr>
          <a:xfrm>
            <a:off x="1054100" y="1690688"/>
            <a:ext cx="10333038" cy="4522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了解钴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(II)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、钴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(III)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化合物的性质，加深理解配合物的形成对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Co(III)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稳定性的影响。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应用已学的无机制备的基本知识和基本操作，合成三氯化六氨合钴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(III)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掌握碘量法法测定钴（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III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）配合物中钴（离子）的含量。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4.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掌握电位分析法测定钴（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III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）配合物中的氯离子，由此确定配合物中外界氯离子个数。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5. 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掌握用可见光谱测定钴（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III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）配合物最大吸收峰，由此测定配合物的分裂能。</a:t>
            </a:r>
          </a:p>
        </p:txBody>
      </p:sp>
      <p:sp>
        <p:nvSpPr>
          <p:cNvPr id="17411" name="文本框 1048584"/>
          <p:cNvSpPr txBox="1"/>
          <p:nvPr/>
        </p:nvSpPr>
        <p:spPr>
          <a:xfrm>
            <a:off x="4511675" y="593725"/>
            <a:ext cx="2755900" cy="646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实验目的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1048871"/>
          <p:cNvSpPr txBox="1"/>
          <p:nvPr/>
        </p:nvSpPr>
        <p:spPr>
          <a:xfrm>
            <a:off x="5232400" y="260350"/>
            <a:ext cx="1924050" cy="522288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 验 报 告</a:t>
            </a:r>
          </a:p>
        </p:txBody>
      </p:sp>
      <p:sp>
        <p:nvSpPr>
          <p:cNvPr id="1048873" name="文本框 1048872"/>
          <p:cNvSpPr txBox="1"/>
          <p:nvPr/>
        </p:nvSpPr>
        <p:spPr>
          <a:xfrm>
            <a:off x="2640013" y="522288"/>
            <a:ext cx="7412038" cy="62769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、研究背景</a:t>
            </a:r>
            <a:r>
              <a:rPr lang="en-US" altLang="zh-CN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2400" b="1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、实验目的</a:t>
            </a:r>
            <a:endParaRPr lang="zh-CN" altLang="en-US" sz="2400" b="1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、实验原理</a:t>
            </a:r>
            <a:endParaRPr lang="zh-CN" altLang="en-US" sz="2400" b="1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、实验步骤</a:t>
            </a:r>
            <a:endParaRPr lang="zh-CN" altLang="en-US" sz="2400" b="1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en-US" sz="20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合成步骤，分析步骤等</a:t>
            </a:r>
            <a:endParaRPr lang="zh-CN" altLang="en-US" sz="20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5、实验数据及处理</a:t>
            </a:r>
            <a:endParaRPr lang="zh-CN" altLang="en-US" sz="2400" b="1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整理成表格和图（计算机绘制），并计算出</a:t>
            </a:r>
            <a:r>
              <a:rPr lang="zh-CN" altLang="en-US" sz="2000" b="1" u="sng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实验结果</a:t>
            </a:r>
            <a:endParaRPr lang="zh-CN" altLang="en-US" sz="2000" b="1" u="sng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6、结果与讨论（思考题）</a:t>
            </a:r>
            <a:endParaRPr lang="zh-CN" altLang="en-US" sz="2400" b="1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将实验值与理论值进行比较，并给出合理的解释</a:t>
            </a:r>
            <a:endParaRPr lang="zh-CN" altLang="en-US" sz="20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本次实验经验教训总结</a:t>
            </a:r>
            <a:endParaRPr lang="zh-CN" altLang="en-US" sz="20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意见和建议</a:t>
            </a:r>
            <a:endParaRPr lang="zh-CN" altLang="en-US" sz="20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7、思考题 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文本框 1048873"/>
          <p:cNvSpPr txBox="1"/>
          <p:nvPr/>
        </p:nvSpPr>
        <p:spPr>
          <a:xfrm>
            <a:off x="2386013" y="1989138"/>
            <a:ext cx="8137525" cy="33226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25000"/>
              </a:lnSpc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在没有铵盐的情况下，氨水遇钴盐后，即生成蓝色氢氧化钴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(Ⅱ)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沉淀：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2+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+ 2OH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→Co(OH)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↓</a:t>
            </a:r>
          </a:p>
          <a:p>
            <a:pPr latinLnBrk="1">
              <a:lnSpc>
                <a:spcPct val="125000"/>
              </a:lnSpc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此沉淀易溶于过量的沉淀剂和铵盐溶液中。</a:t>
            </a:r>
            <a:b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当有铵盐存在时，将抑制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·H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O的解离，即抑制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OH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的产生使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[Co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2+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][OH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&lt; K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sp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,而形成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2+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，它随后被氧化，生成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Co(III)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配合物。</a:t>
            </a:r>
          </a:p>
        </p:txBody>
      </p:sp>
      <p:sp>
        <p:nvSpPr>
          <p:cNvPr id="43011" name="文本框 1048874"/>
          <p:cNvSpPr txBox="1"/>
          <p:nvPr/>
        </p:nvSpPr>
        <p:spPr>
          <a:xfrm>
            <a:off x="2312988" y="1123950"/>
            <a:ext cx="7921625" cy="5222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 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NH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Cl在制备三氯化六氨合钴中有何作用？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1048875"/>
          <p:cNvSpPr txBox="1"/>
          <p:nvPr/>
        </p:nvSpPr>
        <p:spPr>
          <a:xfrm>
            <a:off x="2351088" y="765175"/>
            <a:ext cx="7561262" cy="5222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 </a:t>
            </a:r>
            <a:r>
              <a:rPr lang="zh-CN" altLang="en-US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活性炭在制备过程中的作用？ </a:t>
            </a:r>
          </a:p>
        </p:txBody>
      </p:sp>
      <p:sp>
        <p:nvSpPr>
          <p:cNvPr id="1048877" name="文本框 1048876"/>
          <p:cNvSpPr txBox="1"/>
          <p:nvPr/>
        </p:nvSpPr>
        <p:spPr>
          <a:xfrm>
            <a:off x="2351088" y="1268413"/>
            <a:ext cx="8085137" cy="17065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催化作用。在空气中放置，不加催化剂活性炭的情况下，得到的只能是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Cl]Cl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(紫红色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，而不是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]Cl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( 橘黄色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048878" name="矩形 1048877"/>
          <p:cNvSpPr/>
          <p:nvPr/>
        </p:nvSpPr>
        <p:spPr>
          <a:xfrm>
            <a:off x="2351088" y="2924175"/>
            <a:ext cx="7991475" cy="1706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25000"/>
              </a:lnSpc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因为当没有催化剂活性炭时，常常发生取代反应，亦即六配位氨合物中的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易被其它基团取代而得到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Cl]Cl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048879" name="文本框 1048878"/>
          <p:cNvSpPr txBox="1"/>
          <p:nvPr/>
        </p:nvSpPr>
        <p:spPr>
          <a:xfrm>
            <a:off x="2351088" y="4724400"/>
            <a:ext cx="8085137" cy="952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加入活性炭后，即使其他条件控制不好，仍可能得到紫红色产物。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7" grpId="0"/>
      <p:bldP spid="1048878" grpId="0"/>
      <p:bldP spid="10488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1048879"/>
          <p:cNvSpPr txBox="1"/>
          <p:nvPr/>
        </p:nvSpPr>
        <p:spPr>
          <a:xfrm>
            <a:off x="2278063" y="979488"/>
            <a:ext cx="5197475" cy="522287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 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加入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NH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H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O前冷却的目的？</a:t>
            </a:r>
          </a:p>
        </p:txBody>
      </p:sp>
      <p:sp>
        <p:nvSpPr>
          <p:cNvPr id="1048881" name="文本框 1048880"/>
          <p:cNvSpPr txBox="1"/>
          <p:nvPr/>
        </p:nvSpPr>
        <p:spPr>
          <a:xfrm>
            <a:off x="2493963" y="1631950"/>
            <a:ext cx="6910387" cy="522288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降低体系温度，避免加入的配合剂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逸出</a:t>
            </a:r>
          </a:p>
        </p:txBody>
      </p:sp>
      <p:sp>
        <p:nvSpPr>
          <p:cNvPr id="45060" name="文本框 1048881"/>
          <p:cNvSpPr txBox="1"/>
          <p:nvPr/>
        </p:nvSpPr>
        <p:spPr>
          <a:xfrm>
            <a:off x="2278063" y="2336800"/>
            <a:ext cx="7561262" cy="5222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 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在制备过程中的作用？ </a:t>
            </a:r>
          </a:p>
        </p:txBody>
      </p:sp>
      <p:sp>
        <p:nvSpPr>
          <p:cNvPr id="1048883" name="矩形 1048882"/>
          <p:cNvSpPr/>
          <p:nvPr/>
        </p:nvSpPr>
        <p:spPr>
          <a:xfrm>
            <a:off x="2462213" y="2987675"/>
            <a:ext cx="7632700" cy="1384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氧化作用。活性炭吸附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，以确保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在溶液中的浓度不降低，以便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顺利的将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Co(II)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氧化为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Co(III)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45062" name="文本框 1048883"/>
          <p:cNvSpPr txBox="1"/>
          <p:nvPr/>
        </p:nvSpPr>
        <p:spPr>
          <a:xfrm>
            <a:off x="2279650" y="4851400"/>
            <a:ext cx="8135938" cy="5222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 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为什么要加入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baseline="-25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后，在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60</a:t>
            </a:r>
            <a:r>
              <a:rPr lang="en-US" altLang="zh-CN" baseline="30000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C保持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20min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？ </a:t>
            </a:r>
          </a:p>
        </p:txBody>
      </p:sp>
      <p:sp>
        <p:nvSpPr>
          <p:cNvPr id="1048885" name="文本框 1048884"/>
          <p:cNvSpPr txBox="1"/>
          <p:nvPr/>
        </p:nvSpPr>
        <p:spPr>
          <a:xfrm>
            <a:off x="2276475" y="5556250"/>
            <a:ext cx="8139113" cy="9525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使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Co(II)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氨配合物氧化为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Co(III)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配合物的反应进行完全。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1" grpId="0"/>
      <p:bldP spid="1048883" grpId="0"/>
      <p:bldP spid="10488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048885"/>
          <p:cNvSpPr txBox="1"/>
          <p:nvPr/>
        </p:nvSpPr>
        <p:spPr>
          <a:xfrm>
            <a:off x="2279650" y="1266825"/>
            <a:ext cx="7777163" cy="5222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 2" panose="05020102010507070707" pitchFamily="18" charset="2"/>
              </a:rPr>
              <a:t>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为什么要将盐酸慢慢加到滤液中？ </a:t>
            </a:r>
          </a:p>
        </p:txBody>
      </p:sp>
      <p:sp>
        <p:nvSpPr>
          <p:cNvPr id="1048887" name="文本框 1048886"/>
          <p:cNvSpPr txBox="1"/>
          <p:nvPr/>
        </p:nvSpPr>
        <p:spPr>
          <a:xfrm>
            <a:off x="2208213" y="2058988"/>
            <a:ext cx="8135937" cy="18161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加入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HCl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后会有大量橘黄色晶体析出，慢慢加入的目的是为了得到大的晶体，便于过滤与烘干。由此也提示我们，加完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HCl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后应稍放置一会，不能立即放到冰水浴中，否则仍会有小晶体产生。</a:t>
            </a:r>
          </a:p>
        </p:txBody>
      </p:sp>
      <p:sp>
        <p:nvSpPr>
          <p:cNvPr id="1048888" name="矩形 1048887"/>
          <p:cNvSpPr/>
          <p:nvPr/>
        </p:nvSpPr>
        <p:spPr>
          <a:xfrm>
            <a:off x="2171700" y="4291013"/>
            <a:ext cx="8208963" cy="1384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缓慢加入浓盐酸是利用盐酸中的氢离子与络合物中的 氯离子或水分子结合，离开络合物，让氨取代它们，使络合物纯化为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[Co(NH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]Cl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7" grpId="0"/>
      <p:bldP spid="10488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048888"/>
          <p:cNvSpPr txBox="1"/>
          <p:nvPr/>
        </p:nvSpPr>
        <p:spPr>
          <a:xfrm>
            <a:off x="2208213" y="1697038"/>
            <a:ext cx="7345362" cy="5222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spcBef>
                <a:spcPct val="50000"/>
              </a:spcBef>
              <a:buSzPct val="100000"/>
            </a:pP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Wingdings 2" panose="05020102010507070707" pitchFamily="18" charset="2"/>
              </a:rPr>
              <a:t>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为什么要用冰浴冷却至</a:t>
            </a:r>
            <a:r>
              <a:rPr lang="en-US" altLang="zh-CN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273K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左右后过滤？ </a:t>
            </a:r>
          </a:p>
        </p:txBody>
      </p:sp>
      <p:graphicFrame>
        <p:nvGraphicFramePr>
          <p:cNvPr id="4194307" name="表格 4194306"/>
          <p:cNvGraphicFramePr/>
          <p:nvPr/>
        </p:nvGraphicFramePr>
        <p:xfrm>
          <a:off x="1847850" y="2705100"/>
          <a:ext cx="8424863" cy="1063625"/>
        </p:xfrm>
        <a:graphic>
          <a:graphicData uri="http://schemas.openxmlformats.org/drawingml/2006/table">
            <a:tbl>
              <a:tblPr/>
              <a:tblGrid>
                <a:gridCol w="387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温度 </a:t>
                      </a: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/K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319.7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zh-CN" alt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溶解度 </a:t>
                      </a: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/(g/100g</a:t>
                      </a:r>
                      <a:r>
                        <a:rPr lang="zh-CN" alt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水</a:t>
                      </a: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4.26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048585"/>
          <p:cNvSpPr>
            <a:spLocks noGrp="1"/>
          </p:cNvSpPr>
          <p:nvPr>
            <p:ph type="title"/>
          </p:nvPr>
        </p:nvSpPr>
        <p:spPr>
          <a:xfrm>
            <a:off x="4654550" y="479425"/>
            <a:ext cx="2881313" cy="646113"/>
          </a:xfrm>
          <a:ln/>
        </p:spPr>
        <p:txBody>
          <a:bodyPr lIns="91440" tIns="45720" rIns="91440" bIns="45720" anchor="ctr">
            <a:spAutoFit/>
          </a:bodyPr>
          <a:lstStyle/>
          <a:p>
            <a:pPr algn="ctr" latinLnBrk="1"/>
            <a:r>
              <a:rPr lang="zh-CN" altLang="en-US" sz="3600">
                <a:solidFill>
                  <a:srgbClr val="FF0000"/>
                </a:solidFill>
                <a:effectLst/>
                <a:ea typeface="微软雅黑" panose="020B0503020204020204" pitchFamily="34" charset="-122"/>
                <a:sym typeface="黑体" panose="02010609060101010101" pitchFamily="2" charset="-122"/>
              </a:rPr>
              <a:t>合成原理</a:t>
            </a:r>
          </a:p>
        </p:txBody>
      </p:sp>
      <p:grpSp>
        <p:nvGrpSpPr>
          <p:cNvPr id="18435" name="组合 66"/>
          <p:cNvGrpSpPr/>
          <p:nvPr/>
        </p:nvGrpSpPr>
        <p:grpSpPr>
          <a:xfrm>
            <a:off x="2238375" y="1795463"/>
            <a:ext cx="7854950" cy="574675"/>
            <a:chOff x="249" y="950"/>
            <a:chExt cx="4948" cy="362"/>
          </a:xfrm>
        </p:grpSpPr>
        <p:sp>
          <p:nvSpPr>
            <p:cNvPr id="18436" name="矩形 1048586"/>
            <p:cNvSpPr/>
            <p:nvPr/>
          </p:nvSpPr>
          <p:spPr>
            <a:xfrm>
              <a:off x="249" y="955"/>
              <a:ext cx="353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ctr">
              <a:spAutoFit/>
            </a:bodyPr>
            <a:lstStyle/>
            <a:p>
              <a:pPr latinLnBrk="1"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3+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+ e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-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Co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2+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              </a:t>
              </a:r>
              <a:endParaRPr lang="en-US" altLang="zh-CN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8437" name="图片 209715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51" y="950"/>
              <a:ext cx="1446" cy="3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38" name="组合 67"/>
          <p:cNvGrpSpPr/>
          <p:nvPr/>
        </p:nvGrpSpPr>
        <p:grpSpPr>
          <a:xfrm>
            <a:off x="2033588" y="2760663"/>
            <a:ext cx="7864475" cy="574675"/>
            <a:chOff x="158" y="1633"/>
            <a:chExt cx="4954" cy="362"/>
          </a:xfrm>
        </p:grpSpPr>
        <p:sp>
          <p:nvSpPr>
            <p:cNvPr id="18439" name="矩形 1048587"/>
            <p:cNvSpPr/>
            <p:nvPr/>
          </p:nvSpPr>
          <p:spPr>
            <a:xfrm>
              <a:off x="158" y="1636"/>
              <a:ext cx="37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ctr">
              <a:spAutoFit/>
            </a:bodyPr>
            <a:lstStyle/>
            <a:p>
              <a:pPr latinLnBrk="1"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[Co(NH</a:t>
              </a:r>
              <a:r>
                <a:rPr lang="en-US" altLang="zh-CN" baseline="-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baseline="-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3+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+ e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[Co(NH</a:t>
              </a:r>
              <a:r>
                <a:rPr lang="en-US" altLang="zh-CN" baseline="-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baseline="-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2+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     </a:t>
              </a:r>
              <a:endParaRPr lang="en-US" altLang="zh-CN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8440" name="图片 20971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93" y="1633"/>
              <a:ext cx="1319" cy="3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41" name="组合 68"/>
          <p:cNvGrpSpPr/>
          <p:nvPr/>
        </p:nvGrpSpPr>
        <p:grpSpPr>
          <a:xfrm>
            <a:off x="2193925" y="3584575"/>
            <a:ext cx="7802563" cy="574675"/>
            <a:chOff x="374" y="1984"/>
            <a:chExt cx="4915" cy="362"/>
          </a:xfrm>
        </p:grpSpPr>
        <p:sp>
          <p:nvSpPr>
            <p:cNvPr id="18442" name="矩形 1048588"/>
            <p:cNvSpPr/>
            <p:nvPr/>
          </p:nvSpPr>
          <p:spPr>
            <a:xfrm>
              <a:off x="374" y="1989"/>
              <a:ext cx="349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ctr">
              <a:spAutoFit/>
            </a:bodyPr>
            <a:lstStyle/>
            <a:p>
              <a:pPr latinLnBrk="1">
                <a:buSzPct val="100000"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4H</a:t>
              </a:r>
              <a:r>
                <a:rPr lang="en-US" altLang="zh-CN" baseline="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+ O</a:t>
              </a:r>
              <a:r>
                <a:rPr lang="en-US" altLang="zh-CN" baseline="-30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+4e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2H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               </a:t>
              </a:r>
              <a:endParaRPr lang="en-US" altLang="zh-CN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8443" name="图片 20971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28" y="1984"/>
              <a:ext cx="1361" cy="3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590" name="文本框 1048589"/>
          <p:cNvSpPr txBox="1"/>
          <p:nvPr/>
        </p:nvSpPr>
        <p:spPr>
          <a:xfrm>
            <a:off x="2070100" y="4808538"/>
            <a:ext cx="7777163" cy="6445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合成路径是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先氧化再配合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， 还是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先配合再氧化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？ </a:t>
            </a:r>
          </a:p>
        </p:txBody>
      </p:sp>
      <p:sp>
        <p:nvSpPr>
          <p:cNvPr id="1048591" name="椭圆 1048590"/>
          <p:cNvSpPr/>
          <p:nvPr/>
        </p:nvSpPr>
        <p:spPr>
          <a:xfrm>
            <a:off x="6424613" y="4808538"/>
            <a:ext cx="2519363" cy="719138"/>
          </a:xfrm>
          <a:prstGeom prst="ellipse">
            <a:avLst/>
          </a:prstGeom>
          <a:noFill/>
          <a:ln w="38100" cap="flat" cmpd="sng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5pPr>
          </a:lstStyle>
          <a:p>
            <a:pPr lvl="0" eaLnBrk="1" fontAlgn="base" latinLnBrk="1" hangingPunct="1"/>
            <a:endParaRPr lang="zh-CN" altLang="en-US" strike="noStrike" noProof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  <p:bldP spid="10485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048593"/>
          <p:cNvSpPr txBox="1"/>
          <p:nvPr/>
        </p:nvSpPr>
        <p:spPr>
          <a:xfrm>
            <a:off x="2316163" y="714375"/>
            <a:ext cx="1414463" cy="230663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Co(II)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Cl 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·H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endParaRPr lang="en-US" altLang="zh-CN" sz="2400" b="1" strike="noStrike" baseline="-25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595" name="左大括号 1048594"/>
          <p:cNvSpPr/>
          <p:nvPr/>
        </p:nvSpPr>
        <p:spPr>
          <a:xfrm>
            <a:off x="3846513" y="928688"/>
            <a:ext cx="431800" cy="2016125"/>
          </a:xfrm>
          <a:prstGeom prst="leftBrace">
            <a:avLst/>
          </a:prstGeom>
          <a:noFill/>
          <a:ln w="444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596" name="矩形 1048595"/>
          <p:cNvSpPr/>
          <p:nvPr/>
        </p:nvSpPr>
        <p:spPr>
          <a:xfrm>
            <a:off x="4540250" y="1673225"/>
            <a:ext cx="4370388" cy="4603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[Co(NH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O]Cl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 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(砖红色晶体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461" name="矩形 1048596"/>
          <p:cNvSpPr/>
          <p:nvPr/>
        </p:nvSpPr>
        <p:spPr>
          <a:xfrm>
            <a:off x="4572000" y="676275"/>
            <a:ext cx="3824288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[Co(NH</a:t>
            </a:r>
            <a:r>
              <a:rPr lang="en-US" altLang="zh-CN" sz="2400" baseline="-250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2400" baseline="-250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]Cl</a:t>
            </a:r>
            <a:r>
              <a:rPr lang="en-US" altLang="zh-CN" sz="2400" baseline="-250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(橙黄色晶体</a:t>
            </a:r>
            <a:r>
              <a:rPr lang="en-US" altLang="zh-CN" sz="2400">
                <a:solidFill>
                  <a:srgbClr val="CC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48598" name="矩形 1048597"/>
          <p:cNvSpPr/>
          <p:nvPr/>
        </p:nvSpPr>
        <p:spPr>
          <a:xfrm>
            <a:off x="4529138" y="2657475"/>
            <a:ext cx="4103688" cy="4603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[Co(NH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Cl]Cl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 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(紫红色晶体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599" name="矩形 1048598"/>
          <p:cNvSpPr/>
          <p:nvPr/>
        </p:nvSpPr>
        <p:spPr>
          <a:xfrm>
            <a:off x="3084513" y="3748088"/>
            <a:ext cx="4525963" cy="4603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控制不同的条件可得不同的产物 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00" name="矩形 1048599"/>
          <p:cNvSpPr/>
          <p:nvPr/>
        </p:nvSpPr>
        <p:spPr>
          <a:xfrm>
            <a:off x="3271838" y="4416425"/>
            <a:ext cx="6072188" cy="15684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2[Co(H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O)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]Cl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粉红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)+10NH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+2NH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Cl+H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endParaRPr lang="en-US" altLang="zh-CN" sz="2400" b="1" strike="noStrike" baseline="-25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===2[Co(NH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]Cl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橘黄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)+14H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 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01" name="文本框 1048600"/>
          <p:cNvSpPr txBox="1"/>
          <p:nvPr/>
        </p:nvSpPr>
        <p:spPr>
          <a:xfrm>
            <a:off x="4041775" y="5260975"/>
            <a:ext cx="611188" cy="4619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AC</a:t>
            </a:r>
            <a:endParaRPr lang="en-US" altLang="zh-CN" sz="2400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048609"/>
          <p:cNvSpPr txBox="1"/>
          <p:nvPr/>
        </p:nvSpPr>
        <p:spPr>
          <a:xfrm>
            <a:off x="5016500" y="849313"/>
            <a:ext cx="3024188" cy="6445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滴定原理</a:t>
            </a:r>
          </a:p>
        </p:txBody>
      </p:sp>
      <p:sp>
        <p:nvSpPr>
          <p:cNvPr id="1048611" name="文本框 1048610"/>
          <p:cNvSpPr txBox="1"/>
          <p:nvPr/>
        </p:nvSpPr>
        <p:spPr>
          <a:xfrm>
            <a:off x="2403475" y="2282825"/>
            <a:ext cx="184150" cy="57943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12" name="文本框 1048611"/>
          <p:cNvSpPr txBox="1"/>
          <p:nvPr/>
        </p:nvSpPr>
        <p:spPr>
          <a:xfrm>
            <a:off x="1631950" y="1716088"/>
            <a:ext cx="8748713" cy="11985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NaS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·5H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O易风化、潮解，故采用间接法配制，且保持微碱性，应用新鲜煮沸并冷却的去离子水（赶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CO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13" name="文本框 1048612"/>
          <p:cNvSpPr txBox="1"/>
          <p:nvPr/>
        </p:nvSpPr>
        <p:spPr>
          <a:xfrm>
            <a:off x="766763" y="3495675"/>
            <a:ext cx="6288088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标定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：BrO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+ 6I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+ 6H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+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→ 3I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+ 3H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 + Br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-</a:t>
            </a:r>
            <a:endParaRPr lang="en-US" altLang="zh-CN" sz="2400" b="1" strike="noStrike" baseline="30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+ 2S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2-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→ 2I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+ S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2-    </a:t>
            </a:r>
            <a:endParaRPr lang="en-US" altLang="zh-CN" sz="2400" b="1" strike="noStrike" baseline="30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反应条件：中性或弱酸性，淀粉指示剂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14" name="矩形 1048613"/>
          <p:cNvSpPr/>
          <p:nvPr/>
        </p:nvSpPr>
        <p:spPr>
          <a:xfrm>
            <a:off x="6743700" y="3429000"/>
            <a:ext cx="4572000" cy="11985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baseline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defRPr>
            </a:lvl5pPr>
          </a:lstStyle>
          <a:p>
            <a:pPr lvl="0" algn="ctr" fontAlgn="base">
              <a:lnSpc>
                <a:spcPct val="150000"/>
              </a:lnSpc>
            </a:pPr>
            <a:r>
              <a:rPr lang="zh-CN" altLang="en-US" sz="24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测定</a:t>
            </a:r>
            <a:r>
              <a:rPr lang="zh-CN" altLang="en-US" sz="24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2Co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3+</a:t>
            </a:r>
            <a:r>
              <a:rPr lang="zh-CN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＋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2I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-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= 2Co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2+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+ I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endParaRPr lang="en-US" altLang="zh-CN" sz="2400" strike="noStrike" baseline="-25000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 fontAlgn="base">
              <a:lnSpc>
                <a:spcPct val="150000"/>
              </a:lnSpc>
            </a:pP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2S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O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2-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+ I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= S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O</a:t>
            </a:r>
            <a:r>
              <a:rPr lang="en-US" altLang="zh-CN" sz="2400" strike="noStrike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2-</a:t>
            </a:r>
            <a:r>
              <a:rPr lang="en-US"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+2I</a:t>
            </a:r>
            <a:r>
              <a:rPr lang="en-US" altLang="zh-CN" sz="2400" strike="noStrike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-</a:t>
            </a:r>
            <a:endParaRPr lang="en-US" altLang="zh-CN" sz="2400" strike="noStrike" baseline="30000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048614"/>
          <p:cNvSpPr txBox="1"/>
          <p:nvPr/>
        </p:nvSpPr>
        <p:spPr>
          <a:xfrm>
            <a:off x="4645025" y="558800"/>
            <a:ext cx="2628900" cy="6445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合成步骤</a:t>
            </a:r>
          </a:p>
        </p:txBody>
      </p:sp>
      <p:sp>
        <p:nvSpPr>
          <p:cNvPr id="22531" name="文本框 1048615"/>
          <p:cNvSpPr txBox="1"/>
          <p:nvPr/>
        </p:nvSpPr>
        <p:spPr>
          <a:xfrm>
            <a:off x="1131888" y="1633538"/>
            <a:ext cx="3433762" cy="1200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CoCl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·6H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O  6g</a:t>
            </a:r>
          </a:p>
          <a:p>
            <a:pPr algn="ctr" latinLnBrk="1">
              <a:buSzPct val="100000"/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NH</a:t>
            </a:r>
            <a:r>
              <a:rPr lang="en-US" altLang="zh-CN" sz="2400" b="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Cl 4g（作用？）</a:t>
            </a:r>
          </a:p>
          <a:p>
            <a:pPr algn="ctr"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O 8mL</a:t>
            </a:r>
          </a:p>
        </p:txBody>
      </p:sp>
      <p:sp>
        <p:nvSpPr>
          <p:cNvPr id="1048617" name="直接连接符 1048616"/>
          <p:cNvSpPr/>
          <p:nvPr/>
        </p:nvSpPr>
        <p:spPr>
          <a:xfrm>
            <a:off x="4916488" y="2495550"/>
            <a:ext cx="1152525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33" name="文本框 1048617"/>
          <p:cNvSpPr txBox="1"/>
          <p:nvPr/>
        </p:nvSpPr>
        <p:spPr>
          <a:xfrm>
            <a:off x="4718050" y="1884363"/>
            <a:ext cx="1438275" cy="5254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加热至沸</a:t>
            </a:r>
          </a:p>
        </p:txBody>
      </p:sp>
      <p:sp>
        <p:nvSpPr>
          <p:cNvPr id="1048619" name="直接连接符 1048618"/>
          <p:cNvSpPr/>
          <p:nvPr/>
        </p:nvSpPr>
        <p:spPr>
          <a:xfrm>
            <a:off x="6619875" y="2497138"/>
            <a:ext cx="1295400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35" name="文本框 1048619"/>
          <p:cNvSpPr txBox="1"/>
          <p:nvPr/>
        </p:nvSpPr>
        <p:spPr>
          <a:xfrm>
            <a:off x="6511925" y="1898650"/>
            <a:ext cx="1614488" cy="5254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趁热倒入</a:t>
            </a:r>
          </a:p>
        </p:txBody>
      </p:sp>
      <p:sp>
        <p:nvSpPr>
          <p:cNvPr id="22536" name="文本框 1048620"/>
          <p:cNvSpPr txBox="1"/>
          <p:nvPr/>
        </p:nvSpPr>
        <p:spPr>
          <a:xfrm>
            <a:off x="9063038" y="1812925"/>
            <a:ext cx="171450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0.4g AC</a:t>
            </a:r>
          </a:p>
        </p:txBody>
      </p:sp>
      <p:sp>
        <p:nvSpPr>
          <p:cNvPr id="1048622" name="直接连接符 1048621"/>
          <p:cNvSpPr/>
          <p:nvPr/>
        </p:nvSpPr>
        <p:spPr>
          <a:xfrm>
            <a:off x="1089025" y="4178300"/>
            <a:ext cx="1512888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38" name="文本框 1048622"/>
          <p:cNvSpPr txBox="1"/>
          <p:nvPr/>
        </p:nvSpPr>
        <p:spPr>
          <a:xfrm>
            <a:off x="1089025" y="3611563"/>
            <a:ext cx="1701800" cy="5254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用水冷却</a:t>
            </a:r>
          </a:p>
        </p:txBody>
      </p:sp>
      <p:sp>
        <p:nvSpPr>
          <p:cNvPr id="22539" name="文本框 1048623"/>
          <p:cNvSpPr txBox="1"/>
          <p:nvPr/>
        </p:nvSpPr>
        <p:spPr>
          <a:xfrm>
            <a:off x="2941638" y="3503613"/>
            <a:ext cx="1558925" cy="1200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NH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·H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O  </a:t>
            </a:r>
          </a:p>
          <a:p>
            <a:pPr algn="ctr" latinLnBrk="1">
              <a:buSzPct val="100000"/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6mol·L</a:t>
            </a:r>
            <a:r>
              <a:rPr lang="en-US" altLang="zh-CN" sz="2400" b="0" baseline="30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-1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27mL</a:t>
            </a:r>
          </a:p>
        </p:txBody>
      </p:sp>
      <p:sp>
        <p:nvSpPr>
          <p:cNvPr id="1048625" name="直接连接符 1048624"/>
          <p:cNvSpPr/>
          <p:nvPr/>
        </p:nvSpPr>
        <p:spPr>
          <a:xfrm>
            <a:off x="8074025" y="3890963"/>
            <a:ext cx="1328738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41" name="文本框 1048625"/>
          <p:cNvSpPr txBox="1"/>
          <p:nvPr/>
        </p:nvSpPr>
        <p:spPr>
          <a:xfrm>
            <a:off x="6935788" y="3417888"/>
            <a:ext cx="1558925" cy="10064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冰水冷却至 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&lt; 10</a:t>
            </a:r>
            <a:r>
              <a:rPr lang="en-US" altLang="zh-CN" sz="2400" b="0" baseline="30000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2542" name="文本框 1048626"/>
          <p:cNvSpPr txBox="1"/>
          <p:nvPr/>
        </p:nvSpPr>
        <p:spPr>
          <a:xfrm>
            <a:off x="9382125" y="3536950"/>
            <a:ext cx="2063750" cy="8318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 6% 7mL</a:t>
            </a:r>
          </a:p>
          <a:p>
            <a:pPr algn="ctr" latinLnBrk="1"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注意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滴加速度</a:t>
            </a:r>
          </a:p>
        </p:txBody>
      </p:sp>
      <p:sp>
        <p:nvSpPr>
          <p:cNvPr id="1048628" name="直接连接符 1048627"/>
          <p:cNvSpPr/>
          <p:nvPr/>
        </p:nvSpPr>
        <p:spPr>
          <a:xfrm>
            <a:off x="965200" y="5532438"/>
            <a:ext cx="2089150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44" name="文本框 1048628"/>
          <p:cNvSpPr txBox="1"/>
          <p:nvPr/>
        </p:nvSpPr>
        <p:spPr>
          <a:xfrm>
            <a:off x="793750" y="5043488"/>
            <a:ext cx="2627313" cy="14859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60</a:t>
            </a:r>
            <a:r>
              <a:rPr lang="en-US" altLang="zh-CN" sz="2400" b="0" baseline="30000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C水浴</a:t>
            </a:r>
          </a:p>
          <a:p>
            <a:pPr algn="ctr" latinLnBrk="1">
              <a:lnSpc>
                <a:spcPct val="130000"/>
              </a:lnSpc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恒温20min(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盖盖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 algn="ctr" latinLnBrk="1">
              <a:lnSpc>
                <a:spcPct val="130000"/>
              </a:lnSpc>
              <a:buSzPct val="100000"/>
            </a:pP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注意振荡</a:t>
            </a:r>
          </a:p>
        </p:txBody>
      </p:sp>
      <p:sp>
        <p:nvSpPr>
          <p:cNvPr id="1048630" name="直接连接符 1048629"/>
          <p:cNvSpPr/>
          <p:nvPr/>
        </p:nvSpPr>
        <p:spPr>
          <a:xfrm>
            <a:off x="4054475" y="5546725"/>
            <a:ext cx="1295400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46" name="文本框 1048630"/>
          <p:cNvSpPr txBox="1"/>
          <p:nvPr/>
        </p:nvSpPr>
        <p:spPr>
          <a:xfrm>
            <a:off x="4054475" y="5064125"/>
            <a:ext cx="1558925" cy="10064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冰水冷却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（冷透）</a:t>
            </a:r>
          </a:p>
        </p:txBody>
      </p:sp>
      <p:sp>
        <p:nvSpPr>
          <p:cNvPr id="22547" name="文本框 1048631"/>
          <p:cNvSpPr txBox="1"/>
          <p:nvPr/>
        </p:nvSpPr>
        <p:spPr>
          <a:xfrm>
            <a:off x="8656638" y="4967288"/>
            <a:ext cx="2592387" cy="1200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60mL 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沸水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含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4mL 6mol·L</a:t>
            </a:r>
            <a:r>
              <a:rPr lang="en-US" altLang="zh-CN" sz="2400" b="0" baseline="30000">
                <a:latin typeface="Times New Roman" panose="02020603050405020304" pitchFamily="18" charset="0"/>
                <a:ea typeface="微软雅黑" panose="020B0503020204020204" pitchFamily="34" charset="-122"/>
              </a:rPr>
              <a:t>-1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HCl)，煮沸约 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3min</a:t>
            </a:r>
          </a:p>
        </p:txBody>
      </p:sp>
      <p:sp>
        <p:nvSpPr>
          <p:cNvPr id="1048633" name="直接连接符 1048632"/>
          <p:cNvSpPr/>
          <p:nvPr/>
        </p:nvSpPr>
        <p:spPr>
          <a:xfrm>
            <a:off x="6132513" y="5543550"/>
            <a:ext cx="1728788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49" name="文本框 1048636"/>
          <p:cNvSpPr txBox="1"/>
          <p:nvPr/>
        </p:nvSpPr>
        <p:spPr>
          <a:xfrm>
            <a:off x="5640388" y="4957763"/>
            <a:ext cx="2592387" cy="11350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lnSpc>
                <a:spcPct val="15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抽滤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三张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滤纸)</a:t>
            </a:r>
          </a:p>
          <a:p>
            <a:pPr algn="ctr" latinLnBrk="1">
              <a:lnSpc>
                <a:spcPct val="15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沉淀转移至</a:t>
            </a:r>
          </a:p>
        </p:txBody>
      </p:sp>
      <p:sp>
        <p:nvSpPr>
          <p:cNvPr id="22550" name="文本框 1048641"/>
          <p:cNvSpPr txBox="1"/>
          <p:nvPr/>
        </p:nvSpPr>
        <p:spPr>
          <a:xfrm>
            <a:off x="1601788" y="2751138"/>
            <a:ext cx="2482850" cy="4619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台秤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称入锥形瓶</a:t>
            </a:r>
          </a:p>
        </p:txBody>
      </p:sp>
      <p:sp>
        <p:nvSpPr>
          <p:cNvPr id="22551" name="矩形 1048642"/>
          <p:cNvSpPr/>
          <p:nvPr/>
        </p:nvSpPr>
        <p:spPr>
          <a:xfrm>
            <a:off x="8196263" y="2286000"/>
            <a:ext cx="3262312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台秤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预先称在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称量纸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上</a:t>
            </a:r>
          </a:p>
        </p:txBody>
      </p:sp>
      <p:sp>
        <p:nvSpPr>
          <p:cNvPr id="1048645" name="直接连接符 1048644"/>
          <p:cNvSpPr/>
          <p:nvPr/>
        </p:nvSpPr>
        <p:spPr>
          <a:xfrm>
            <a:off x="4427538" y="3925888"/>
            <a:ext cx="504825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2553" name="矩形 1048645"/>
          <p:cNvSpPr/>
          <p:nvPr/>
        </p:nvSpPr>
        <p:spPr>
          <a:xfrm>
            <a:off x="4932363" y="3673475"/>
            <a:ext cx="2122487" cy="4619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[Co(NH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]Cl</a:t>
            </a:r>
            <a:r>
              <a:rPr lang="en-US" altLang="zh-CN" sz="2400" b="0" baseline="-250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048652"/>
          <p:cNvSpPr txBox="1"/>
          <p:nvPr/>
        </p:nvSpPr>
        <p:spPr>
          <a:xfrm>
            <a:off x="1473200" y="3802063"/>
            <a:ext cx="1295400" cy="46196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表面皿</a:t>
            </a:r>
          </a:p>
        </p:txBody>
      </p:sp>
      <p:sp>
        <p:nvSpPr>
          <p:cNvPr id="1048654" name="直接连接符 1048653"/>
          <p:cNvSpPr/>
          <p:nvPr/>
        </p:nvSpPr>
        <p:spPr>
          <a:xfrm>
            <a:off x="2913063" y="4090988"/>
            <a:ext cx="1079500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4580" name="文本框 1048654"/>
          <p:cNvSpPr txBox="1"/>
          <p:nvPr/>
        </p:nvSpPr>
        <p:spPr>
          <a:xfrm>
            <a:off x="3992563" y="3613150"/>
            <a:ext cx="1152525" cy="8302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90</a:t>
            </a:r>
            <a:r>
              <a:rPr lang="en-US" altLang="zh-CN" sz="2400" b="0" baseline="30000"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  <a:p>
            <a:pPr algn="ctr" latinLnBrk="1"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30min</a:t>
            </a:r>
          </a:p>
        </p:txBody>
      </p:sp>
      <p:sp>
        <p:nvSpPr>
          <p:cNvPr id="1048656" name="直接连接符 1048655"/>
          <p:cNvSpPr/>
          <p:nvPr/>
        </p:nvSpPr>
        <p:spPr>
          <a:xfrm>
            <a:off x="5216525" y="4090988"/>
            <a:ext cx="1081088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4582" name="文本框 1048656">
            <a:hlinkClick r:id="rId4" action="ppaction://hlinksldjump"/>
          </p:cNvPr>
          <p:cNvSpPr txBox="1"/>
          <p:nvPr/>
        </p:nvSpPr>
        <p:spPr>
          <a:xfrm>
            <a:off x="6472238" y="3586163"/>
            <a:ext cx="1420812" cy="83026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称重</a:t>
            </a:r>
          </a:p>
          <a:p>
            <a:pPr algn="ctr" latinLnBrk="1">
              <a:buSzPct val="100000"/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计算产率</a:t>
            </a:r>
          </a:p>
        </p:txBody>
      </p:sp>
      <p:sp>
        <p:nvSpPr>
          <p:cNvPr id="24583" name="文本框 1048657"/>
          <p:cNvSpPr txBox="1"/>
          <p:nvPr/>
        </p:nvSpPr>
        <p:spPr>
          <a:xfrm>
            <a:off x="1095375" y="4916488"/>
            <a:ext cx="3348038" cy="523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贴标签，放入烘箱</a:t>
            </a:r>
          </a:p>
        </p:txBody>
      </p:sp>
      <p:cxnSp>
        <p:nvCxnSpPr>
          <p:cNvPr id="24584" name="直接连接符 3145727"/>
          <p:cNvCxnSpPr/>
          <p:nvPr/>
        </p:nvCxnSpPr>
        <p:spPr>
          <a:xfrm>
            <a:off x="3284538" y="3151188"/>
            <a:ext cx="168275" cy="1773237"/>
          </a:xfrm>
          <a:prstGeom prst="line">
            <a:avLst/>
          </a:prstGeom>
          <a:ln w="9525">
            <a:noFill/>
          </a:ln>
        </p:spPr>
      </p:cxnSp>
      <p:cxnSp>
        <p:nvCxnSpPr>
          <p:cNvPr id="24585" name="直接连接符 3145728"/>
          <p:cNvCxnSpPr/>
          <p:nvPr/>
        </p:nvCxnSpPr>
        <p:spPr>
          <a:xfrm>
            <a:off x="2868613" y="3190875"/>
            <a:ext cx="0" cy="172878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86" name="文本框 1048633"/>
          <p:cNvSpPr txBox="1"/>
          <p:nvPr/>
        </p:nvSpPr>
        <p:spPr>
          <a:xfrm>
            <a:off x="2365375" y="2005013"/>
            <a:ext cx="1295400" cy="5254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3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滤渣弃</a:t>
            </a:r>
          </a:p>
        </p:txBody>
      </p:sp>
      <p:sp>
        <p:nvSpPr>
          <p:cNvPr id="24587" name="文本框 1048634"/>
          <p:cNvSpPr txBox="1"/>
          <p:nvPr/>
        </p:nvSpPr>
        <p:spPr>
          <a:xfrm>
            <a:off x="3609975" y="1866900"/>
            <a:ext cx="2284413" cy="1200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6mol·L</a:t>
            </a:r>
            <a:r>
              <a:rPr lang="en-US" altLang="zh-CN" sz="2400" b="0" baseline="30000">
                <a:latin typeface="Times New Roman" panose="02020603050405020304" pitchFamily="18" charset="0"/>
                <a:ea typeface="微软雅黑" panose="020B0503020204020204" pitchFamily="34" charset="-122"/>
              </a:rPr>
              <a:t>-1 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HCl 13.5 mL 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缓慢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加入滤液, 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不搅拌</a:t>
            </a:r>
          </a:p>
        </p:txBody>
      </p:sp>
      <p:sp>
        <p:nvSpPr>
          <p:cNvPr id="24588" name="文本框 1048635"/>
          <p:cNvSpPr txBox="1"/>
          <p:nvPr/>
        </p:nvSpPr>
        <p:spPr>
          <a:xfrm>
            <a:off x="9755188" y="2044700"/>
            <a:ext cx="1897062" cy="8318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橘黄色晶体析出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48638" name="直接连接符 1048637"/>
          <p:cNvSpPr/>
          <p:nvPr/>
        </p:nvSpPr>
        <p:spPr>
          <a:xfrm>
            <a:off x="790575" y="2466975"/>
            <a:ext cx="1295400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9" name="直接连接符 1048638"/>
          <p:cNvSpPr/>
          <p:nvPr/>
        </p:nvSpPr>
        <p:spPr>
          <a:xfrm>
            <a:off x="2320925" y="2482850"/>
            <a:ext cx="1193800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0" name="直接连接符 1048639"/>
          <p:cNvSpPr/>
          <p:nvPr/>
        </p:nvSpPr>
        <p:spPr>
          <a:xfrm>
            <a:off x="7804150" y="2649538"/>
            <a:ext cx="2073275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4592" name="矩形 1048640"/>
          <p:cNvSpPr/>
          <p:nvPr/>
        </p:nvSpPr>
        <p:spPr>
          <a:xfrm>
            <a:off x="704850" y="1966913"/>
            <a:ext cx="1690688" cy="9413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20000"/>
              </a:lnSpc>
              <a:buSzPct val="100000"/>
            </a:pP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趁热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抽滤(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两张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滤纸)</a:t>
            </a:r>
          </a:p>
        </p:txBody>
      </p:sp>
      <p:sp>
        <p:nvSpPr>
          <p:cNvPr id="24593" name="文本框 1048643"/>
          <p:cNvSpPr txBox="1"/>
          <p:nvPr/>
        </p:nvSpPr>
        <p:spPr>
          <a:xfrm>
            <a:off x="5849938" y="1971675"/>
            <a:ext cx="1747837" cy="939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2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至室温后再冰水浴冷却</a:t>
            </a:r>
          </a:p>
        </p:txBody>
      </p:sp>
      <p:sp>
        <p:nvSpPr>
          <p:cNvPr id="24594" name="矩形 1048646"/>
          <p:cNvSpPr/>
          <p:nvPr/>
        </p:nvSpPr>
        <p:spPr>
          <a:xfrm>
            <a:off x="7589838" y="2219325"/>
            <a:ext cx="2324100" cy="387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80000"/>
              </a:lnSpc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抽滤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两张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滤纸)</a:t>
            </a:r>
          </a:p>
        </p:txBody>
      </p:sp>
      <p:sp>
        <p:nvSpPr>
          <p:cNvPr id="1048648" name="直接连接符 1048647"/>
          <p:cNvSpPr/>
          <p:nvPr/>
        </p:nvSpPr>
        <p:spPr>
          <a:xfrm>
            <a:off x="5967413" y="2484438"/>
            <a:ext cx="1571625" cy="0"/>
          </a:xfrm>
          <a:prstGeom prst="line">
            <a:avLst/>
          </a:prstGeom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24596" name="文本框 1048648"/>
          <p:cNvSpPr txBox="1"/>
          <p:nvPr/>
        </p:nvSpPr>
        <p:spPr>
          <a:xfrm>
            <a:off x="9696450" y="2076450"/>
            <a:ext cx="1897063" cy="8318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algn="ctr" latinLnBrk="1">
              <a:buSzPct val="100000"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橘黄色晶体析出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048658"/>
          <p:cNvSpPr txBox="1"/>
          <p:nvPr/>
        </p:nvSpPr>
        <p:spPr>
          <a:xfrm>
            <a:off x="4656138" y="436563"/>
            <a:ext cx="3379787" cy="6445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实验相关事宜 </a:t>
            </a:r>
          </a:p>
        </p:txBody>
      </p:sp>
      <p:sp>
        <p:nvSpPr>
          <p:cNvPr id="25603" name="矩形 1048659"/>
          <p:cNvSpPr/>
          <p:nvPr/>
        </p:nvSpPr>
        <p:spPr>
          <a:xfrm>
            <a:off x="4789488" y="1262063"/>
            <a:ext cx="4392612" cy="39687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防护眼镜，手套，穿戴；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桌面整齐；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废液废物倒指定位置；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盐酸、氨水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等在通风橱里加；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洒落溶液药品及时清扫；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不看手机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，不大声喧哗；</a:t>
            </a:r>
          </a:p>
          <a:p>
            <a:pPr latinLnBrk="1">
              <a:lnSpc>
                <a:spcPct val="150000"/>
              </a:lnSpc>
              <a:buSzPct val="10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实验结束老师签字。</a:t>
            </a:r>
          </a:p>
        </p:txBody>
      </p:sp>
      <p:sp>
        <p:nvSpPr>
          <p:cNvPr id="25604" name="矩形 1048660"/>
          <p:cNvSpPr/>
          <p:nvPr/>
        </p:nvSpPr>
        <p:spPr>
          <a:xfrm>
            <a:off x="2279650" y="5589588"/>
            <a:ext cx="7432675" cy="5222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实验室卫生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：每次班长安排 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位同学值日</a:t>
            </a:r>
          </a:p>
        </p:txBody>
      </p:sp>
      <p:sp>
        <p:nvSpPr>
          <p:cNvPr id="25605" name="矩形 1048661"/>
          <p:cNvSpPr/>
          <p:nvPr/>
        </p:nvSpPr>
        <p:spPr>
          <a:xfrm>
            <a:off x="2109788" y="1268413"/>
            <a:ext cx="2679700" cy="5222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实验习惯方面：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048665"/>
          <p:cNvSpPr txBox="1"/>
          <p:nvPr/>
        </p:nvSpPr>
        <p:spPr>
          <a:xfrm>
            <a:off x="4916488" y="660400"/>
            <a:ext cx="2573337" cy="6445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分析步骤</a:t>
            </a:r>
          </a:p>
        </p:txBody>
      </p:sp>
      <p:sp>
        <p:nvSpPr>
          <p:cNvPr id="1048667" name="文本框 1048666"/>
          <p:cNvSpPr txBox="1"/>
          <p:nvPr/>
        </p:nvSpPr>
        <p:spPr>
          <a:xfrm>
            <a:off x="2541588" y="2792413"/>
            <a:ext cx="5394325" cy="4603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(1)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0.05 mol·L</a:t>
            </a:r>
            <a:r>
              <a:rPr lang="en-US" altLang="zh-CN" sz="2400" b="1" strike="noStrike" baseline="30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-1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Na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标准溶液的配制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68" name="文本框 1048667"/>
          <p:cNvSpPr txBox="1"/>
          <p:nvPr/>
        </p:nvSpPr>
        <p:spPr>
          <a:xfrm>
            <a:off x="2797175" y="3803650"/>
            <a:ext cx="1258888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Na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endParaRPr lang="en-US" altLang="zh-CN" sz="2400" b="1" strike="noStrike" baseline="-25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6.3g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145730" name="直接箭头连接符 3145729"/>
          <p:cNvCxnSpPr/>
          <p:nvPr/>
        </p:nvCxnSpPr>
        <p:spPr>
          <a:xfrm>
            <a:off x="4049713" y="4217988"/>
            <a:ext cx="1535113" cy="0"/>
          </a:xfrm>
          <a:prstGeom prst="straightConnector1">
            <a:avLst/>
          </a:prstGeom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669" name="文本框 1048668"/>
          <p:cNvSpPr txBox="1"/>
          <p:nvPr/>
        </p:nvSpPr>
        <p:spPr>
          <a:xfrm>
            <a:off x="4338638" y="3576638"/>
            <a:ext cx="1098550" cy="11985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烧杯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400mL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8670" name="文本框 1048669"/>
          <p:cNvSpPr txBox="1"/>
          <p:nvPr/>
        </p:nvSpPr>
        <p:spPr>
          <a:xfrm>
            <a:off x="5768975" y="3814763"/>
            <a:ext cx="1211263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Na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CO</a:t>
            </a:r>
            <a:r>
              <a:rPr lang="en-US" altLang="zh-CN" sz="2400" b="1" strike="noStrike" baseline="-25000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3</a:t>
            </a:r>
            <a:endParaRPr lang="en-US" altLang="zh-CN" sz="2400" b="1" strike="noStrike" baseline="-25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0.05g</a:t>
            </a:r>
            <a:endParaRPr lang="en-US" altLang="zh-CN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145731" name="直接箭头连接符 3145730"/>
          <p:cNvCxnSpPr/>
          <p:nvPr/>
        </p:nvCxnSpPr>
        <p:spPr>
          <a:xfrm>
            <a:off x="7323138" y="4154488"/>
            <a:ext cx="2754313" cy="0"/>
          </a:xfrm>
          <a:prstGeom prst="straightConnector1">
            <a:avLst/>
          </a:prstGeom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671" name="文本框 1048670"/>
          <p:cNvSpPr txBox="1"/>
          <p:nvPr/>
        </p:nvSpPr>
        <p:spPr>
          <a:xfrm>
            <a:off x="7340600" y="3606800"/>
            <a:ext cx="2568575" cy="11985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新鲜煮沸并冷却的去离子水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2" name="文本框 1048671"/>
          <p:cNvSpPr txBox="1"/>
          <p:nvPr/>
        </p:nvSpPr>
        <p:spPr>
          <a:xfrm>
            <a:off x="2587625" y="5386388"/>
            <a:ext cx="4411663" cy="4603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溶解稀释至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500mL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溶液瓶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145732" name="直接箭头连接符 3145731"/>
          <p:cNvCxnSpPr/>
          <p:nvPr/>
        </p:nvCxnSpPr>
        <p:spPr>
          <a:xfrm>
            <a:off x="6249988" y="5583238"/>
            <a:ext cx="1223963" cy="0"/>
          </a:xfrm>
          <a:prstGeom prst="straightConnector1">
            <a:avLst/>
          </a:prstGeom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673" name="文本框 1048672"/>
          <p:cNvSpPr txBox="1"/>
          <p:nvPr/>
        </p:nvSpPr>
        <p:spPr>
          <a:xfrm>
            <a:off x="7615238" y="5373688"/>
            <a:ext cx="1401763" cy="4603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2" charset="-122"/>
              </a:defRPr>
            </a:lvl5pPr>
          </a:lstStyle>
          <a:p>
            <a:pPr marL="0" lvl="0" indent="0" algn="ctr" eaLnBrk="1" fontAlgn="base" latinLnBrk="1" hangingPunct="1">
              <a:spcBef>
                <a:spcPct val="0"/>
              </a:spcBef>
              <a:buFontTx/>
              <a:buNone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暗处保存</a:t>
            </a:r>
            <a:endParaRPr lang="zh-CN" altLang="en-US" sz="2400" b="1" strike="noStrike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661" name="文本框 1048673"/>
          <p:cNvSpPr txBox="1"/>
          <p:nvPr/>
        </p:nvSpPr>
        <p:spPr>
          <a:xfrm>
            <a:off x="2228850" y="1770063"/>
            <a:ext cx="6534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latinLnBrk="1">
              <a:buSzPct val="100000"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碘量法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测定钴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(III)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配合物中钴（离子）的含量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2607</Words>
  <Application>Microsoft Macintosh PowerPoint</Application>
  <PresentationFormat>宽屏</PresentationFormat>
  <Paragraphs>281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黑体</vt:lpstr>
      <vt:lpstr>楷体_GB2312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默认设计模板</vt:lpstr>
      <vt:lpstr>[Co(NH3)6]Cl3 的制备及结构研究</vt:lpstr>
      <vt:lpstr>PowerPoint 演示文稿</vt:lpstr>
      <vt:lpstr>合成原理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[Co(NH3)6]Cl3 的制备及结构研究</dc:title>
  <dc:creator>SRIPT</dc:creator>
  <cp:lastModifiedBy>刘 照清</cp:lastModifiedBy>
  <cp:revision>12</cp:revision>
  <dcterms:created xsi:type="dcterms:W3CDTF">2018-09-13T01:01:00Z</dcterms:created>
  <dcterms:modified xsi:type="dcterms:W3CDTF">2020-11-11T11:59:12Z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