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256" r:id="rId2"/>
    <p:sldId id="262" r:id="rId3"/>
    <p:sldId id="280" r:id="rId4"/>
    <p:sldId id="278" r:id="rId5"/>
    <p:sldId id="283" r:id="rId6"/>
    <p:sldId id="284" r:id="rId7"/>
    <p:sldId id="259" r:id="rId8"/>
    <p:sldId id="273" r:id="rId9"/>
    <p:sldId id="291" r:id="rId10"/>
    <p:sldId id="292" r:id="rId11"/>
    <p:sldId id="261" r:id="rId12"/>
    <p:sldId id="264" r:id="rId13"/>
    <p:sldId id="265" r:id="rId14"/>
    <p:sldId id="266" r:id="rId15"/>
    <p:sldId id="300" r:id="rId16"/>
    <p:sldId id="293" r:id="rId17"/>
    <p:sldId id="295" r:id="rId18"/>
    <p:sldId id="296" r:id="rId19"/>
    <p:sldId id="301" r:id="rId20"/>
    <p:sldId id="297" r:id="rId21"/>
    <p:sldId id="272" r:id="rId22"/>
    <p:sldId id="298" r:id="rId23"/>
    <p:sldId id="271" r:id="rId24"/>
    <p:sldId id="276" r:id="rId25"/>
    <p:sldId id="286" r:id="rId26"/>
    <p:sldId id="287" r:id="rId27"/>
    <p:sldId id="285" r:id="rId28"/>
    <p:sldId id="288" r:id="rId29"/>
    <p:sldId id="289" r:id="rId30"/>
    <p:sldId id="294" r:id="rId31"/>
    <p:sldId id="277" r:id="rId32"/>
    <p:sldId id="269" r:id="rId33"/>
    <p:sldId id="274" r:id="rId34"/>
    <p:sldId id="268" r:id="rId35"/>
    <p:sldId id="281" r:id="rId36"/>
    <p:sldId id="28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E86"/>
    <a:srgbClr val="E50000"/>
    <a:srgbClr val="F9B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79082" autoAdjust="0"/>
  </p:normalViewPr>
  <p:slideViewPr>
    <p:cSldViewPr snapToGrid="0">
      <p:cViewPr varScale="1">
        <p:scale>
          <a:sx n="64" d="100"/>
          <a:sy n="64" d="100"/>
        </p:scale>
        <p:origin x="68" y="172"/>
      </p:cViewPr>
      <p:guideLst/>
    </p:cSldViewPr>
  </p:slideViewPr>
  <p:outlineViewPr>
    <p:cViewPr>
      <p:scale>
        <a:sx n="33" d="100"/>
        <a:sy n="33" d="100"/>
      </p:scale>
      <p:origin x="0" y="-11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3EDAF-BE19-4C2E-B10B-68469489FF30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081BB-34DF-4EFC-A4AF-A5661304D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5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10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Types of sets (norms, </a:t>
            </a:r>
            <a:r>
              <a:rPr lang="en-US" dirty="0" err="1" smtClean="0"/>
              <a:t>inf</a:t>
            </a:r>
            <a:r>
              <a:rPr lang="en-US" dirty="0" smtClean="0"/>
              <a:t>, 1, 2, polyhedral)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stop boring you. </a:t>
            </a:r>
          </a:p>
          <a:p>
            <a:r>
              <a:rPr lang="en-US" dirty="0" smtClean="0"/>
              <a:t>Principles of robust optimization with methods for nonlinear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1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Predecessors</a:t>
            </a:r>
            <a:r>
              <a:rPr lang="en-US" baseline="0" dirty="0" smtClean="0"/>
              <a:t> have motivated GP</a:t>
            </a:r>
          </a:p>
          <a:p>
            <a:r>
              <a:rPr lang="en-US" dirty="0" smtClean="0"/>
              <a:t>Balance of complexity and efficiency </a:t>
            </a:r>
            <a:r>
              <a:rPr lang="en-US" dirty="0" smtClean="0"/>
              <a:t>for conceptual design</a:t>
            </a:r>
            <a:endParaRPr lang="en-US" dirty="0" smtClean="0"/>
          </a:p>
          <a:p>
            <a:r>
              <a:rPr lang="en-US" dirty="0" smtClean="0"/>
              <a:t>General optimization formulation with monomials and posynomial</a:t>
            </a:r>
          </a:p>
          <a:p>
            <a:r>
              <a:rPr lang="en-US" dirty="0" smtClean="0"/>
              <a:t>Somewhat</a:t>
            </a:r>
            <a:r>
              <a:rPr lang="en-US" baseline="0" dirty="0" smtClean="0"/>
              <a:t> restrictive form of optimization to obtain a balance of complexity and efficiency. </a:t>
            </a:r>
          </a:p>
          <a:p>
            <a:r>
              <a:rPr lang="en-US" baseline="0" dirty="0" smtClean="0"/>
              <a:t>Advantages of the formulation are derived from convexity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08ED-E06B-457A-9CA8-E054FBA6B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53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Convexity easily seen. Magic of log-log transformation</a:t>
            </a:r>
          </a:p>
          <a:p>
            <a:r>
              <a:rPr lang="en-US" dirty="0" smtClean="0"/>
              <a:t>We use the principle of duality to transform a non-linear, non-convex problem into a non-linear</a:t>
            </a:r>
            <a:r>
              <a:rPr lang="en-US" baseline="0" dirty="0" smtClean="0"/>
              <a:t> convex problem</a:t>
            </a:r>
            <a:r>
              <a:rPr lang="en-US" dirty="0" smtClean="0"/>
              <a:t>, solved efficiently</a:t>
            </a:r>
            <a:r>
              <a:rPr lang="en-US" baseline="0" dirty="0" smtClean="0"/>
              <a:t> using modern interior-point solvers.</a:t>
            </a:r>
          </a:p>
          <a:p>
            <a:r>
              <a:rPr lang="en-US" dirty="0" smtClean="0"/>
              <a:t>Single variable monomials and posynomials (one</a:t>
            </a:r>
            <a:r>
              <a:rPr lang="en-US" baseline="0" dirty="0" smtClean="0"/>
              <a:t> decision variable)</a:t>
            </a:r>
          </a:p>
          <a:p>
            <a:r>
              <a:rPr lang="en-US" baseline="0" dirty="0" smtClean="0"/>
              <a:t>Primal clearly nonconvex and non-linear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Log-affine log convex</a:t>
            </a:r>
            <a:endParaRPr lang="en-US" dirty="0" smtClean="0"/>
          </a:p>
          <a:p>
            <a:r>
              <a:rPr lang="en-US" baseline="0" dirty="0" smtClean="0"/>
              <a:t>Epigraph of the graph of posynomials is feasible set</a:t>
            </a:r>
          </a:p>
          <a:p>
            <a:r>
              <a:rPr lang="en-US" baseline="0" dirty="0" smtClean="0"/>
              <a:t>(2min)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C08ED-E06B-457A-9CA8-E054FBA6B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0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9a472e3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9a472e3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Exponential cone program:</a:t>
            </a:r>
            <a:r>
              <a:rPr lang="en-US" baseline="0" dirty="0" smtClean="0"/>
              <a:t> since log-sum-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f’ns</a:t>
            </a:r>
            <a:r>
              <a:rPr lang="en-US" baseline="0" dirty="0" smtClean="0"/>
              <a:t> +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transformations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Interior pt. programs scale </a:t>
            </a:r>
            <a:r>
              <a:rPr lang="en-US" baseline="0" dirty="0" err="1" smtClean="0"/>
              <a:t>sublinearly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06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useful nomenclature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Mony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posys</a:t>
            </a:r>
            <a:endParaRPr lang="en-US" baseline="0" dirty="0" smtClean="0"/>
          </a:p>
          <a:p>
            <a:r>
              <a:rPr lang="en-US" baseline="0" dirty="0" smtClean="0"/>
              <a:t>Equalities written as two </a:t>
            </a:r>
            <a:r>
              <a:rPr lang="en-US" baseline="0" dirty="0" err="1" smtClean="0"/>
              <a:t>ineqs</a:t>
            </a:r>
            <a:endParaRPr lang="en-US" baseline="0" dirty="0" smtClean="0"/>
          </a:p>
          <a:p>
            <a:r>
              <a:rPr lang="en-US" baseline="0" dirty="0" smtClean="0"/>
              <a:t>Apply log, and we are convex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75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to merge this framework with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Number of mathematical moves to convert nominal</a:t>
            </a:r>
            <a:r>
              <a:rPr lang="en-US" baseline="0" dirty="0" smtClean="0"/>
              <a:t> to RO.</a:t>
            </a:r>
            <a:endParaRPr lang="en-US" dirty="0" smtClean="0"/>
          </a:p>
          <a:p>
            <a:r>
              <a:rPr lang="en-US" dirty="0" smtClean="0"/>
              <a:t>Now that we have found a representation,</a:t>
            </a:r>
            <a:r>
              <a:rPr lang="en-US" baseline="0" dirty="0" smtClean="0"/>
              <a:t> what is next? </a:t>
            </a:r>
          </a:p>
          <a:p>
            <a:r>
              <a:rPr lang="en-US" baseline="0" dirty="0" smtClean="0"/>
              <a:t>Why is this different than margins?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05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an example. LPs, seminal paper by…</a:t>
            </a:r>
          </a:p>
          <a:p>
            <a:r>
              <a:rPr lang="en-US" dirty="0" smtClean="0"/>
              <a:t>Context: </a:t>
            </a:r>
            <a:r>
              <a:rPr lang="en-US" dirty="0" err="1" smtClean="0"/>
              <a:t>Soyster</a:t>
            </a:r>
            <a:r>
              <a:rPr lang="en-US" dirty="0" smtClean="0"/>
              <a:t> 1974</a:t>
            </a:r>
          </a:p>
          <a:p>
            <a:r>
              <a:rPr lang="en-US" dirty="0" smtClean="0"/>
              <a:t>Pi(u) is an affine embedding of L uncertain</a:t>
            </a:r>
            <a:r>
              <a:rPr lang="en-US" baseline="0" dirty="0" smtClean="0"/>
              <a:t> parameters into m constraints</a:t>
            </a:r>
            <a:endParaRPr lang="en-US" dirty="0" smtClean="0"/>
          </a:p>
          <a:p>
            <a:r>
              <a:rPr lang="en-US" dirty="0" smtClean="0"/>
              <a:t>Intuition</a:t>
            </a:r>
            <a:r>
              <a:rPr lang="en-US" baseline="0" dirty="0" smtClean="0"/>
              <a:t> for SOCP: max over linear </a:t>
            </a:r>
            <a:r>
              <a:rPr lang="en-US" baseline="0" dirty="0" err="1" smtClean="0"/>
              <a:t>ineqs</a:t>
            </a:r>
            <a:r>
              <a:rPr lang="en-US" baseline="0" dirty="0" smtClean="0"/>
              <a:t> is optimization over QCs.</a:t>
            </a:r>
          </a:p>
          <a:p>
            <a:r>
              <a:rPr lang="en-US" baseline="0" dirty="0" smtClean="0"/>
              <a:t>We are all mortal, even seminal papers can have typos.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4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principles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BTandN</a:t>
            </a:r>
            <a:r>
              <a:rPr lang="en-US" baseline="0" dirty="0" smtClean="0"/>
              <a:t> to form robust approximations of GPs.</a:t>
            </a:r>
          </a:p>
          <a:p>
            <a:r>
              <a:rPr lang="en-US" baseline="0" dirty="0" smtClean="0"/>
              <a:t>Deep mathematics I don’t understand…</a:t>
            </a:r>
          </a:p>
          <a:p>
            <a:r>
              <a:rPr lang="en-US" baseline="0" dirty="0" smtClean="0"/>
              <a:t>Epsilon is max error, phi is the t</a:t>
            </a:r>
          </a:p>
          <a:p>
            <a:r>
              <a:rPr lang="en-US" baseline="0" dirty="0" smtClean="0"/>
              <a:t>Each nonlinear constraint, which is convex in log-space, gets PWL 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66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optimal</a:t>
            </a:r>
            <a:r>
              <a:rPr lang="en-US" baseline="0" dirty="0" smtClean="0"/>
              <a:t> two term approximation, each posynomial must be LP-approx.</a:t>
            </a:r>
          </a:p>
          <a:p>
            <a:r>
              <a:rPr lang="en-US" baseline="0" dirty="0" smtClean="0"/>
              <a:t>Recipe looks complicated, it’s just ‘chaining’ two term posynomials.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6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problem with </a:t>
            </a:r>
            <a:r>
              <a:rPr lang="en-US" dirty="0" err="1" smtClean="0"/>
              <a:t>uncert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, and protect</a:t>
            </a:r>
            <a:r>
              <a:rPr lang="en-US" baseline="0" dirty="0" smtClean="0"/>
              <a:t> against that </a:t>
            </a:r>
            <a:r>
              <a:rPr lang="en-US" baseline="0" dirty="0" err="1" smtClean="0"/>
              <a:t>uncert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Ratio seen in engineering design</a:t>
            </a:r>
          </a:p>
          <a:p>
            <a:r>
              <a:rPr lang="en-US" baseline="0" dirty="0" smtClean="0"/>
              <a:t>On a highly-laden laptop computer</a:t>
            </a:r>
          </a:p>
          <a:p>
            <a:r>
              <a:rPr lang="en-US" baseline="0" dirty="0" smtClean="0"/>
              <a:t>Conservative</a:t>
            </a:r>
            <a:br>
              <a:rPr lang="en-US" baseline="0" dirty="0" smtClean="0"/>
            </a:br>
            <a:r>
              <a:rPr lang="en-US" baseline="0" dirty="0" smtClean="0"/>
              <a:t>Aerospace programs have high risk – large up-front costs and high sensitivity to </a:t>
            </a:r>
            <a:r>
              <a:rPr lang="en-US" baseline="0" dirty="0" err="1" smtClean="0"/>
              <a:t>params</a:t>
            </a:r>
            <a:endParaRPr lang="en-US" baseline="0" dirty="0" smtClean="0"/>
          </a:p>
          <a:p>
            <a:r>
              <a:rPr lang="en-US" baseline="0" dirty="0" smtClean="0"/>
              <a:t>How to make designs less conservative while protecting…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68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 uncoupled</a:t>
            </a:r>
            <a:r>
              <a:rPr lang="en-US" baseline="0" dirty="0" smtClean="0"/>
              <a:t> posynomials separately. </a:t>
            </a:r>
          </a:p>
          <a:p>
            <a:r>
              <a:rPr lang="en-US" dirty="0" err="1" smtClean="0"/>
              <a:t>Robustifying</a:t>
            </a:r>
            <a:r>
              <a:rPr lang="en-US" dirty="0" smtClean="0"/>
              <a:t> s2,</a:t>
            </a:r>
            <a:r>
              <a:rPr lang="en-US" baseline="0" dirty="0" smtClean="0"/>
              <a:t> s3 easy. </a:t>
            </a:r>
          </a:p>
          <a:p>
            <a:r>
              <a:rPr lang="en-US" baseline="0" dirty="0" smtClean="0"/>
              <a:t>S1 requires previous recipe.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1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pairs is against</a:t>
            </a:r>
            <a:r>
              <a:rPr lang="en-US" baseline="0" dirty="0" smtClean="0"/>
              <a:t> some mathematical magic. Please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6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an </a:t>
            </a:r>
            <a:r>
              <a:rPr lang="en-US" dirty="0" err="1" smtClean="0"/>
              <a:t>robustified</a:t>
            </a:r>
            <a:r>
              <a:rPr lang="en-US" dirty="0" smtClean="0"/>
              <a:t> GP no different than solving GP</a:t>
            </a:r>
            <a:r>
              <a:rPr lang="en-US" baseline="0" dirty="0" smtClean="0"/>
              <a:t> with more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03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44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2d-rep</a:t>
            </a:r>
          </a:p>
          <a:p>
            <a:r>
              <a:rPr lang="en-US" dirty="0" smtClean="0"/>
              <a:t>In a way, margins are unintuitive. Should</a:t>
            </a:r>
            <a:r>
              <a:rPr lang="en-US" baseline="0" dirty="0" smtClean="0"/>
              <a:t> we have positive </a:t>
            </a:r>
          </a:p>
          <a:p>
            <a:r>
              <a:rPr lang="en-US" baseline="0" dirty="0" smtClean="0"/>
              <a:t>or negative margin on wing thickness? </a:t>
            </a:r>
          </a:p>
          <a:p>
            <a:r>
              <a:rPr lang="en-US" baseline="0" dirty="0" smtClean="0"/>
              <a:t>Elliptical makes sense, corners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9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3sigma – 3CV</a:t>
            </a:r>
          </a:p>
          <a:p>
            <a:r>
              <a:rPr lang="en-US" dirty="0" smtClean="0"/>
              <a:t>Build quality -&gt; high</a:t>
            </a:r>
          </a:p>
          <a:p>
            <a:r>
              <a:rPr lang="en-US" dirty="0" smtClean="0"/>
              <a:t>Payload weight and density -&gt; medium, developed concurrently</a:t>
            </a:r>
          </a:p>
          <a:p>
            <a:r>
              <a:rPr lang="en-US" dirty="0" smtClean="0"/>
              <a:t>Physical</a:t>
            </a:r>
            <a:r>
              <a:rPr lang="en-US" baseline="0" dirty="0" smtClean="0"/>
              <a:t> constants -&gt; low</a:t>
            </a:r>
          </a:p>
          <a:p>
            <a:r>
              <a:rPr lang="en-US" baseline="0" dirty="0" smtClean="0"/>
              <a:t>Require testing -&gt; expected variance of empirical studies</a:t>
            </a:r>
          </a:p>
          <a:p>
            <a:r>
              <a:rPr lang="en-US" baseline="0" dirty="0" smtClean="0"/>
              <a:t>NOTE engineering knowledge required.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66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Prob</a:t>
            </a:r>
            <a:r>
              <a:rPr lang="en-US" dirty="0" smtClean="0"/>
              <a:t> of failure</a:t>
            </a:r>
            <a:r>
              <a:rPr lang="en-US" baseline="0" dirty="0" smtClean="0"/>
              <a:t> = constraint violation.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100 samples</a:t>
            </a:r>
            <a:r>
              <a:rPr lang="en-US" baseline="0" dirty="0" smtClean="0"/>
              <a:t> for MC simulation, truncated 3sigma </a:t>
            </a:r>
            <a:r>
              <a:rPr lang="en-US" baseline="0" dirty="0" err="1" smtClean="0"/>
              <a:t>Gaussaisn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Mean and standard deviation of performance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81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8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importance of considering multiple objectives</a:t>
            </a:r>
          </a:p>
          <a:p>
            <a:r>
              <a:rPr lang="en-US" dirty="0" smtClean="0"/>
              <a:t>Look at two specific things</a:t>
            </a:r>
          </a:p>
          <a:p>
            <a:r>
              <a:rPr lang="en-US" dirty="0" smtClean="0"/>
              <a:t>Aspect ratio (unintuitive)</a:t>
            </a:r>
          </a:p>
          <a:p>
            <a:r>
              <a:rPr lang="en-US" dirty="0" smtClean="0"/>
              <a:t>Fuel and time</a:t>
            </a:r>
            <a:r>
              <a:rPr lang="en-US" baseline="0" dirty="0" smtClean="0"/>
              <a:t> cost</a:t>
            </a:r>
            <a:r>
              <a:rPr lang="en-US" dirty="0" smtClean="0"/>
              <a:t>: interesting correlations but also differences</a:t>
            </a:r>
          </a:p>
          <a:p>
            <a:r>
              <a:rPr lang="en-US" dirty="0" smtClean="0"/>
              <a:t>Wing loading</a:t>
            </a:r>
            <a:r>
              <a:rPr lang="en-US" baseline="0" dirty="0" smtClean="0"/>
              <a:t> are the same. Why does this occur?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8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convergence of designs to each other.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Motivate </a:t>
            </a:r>
            <a:r>
              <a:rPr lang="en-US" dirty="0" smtClean="0"/>
              <a:t>first</a:t>
            </a:r>
            <a:r>
              <a:rPr lang="en-US" baseline="0" dirty="0" smtClean="0"/>
              <a:t> in aerospace field.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 makes my skin crawl. </a:t>
            </a:r>
          </a:p>
          <a:p>
            <a:r>
              <a:rPr lang="en-US" dirty="0" smtClean="0"/>
              <a:t>Max gamma</a:t>
            </a:r>
            <a:r>
              <a:rPr lang="en-US" baseline="0" dirty="0" smtClean="0"/>
              <a:t> worsens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/>
              <a:t>with observations and a </a:t>
            </a:r>
            <a:r>
              <a:rPr lang="en-US" dirty="0" smtClean="0"/>
              <a:t>value proposition. </a:t>
            </a:r>
          </a:p>
          <a:p>
            <a:r>
              <a:rPr lang="en-US" dirty="0" smtClean="0"/>
              <a:t>Strong</a:t>
            </a:r>
            <a:r>
              <a:rPr lang="en-US" baseline="0" dirty="0" smtClean="0"/>
              <a:t> correlation between schedule and cost</a:t>
            </a:r>
            <a:endParaRPr lang="en-US" dirty="0" smtClean="0"/>
          </a:p>
          <a:p>
            <a:r>
              <a:rPr lang="en-US" dirty="0" smtClean="0"/>
              <a:t>Clearly not a complete picture…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arguments that can be made</a:t>
            </a:r>
            <a:r>
              <a:rPr lang="en-US" baseline="0" dirty="0" smtClean="0"/>
              <a:t> to explain </a:t>
            </a:r>
            <a:r>
              <a:rPr lang="en-US" baseline="0" dirty="0" smtClean="0"/>
              <a:t>overruns</a:t>
            </a:r>
          </a:p>
          <a:p>
            <a:r>
              <a:rPr lang="en-US" baseline="0" dirty="0" smtClean="0"/>
              <a:t>Demand more capability</a:t>
            </a:r>
            <a:endParaRPr lang="en-US" baseline="0" dirty="0" smtClean="0"/>
          </a:p>
          <a:p>
            <a:r>
              <a:rPr lang="en-US" dirty="0" smtClean="0"/>
              <a:t>Is this conflicting evidence?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82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seems clear that</a:t>
            </a:r>
            <a:r>
              <a:rPr lang="en-US" baseline="0" dirty="0" smtClean="0"/>
              <a:t> …</a:t>
            </a:r>
          </a:p>
          <a:p>
            <a:r>
              <a:rPr lang="en-US" dirty="0" smtClean="0"/>
              <a:t>Consider </a:t>
            </a:r>
            <a:r>
              <a:rPr lang="en-US" dirty="0" err="1" smtClean="0"/>
              <a:t>paylo</a:t>
            </a:r>
            <a:r>
              <a:rPr lang="en-US" dirty="0" smtClean="0"/>
              <a:t>-range.</a:t>
            </a:r>
          </a:p>
          <a:p>
            <a:r>
              <a:rPr lang="en-US" dirty="0" smtClean="0"/>
              <a:t>DESIGN PROCESS</a:t>
            </a:r>
          </a:p>
          <a:p>
            <a:r>
              <a:rPr lang="en-US" dirty="0" smtClean="0"/>
              <a:t>Designs are too conservative. </a:t>
            </a:r>
          </a:p>
          <a:p>
            <a:r>
              <a:rPr lang="en-US" dirty="0" smtClean="0"/>
              <a:t>Consider other metrics</a:t>
            </a:r>
          </a:p>
          <a:p>
            <a:r>
              <a:rPr lang="en-US" dirty="0" smtClean="0"/>
              <a:t>Overdesigning</a:t>
            </a:r>
            <a:r>
              <a:rPr lang="en-US" baseline="0" dirty="0" smtClean="0"/>
              <a:t> when we are uncertain about the environment aircraft are operating 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3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Margins</a:t>
            </a:r>
            <a:r>
              <a:rPr lang="en-US" baseline="0" dirty="0" smtClean="0"/>
              <a:t> – parameters design is sensitive to</a:t>
            </a:r>
          </a:p>
          <a:p>
            <a:r>
              <a:rPr lang="en-US" baseline="0" dirty="0" err="1" smtClean="0"/>
              <a:t>Multimission</a:t>
            </a:r>
            <a:r>
              <a:rPr lang="en-US" baseline="0" dirty="0" smtClean="0"/>
              <a:t> design – missions under no </a:t>
            </a:r>
            <a:r>
              <a:rPr lang="en-US" baseline="0" dirty="0" err="1" smtClean="0"/>
              <a:t>uncert</a:t>
            </a:r>
            <a:r>
              <a:rPr lang="en-US" baseline="0" dirty="0" smtClean="0"/>
              <a:t>, finitely adaptive</a:t>
            </a:r>
          </a:p>
          <a:p>
            <a:r>
              <a:rPr lang="en-US" baseline="0" dirty="0" smtClean="0"/>
              <a:t>Checking – post </a:t>
            </a:r>
            <a:r>
              <a:rPr lang="en-US" baseline="0" dirty="0" smtClean="0"/>
              <a:t>process</a:t>
            </a:r>
          </a:p>
          <a:p>
            <a:r>
              <a:rPr lang="en-US" baseline="0" dirty="0" smtClean="0"/>
              <a:t>Intuitive – wing thickness, + or – margin?</a:t>
            </a:r>
          </a:p>
          <a:p>
            <a:r>
              <a:rPr lang="en-US" baseline="0" dirty="0" smtClean="0"/>
              <a:t>No quantitative… - can’t tell the </a:t>
            </a:r>
            <a:r>
              <a:rPr lang="en-US" baseline="0" dirty="0" err="1" smtClean="0"/>
              <a:t>PoF</a:t>
            </a:r>
            <a:r>
              <a:rPr lang="en-US" baseline="0" dirty="0" smtClean="0"/>
              <a:t> as part of formulation</a:t>
            </a:r>
          </a:p>
          <a:p>
            <a:r>
              <a:rPr lang="en-US" baseline="0" dirty="0" smtClean="0"/>
              <a:t>Experience – new configurations</a:t>
            </a:r>
          </a:p>
          <a:p>
            <a:r>
              <a:rPr lang="en-US" baseline="0" dirty="0" smtClean="0"/>
              <a:t>Conservative – throw out novel designs because we can’t properly understand effect of uncertainty</a:t>
            </a:r>
            <a:endParaRPr lang="en-US" baseline="0" dirty="0" smtClean="0"/>
          </a:p>
          <a:p>
            <a:r>
              <a:rPr lang="en-US" baseline="0" dirty="0" smtClean="0"/>
              <a:t>Free lunch - economics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6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Studies</a:t>
            </a:r>
            <a:r>
              <a:rPr lang="en-US" baseline="0" dirty="0" smtClean="0"/>
              <a:t> that show cost and schedule correlated through power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7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approach, </a:t>
            </a:r>
            <a:r>
              <a:rPr lang="en-US" baseline="0" dirty="0" smtClean="0"/>
              <a:t>first</a:t>
            </a:r>
          </a:p>
          <a:p>
            <a:r>
              <a:rPr lang="en-US" baseline="0" dirty="0" smtClean="0"/>
              <a:t>Let’s think OUC first. Gradient descent. We sample curve to find local optimum. </a:t>
            </a:r>
            <a:endParaRPr lang="en-US" dirty="0" smtClean="0"/>
          </a:p>
          <a:p>
            <a:r>
              <a:rPr lang="en-US" dirty="0" smtClean="0"/>
              <a:t>Don’t know this performance</a:t>
            </a:r>
            <a:r>
              <a:rPr lang="en-US" baseline="0" dirty="0" smtClean="0"/>
              <a:t> curve</a:t>
            </a:r>
            <a:endParaRPr lang="en-US" dirty="0" smtClean="0"/>
          </a:p>
          <a:p>
            <a:r>
              <a:rPr lang="en-US" dirty="0" smtClean="0"/>
              <a:t>Propagate</a:t>
            </a:r>
          </a:p>
          <a:p>
            <a:r>
              <a:rPr lang="en-US" dirty="0" smtClean="0"/>
              <a:t>Objective</a:t>
            </a:r>
            <a:r>
              <a:rPr lang="en-US" baseline="0" dirty="0" smtClean="0"/>
              <a:t> is some characteristic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81BB-34DF-4EFC-A4AF-A5661304D6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9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0400" y="6324601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522A2EAF-1A5A-4855-A375-803569691F7A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0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787D-030D-4011-8F42-2E7654C3A0D3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3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CE6-73CC-48C6-906C-D654E1415E54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527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4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DF9-E63A-4498-875F-EBA423FDEFBC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F1C-279F-4CB4-87B8-AE06E5B6B501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1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F9AF-5928-4D5D-824A-32BCEBC64709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0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3203-BC1C-4D6E-9419-CD75AFBB8CF6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0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62E7-AD66-498F-A6D5-DB11A0DF6F13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86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3067-25EE-49F1-B272-F98F040CAC44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43A8-1088-477D-9E02-BFD54F3CCFF5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1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76800" y="63747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0019-61FB-457F-B7E8-05C058F52931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-20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CBB7F-FEC3-4D28-B490-4AD11841E3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f103bc7959827.5602a6fcab776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36099"/>
            <a:ext cx="2252132" cy="7219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9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Aircraft Design Decisions Under Uncertainty via Robust Signomial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Presented by Berk Ozturk</a:t>
            </a:r>
          </a:p>
          <a:p>
            <a:r>
              <a:rPr lang="en-US" sz="2400" dirty="0" smtClean="0"/>
              <a:t>Joint work with Ali Saab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0988-BC83-4DD6-B608-2EEF6C42AFDD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optimization operates over sets.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1554"/>
          <a:stretch/>
        </p:blipFill>
        <p:spPr>
          <a:xfrm>
            <a:off x="617977" y="1219344"/>
            <a:ext cx="2985836" cy="4525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5211" y="3844506"/>
            <a:ext cx="1373093" cy="1892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700" dirty="0"/>
          </a:p>
          <a:p>
            <a:pPr algn="ctr"/>
            <a:endParaRPr lang="en-US" sz="1700" dirty="0" smtClean="0"/>
          </a:p>
          <a:p>
            <a:pPr algn="ctr"/>
            <a:r>
              <a:rPr lang="en-US" sz="1700" dirty="0" smtClean="0"/>
              <a:t>Robust optimization model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39045" y="1265237"/>
            <a:ext cx="3666565" cy="484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4209" y="3332947"/>
            <a:ext cx="3666565" cy="484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5211" y="1704755"/>
            <a:ext cx="1373093" cy="16619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Optimization ‘under certainty’</a:t>
            </a:r>
            <a:endParaRPr lang="en-US" sz="1700" dirty="0"/>
          </a:p>
          <a:p>
            <a:pPr algn="ctr"/>
            <a:endParaRPr lang="en-US" sz="1700" dirty="0" smtClean="0"/>
          </a:p>
          <a:p>
            <a:pPr algn="ctr"/>
            <a:endParaRPr lang="en-US" sz="1700" dirty="0"/>
          </a:p>
          <a:p>
            <a:pPr algn="ctr"/>
            <a:endParaRPr lang="en-US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6288" y="2694036"/>
            <a:ext cx="10309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97600" y="1417639"/>
            <a:ext cx="51985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good: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Conservative, with probabilistic guarantees.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Tractabl</a:t>
            </a:r>
            <a:r>
              <a:rPr lang="en-US" sz="2400" dirty="0" smtClean="0"/>
              <a:t>e.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The bad: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Doesn’t make full use of distributional information.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Optimizes worst case. </a:t>
            </a:r>
          </a:p>
          <a:p>
            <a:endParaRPr lang="en-US" sz="2400" dirty="0" smtClean="0"/>
          </a:p>
          <a:p>
            <a:r>
              <a:rPr lang="en-US" sz="2400" dirty="0" smtClean="0"/>
              <a:t>The ugly: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Requires specific formulations (LP, QCQP, SDP, GP, SP). 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887" y="3588488"/>
            <a:ext cx="1913813" cy="23073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926" y="1610776"/>
            <a:ext cx="1913813" cy="2070395"/>
          </a:xfrm>
          <a:prstGeom prst="rect">
            <a:avLst/>
          </a:prstGeom>
        </p:spPr>
      </p:pic>
      <p:sp>
        <p:nvSpPr>
          <p:cNvPr id="21" name="5-Point Star 20"/>
          <p:cNvSpPr/>
          <p:nvPr/>
        </p:nvSpPr>
        <p:spPr>
          <a:xfrm>
            <a:off x="4493632" y="1704755"/>
            <a:ext cx="203200" cy="179294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4475625" y="5077777"/>
            <a:ext cx="203200" cy="179294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20889" y="5968404"/>
            <a:ext cx="2211047" cy="35394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Objective space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20231" y="3434548"/>
            <a:ext cx="1175200" cy="22719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519473" y="4149309"/>
            <a:ext cx="5486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807339" y="4428709"/>
            <a:ext cx="548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195569" y="4708109"/>
            <a:ext cx="548640" cy="0"/>
          </a:xfrm>
          <a:prstGeom prst="line">
            <a:avLst/>
          </a:prstGeom>
          <a:ln w="38100">
            <a:solidFill>
              <a:srgbClr val="E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524" y="3821054"/>
            <a:ext cx="93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907910" y="4115745"/>
            <a:ext cx="93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</a:t>
            </a:r>
            <a:r>
              <a:rPr lang="en-US" sz="1600" baseline="-25000" dirty="0"/>
              <a:t>2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299838" y="4394869"/>
            <a:ext cx="939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41198" y="4864071"/>
            <a:ext cx="122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 </a:t>
            </a:r>
            <a:r>
              <a:rPr lang="el-GR" dirty="0" smtClean="0">
                <a:latin typeface="Eras Bold ITC" panose="020B0907030504020204" pitchFamily="34" charset="0"/>
              </a:rPr>
              <a:t>ϵ</a:t>
            </a:r>
            <a:r>
              <a:rPr lang="en-US" dirty="0" smtClean="0">
                <a:latin typeface="Eras Bold ITC" panose="020B0907030504020204" pitchFamily="34" charset="0"/>
              </a:rPr>
              <a:t> </a:t>
            </a:r>
            <a:r>
              <a:rPr lang="en-US" dirty="0" smtClean="0"/>
              <a:t>U, </a:t>
            </a:r>
          </a:p>
          <a:p>
            <a:pPr algn="ctr"/>
            <a:r>
              <a:rPr lang="en-US" dirty="0" err="1" smtClean="0"/>
              <a:t>eg</a:t>
            </a:r>
            <a:r>
              <a:rPr lang="en-US" dirty="0" smtClean="0"/>
              <a:t>. |u| ≤ </a:t>
            </a:r>
            <a:r>
              <a:rPr lang="el-GR" dirty="0" smtClean="0"/>
              <a:t>Γ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9284" y="1228099"/>
            <a:ext cx="735104" cy="2307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030383"/>
            <a:ext cx="10363200" cy="136207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Mathematical background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1873-F18F-4D4E-85DB-8EE959E740D5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programming (GP) is </a:t>
            </a:r>
            <a:br>
              <a:rPr lang="en-US" dirty="0" smtClean="0"/>
            </a:br>
            <a:r>
              <a:rPr lang="en-US" dirty="0" smtClean="0"/>
              <a:t>accurate and practical to solve general NLPs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6583435" y="2152806"/>
            <a:ext cx="3868340" cy="368458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Advantages: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Ability to capture real-world complexity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Solution </a:t>
            </a:r>
            <a:r>
              <a:rPr lang="en-US" dirty="0"/>
              <a:t>speed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Global optimality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Sensitivities</a:t>
            </a:r>
          </a:p>
          <a:p>
            <a:r>
              <a:rPr lang="en-US" sz="3000" dirty="0"/>
              <a:t>Disadvantages: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Stringent formulation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Explicit constraints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762" y="2152806"/>
            <a:ext cx="3958590" cy="1337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059" y="3368540"/>
            <a:ext cx="1981200" cy="941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059" y="4309610"/>
            <a:ext cx="2503170" cy="99441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E4A0-1CD4-4543-8EAF-4EF1E6B1037E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7"/>
          <a:stretch/>
        </p:blipFill>
        <p:spPr>
          <a:xfrm>
            <a:off x="2598751" y="696467"/>
            <a:ext cx="6924261" cy="60800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881" y="-12627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Log-log </a:t>
            </a:r>
            <a:r>
              <a:rPr lang="en-US" sz="3200" dirty="0"/>
              <a:t>transformation to turn NLP into convex problem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2661" y="1822176"/>
            <a:ext cx="13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Primal </a:t>
            </a:r>
            <a:endParaRPr lang="en-US" dirty="0" smtClean="0"/>
          </a:p>
          <a:p>
            <a:pPr algn="ctr"/>
            <a:r>
              <a:rPr lang="en-US" dirty="0" smtClean="0"/>
              <a:t>form </a:t>
            </a:r>
            <a:r>
              <a:rPr lang="en-US" dirty="0"/>
              <a:t>monomial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02806" y="1838495"/>
            <a:ext cx="13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Exponential form </a:t>
            </a:r>
            <a:r>
              <a:rPr lang="en-US" dirty="0"/>
              <a:t>monomial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02806" y="4175653"/>
            <a:ext cx="13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Exponential </a:t>
            </a:r>
            <a:r>
              <a:rPr lang="en-US" dirty="0"/>
              <a:t>form posynomial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2661" y="4194315"/>
            <a:ext cx="13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Primal </a:t>
            </a:r>
            <a:endParaRPr lang="en-US" dirty="0" smtClean="0"/>
          </a:p>
          <a:p>
            <a:pPr algn="ctr"/>
            <a:r>
              <a:rPr lang="en-US" dirty="0" smtClean="0"/>
              <a:t>form </a:t>
            </a:r>
            <a:r>
              <a:rPr lang="en-US" dirty="0"/>
              <a:t>posynomial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63050" y="5738193"/>
            <a:ext cx="141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*Hoburg, 2013.  </a:t>
            </a:r>
            <a:r>
              <a:rPr lang="en-US" sz="1200" i="1" dirty="0"/>
              <a:t>Aircraft Design Optimization as a Geometric Program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D249-A68A-487A-883D-CC852CBD7FCE}" type="datetime1">
              <a:rPr lang="en-US" smtClean="0"/>
              <a:t>4/30/2019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" dirty="0" smtClean="0"/>
              <a:t>Signomial Programs are more general.</a:t>
            </a:r>
            <a:endParaRPr dirty="0"/>
          </a:p>
        </p:txBody>
      </p:sp>
      <p:sp>
        <p:nvSpPr>
          <p:cNvPr id="311" name="Google Shape;311;p49"/>
          <p:cNvSpPr txBox="1"/>
          <p:nvPr/>
        </p:nvSpPr>
        <p:spPr>
          <a:xfrm>
            <a:off x="477167" y="1461100"/>
            <a:ext cx="5193600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/>
              <a:t>Geometric program (GP):</a:t>
            </a:r>
            <a:endParaRPr sz="2400" b="1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Log-convex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Globally optimal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No initial guesses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Solved as an exponential cone program.</a:t>
            </a:r>
            <a:endParaRPr sz="2400" dirty="0"/>
          </a:p>
        </p:txBody>
      </p:sp>
      <p:sp>
        <p:nvSpPr>
          <p:cNvPr id="312" name="Google Shape;312;p49"/>
          <p:cNvSpPr txBox="1"/>
          <p:nvPr/>
        </p:nvSpPr>
        <p:spPr>
          <a:xfrm>
            <a:off x="6151672" y="1461100"/>
            <a:ext cx="5910800" cy="1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/>
              <a:t>Signomial program (SP):</a:t>
            </a:r>
            <a:endParaRPr sz="2400" b="1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Non-log-convex (difference of convex)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Guaranteed to be feasible, but locally optimal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Solves with initial vector of 1’s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en" sz="2400" dirty="0"/>
              <a:t>Solved as sequential GPs</a:t>
            </a:r>
            <a:endParaRPr sz="2400" dirty="0"/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2468" y="6045522"/>
            <a:ext cx="2032000" cy="70121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9"/>
          <p:cNvSpPr txBox="1"/>
          <p:nvPr/>
        </p:nvSpPr>
        <p:spPr>
          <a:xfrm>
            <a:off x="9830233" y="5426967"/>
            <a:ext cx="3440000" cy="10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Formulated in:</a:t>
            </a:r>
            <a:endParaRPr sz="2400"/>
          </a:p>
        </p:txBody>
      </p:sp>
      <p:pic>
        <p:nvPicPr>
          <p:cNvPr id="315" name="Google Shape;31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767" y="3982923"/>
            <a:ext cx="5595391" cy="10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467" y="3935390"/>
            <a:ext cx="4278132" cy="146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41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form of GP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15</a:t>
            </a:fld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4876800" y="4178051"/>
            <a:ext cx="2143125" cy="3905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2211"/>
            <a:ext cx="5099761" cy="14274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86" y="3421934"/>
            <a:ext cx="2867804" cy="6618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58" y="3921602"/>
            <a:ext cx="3931877" cy="8694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1600" y="3235459"/>
            <a:ext cx="2585874" cy="8482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1600" y="3801911"/>
            <a:ext cx="3538128" cy="8613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2475" y="1392930"/>
            <a:ext cx="6136378" cy="14496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5375" y="3495346"/>
            <a:ext cx="2114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98639"/>
            <a:ext cx="5398746" cy="1385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52" y="3414148"/>
            <a:ext cx="5262282" cy="1071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47" y="4715765"/>
            <a:ext cx="5398746" cy="1336977"/>
          </a:xfrm>
          <a:prstGeom prst="rect">
            <a:avLst/>
          </a:prstGeom>
        </p:spPr>
      </p:pic>
      <p:sp>
        <p:nvSpPr>
          <p:cNvPr id="7" name="Curved Down Arrow 6"/>
          <p:cNvSpPr/>
          <p:nvPr/>
        </p:nvSpPr>
        <p:spPr>
          <a:xfrm rot="5400000">
            <a:off x="5138617" y="2935788"/>
            <a:ext cx="1280268" cy="5667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5400000">
            <a:off x="5138617" y="4317385"/>
            <a:ext cx="1280268" cy="5667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robust counterpart transforms OUU to deterministic optimization problem. 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8594-E245-4CB4-B0F5-5B0A3203E566}" type="datetime1">
              <a:rPr lang="en-US" smtClean="0"/>
              <a:t>4/30/2019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97600" y="1417639"/>
            <a:ext cx="519853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Optimization over:</a:t>
            </a:r>
          </a:p>
          <a:p>
            <a:endParaRPr lang="en-US" sz="2500" dirty="0" smtClean="0"/>
          </a:p>
          <a:p>
            <a:r>
              <a:rPr lang="en-US" sz="2500" dirty="0" smtClean="0"/>
              <a:t>Infinite number of constraints</a:t>
            </a:r>
          </a:p>
          <a:p>
            <a:endParaRPr lang="en-US" sz="2500" dirty="0" smtClean="0"/>
          </a:p>
          <a:p>
            <a:pPr marL="342900" indent="-342900">
              <a:buFontTx/>
              <a:buChar char="-"/>
            </a:pPr>
            <a:endParaRPr lang="en-US" sz="2500" dirty="0" smtClean="0"/>
          </a:p>
          <a:p>
            <a:endParaRPr lang="en-US" sz="2500" dirty="0"/>
          </a:p>
          <a:p>
            <a:r>
              <a:rPr lang="en-US" sz="2500" dirty="0" smtClean="0"/>
              <a:t>Finite number of constraints</a:t>
            </a:r>
          </a:p>
          <a:p>
            <a:endParaRPr lang="en-US" sz="2500" dirty="0"/>
          </a:p>
          <a:p>
            <a:endParaRPr lang="en-US" sz="2500" dirty="0" smtClean="0"/>
          </a:p>
          <a:p>
            <a:r>
              <a:rPr lang="en-US" sz="2500" dirty="0" smtClean="0"/>
              <a:t>A well-defined set</a:t>
            </a:r>
          </a:p>
        </p:txBody>
      </p:sp>
    </p:spTree>
    <p:extLst>
      <p:ext uri="{BB962C8B-B14F-4D97-AF65-F5344CB8AC3E}">
        <p14:creationId xmlns:p14="http://schemas.microsoft.com/office/powerpoint/2010/main" val="27034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4209949"/>
            <a:ext cx="7886700" cy="156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587" y="3181249"/>
            <a:ext cx="9191625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641" y="2493956"/>
            <a:ext cx="6124575" cy="105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LPs have tractable robust counterparts.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150" y="6309673"/>
            <a:ext cx="7943850" cy="495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" y="1482727"/>
            <a:ext cx="7715250" cy="1276350"/>
          </a:xfrm>
          <a:prstGeom prst="rect">
            <a:avLst/>
          </a:prstGeom>
        </p:spPr>
      </p:pic>
      <p:sp>
        <p:nvSpPr>
          <p:cNvPr id="12" name="Bent-Up Arrow 11"/>
          <p:cNvSpPr/>
          <p:nvPr/>
        </p:nvSpPr>
        <p:spPr>
          <a:xfrm rot="5400000">
            <a:off x="2733362" y="4152588"/>
            <a:ext cx="1073251" cy="11879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9534" y="4216396"/>
            <a:ext cx="2099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Robust counterpart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4248150" y="4402667"/>
            <a:ext cx="1272117" cy="601133"/>
          </a:xfrm>
          <a:prstGeom prst="rect">
            <a:avLst/>
          </a:prstGeom>
          <a:noFill/>
          <a:ln>
            <a:solidFill>
              <a:srgbClr val="E5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7375" y="3992739"/>
            <a:ext cx="349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 tip my hat to the editor!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7267" y="5632953"/>
            <a:ext cx="417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An SOCP!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14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are LP-</a:t>
            </a:r>
            <a:r>
              <a:rPr lang="en-US" dirty="0" err="1" smtClean="0"/>
              <a:t>approximable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8048" y="621666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/>
              <a:t>Hsiung</a:t>
            </a:r>
            <a:r>
              <a:rPr lang="en-US" sz="1400" dirty="0"/>
              <a:t>, K. L., Kim, S. J., and Boyd, S., “Tractable approximate robust geometric programming,” </a:t>
            </a:r>
            <a:r>
              <a:rPr lang="en-US" sz="1400" i="1" dirty="0"/>
              <a:t>Optimization and Engineering</a:t>
            </a:r>
            <a:r>
              <a:rPr lang="en-US" sz="1400" dirty="0"/>
              <a:t>, vol. 9, 2008, pp. 95–118.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0806" y="5190495"/>
            <a:ext cx="567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Approximation error vs. degree of PWL approximation r.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0703"/>
          <a:stretch/>
        </p:blipFill>
        <p:spPr>
          <a:xfrm>
            <a:off x="3046190" y="1203870"/>
            <a:ext cx="5343716" cy="37224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56" y="1461290"/>
            <a:ext cx="101250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posynomials must then be LP-</a:t>
            </a:r>
            <a:r>
              <a:rPr lang="en-US" dirty="0" err="1" smtClean="0"/>
              <a:t>approximable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229342"/>
            <a:ext cx="6541094" cy="287937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25479" y="629571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Saab</a:t>
            </a:r>
            <a:r>
              <a:rPr lang="en-US" sz="1400" dirty="0"/>
              <a:t>, A., </a:t>
            </a:r>
            <a:r>
              <a:rPr lang="en-US" sz="1400" dirty="0" err="1"/>
              <a:t>Burnell</a:t>
            </a:r>
            <a:r>
              <a:rPr lang="en-US" sz="1400" dirty="0"/>
              <a:t>, E., and Hoburg, W. W., “Robust Designs Via Geometric Programming</a:t>
            </a:r>
            <a:r>
              <a:rPr lang="en-US" sz="1400" dirty="0" smtClean="0"/>
              <a:t>.” 2018</a:t>
            </a:r>
            <a:r>
              <a:rPr lang="en-US" sz="1400" dirty="0"/>
              <a:t>. ArXiv:1808.07192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335" y="2297428"/>
            <a:ext cx="5185148" cy="1499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991" y="1610944"/>
            <a:ext cx="5476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The recipe: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608969" y="1703906"/>
            <a:ext cx="5476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Simple example:</a:t>
            </a:r>
            <a:endParaRPr lang="en-US" sz="3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603" y="3997285"/>
            <a:ext cx="3496988" cy="1907448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9273209" y="3523951"/>
            <a:ext cx="357808" cy="568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</a:t>
            </a:r>
            <a:r>
              <a:rPr lang="en-US" dirty="0" smtClean="0"/>
              <a:t>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method that:</a:t>
            </a:r>
          </a:p>
          <a:p>
            <a:pPr lvl="1"/>
            <a:r>
              <a:rPr lang="en-US" sz="2400" dirty="0" smtClean="0"/>
              <a:t>turns stochastic design optimization problems into deterministic ones.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olves sparse non-linear problems (1:1 variables/constraints ratio).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olves in &lt;1s for a conceptual design problem with   ̴300 variables.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rovides probabilistic guarantees of constraint satisfaction.</a:t>
            </a:r>
          </a:p>
          <a:p>
            <a:r>
              <a:rPr lang="en-US" sz="2800" dirty="0" smtClean="0"/>
              <a:t>Insights into:</a:t>
            </a:r>
          </a:p>
          <a:p>
            <a:pPr lvl="1"/>
            <a:r>
              <a:rPr lang="en-US" sz="2400" dirty="0" smtClean="0"/>
              <a:t>why conceptual design is key to reducing </a:t>
            </a:r>
            <a:r>
              <a:rPr lang="en-US" sz="2400" dirty="0" smtClean="0"/>
              <a:t>program risk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how to reduce design conservativeness when faced with uncertainty.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2484-C64F-4398-9807-E499DC532A34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Uncoupled posynomials are </a:t>
            </a:r>
            <a:r>
              <a:rPr lang="en-US" dirty="0" err="1" smtClean="0"/>
              <a:t>robustified</a:t>
            </a:r>
            <a:r>
              <a:rPr lang="en-US" dirty="0" smtClean="0"/>
              <a:t> separately.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17639"/>
            <a:ext cx="10839450" cy="396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</a:t>
            </a:r>
            <a:r>
              <a:rPr lang="en-US" dirty="0" smtClean="0"/>
              <a:t>approximations exist </a:t>
            </a:r>
            <a:r>
              <a:rPr lang="en-US" dirty="0" smtClean="0"/>
              <a:t>for </a:t>
            </a:r>
            <a:r>
              <a:rPr lang="en-US" dirty="0" smtClean="0"/>
              <a:t>RGP.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sp>
        <p:nvSpPr>
          <p:cNvPr id="4" name="Down Arrow 3"/>
          <p:cNvSpPr/>
          <p:nvPr/>
        </p:nvSpPr>
        <p:spPr>
          <a:xfrm rot="10800000">
            <a:off x="2057400" y="1699592"/>
            <a:ext cx="437322" cy="3826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148" y="3110948"/>
            <a:ext cx="1918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Increasingly</a:t>
            </a:r>
          </a:p>
          <a:p>
            <a:r>
              <a:rPr lang="en-US" sz="2400" dirty="0" smtClean="0"/>
              <a:t>conservative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2530" y="1416602"/>
            <a:ext cx="473102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 smtClean="0"/>
              <a:t>Simple conservative</a:t>
            </a:r>
          </a:p>
          <a:p>
            <a:pPr marL="742950" lvl="1" indent="-285750">
              <a:buFontTx/>
              <a:buChar char="-"/>
            </a:pPr>
            <a:r>
              <a:rPr lang="en-US" sz="2200" dirty="0" smtClean="0"/>
              <a:t>Maximizes each monomial term separately</a:t>
            </a:r>
            <a:endParaRPr lang="en-US" sz="2200" dirty="0"/>
          </a:p>
          <a:p>
            <a:pPr marL="285750" indent="-285750">
              <a:buFontTx/>
              <a:buChar char="-"/>
            </a:pPr>
            <a:endParaRPr lang="en-US" sz="2200" dirty="0" smtClean="0"/>
          </a:p>
          <a:p>
            <a:pPr marL="285750" indent="-285750">
              <a:buFontTx/>
              <a:buChar char="-"/>
            </a:pPr>
            <a:r>
              <a:rPr lang="en-US" sz="2200" dirty="0" smtClean="0"/>
              <a:t>Linearized perturbations</a:t>
            </a:r>
          </a:p>
          <a:p>
            <a:pPr marL="742950" lvl="1" indent="-285750">
              <a:buFontTx/>
              <a:buChar char="-"/>
            </a:pPr>
            <a:r>
              <a:rPr lang="en-US" sz="2200" dirty="0" smtClean="0"/>
              <a:t>Separates large posynomial into decoupled posynomials</a:t>
            </a:r>
          </a:p>
          <a:p>
            <a:pPr marL="742950" lvl="1" indent="-285750">
              <a:buFontTx/>
              <a:buChar char="-"/>
            </a:pPr>
            <a:r>
              <a:rPr lang="en-US" sz="2200" dirty="0" err="1" smtClean="0"/>
              <a:t>Robustifies</a:t>
            </a:r>
            <a:r>
              <a:rPr lang="en-US" sz="2200" dirty="0" smtClean="0"/>
              <a:t> smaller posy’s using RLO techniques</a:t>
            </a:r>
          </a:p>
          <a:p>
            <a:pPr marL="742950" lvl="1" indent="-285750">
              <a:buFontTx/>
              <a:buChar char="-"/>
            </a:pP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 smtClean="0"/>
              <a:t>Best pairs</a:t>
            </a:r>
          </a:p>
          <a:p>
            <a:pPr marL="742950" lvl="1" indent="-285750">
              <a:buFontTx/>
              <a:buChar char="-"/>
            </a:pPr>
            <a:r>
              <a:rPr lang="en-US" sz="2200" dirty="0"/>
              <a:t>Separates large posynomial into decoupled posynomials</a:t>
            </a:r>
          </a:p>
          <a:p>
            <a:pPr marL="742950" lvl="1" indent="-285750">
              <a:buFontTx/>
              <a:buChar char="-"/>
            </a:pPr>
            <a:r>
              <a:rPr lang="en-US" sz="2200" dirty="0" smtClean="0"/>
              <a:t>Finds least conservative combination of monomial pairs</a:t>
            </a:r>
          </a:p>
        </p:txBody>
      </p:sp>
      <p:sp>
        <p:nvSpPr>
          <p:cNvPr id="12" name="Left Bracket 11"/>
          <p:cNvSpPr/>
          <p:nvPr/>
        </p:nvSpPr>
        <p:spPr>
          <a:xfrm rot="10800000">
            <a:off x="7692885" y="1416599"/>
            <a:ext cx="248479" cy="3234913"/>
          </a:xfrm>
          <a:prstGeom prst="leftBracket">
            <a:avLst/>
          </a:prstGeom>
          <a:ln w="28575">
            <a:solidFill>
              <a:srgbClr val="426E8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 rot="10800000">
            <a:off x="7692886" y="4820477"/>
            <a:ext cx="248478" cy="1669772"/>
          </a:xfrm>
          <a:prstGeom prst="leftBracket">
            <a:avLst/>
          </a:prstGeom>
          <a:ln w="28575">
            <a:solidFill>
              <a:srgbClr val="426E8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50694" y="2813644"/>
            <a:ext cx="4731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Uncertain coefficients only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50694" y="5270642"/>
            <a:ext cx="4731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Uncertain coefficients </a:t>
            </a:r>
            <a:endParaRPr lang="en-US" sz="2200" dirty="0"/>
          </a:p>
          <a:p>
            <a:r>
              <a:rPr lang="en-US" sz="2200" dirty="0" smtClean="0"/>
              <a:t>	    and exponents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60025" y="6120918"/>
            <a:ext cx="42042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Saab</a:t>
            </a:r>
            <a:r>
              <a:rPr lang="en-US" sz="1400" dirty="0"/>
              <a:t>, A., </a:t>
            </a:r>
            <a:r>
              <a:rPr lang="en-US" sz="1400" dirty="0" err="1"/>
              <a:t>Burnell</a:t>
            </a:r>
            <a:r>
              <a:rPr lang="en-US" sz="1400" dirty="0"/>
              <a:t>, E., and Hoburg, W. W., “Robust Designs Via Geometric Programming</a:t>
            </a:r>
            <a:r>
              <a:rPr lang="en-US" sz="1400" dirty="0" smtClean="0"/>
              <a:t>.” 2018</a:t>
            </a:r>
            <a:r>
              <a:rPr lang="en-US" sz="1400" dirty="0"/>
              <a:t>. ArXiv:1808.07192</a:t>
            </a:r>
          </a:p>
        </p:txBody>
      </p:sp>
    </p:spTree>
    <p:extLst>
      <p:ext uri="{BB962C8B-B14F-4D97-AF65-F5344CB8AC3E}">
        <p14:creationId xmlns:p14="http://schemas.microsoft.com/office/powerpoint/2010/main" val="22488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add a GP </a:t>
            </a:r>
            <a:r>
              <a:rPr lang="en-US" dirty="0" err="1" smtClean="0"/>
              <a:t>robustification</a:t>
            </a:r>
            <a:r>
              <a:rPr lang="en-US" dirty="0" smtClean="0"/>
              <a:t> block </a:t>
            </a:r>
            <a:br>
              <a:rPr lang="en-US" dirty="0" smtClean="0"/>
            </a:br>
            <a:r>
              <a:rPr lang="en-US" dirty="0" smtClean="0"/>
              <a:t>into SP solution heuristic.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3500" y="2039144"/>
            <a:ext cx="9525000" cy="36480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10528" y="2386584"/>
            <a:ext cx="1755648" cy="841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RSP formulations exist for all SP-compatible problems.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82" y="1356967"/>
            <a:ext cx="9893326" cy="42459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52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sets considered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Box (L-∞ norm)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Good surrogate for use of </a:t>
            </a:r>
            <a:r>
              <a:rPr lang="en-US" i="1" dirty="0" smtClean="0"/>
              <a:t>margins.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Elliptical </a:t>
            </a:r>
            <a:r>
              <a:rPr lang="en-US" dirty="0"/>
              <a:t>(L-∞ norm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 less conservative candidate!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F9AF-5928-4D5D-824A-32BCEBC64709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 descr="https://i.stack.imgur.com/4KSg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8"/>
          <a:stretch/>
        </p:blipFill>
        <p:spPr bwMode="auto">
          <a:xfrm>
            <a:off x="4212698" y="4533899"/>
            <a:ext cx="3764492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i.stack.imgur.com/4KSg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3" r="24820"/>
          <a:stretch/>
        </p:blipFill>
        <p:spPr bwMode="auto">
          <a:xfrm>
            <a:off x="7927186" y="2607856"/>
            <a:ext cx="1930401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i.stack.imgur.com/4KSg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6"/>
          <a:stretch/>
        </p:blipFill>
        <p:spPr bwMode="auto">
          <a:xfrm>
            <a:off x="2332300" y="2607878"/>
            <a:ext cx="194151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5"/>
          <p:cNvSpPr txBox="1">
            <a:spLocks/>
          </p:cNvSpPr>
          <p:nvPr/>
        </p:nvSpPr>
        <p:spPr>
          <a:xfrm>
            <a:off x="3400427" y="4061185"/>
            <a:ext cx="5389033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Other norms also valid.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43866" y="2794000"/>
            <a:ext cx="211666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9" idx="5"/>
            <a:endCxn id="18" idx="1"/>
          </p:cNvCxnSpPr>
          <p:nvPr/>
        </p:nvCxnSpPr>
        <p:spPr>
          <a:xfrm rot="16200000" flipH="1">
            <a:off x="4138460" y="2875195"/>
            <a:ext cx="375972" cy="60382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28359" y="3041928"/>
            <a:ext cx="255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Margins optimize on a corner of the hypercube!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2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RO to Conceptual UAV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DF9-E63A-4498-875F-EBA423FDEFBC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 model captures important </a:t>
            </a:r>
            <a:br>
              <a:rPr lang="en-US" dirty="0" smtClean="0"/>
            </a:br>
            <a:r>
              <a:rPr lang="en-US" dirty="0" smtClean="0"/>
              <a:t>multidisciplinary tradeoffs.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51006"/>
            <a:ext cx="10972800" cy="18033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Unmanned, gas-powered aircraft</a:t>
            </a:r>
          </a:p>
          <a:p>
            <a:r>
              <a:rPr lang="en-US" dirty="0" smtClean="0"/>
              <a:t>Without uncertainty: 176 variables and 154 constraints</a:t>
            </a:r>
          </a:p>
          <a:p>
            <a:r>
              <a:rPr lang="en-US" dirty="0" smtClean="0"/>
              <a:t>Monolithic: optimizes aircraft and flight trajectory concurrently through disciplined SP form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05299" y="3606804"/>
            <a:ext cx="3577167" cy="2614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/>
              <a:t>Fuselage</a:t>
            </a:r>
          </a:p>
          <a:p>
            <a:r>
              <a:rPr lang="en-US" sz="2400" dirty="0" smtClean="0"/>
              <a:t>Ellipsoidal</a:t>
            </a:r>
          </a:p>
          <a:p>
            <a:r>
              <a:rPr lang="en-US" sz="2400" dirty="0" smtClean="0"/>
              <a:t>Fuel and payload</a:t>
            </a:r>
          </a:p>
          <a:p>
            <a:r>
              <a:rPr lang="en-US" sz="2400" dirty="0" smtClean="0"/>
              <a:t>Profile drag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8067" y="3606803"/>
            <a:ext cx="3577167" cy="2614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/>
              <a:t>Wing</a:t>
            </a:r>
          </a:p>
          <a:p>
            <a:pPr>
              <a:buFontTx/>
              <a:buChar char="-"/>
            </a:pPr>
            <a:r>
              <a:rPr lang="en-US" sz="2600" dirty="0" smtClean="0"/>
              <a:t>Structure</a:t>
            </a:r>
          </a:p>
          <a:p>
            <a:pPr>
              <a:buFontTx/>
              <a:buChar char="-"/>
            </a:pPr>
            <a:r>
              <a:rPr lang="en-US" sz="2600" dirty="0" smtClean="0"/>
              <a:t>Fuel volume</a:t>
            </a:r>
          </a:p>
          <a:p>
            <a:pPr>
              <a:buFontTx/>
              <a:buChar char="-"/>
            </a:pPr>
            <a:r>
              <a:rPr lang="en-US" sz="2600" dirty="0" smtClean="0"/>
              <a:t>Profile drag</a:t>
            </a:r>
            <a:endParaRPr lang="en-US" sz="2600" dirty="0"/>
          </a:p>
          <a:p>
            <a:pPr>
              <a:buFontTx/>
              <a:buChar char="-"/>
            </a:pPr>
            <a:r>
              <a:rPr lang="en-US" sz="2600" dirty="0" smtClean="0"/>
              <a:t>Stall constraint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013700" y="3606803"/>
            <a:ext cx="3577167" cy="2614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/>
              <a:t>Engine</a:t>
            </a:r>
          </a:p>
          <a:p>
            <a:pPr>
              <a:buFontTx/>
              <a:buChar char="-"/>
            </a:pPr>
            <a:r>
              <a:rPr lang="en-US" sz="2400" dirty="0" smtClean="0"/>
              <a:t>Data-based sizing</a:t>
            </a:r>
          </a:p>
          <a:p>
            <a:pPr>
              <a:buFontTx/>
              <a:buChar char="-"/>
            </a:pPr>
            <a:r>
              <a:rPr lang="en-US" sz="2400" dirty="0" smtClean="0"/>
              <a:t>Lapse rate</a:t>
            </a:r>
          </a:p>
          <a:p>
            <a:pPr>
              <a:buFontTx/>
              <a:buChar char="-"/>
            </a:pPr>
            <a:r>
              <a:rPr lang="en-US" sz="2400" dirty="0" smtClean="0"/>
              <a:t>BSFC fits</a:t>
            </a:r>
          </a:p>
          <a:p>
            <a:pPr>
              <a:buFontTx/>
              <a:buChar char="-"/>
            </a:pPr>
            <a:r>
              <a:rPr lang="en-US" sz="2400" dirty="0" smtClean="0"/>
              <a:t>T/O and TOC constraints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Uncertainties reflect ‘engineering intuition’.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2481" y="1417639"/>
            <a:ext cx="7999267" cy="47085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RSP successfully mitigates probability of failure.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4F1C-279F-4CB4-87B8-AE06E5B6B501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30" y="1336505"/>
            <a:ext cx="4798919" cy="3681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224"/>
          <a:stretch/>
        </p:blipFill>
        <p:spPr>
          <a:xfrm>
            <a:off x="6362326" y="1341829"/>
            <a:ext cx="4493933" cy="378461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48517" y="1489356"/>
            <a:ext cx="304800" cy="294867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40469" y="1417639"/>
            <a:ext cx="304800" cy="294867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40518" y="5126447"/>
            <a:ext cx="63290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For </a:t>
            </a:r>
            <a:r>
              <a:rPr lang="el-GR" sz="2600" dirty="0" smtClean="0"/>
              <a:t>Γ</a:t>
            </a:r>
            <a:r>
              <a:rPr lang="en-US" sz="2600" dirty="0" smtClean="0"/>
              <a:t> = 1, the elliptical design spends 14% less fuel than the box design (margins), while protecting against the same uncertainty!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002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29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008" y="1376145"/>
            <a:ext cx="2000405" cy="36674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856" y="1434539"/>
            <a:ext cx="1688514" cy="35706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393" y="1611103"/>
            <a:ext cx="1484172" cy="32533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4736" y="856647"/>
            <a:ext cx="8584746" cy="525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Conceptual Design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under uncertainty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DF9-E63A-4498-875F-EBA423FDEFBC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onvex programs allow flexibility in objectives.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193958"/>
            <a:ext cx="10747875" cy="310806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7465" y="4148665"/>
            <a:ext cx="1270001" cy="228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53731" y="4148665"/>
            <a:ext cx="8517467" cy="228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8749" y="3945464"/>
            <a:ext cx="1270000" cy="2032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55014" y="3945464"/>
            <a:ext cx="8517467" cy="2032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7465" y="3699967"/>
            <a:ext cx="1270000" cy="2032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53730" y="3699967"/>
            <a:ext cx="8517467" cy="2032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41" y="1835545"/>
            <a:ext cx="5047130" cy="4762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6248827"/>
            <a:ext cx="3801035" cy="616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300129"/>
            <a:ext cx="7041203" cy="5145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Considering correlated objectives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534" y="1712507"/>
            <a:ext cx="3887464" cy="1554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 programming: risk is a global design objective.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7EC8-E9CC-41A9-AD92-E8AB9F780417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46" y="1813444"/>
            <a:ext cx="4143375" cy="1285875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5198268" y="2252132"/>
            <a:ext cx="1557867" cy="297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46200" y="1476377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RO form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61199" y="1444112"/>
            <a:ext cx="33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 programming form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80" y="3323328"/>
            <a:ext cx="5428720" cy="28990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34200" y="3581400"/>
            <a:ext cx="4326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Suggests a good formulation for multi-objective design space exploration:</a:t>
            </a:r>
          </a:p>
          <a:p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092" y="4649159"/>
            <a:ext cx="5382682" cy="7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tractable RSP formulation for design over uncertain parameters</a:t>
            </a:r>
          </a:p>
          <a:p>
            <a:r>
              <a:rPr lang="en-US" dirty="0" smtClean="0"/>
              <a:t>Demonstration of </a:t>
            </a:r>
            <a:endParaRPr lang="en-US" dirty="0" smtClean="0"/>
          </a:p>
          <a:p>
            <a:pPr lvl="1"/>
            <a:r>
              <a:rPr lang="en-US" dirty="0" smtClean="0"/>
              <a:t>Probabilistic </a:t>
            </a:r>
            <a:r>
              <a:rPr lang="en-US" dirty="0" smtClean="0"/>
              <a:t>guarantees of RSPs</a:t>
            </a:r>
          </a:p>
          <a:p>
            <a:pPr lvl="1"/>
            <a:r>
              <a:rPr lang="en-US" dirty="0" smtClean="0"/>
              <a:t>Less </a:t>
            </a:r>
            <a:r>
              <a:rPr lang="en-US" dirty="0" smtClean="0"/>
              <a:t>conservative designs </a:t>
            </a:r>
            <a:r>
              <a:rPr lang="en-US" dirty="0" smtClean="0"/>
              <a:t>through RSP than </a:t>
            </a:r>
            <a:r>
              <a:rPr lang="en-US" dirty="0" smtClean="0"/>
              <a:t>legacy methods</a:t>
            </a:r>
          </a:p>
          <a:p>
            <a:r>
              <a:rPr lang="en-US" dirty="0" smtClean="0"/>
              <a:t>A goal programming formulation for </a:t>
            </a:r>
            <a:r>
              <a:rPr lang="en-US" dirty="0" err="1" smtClean="0"/>
              <a:t>multiobjective</a:t>
            </a:r>
            <a:r>
              <a:rPr lang="en-US" dirty="0" smtClean="0"/>
              <a:t> optimization</a:t>
            </a:r>
          </a:p>
          <a:p>
            <a:r>
              <a:rPr lang="en-US" dirty="0" smtClean="0"/>
              <a:t>New opportunities in aerospace conceptual design through RO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do we use our understanding of the risk of constraint violation?</a:t>
            </a:r>
          </a:p>
          <a:p>
            <a:pPr marL="152396" indent="0">
              <a:buNone/>
            </a:pPr>
            <a:r>
              <a:rPr lang="en-US" dirty="0"/>
              <a:t>	</a:t>
            </a:r>
            <a:r>
              <a:rPr lang="en-US" dirty="0" smtClean="0"/>
              <a:t>Not all constraint violation is equal! </a:t>
            </a:r>
          </a:p>
          <a:p>
            <a:r>
              <a:rPr lang="en-US" dirty="0" smtClean="0"/>
              <a:t>How does one restrict the power of nature conservatively?</a:t>
            </a:r>
          </a:p>
          <a:p>
            <a:r>
              <a:rPr lang="en-US" dirty="0" smtClean="0"/>
              <a:t>How does  RO change our understanding of the benefits of adaptable designs? </a:t>
            </a:r>
            <a:endParaRPr lang="en-US" dirty="0"/>
          </a:p>
          <a:p>
            <a:pPr marL="152396" indent="0">
              <a:buNone/>
            </a:pPr>
            <a:r>
              <a:rPr lang="en-US" dirty="0" smtClean="0"/>
              <a:t>	(</a:t>
            </a:r>
            <a:r>
              <a:rPr lang="en-US" dirty="0" err="1" smtClean="0"/>
              <a:t>eg</a:t>
            </a:r>
            <a:r>
              <a:rPr lang="en-US" dirty="0" smtClean="0"/>
              <a:t>. modular, morphing, adaptively manufactured designs and 	design families)</a:t>
            </a:r>
          </a:p>
          <a:p>
            <a:r>
              <a:rPr lang="en-US" dirty="0" smtClean="0"/>
              <a:t>How can we gather data about parameters to best reduce uncertainty in feasibility/performance of designs?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66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CDF9-E63A-4498-875F-EBA423FDEFBC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1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schedule are highly correlated.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142" y="1417638"/>
            <a:ext cx="7479646" cy="4646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120" y="6064233"/>
            <a:ext cx="4115335" cy="38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6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7958" y="1171108"/>
            <a:ext cx="3733054" cy="4655949"/>
          </a:xfrm>
        </p:spPr>
        <p:txBody>
          <a:bodyPr/>
          <a:lstStyle/>
          <a:p>
            <a:r>
              <a:rPr lang="en-US" dirty="0" smtClean="0"/>
              <a:t>How can we tackle the</a:t>
            </a:r>
            <a:br>
              <a:rPr lang="en-US" dirty="0" smtClean="0"/>
            </a:br>
            <a:r>
              <a:rPr lang="en-US" dirty="0" smtClean="0"/>
              <a:t>schedule and cost overruns of aerospace programs?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" y="412377"/>
            <a:ext cx="7884085" cy="644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are approaching the limits of </a:t>
            </a:r>
            <a:br>
              <a:rPr lang="en-US" dirty="0" smtClean="0"/>
            </a:br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law of thermodynamics.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66833"/>
            <a:ext cx="5208494" cy="3505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587" y="1864657"/>
            <a:ext cx="7188413" cy="40699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200" y="6143529"/>
            <a:ext cx="2438400" cy="476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2294965"/>
            <a:ext cx="3881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Conflicting evidence?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79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… but we are uncertain about </a:t>
            </a:r>
            <a:br>
              <a:rPr lang="en-US" sz="3600" dirty="0" smtClean="0"/>
            </a:br>
            <a:r>
              <a:rPr lang="en-US" sz="3600" dirty="0" smtClean="0"/>
              <a:t>what missions we design aircraft for.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2506"/>
            <a:ext cx="5801292" cy="5145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317" y="6319198"/>
            <a:ext cx="2438400" cy="476250"/>
          </a:xfrm>
          <a:prstGeom prst="rect">
            <a:avLst/>
          </a:prstGeom>
        </p:spPr>
      </p:pic>
      <p:sp>
        <p:nvSpPr>
          <p:cNvPr id="11" name="Line Callout 3 (Accent Bar) 10"/>
          <p:cNvSpPr/>
          <p:nvPr/>
        </p:nvSpPr>
        <p:spPr>
          <a:xfrm>
            <a:off x="6095998" y="1834683"/>
            <a:ext cx="1541929" cy="290621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5217"/>
              <a:gd name="adj5" fmla="val 22447"/>
              <a:gd name="adj6" fmla="val -113768"/>
              <a:gd name="adj7" fmla="val 121833"/>
              <a:gd name="adj8" fmla="val -251189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Max zero-fuel weight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ine Callout 3 (Accent Bar) 11"/>
          <p:cNvSpPr/>
          <p:nvPr/>
        </p:nvSpPr>
        <p:spPr>
          <a:xfrm>
            <a:off x="6096000" y="2698623"/>
            <a:ext cx="1541928" cy="268696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5217"/>
              <a:gd name="adj5" fmla="val 22447"/>
              <a:gd name="adj6" fmla="val -77907"/>
              <a:gd name="adj7" fmla="val 222170"/>
              <a:gd name="adj8" fmla="val -14059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Max takeoff weight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Line Callout 3 (Accent Bar) 12"/>
          <p:cNvSpPr/>
          <p:nvPr/>
        </p:nvSpPr>
        <p:spPr>
          <a:xfrm>
            <a:off x="6095999" y="4690733"/>
            <a:ext cx="1541928" cy="268696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5217"/>
              <a:gd name="adj5" fmla="val 22447"/>
              <a:gd name="adj6" fmla="val -48837"/>
              <a:gd name="adj7" fmla="val 135424"/>
              <a:gd name="adj8" fmla="val -8827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Max fuel capacity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3082" y="2122222"/>
            <a:ext cx="39265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about: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Technological capabilities?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Manufacturing quality?</a:t>
            </a:r>
          </a:p>
          <a:p>
            <a:pPr marL="571500" indent="-571500">
              <a:buFontTx/>
              <a:buChar char="-"/>
            </a:pPr>
            <a:r>
              <a:rPr lang="en-US" sz="3600" dirty="0" smtClean="0"/>
              <a:t>Regulatory environment?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2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Legacy methods are failing to adequately capture the risk/performance tradeoff.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Margins</a:t>
            </a:r>
          </a:p>
          <a:p>
            <a:r>
              <a:rPr lang="en-US" dirty="0" err="1" smtClean="0"/>
              <a:t>Multimission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Off-nominal ‘checking’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 always intuitive.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quantitative measures of reliability.</a:t>
            </a:r>
          </a:p>
          <a:p>
            <a:r>
              <a:rPr lang="en-US" dirty="0" smtClean="0"/>
              <a:t>Heavy reliance on experienced engineers.</a:t>
            </a:r>
          </a:p>
          <a:p>
            <a:r>
              <a:rPr lang="en-US" dirty="0" smtClean="0"/>
              <a:t>Too conservative!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A796-70F1-4F9E-A3A3-C46D8473184F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80117" y="4733434"/>
            <a:ext cx="5038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There is no such thing as a free lunch!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809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 under uncertainty can dampen this trend!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16E-6EAD-4F60-A918-6A4D81BA6C87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r>
              <a:rPr lang="en-US" dirty="0" smtClean="0"/>
              <a:t>Confidence in analysis tools will increase.</a:t>
            </a:r>
          </a:p>
          <a:p>
            <a:r>
              <a:rPr lang="en-US" dirty="0" smtClean="0"/>
              <a:t>Design cycle time, cost, and risk will be reduced.</a:t>
            </a:r>
          </a:p>
          <a:p>
            <a:r>
              <a:rPr lang="en-US" dirty="0" smtClean="0"/>
              <a:t>System performance will increase while ensuring reliability requirements are met.</a:t>
            </a:r>
          </a:p>
          <a:p>
            <a:r>
              <a:rPr lang="en-US" dirty="0" smtClean="0"/>
              <a:t>Designs will be more robust.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8635" y="4752149"/>
            <a:ext cx="1968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hope…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17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197600" y="1417639"/>
            <a:ext cx="51985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good: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Makes best use of available data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Extremely general.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The bad: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Not deterministic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Constraints are soft.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The ugly: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Combinatorics</a:t>
            </a:r>
            <a:r>
              <a:rPr lang="en-US" sz="2400" dirty="0"/>
              <a:t>/computational cost of PDF propagation through NLPs.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optimization operates over PDFs.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887" y="3588488"/>
            <a:ext cx="1913813" cy="23073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926" y="1610776"/>
            <a:ext cx="1913813" cy="207039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41554"/>
          <a:stretch/>
        </p:blipFill>
        <p:spPr>
          <a:xfrm>
            <a:off x="617977" y="1219344"/>
            <a:ext cx="2985836" cy="45259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6C2-D4E3-4220-B5E4-E2A7632DABCB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BB7F-FEC3-4D28-B490-4AD11841E35E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6654" y="5825416"/>
            <a:ext cx="384234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*Adapted from: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Tennøe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S.,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Halnes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G.,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Einevoll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G. T., “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Uncertainpy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 : A Python toolbox for uncertainty quantification and sensitivity analysis in computational neuroscience .,” 2018, pp. 1–52.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5211" y="3979975"/>
            <a:ext cx="1373093" cy="1631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Stochastic optimization</a:t>
            </a:r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6288" y="4804900"/>
            <a:ext cx="10309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39045" y="1265237"/>
            <a:ext cx="3666565" cy="484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05211" y="1704755"/>
            <a:ext cx="1373093" cy="16619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Optimization ‘under certainty’</a:t>
            </a:r>
            <a:endParaRPr lang="en-US" sz="1700" dirty="0"/>
          </a:p>
          <a:p>
            <a:pPr algn="ctr"/>
            <a:endParaRPr lang="en-US" sz="1700" dirty="0" smtClean="0"/>
          </a:p>
          <a:p>
            <a:pPr algn="ctr"/>
            <a:endParaRPr lang="en-US" sz="1700" dirty="0"/>
          </a:p>
          <a:p>
            <a:pPr algn="ctr"/>
            <a:endParaRPr lang="en-US" sz="1700" dirty="0"/>
          </a:p>
        </p:txBody>
      </p:sp>
      <p:sp>
        <p:nvSpPr>
          <p:cNvPr id="15" name="TextBox 14"/>
          <p:cNvSpPr txBox="1"/>
          <p:nvPr/>
        </p:nvSpPr>
        <p:spPr>
          <a:xfrm>
            <a:off x="2276288" y="2694036"/>
            <a:ext cx="10309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7" name="5-Point Star 16"/>
          <p:cNvSpPr/>
          <p:nvPr/>
        </p:nvSpPr>
        <p:spPr>
          <a:xfrm>
            <a:off x="4493632" y="1704755"/>
            <a:ext cx="203200" cy="179294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4446776" y="4457760"/>
            <a:ext cx="203200" cy="179294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67200" y="3588488"/>
            <a:ext cx="735104" cy="2307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59467" y="3482325"/>
            <a:ext cx="2252133" cy="3914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87021" y="6019205"/>
            <a:ext cx="2211047" cy="35394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Objective space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9284" y="1228099"/>
            <a:ext cx="735104" cy="2307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T AeroAs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 AeroAstro" id="{4A6D7081-04CD-4D57-A64C-563C491E1951}" vid="{C4FB2CCC-0DC0-4F1D-A1DB-640137B8F6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 AeroAstro</Template>
  <TotalTime>1423</TotalTime>
  <Words>1751</Words>
  <Application>Microsoft Office PowerPoint</Application>
  <PresentationFormat>Widescreen</PresentationFormat>
  <Paragraphs>399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Eras Bold ITC</vt:lpstr>
      <vt:lpstr>MIT AeroAstro</vt:lpstr>
      <vt:lpstr>Optimal Aircraft Design Decisions Under Uncertainty via Robust Signomial Programming</vt:lpstr>
      <vt:lpstr>What to expect</vt:lpstr>
      <vt:lpstr>Motivating Conceptual Design      under uncertainty</vt:lpstr>
      <vt:lpstr>How can we tackle the schedule and cost overruns of aerospace programs?  </vt:lpstr>
      <vt:lpstr>We are approaching the limits of  the 2nd law of thermodynamics.</vt:lpstr>
      <vt:lpstr>… but we are uncertain about  what missions we design aircraft for.</vt:lpstr>
      <vt:lpstr>Legacy methods are failing to adequately capture the risk/performance tradeoff. </vt:lpstr>
      <vt:lpstr>Optimization under uncertainty can dampen this trend!</vt:lpstr>
      <vt:lpstr>Stochastic optimization operates over PDFs.</vt:lpstr>
      <vt:lpstr>Robust optimization operates over sets.</vt:lpstr>
      <vt:lpstr>Mathematical background</vt:lpstr>
      <vt:lpstr>Geometric programming (GP) is  accurate and practical to solve general NLPs</vt:lpstr>
      <vt:lpstr>Log-log transformation to turn NLP into convex problem </vt:lpstr>
      <vt:lpstr>Signomial Programs are more general.</vt:lpstr>
      <vt:lpstr>Exponential form of GP</vt:lpstr>
      <vt:lpstr>The robust counterpart transforms OUU to deterministic optimization problem. </vt:lpstr>
      <vt:lpstr>LPs have tractable robust counterparts. </vt:lpstr>
      <vt:lpstr>GPs are LP-approximable. </vt:lpstr>
      <vt:lpstr>All posynomials must then be LP-approximable.</vt:lpstr>
      <vt:lpstr>Uncoupled posynomials are robustified separately.</vt:lpstr>
      <vt:lpstr>Three approximations exist for RGP.</vt:lpstr>
      <vt:lpstr>We add a GP robustification block  into SP solution heuristic.</vt:lpstr>
      <vt:lpstr>RSP formulations exist for all SP-compatible problems.</vt:lpstr>
      <vt:lpstr>Uncertainty sets considered</vt:lpstr>
      <vt:lpstr>Applying RO to Conceptual UAV problem</vt:lpstr>
      <vt:lpstr>SP model captures important  multidisciplinary tradeoffs.</vt:lpstr>
      <vt:lpstr>Uncertainties reflect ‘engineering intuition’. </vt:lpstr>
      <vt:lpstr>RSP successfully mitigates probability of failure.</vt:lpstr>
      <vt:lpstr>PowerPoint Presentation</vt:lpstr>
      <vt:lpstr>Convex programs allow flexibility in objectives.</vt:lpstr>
      <vt:lpstr>Considering correlated objectives</vt:lpstr>
      <vt:lpstr>Goal programming: risk is a global design objective. </vt:lpstr>
      <vt:lpstr>Contributions</vt:lpstr>
      <vt:lpstr>Future work</vt:lpstr>
      <vt:lpstr>Back-up slides</vt:lpstr>
      <vt:lpstr>Cost and schedule are highly correlated. 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 Ozturk</dc:creator>
  <cp:lastModifiedBy>Berk Ozturk</cp:lastModifiedBy>
  <cp:revision>77</cp:revision>
  <dcterms:created xsi:type="dcterms:W3CDTF">2019-04-23T15:18:14Z</dcterms:created>
  <dcterms:modified xsi:type="dcterms:W3CDTF">2019-04-30T18:17:01Z</dcterms:modified>
</cp:coreProperties>
</file>