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62" r:id="rId3"/>
    <p:sldId id="284" r:id="rId4"/>
    <p:sldId id="259" r:id="rId5"/>
    <p:sldId id="273" r:id="rId6"/>
    <p:sldId id="292" r:id="rId7"/>
    <p:sldId id="261" r:id="rId8"/>
    <p:sldId id="266" r:id="rId9"/>
    <p:sldId id="265" r:id="rId10"/>
    <p:sldId id="293" r:id="rId11"/>
    <p:sldId id="302" r:id="rId12"/>
    <p:sldId id="317" r:id="rId13"/>
    <p:sldId id="298" r:id="rId14"/>
    <p:sldId id="276" r:id="rId15"/>
    <p:sldId id="286" r:id="rId16"/>
    <p:sldId id="287" r:id="rId17"/>
    <p:sldId id="285" r:id="rId18"/>
    <p:sldId id="289" r:id="rId19"/>
    <p:sldId id="288" r:id="rId20"/>
    <p:sldId id="277" r:id="rId21"/>
    <p:sldId id="269" r:id="rId22"/>
    <p:sldId id="274" r:id="rId23"/>
    <p:sldId id="318" r:id="rId24"/>
    <p:sldId id="281" r:id="rId25"/>
    <p:sldId id="319" r:id="rId26"/>
    <p:sldId id="305" r:id="rId27"/>
    <p:sldId id="306" r:id="rId28"/>
    <p:sldId id="282" r:id="rId29"/>
    <p:sldId id="315" r:id="rId30"/>
    <p:sldId id="307" r:id="rId31"/>
    <p:sldId id="308" r:id="rId32"/>
    <p:sldId id="309" r:id="rId33"/>
    <p:sldId id="310" r:id="rId34"/>
    <p:sldId id="316" r:id="rId35"/>
    <p:sldId id="313" r:id="rId36"/>
    <p:sldId id="311" r:id="rId37"/>
    <p:sldId id="312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E86"/>
    <a:srgbClr val="3333FE"/>
    <a:srgbClr val="339933"/>
    <a:srgbClr val="FF3333"/>
    <a:srgbClr val="FFB733"/>
    <a:srgbClr val="E50000"/>
    <a:srgbClr val="F9B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7669" autoAdjust="0"/>
  </p:normalViewPr>
  <p:slideViewPr>
    <p:cSldViewPr snapToGrid="0">
      <p:cViewPr varScale="1">
        <p:scale>
          <a:sx n="79" d="100"/>
          <a:sy n="79" d="100"/>
        </p:scale>
        <p:origin x="468" y="52"/>
      </p:cViewPr>
      <p:guideLst/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EDAF-BE19-4C2E-B10B-68469489FF3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081BB-34DF-4EFC-A4AF-A5661304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MIT ACDL</a:t>
            </a:r>
          </a:p>
          <a:p>
            <a:r>
              <a:rPr lang="en-US" baseline="0" dirty="0" smtClean="0"/>
              <a:t>Elevator pitch for robust optimization in aerospace design. </a:t>
            </a:r>
          </a:p>
          <a:p>
            <a:r>
              <a:rPr lang="en-US" baseline="0" dirty="0" smtClean="0"/>
              <a:t>Get right into it, because 20 minutes will go quickly. </a:t>
            </a:r>
          </a:p>
          <a:p>
            <a:r>
              <a:rPr lang="en-US" baseline="0" dirty="0" smtClean="0"/>
              <a:t>Questions until end, except for clarifications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combine SPs with ideas from RO </a:t>
            </a:r>
          </a:p>
          <a:p>
            <a:r>
              <a:rPr lang="en-US" dirty="0" smtClean="0"/>
              <a:t>Number of mathematical moves to convert nominal</a:t>
            </a:r>
            <a:r>
              <a:rPr lang="en-US" baseline="0" dirty="0" smtClean="0"/>
              <a:t> to RO.</a:t>
            </a:r>
            <a:endParaRPr lang="en-US" dirty="0" smtClean="0"/>
          </a:p>
          <a:p>
            <a:r>
              <a:rPr lang="en-US" baseline="0" dirty="0" smtClean="0"/>
              <a:t>Well-defined set – tractable robust counterpart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Merging RO framework with SP. </a:t>
            </a:r>
          </a:p>
          <a:p>
            <a:r>
              <a:rPr lang="en-US" dirty="0" smtClean="0"/>
              <a:t>Here are the moves I will describe</a:t>
            </a:r>
            <a:r>
              <a:rPr lang="en-US" baseline="0" dirty="0" smtClean="0"/>
              <a:t> at a high level. </a:t>
            </a:r>
          </a:p>
          <a:p>
            <a:r>
              <a:rPr lang="en-US" baseline="0" dirty="0" smtClean="0"/>
              <a:t>Too much to cover in this talk, pique the interest of math-savvy folks among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2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to show you what a robust counterpart looks</a:t>
            </a:r>
            <a:r>
              <a:rPr lang="en-US" baseline="0" dirty="0" smtClean="0"/>
              <a:t> like</a:t>
            </a:r>
            <a:endParaRPr lang="en-US" dirty="0" smtClean="0"/>
          </a:p>
          <a:p>
            <a:r>
              <a:rPr lang="en-US" dirty="0" smtClean="0"/>
              <a:t>Context: </a:t>
            </a:r>
            <a:r>
              <a:rPr lang="en-US" dirty="0" err="1" smtClean="0"/>
              <a:t>Soyster</a:t>
            </a:r>
            <a:r>
              <a:rPr lang="en-US" dirty="0" smtClean="0"/>
              <a:t> 1974</a:t>
            </a:r>
          </a:p>
          <a:p>
            <a:r>
              <a:rPr lang="en-US" dirty="0" smtClean="0"/>
              <a:t>Pi(u) is an affine embedding of L uncertain</a:t>
            </a:r>
            <a:r>
              <a:rPr lang="en-US" baseline="0" dirty="0" smtClean="0"/>
              <a:t> parameters into m constraints</a:t>
            </a:r>
            <a:endParaRPr lang="en-US" dirty="0" smtClean="0"/>
          </a:p>
          <a:p>
            <a:r>
              <a:rPr lang="en-US" dirty="0" smtClean="0"/>
              <a:t>Intuition</a:t>
            </a:r>
            <a:r>
              <a:rPr lang="en-US" baseline="0" dirty="0" smtClean="0"/>
              <a:t> for SOCP: max over linear </a:t>
            </a:r>
            <a:r>
              <a:rPr lang="en-US" baseline="0" dirty="0" err="1" smtClean="0"/>
              <a:t>ineqs</a:t>
            </a:r>
            <a:r>
              <a:rPr lang="en-US" baseline="0" dirty="0" smtClean="0"/>
              <a:t> is optimization over QCs.</a:t>
            </a:r>
          </a:p>
          <a:p>
            <a:r>
              <a:rPr lang="en-US" baseline="0" dirty="0" smtClean="0"/>
              <a:t>We are all mortal, even seminal papers can have typos.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inner loop of SPs as well. </a:t>
            </a:r>
          </a:p>
          <a:p>
            <a:r>
              <a:rPr lang="en-US" baseline="0" dirty="0" smtClean="0"/>
              <a:t>Solve a second set of GPs based on this method. </a:t>
            </a:r>
          </a:p>
          <a:p>
            <a:r>
              <a:rPr lang="en-US" dirty="0" smtClean="0"/>
              <a:t>Solving an </a:t>
            </a:r>
            <a:r>
              <a:rPr lang="en-US" dirty="0" err="1" smtClean="0"/>
              <a:t>robustified</a:t>
            </a:r>
            <a:r>
              <a:rPr lang="en-US" dirty="0" smtClean="0"/>
              <a:t> SP no different than </a:t>
            </a:r>
          </a:p>
          <a:p>
            <a:r>
              <a:rPr lang="en-US" dirty="0" smtClean="0"/>
              <a:t>solving original SP, then resolving</a:t>
            </a:r>
            <a:r>
              <a:rPr lang="en-US" baseline="0" dirty="0" smtClean="0"/>
              <a:t> the SP with additional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3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apply this framework,</a:t>
            </a:r>
            <a:r>
              <a:rPr lang="en-US" baseline="0" dirty="0" smtClean="0"/>
              <a:t> we consider two sets</a:t>
            </a:r>
          </a:p>
          <a:p>
            <a:endParaRPr lang="en-US" dirty="0" smtClean="0"/>
          </a:p>
          <a:p>
            <a:r>
              <a:rPr lang="en-US" dirty="0" smtClean="0"/>
              <a:t>Statement about margins: The worst-case outcome of uncertainty</a:t>
            </a:r>
          </a:p>
          <a:p>
            <a:r>
              <a:rPr lang="en-US" baseline="0" dirty="0" smtClean="0"/>
              <a:t>Elliptical makes sense, exploits the idea that the joint probability of </a:t>
            </a:r>
          </a:p>
          <a:p>
            <a:r>
              <a:rPr lang="en-US" baseline="0" dirty="0" smtClean="0"/>
              <a:t>Multiple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taking values in the corners of hypercube is low. </a:t>
            </a:r>
          </a:p>
          <a:p>
            <a:r>
              <a:rPr lang="en-US" baseline="0" dirty="0" smtClean="0"/>
              <a:t>Hope is, same level of protection, and less conservative.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9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whether we have</a:t>
            </a:r>
            <a:r>
              <a:rPr lang="en-US" baseline="0" dirty="0" smtClean="0"/>
              <a:t> a useful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thing about models</a:t>
            </a:r>
          </a:p>
          <a:p>
            <a:r>
              <a:rPr lang="en-US" dirty="0" smtClean="0"/>
              <a:t>Yes models</a:t>
            </a:r>
            <a:r>
              <a:rPr lang="en-US" baseline="0" dirty="0" smtClean="0"/>
              <a:t> are simple, but we do currently have SP models</a:t>
            </a:r>
          </a:p>
          <a:p>
            <a:r>
              <a:rPr lang="en-US" baseline="0" dirty="0" smtClean="0"/>
              <a:t>that can solve commercial-aircraft problems with 3000 variables.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of course, some engineering knowledge is required. </a:t>
            </a:r>
          </a:p>
          <a:p>
            <a:r>
              <a:rPr lang="en-US" dirty="0" smtClean="0"/>
              <a:t>3sigma – 3CV</a:t>
            </a:r>
          </a:p>
          <a:p>
            <a:r>
              <a:rPr lang="en-US" dirty="0" smtClean="0"/>
              <a:t>Build quality -&gt; high</a:t>
            </a:r>
          </a:p>
          <a:p>
            <a:r>
              <a:rPr lang="en-US" dirty="0" smtClean="0"/>
              <a:t>Payload weight and density -&gt; medium, developed concurrently</a:t>
            </a:r>
          </a:p>
          <a:p>
            <a:r>
              <a:rPr lang="en-US" dirty="0" smtClean="0"/>
              <a:t>Physical</a:t>
            </a:r>
            <a:r>
              <a:rPr lang="en-US" baseline="0" dirty="0" smtClean="0"/>
              <a:t> constants -&gt; low</a:t>
            </a:r>
          </a:p>
          <a:p>
            <a:r>
              <a:rPr lang="en-US" baseline="0" dirty="0" smtClean="0"/>
              <a:t>Require testing -&gt; expected variance of empirical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results, with corresponding aircraft</a:t>
            </a:r>
          </a:p>
          <a:p>
            <a:r>
              <a:rPr lang="en-US" baseline="0" dirty="0" smtClean="0"/>
              <a:t>Objective is fuel weight, where </a:t>
            </a:r>
            <a:r>
              <a:rPr lang="en-US" baseline="0" dirty="0" err="1" smtClean="0"/>
              <a:t>m,b,e</a:t>
            </a:r>
            <a:r>
              <a:rPr lang="en-US" baseline="0" dirty="0" smtClean="0"/>
              <a:t> have worst-case</a:t>
            </a:r>
          </a:p>
          <a:p>
            <a:r>
              <a:rPr lang="en-US" baseline="0" dirty="0" smtClean="0"/>
              <a:t>We can compare the designs as we like, but we are interested in statistics of objective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100 samples</a:t>
            </a:r>
            <a:r>
              <a:rPr lang="en-US" baseline="0" dirty="0" smtClean="0"/>
              <a:t> for MC simulation, truncated 3sigma </a:t>
            </a:r>
            <a:r>
              <a:rPr lang="en-US" baseline="0" dirty="0" err="1" smtClean="0"/>
              <a:t>Gaussaisn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Firstly,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of failure. </a:t>
            </a:r>
            <a:r>
              <a:rPr lang="en-US" dirty="0" err="1" smtClean="0"/>
              <a:t>Prob</a:t>
            </a:r>
            <a:r>
              <a:rPr lang="en-US" dirty="0" smtClean="0"/>
              <a:t> of failure</a:t>
            </a:r>
            <a:r>
              <a:rPr lang="en-US" baseline="0" dirty="0" smtClean="0"/>
              <a:t> = constraint violation.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Anyone who has designed for nominal are making a mistake.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Makes sense. Think of hyperplane for LP. </a:t>
            </a:r>
          </a:p>
          <a:p>
            <a:r>
              <a:rPr lang="en-US" baseline="0" dirty="0" smtClean="0"/>
              <a:t>Margin not as conservative as it signals</a:t>
            </a:r>
          </a:p>
          <a:p>
            <a:r>
              <a:rPr lang="en-US" baseline="0" dirty="0" smtClean="0"/>
              <a:t>Roughly same E and sigma</a:t>
            </a:r>
          </a:p>
          <a:p>
            <a:r>
              <a:rPr lang="en-US" baseline="0" dirty="0" smtClean="0"/>
              <a:t>Elliptical strictly less conservative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present results for margins, look similar to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Mean and standard deviation of performance</a:t>
            </a:r>
            <a:endParaRPr lang="en-US" dirty="0" smtClean="0"/>
          </a:p>
          <a:p>
            <a:r>
              <a:rPr lang="en-US" dirty="0" smtClean="0"/>
              <a:t>Method significantly less conservative than margins, with little extra</a:t>
            </a:r>
            <a:r>
              <a:rPr lang="en-US" baseline="0" dirty="0" smtClean="0"/>
              <a:t> computational work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8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problem with </a:t>
            </a:r>
            <a:r>
              <a:rPr lang="en-US" dirty="0" err="1" smtClean="0"/>
              <a:t>uncert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, and protect</a:t>
            </a:r>
            <a:r>
              <a:rPr lang="en-US" baseline="0" dirty="0" smtClean="0"/>
              <a:t> against that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 deterministically</a:t>
            </a:r>
          </a:p>
          <a:p>
            <a:r>
              <a:rPr lang="en-US" baseline="0" dirty="0" smtClean="0"/>
              <a:t>Ratio seen in engineering design</a:t>
            </a:r>
          </a:p>
          <a:p>
            <a:r>
              <a:rPr lang="en-US" baseline="0" dirty="0" smtClean="0"/>
              <a:t>On a highly-laden laptop computer</a:t>
            </a:r>
          </a:p>
          <a:p>
            <a:r>
              <a:rPr lang="en-US" baseline="0" dirty="0" smtClean="0"/>
              <a:t>Sublinear – much better than other OUU, polynomial at best</a:t>
            </a:r>
          </a:p>
          <a:p>
            <a:r>
              <a:rPr lang="en-US" baseline="0" dirty="0" smtClean="0"/>
              <a:t>Talk a lot about design as well as math</a:t>
            </a:r>
            <a:br>
              <a:rPr lang="en-US" baseline="0" dirty="0" smtClean="0"/>
            </a:br>
            <a:r>
              <a:rPr lang="en-US" baseline="0" dirty="0" smtClean="0"/>
              <a:t>Aerospace programs have high risk – large up-front costs and high sensitivity to </a:t>
            </a:r>
            <a:r>
              <a:rPr lang="en-US" baseline="0" dirty="0" err="1" smtClean="0"/>
              <a:t>params</a:t>
            </a:r>
            <a:endParaRPr lang="en-US" baseline="0" dirty="0" smtClean="0"/>
          </a:p>
          <a:p>
            <a:r>
              <a:rPr lang="en-US" baseline="0" dirty="0" smtClean="0"/>
              <a:t>How to make designs less conservative while protecting…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8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 importance of considering multiple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even optimize for minimum aspect ratio</a:t>
            </a:r>
          </a:p>
          <a:p>
            <a:r>
              <a:rPr lang="en-US" dirty="0" smtClean="0"/>
              <a:t>Take that further, add some good diagrams</a:t>
            </a:r>
          </a:p>
          <a:p>
            <a:r>
              <a:rPr lang="en-US" dirty="0" smtClean="0"/>
              <a:t>Spider plots. 12 aircraft</a:t>
            </a:r>
          </a:p>
          <a:p>
            <a:r>
              <a:rPr lang="en-US" dirty="0" smtClean="0"/>
              <a:t>4 objectives,</a:t>
            </a:r>
            <a:r>
              <a:rPr lang="en-US" baseline="0" dirty="0" smtClean="0"/>
              <a:t> 3 uncertainty sets. Normalized solutions.</a:t>
            </a:r>
            <a:endParaRPr lang="en-US" dirty="0" smtClean="0"/>
          </a:p>
          <a:p>
            <a:r>
              <a:rPr lang="en-US" dirty="0" smtClean="0"/>
              <a:t>Figure</a:t>
            </a:r>
            <a:r>
              <a:rPr lang="en-US" baseline="0" dirty="0" smtClean="0"/>
              <a:t> of merit, area inside </a:t>
            </a:r>
          </a:p>
          <a:p>
            <a:r>
              <a:rPr lang="en-US" baseline="0" dirty="0" smtClean="0"/>
              <a:t>See very different aircraft although objectives are supposed to be correlated. </a:t>
            </a:r>
          </a:p>
          <a:p>
            <a:r>
              <a:rPr lang="en-US" baseline="0" dirty="0" smtClean="0"/>
              <a:t>Again, confirm </a:t>
            </a:r>
            <a:r>
              <a:rPr lang="en-US" baseline="0" dirty="0" err="1" smtClean="0"/>
              <a:t>conservativity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Mid/Cruise L/D (traditionally used) is a bad metric for all other objectives. </a:t>
            </a:r>
          </a:p>
          <a:p>
            <a:r>
              <a:rPr lang="en-US" baseline="0" dirty="0" smtClean="0"/>
              <a:t>Some examples of studies that we can perform in conceptual design to mitigate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7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exciting aspect of this framework</a:t>
            </a:r>
            <a:r>
              <a:rPr lang="en-US" baseline="0" dirty="0" smtClean="0"/>
              <a:t> is that we can reformulate</a:t>
            </a:r>
          </a:p>
          <a:p>
            <a:r>
              <a:rPr lang="en-US" baseline="0" dirty="0" smtClean="0"/>
              <a:t>Design problem as risk minimization problem. </a:t>
            </a:r>
          </a:p>
          <a:p>
            <a:r>
              <a:rPr lang="en-US" baseline="0" dirty="0" smtClean="0"/>
              <a:t>Engineers have to make decisions about which objective is the most important. </a:t>
            </a:r>
          </a:p>
          <a:p>
            <a:r>
              <a:rPr lang="en-US" baseline="0" dirty="0" smtClean="0"/>
              <a:t>Or is risk the only real design metric? </a:t>
            </a:r>
            <a:endParaRPr lang="en-US" dirty="0" smtClean="0"/>
          </a:p>
          <a:p>
            <a:r>
              <a:rPr lang="en-US" dirty="0" smtClean="0"/>
              <a:t>No solution on first line,</a:t>
            </a:r>
            <a:r>
              <a:rPr lang="en-US" baseline="0" dirty="0" smtClean="0"/>
              <a:t> singularity</a:t>
            </a:r>
            <a:endParaRPr lang="en-US" dirty="0" smtClean="0"/>
          </a:p>
          <a:p>
            <a:r>
              <a:rPr lang="en-US" dirty="0" smtClean="0"/>
              <a:t>Formulation</a:t>
            </a:r>
            <a:r>
              <a:rPr lang="en-US" baseline="0" dirty="0" smtClean="0"/>
              <a:t> is tight!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7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Robustnes</a:t>
            </a:r>
            <a:r>
              <a:rPr lang="en-US" baseline="0" dirty="0" smtClean="0"/>
              <a:t>s to non-linear, non-log-convex optimization methods</a:t>
            </a:r>
          </a:p>
          <a:p>
            <a:r>
              <a:rPr lang="en-US" baseline="0" dirty="0" smtClean="0"/>
              <a:t>RSP protect deterministically against defined uncertainty 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opportunities in aerospace conceptual design through 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6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Convex engineering group @</a:t>
            </a:r>
            <a:r>
              <a:rPr lang="en-US" dirty="0" smtClean="0"/>
              <a:t>MIT</a:t>
            </a:r>
          </a:p>
          <a:p>
            <a:r>
              <a:rPr lang="en-US" dirty="0" smtClean="0"/>
              <a:t>Python packages</a:t>
            </a:r>
            <a:endParaRPr lang="en-US" dirty="0" smtClean="0"/>
          </a:p>
          <a:p>
            <a:r>
              <a:rPr lang="en-US" dirty="0" err="1" smtClean="0"/>
              <a:t>Mosek</a:t>
            </a:r>
            <a:r>
              <a:rPr lang="en-US" dirty="0" smtClean="0"/>
              <a:t> powerful interior point solvers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9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observations and a value proposition. </a:t>
            </a:r>
          </a:p>
          <a:p>
            <a:r>
              <a:rPr lang="en-US" dirty="0" smtClean="0"/>
              <a:t>Describe graph…</a:t>
            </a:r>
          </a:p>
          <a:p>
            <a:r>
              <a:rPr lang="en-US" dirty="0" smtClean="0"/>
              <a:t>Strong</a:t>
            </a:r>
            <a:r>
              <a:rPr lang="en-US" baseline="0" dirty="0" smtClean="0"/>
              <a:t> power-law correlation between schedule and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do patterns look different?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Evolutionary design, C and A more commercial pull</a:t>
            </a:r>
            <a:endParaRPr lang="en-US" dirty="0" smtClean="0"/>
          </a:p>
          <a:p>
            <a:r>
              <a:rPr lang="en-US" dirty="0" smtClean="0"/>
              <a:t>Clearly not a complete picture…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arguments that can be made</a:t>
            </a:r>
            <a:r>
              <a:rPr lang="en-US" baseline="0" dirty="0" smtClean="0"/>
              <a:t> to explain overruns</a:t>
            </a:r>
          </a:p>
          <a:p>
            <a:r>
              <a:rPr lang="en-US" baseline="0" dirty="0" smtClean="0"/>
              <a:t>Let’s look specifically at military aircraft</a:t>
            </a:r>
          </a:p>
          <a:p>
            <a:r>
              <a:rPr lang="en-US" baseline="0" dirty="0" smtClean="0"/>
              <a:t>Naïve view says that the graph on left demonstrates this</a:t>
            </a:r>
          </a:p>
          <a:p>
            <a:r>
              <a:rPr lang="en-US" baseline="0" dirty="0" smtClean="0"/>
              <a:t>Demand more capability</a:t>
            </a:r>
          </a:p>
          <a:p>
            <a:r>
              <a:rPr lang="en-US" dirty="0" smtClean="0"/>
              <a:t>Is this conflicting evidence? </a:t>
            </a:r>
          </a:p>
          <a:p>
            <a:r>
              <a:rPr lang="en-US" dirty="0" smtClean="0"/>
              <a:t>It seems we</a:t>
            </a:r>
            <a:r>
              <a:rPr lang="en-US" baseline="0" dirty="0" smtClean="0"/>
              <a:t> can get demonstrators out fast, but we are getting choked in a later stage.</a:t>
            </a:r>
          </a:p>
          <a:p>
            <a:r>
              <a:rPr lang="en-US" baseline="0" dirty="0" smtClean="0"/>
              <a:t>And it sure seems like computation is not helping. </a:t>
            </a:r>
          </a:p>
          <a:p>
            <a:r>
              <a:rPr lang="en-US" baseline="0" dirty="0" smtClean="0"/>
              <a:t>Capabilities have gone up, and design time has only increased.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6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approach, first</a:t>
            </a:r>
          </a:p>
          <a:p>
            <a:r>
              <a:rPr lang="en-US" baseline="0" dirty="0" smtClean="0"/>
              <a:t>Let’s think OUC first. Gradient descent. We sample curve to find local optimum. </a:t>
            </a:r>
            <a:endParaRPr lang="en-US" dirty="0" smtClean="0"/>
          </a:p>
          <a:p>
            <a:r>
              <a:rPr lang="en-US" dirty="0" smtClean="0"/>
              <a:t>Don’t know this performance</a:t>
            </a:r>
            <a:r>
              <a:rPr lang="en-US" baseline="0" dirty="0" smtClean="0"/>
              <a:t> curve</a:t>
            </a:r>
            <a:endParaRPr lang="en-US" dirty="0" smtClean="0"/>
          </a:p>
          <a:p>
            <a:r>
              <a:rPr lang="en-US" dirty="0" smtClean="0"/>
              <a:t>Objective</a:t>
            </a:r>
            <a:r>
              <a:rPr lang="en-US" baseline="0" dirty="0" smtClean="0"/>
              <a:t> is some characteristic</a:t>
            </a:r>
          </a:p>
          <a:p>
            <a:r>
              <a:rPr lang="en-US" baseline="0" dirty="0" smtClean="0"/>
              <a:t>Propagation requires integration of pdfs with potential outcomes</a:t>
            </a:r>
          </a:p>
          <a:p>
            <a:r>
              <a:rPr lang="en-US" baseline="0" dirty="0" smtClean="0"/>
              <a:t>HD quadrature and discretization into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6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7d4956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7d4956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400" dirty="0">
                <a:solidFill>
                  <a:schemeClr val="dk2"/>
                </a:solidFill>
              </a:rPr>
              <a:t>Bridging the serial nature of software with the integrated nature of design</a:t>
            </a:r>
            <a:endParaRPr sz="1400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90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useful nomenclature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Mony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posys</a:t>
            </a:r>
            <a:endParaRPr lang="en-US" baseline="0" dirty="0" smtClean="0"/>
          </a:p>
          <a:p>
            <a:r>
              <a:rPr lang="en-US" baseline="0" dirty="0" smtClean="0"/>
              <a:t>Equalities written as two </a:t>
            </a:r>
            <a:r>
              <a:rPr lang="en-US" baseline="0" dirty="0" err="1" smtClean="0"/>
              <a:t>ineqs</a:t>
            </a:r>
            <a:endParaRPr lang="en-US" baseline="0" dirty="0" smtClean="0"/>
          </a:p>
          <a:p>
            <a:r>
              <a:rPr lang="en-US" baseline="0" dirty="0" smtClean="0"/>
              <a:t>Apply log, and we are convex</a:t>
            </a:r>
          </a:p>
          <a:p>
            <a:r>
              <a:rPr lang="en-US" baseline="0" dirty="0" smtClean="0"/>
              <a:t>WLOG get rid of equalities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3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 talk by showing example</a:t>
            </a:r>
            <a:endParaRPr lang="en-US" baseline="0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paylo</a:t>
            </a:r>
            <a:r>
              <a:rPr lang="en-US" dirty="0" smtClean="0"/>
              <a:t>-range.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Why was the aircraft designed for the envelope? </a:t>
            </a:r>
          </a:p>
          <a:p>
            <a:r>
              <a:rPr lang="en-US" dirty="0" smtClean="0"/>
              <a:t>In presence of uncertainty, we</a:t>
            </a:r>
            <a:r>
              <a:rPr lang="en-US" baseline="0" dirty="0" smtClean="0"/>
              <a:t> add margins so we are conservative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Consider other metrics</a:t>
            </a:r>
          </a:p>
          <a:p>
            <a:r>
              <a:rPr lang="en-US" dirty="0" smtClean="0"/>
              <a:t>Overdesigning</a:t>
            </a:r>
            <a:r>
              <a:rPr lang="en-US" baseline="0" dirty="0" smtClean="0"/>
              <a:t> when we are uncertain about the environment aircraft are operating in. </a:t>
            </a:r>
          </a:p>
          <a:p>
            <a:r>
              <a:rPr lang="en-US" baseline="0" dirty="0" smtClean="0"/>
              <a:t>Primary reason for cost growth is that we chase a moving target when it comes to uncertainty </a:t>
            </a:r>
          </a:p>
          <a:p>
            <a:r>
              <a:rPr lang="en-US" baseline="0" dirty="0" smtClean="0"/>
              <a:t>The more uncertainty, the more overdesign, the longer the time horizon, </a:t>
            </a:r>
          </a:p>
          <a:p>
            <a:r>
              <a:rPr lang="en-US" baseline="0" dirty="0" smtClean="0"/>
              <a:t>the more the uncertainty, the longer the time to design and so on. </a:t>
            </a:r>
          </a:p>
          <a:p>
            <a:r>
              <a:rPr lang="en-US" baseline="0" dirty="0" smtClean="0"/>
              <a:t>We need to break this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3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to understanding why GPs have robust formulations. </a:t>
            </a:r>
          </a:p>
          <a:p>
            <a:r>
              <a:rPr lang="en-US" dirty="0" smtClean="0"/>
              <a:t>Clearly</a:t>
            </a:r>
            <a:r>
              <a:rPr lang="en-US" baseline="0" dirty="0" smtClean="0"/>
              <a:t> monomials are LP </a:t>
            </a:r>
            <a:r>
              <a:rPr lang="en-US" baseline="0" dirty="0" err="1" smtClean="0"/>
              <a:t>approximable</a:t>
            </a:r>
            <a:r>
              <a:rPr lang="en-US" baseline="0" dirty="0" smtClean="0"/>
              <a:t>. (log-log transform)</a:t>
            </a:r>
          </a:p>
          <a:p>
            <a:r>
              <a:rPr lang="en-US" dirty="0" smtClean="0"/>
              <a:t>Use principles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BTandN</a:t>
            </a:r>
            <a:r>
              <a:rPr lang="en-US" baseline="0" dirty="0" smtClean="0"/>
              <a:t> to form robust approximations of GPs.</a:t>
            </a:r>
          </a:p>
          <a:p>
            <a:r>
              <a:rPr lang="en-US" baseline="0" dirty="0" smtClean="0"/>
              <a:t>Relatively recent paper, 2008. </a:t>
            </a:r>
          </a:p>
          <a:p>
            <a:r>
              <a:rPr lang="en-US" baseline="0" dirty="0" smtClean="0"/>
              <a:t>Deep mathematics… find proof in paper. </a:t>
            </a:r>
          </a:p>
          <a:p>
            <a:r>
              <a:rPr lang="en-US" baseline="0" dirty="0" smtClean="0"/>
              <a:t>Epsilon is max error, phi is the t</a:t>
            </a:r>
          </a:p>
          <a:p>
            <a:r>
              <a:rPr lang="en-US" baseline="0" dirty="0" smtClean="0"/>
              <a:t>Each nonlinear constraint, which is convex in log-space, gets PWL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7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optimal</a:t>
            </a:r>
            <a:r>
              <a:rPr lang="en-US" baseline="0" dirty="0" smtClean="0"/>
              <a:t> two term approximation, each posynomial must be LP-approx.</a:t>
            </a:r>
          </a:p>
          <a:p>
            <a:r>
              <a:rPr lang="en-US" baseline="0" dirty="0" smtClean="0"/>
              <a:t>Recipe looks complicated, it’s just relaxing large posynomials by ‘chaining’ two term posynomials.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1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uncoupled</a:t>
            </a:r>
            <a:r>
              <a:rPr lang="en-US" baseline="0" dirty="0" smtClean="0"/>
              <a:t> posynomials separately. Coupling with uncertain variables</a:t>
            </a:r>
          </a:p>
          <a:p>
            <a:r>
              <a:rPr lang="en-US" dirty="0" err="1" smtClean="0"/>
              <a:t>Robustifying</a:t>
            </a:r>
            <a:r>
              <a:rPr lang="en-US" dirty="0" smtClean="0"/>
              <a:t> s2,</a:t>
            </a:r>
            <a:r>
              <a:rPr lang="en-US" baseline="0" dirty="0" smtClean="0"/>
              <a:t> s3 easy. </a:t>
            </a:r>
          </a:p>
          <a:p>
            <a:r>
              <a:rPr lang="en-US" baseline="0" dirty="0" smtClean="0"/>
              <a:t>S1 requires previous recipe.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3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Posys</a:t>
            </a:r>
            <a:r>
              <a:rPr lang="en-US" dirty="0" smtClean="0"/>
              <a:t> LP </a:t>
            </a:r>
            <a:r>
              <a:rPr lang="en-US" dirty="0" err="1" smtClean="0"/>
              <a:t>approximable</a:t>
            </a:r>
            <a:r>
              <a:rPr lang="en-US" dirty="0" smtClean="0"/>
              <a:t>, LPs have tractable robust counterparts</a:t>
            </a:r>
          </a:p>
          <a:p>
            <a:r>
              <a:rPr lang="en-US" dirty="0" smtClean="0"/>
              <a:t>RGPs</a:t>
            </a:r>
            <a:r>
              <a:rPr lang="en-US" baseline="0" dirty="0" smtClean="0"/>
              <a:t> are tractable</a:t>
            </a:r>
          </a:p>
          <a:p>
            <a:r>
              <a:rPr lang="en-US" baseline="0" dirty="0" err="1" smtClean="0"/>
              <a:t>Simp</a:t>
            </a:r>
            <a:r>
              <a:rPr lang="en-US" baseline="0" dirty="0" smtClean="0"/>
              <a:t> Cons – can see why this is conservative. Monomials with inverse correlation to uncertain variable</a:t>
            </a:r>
          </a:p>
          <a:p>
            <a:r>
              <a:rPr lang="en-US" dirty="0" smtClean="0"/>
              <a:t>Best pairs is against</a:t>
            </a:r>
            <a:r>
              <a:rPr lang="en-US" baseline="0" dirty="0" smtClean="0"/>
              <a:t> some mathematical magic.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4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importance of considering multiple objectives</a:t>
            </a:r>
          </a:p>
          <a:p>
            <a:r>
              <a:rPr lang="en-US" dirty="0" smtClean="0"/>
              <a:t>Same aircraft, designed under</a:t>
            </a:r>
            <a:r>
              <a:rPr lang="en-US" baseline="0" dirty="0" smtClean="0"/>
              <a:t> certainty for these objectives. Normalized cost</a:t>
            </a:r>
            <a:endParaRPr lang="en-US" dirty="0" smtClean="0"/>
          </a:p>
          <a:p>
            <a:r>
              <a:rPr lang="en-US" dirty="0" smtClean="0"/>
              <a:t>Look at two specific things</a:t>
            </a:r>
          </a:p>
          <a:p>
            <a:r>
              <a:rPr lang="en-US" dirty="0" smtClean="0"/>
              <a:t>Aspect ratio (unintuitive). Let’s say stubby wings are an objective</a:t>
            </a:r>
          </a:p>
          <a:p>
            <a:r>
              <a:rPr lang="en-US" dirty="0" smtClean="0"/>
              <a:t>Fuel and time</a:t>
            </a:r>
            <a:r>
              <a:rPr lang="en-US" baseline="0" dirty="0" smtClean="0"/>
              <a:t> cost</a:t>
            </a:r>
            <a:r>
              <a:rPr lang="en-US" dirty="0" smtClean="0"/>
              <a:t>: Two extreme cases of</a:t>
            </a:r>
            <a:r>
              <a:rPr lang="en-US" baseline="0" dirty="0" smtClean="0"/>
              <a:t> recurring cost</a:t>
            </a:r>
          </a:p>
          <a:p>
            <a:r>
              <a:rPr lang="en-US" baseline="0" dirty="0" smtClean="0"/>
              <a:t>Can be combined in a total cost metric, compromise aircraft</a:t>
            </a:r>
          </a:p>
          <a:p>
            <a:r>
              <a:rPr lang="en-US" baseline="0" dirty="0" smtClean="0"/>
              <a:t>If we don’t, we can end up with extreme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all… - structural constraint vs.</a:t>
            </a:r>
            <a:r>
              <a:rPr lang="en-US" baseline="0" dirty="0" smtClean="0"/>
              <a:t> range</a:t>
            </a:r>
          </a:p>
          <a:p>
            <a:r>
              <a:rPr lang="en-US" baseline="0" dirty="0" smtClean="0"/>
              <a:t>Does our ability to better capture uncertainty change value proposition. </a:t>
            </a:r>
          </a:p>
          <a:p>
            <a:r>
              <a:rPr lang="en-US" baseline="0" dirty="0" smtClean="0"/>
              <a:t>We can obtain sensitivities to size of uncertainty 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Legacy methods</a:t>
            </a:r>
            <a:r>
              <a:rPr lang="en-US" baseline="0" dirty="0" smtClean="0"/>
              <a:t> for OUU</a:t>
            </a:r>
          </a:p>
          <a:p>
            <a:r>
              <a:rPr lang="en-US" dirty="0" smtClean="0"/>
              <a:t>Margins</a:t>
            </a:r>
            <a:r>
              <a:rPr lang="en-US" baseline="0" dirty="0" smtClean="0"/>
              <a:t> – parameters design is sensitive to</a:t>
            </a:r>
          </a:p>
          <a:p>
            <a:r>
              <a:rPr lang="en-US" baseline="0" dirty="0" err="1" smtClean="0"/>
              <a:t>Multimission</a:t>
            </a:r>
            <a:r>
              <a:rPr lang="en-US" baseline="0" dirty="0" smtClean="0"/>
              <a:t> design – missions under no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, finitely adaptive</a:t>
            </a:r>
          </a:p>
          <a:p>
            <a:r>
              <a:rPr lang="en-US" baseline="0" dirty="0" smtClean="0"/>
              <a:t>Checking – post process</a:t>
            </a:r>
          </a:p>
          <a:p>
            <a:r>
              <a:rPr lang="en-US" baseline="0" dirty="0" smtClean="0"/>
              <a:t>Intuitive – wing thickness, + or – margin?</a:t>
            </a:r>
          </a:p>
          <a:p>
            <a:r>
              <a:rPr lang="en-US" baseline="0" dirty="0" smtClean="0"/>
              <a:t>No quantitative… - can’t tell the </a:t>
            </a:r>
            <a:r>
              <a:rPr lang="en-US" baseline="0" dirty="0" err="1" smtClean="0"/>
              <a:t>PoF</a:t>
            </a:r>
            <a:r>
              <a:rPr lang="en-US" baseline="0" dirty="0" smtClean="0"/>
              <a:t> as part of formulation</a:t>
            </a:r>
          </a:p>
          <a:p>
            <a:r>
              <a:rPr lang="en-US" baseline="0" dirty="0" smtClean="0"/>
              <a:t>Experience – new configurations where there is limited expertise.</a:t>
            </a:r>
          </a:p>
          <a:p>
            <a:r>
              <a:rPr lang="en-US" baseline="0" dirty="0" smtClean="0"/>
              <a:t>Conservative – throw out novel designs because we can’t properly understand effect of uncertainty</a:t>
            </a:r>
          </a:p>
          <a:p>
            <a:r>
              <a:rPr lang="en-US" baseline="0" dirty="0" smtClean="0"/>
              <a:t>Free lunch – economics</a:t>
            </a:r>
          </a:p>
          <a:p>
            <a:r>
              <a:rPr lang="en-US" baseline="0" dirty="0" smtClean="0"/>
              <a:t>Risk adversity is going to come with performance penalties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solution to</a:t>
            </a:r>
            <a:r>
              <a:rPr lang="en-US" baseline="0" dirty="0" smtClean="0"/>
              <a:t> these problems is…</a:t>
            </a:r>
          </a:p>
          <a:p>
            <a:r>
              <a:rPr lang="en-US" dirty="0" smtClean="0"/>
              <a:t>What do</a:t>
            </a:r>
            <a:r>
              <a:rPr lang="en-US" baseline="0" dirty="0" smtClean="0"/>
              <a:t> we want?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Immunity to certain set of uncertain outcomes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want to reduce the sensitivity of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Know what the performance/risk tradeoffs are. </a:t>
            </a:r>
          </a:p>
          <a:p>
            <a:r>
              <a:rPr lang="en-US" baseline="0" dirty="0" smtClean="0"/>
              <a:t>UR: less performance penalty while protecting against same level of uncertainty as legacy methods.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there is a caveat</a:t>
            </a:r>
          </a:p>
          <a:p>
            <a:r>
              <a:rPr lang="en-US" dirty="0" smtClean="0"/>
              <a:t>General stochastic</a:t>
            </a:r>
            <a:r>
              <a:rPr lang="en-US" baseline="0" dirty="0" smtClean="0"/>
              <a:t> optimization methods are intractable. </a:t>
            </a:r>
          </a:p>
          <a:p>
            <a:r>
              <a:rPr lang="en-US" baseline="0" dirty="0" smtClean="0"/>
              <a:t>Happy to discuss later, there is simply not enough time here to explain.</a:t>
            </a:r>
          </a:p>
          <a:p>
            <a:r>
              <a:rPr lang="en-US" baseline="0" dirty="0" smtClean="0"/>
              <a:t>Think of gradient descent with </a:t>
            </a:r>
            <a:r>
              <a:rPr lang="en-US" baseline="0" dirty="0" err="1" smtClean="0"/>
              <a:t>f’n</a:t>
            </a:r>
            <a:r>
              <a:rPr lang="en-US" baseline="0" dirty="0" smtClean="0"/>
              <a:t> evaluations over stochastic inputs.   </a:t>
            </a:r>
          </a:p>
          <a:p>
            <a:r>
              <a:rPr lang="en-US" baseline="0" dirty="0" smtClean="0"/>
              <a:t>Let’s think OUC first. Gradient descent.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know this performance</a:t>
            </a:r>
            <a:r>
              <a:rPr lang="en-US" baseline="0" dirty="0" smtClean="0"/>
              <a:t> curve. We sample curve to find local optimum. </a:t>
            </a:r>
            <a:endParaRPr lang="en-US" dirty="0" smtClean="0"/>
          </a:p>
          <a:p>
            <a:r>
              <a:rPr lang="en-US" dirty="0" smtClean="0"/>
              <a:t>Robust optimization (mathematical</a:t>
            </a:r>
            <a:r>
              <a:rPr lang="en-US" baseline="0" dirty="0" smtClean="0"/>
              <a:t> programming) </a:t>
            </a:r>
          </a:p>
          <a:p>
            <a:r>
              <a:rPr lang="en-US" baseline="0" dirty="0" smtClean="0"/>
              <a:t>Different contexts: optimization over uncertainty sets, worst case</a:t>
            </a:r>
          </a:p>
          <a:p>
            <a:r>
              <a:rPr lang="en-US" baseline="0" dirty="0" smtClean="0"/>
              <a:t>This is a monolithic method: no sampling, evaluation and optimization in same loop. </a:t>
            </a:r>
            <a:endParaRPr lang="en-US" dirty="0" smtClean="0"/>
          </a:p>
          <a:p>
            <a:r>
              <a:rPr lang="en-US" dirty="0" smtClean="0"/>
              <a:t>Types of sets (norms, </a:t>
            </a:r>
            <a:r>
              <a:rPr lang="en-US" dirty="0" err="1" smtClean="0"/>
              <a:t>inf</a:t>
            </a:r>
            <a:r>
              <a:rPr lang="en-US" dirty="0" smtClean="0"/>
              <a:t>, 1, 2, polyhedral)</a:t>
            </a:r>
          </a:p>
          <a:p>
            <a:r>
              <a:rPr lang="en-US" dirty="0" smtClean="0"/>
              <a:t>Bounded support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beautiful because many engineering design problems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magic to you</a:t>
            </a:r>
          </a:p>
          <a:p>
            <a:r>
              <a:rPr lang="en-US" dirty="0" smtClean="0"/>
              <a:t>Principles of robust optimization with methods for nonlinear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9a472e3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9a472e3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are going to exploit mathematical structure.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Practical,</a:t>
            </a:r>
            <a:r>
              <a:rPr lang="en-US" baseline="0" dirty="0" smtClean="0"/>
              <a:t> and can capture real world complexity.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GPs are log-convex</a:t>
            </a:r>
            <a:r>
              <a:rPr lang="en-US" baseline="0" dirty="0" smtClean="0"/>
              <a:t> opt problems of the form…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Interior pt. programs scale </a:t>
            </a:r>
            <a:r>
              <a:rPr lang="en-US" baseline="0" dirty="0" err="1" smtClean="0"/>
              <a:t>sublinearly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Signomial problems extend GPs by removing positivity constraint on </a:t>
            </a:r>
            <a:r>
              <a:rPr lang="en-US" baseline="0" dirty="0" err="1" smtClean="0"/>
              <a:t>coeffs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Caveats: explicit constraints, must fit in this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Python-based object-oriented formulation framework called GPkit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Abstracts away solvers, good abstractions and modularity for </a:t>
            </a:r>
            <a:r>
              <a:rPr lang="en-US" baseline="0" dirty="0" err="1" smtClean="0"/>
              <a:t>eng</a:t>
            </a:r>
            <a:r>
              <a:rPr lang="en-US" baseline="0" dirty="0" smtClean="0"/>
              <a:t> design.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0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to show how a GP is convex</a:t>
            </a:r>
          </a:p>
          <a:p>
            <a:r>
              <a:rPr lang="en-US" dirty="0" smtClean="0"/>
              <a:t>We use the principle of duality to transform a non-linear, non-convex problem into a non-linear</a:t>
            </a:r>
            <a:r>
              <a:rPr lang="en-US" baseline="0" dirty="0" smtClean="0"/>
              <a:t> convex problem</a:t>
            </a:r>
            <a:r>
              <a:rPr lang="en-US" dirty="0" smtClean="0"/>
              <a:t>, solved efficiently</a:t>
            </a:r>
            <a:r>
              <a:rPr lang="en-US" baseline="0" dirty="0" smtClean="0"/>
              <a:t> using modern interior-point solvers.</a:t>
            </a:r>
          </a:p>
          <a:p>
            <a:r>
              <a:rPr lang="en-US" dirty="0" smtClean="0"/>
              <a:t>Single variable monomials and posynomials (one</a:t>
            </a:r>
            <a:r>
              <a:rPr lang="en-US" baseline="0" dirty="0" smtClean="0"/>
              <a:t> decision variable)</a:t>
            </a:r>
          </a:p>
          <a:p>
            <a:r>
              <a:rPr lang="en-US" baseline="0" dirty="0" smtClean="0"/>
              <a:t>Primal clearly nonconvex and non-linear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Log-affine log convex</a:t>
            </a:r>
            <a:endParaRPr lang="en-US" dirty="0" smtClean="0"/>
          </a:p>
          <a:p>
            <a:r>
              <a:rPr lang="en-US" baseline="0" dirty="0" smtClean="0"/>
              <a:t>Epigraph of the graph of posynomials is feasible set</a:t>
            </a:r>
          </a:p>
          <a:p>
            <a:r>
              <a:rPr lang="en-US" baseline="0" dirty="0" smtClean="0"/>
              <a:t>SPs are about doing a sequence of GP approx. of diff-of-log-convex problems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08ED-E06B-457A-9CA8-E054FBA6B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0400" y="632460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522A2EAF-1A5A-4855-A375-803569691F7A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787D-030D-4011-8F42-2E7654C3A0D3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CE6-73CC-48C6-906C-D654E1415E54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527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8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F1C-279F-4CB4-87B8-AE06E5B6B501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9AF-5928-4D5D-824A-32BCEBC64709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3203-BC1C-4D6E-9419-CD75AFBB8CF6}" type="datetime1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62E7-AD66-498F-A6D5-DB11A0DF6F13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3067-25EE-49F1-B272-F98F040CAC44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3A8-1088-477D-9E02-BFD54F3CCFF5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6800" y="63747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0019-61FB-457F-B7E8-05C058F52931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-20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f103bc7959827.5602a6fcab77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6099"/>
            <a:ext cx="2252132" cy="7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9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vexenginee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convexengineering/robust" TargetMode="External"/><Relationship Id="rId4" Type="http://schemas.openxmlformats.org/officeDocument/2006/relationships/hyperlink" Target="https://github.com/convexengineering/gpki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Aircraft Design Decisions Under Uncertainty via Robust Signomial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 Berk Ozturk</a:t>
            </a:r>
          </a:p>
          <a:p>
            <a:r>
              <a:rPr lang="en-US" sz="2400" dirty="0" smtClean="0"/>
              <a:t>Joint work with Ali Saab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0988-BC83-4DD6-B608-2EEF6C42AFDD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639"/>
            <a:ext cx="5398746" cy="138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2" y="3414148"/>
            <a:ext cx="5262282" cy="107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47" y="4715765"/>
            <a:ext cx="5398746" cy="1336977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 rot="5400000">
            <a:off x="5138617" y="2935788"/>
            <a:ext cx="1280268" cy="5667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5400000">
            <a:off x="5138617" y="4317385"/>
            <a:ext cx="1280268" cy="5667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robust counterpart transforms OUU to deterministic optimization problem.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8594-E245-4CB4-B0F5-5B0A3203E566}" type="datetime1">
              <a:rPr lang="en-US" smtClean="0"/>
              <a:t>6/19/2019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86311" y="1598261"/>
            <a:ext cx="51985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Optimization over:</a:t>
            </a:r>
          </a:p>
          <a:p>
            <a:endParaRPr lang="en-US" sz="2500" dirty="0" smtClean="0"/>
          </a:p>
          <a:p>
            <a:r>
              <a:rPr lang="en-US" sz="2500" dirty="0" smtClean="0"/>
              <a:t>Infinite number of constraints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Finite number of constraints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A well-defined set</a:t>
            </a:r>
          </a:p>
        </p:txBody>
      </p:sp>
    </p:spTree>
    <p:extLst>
      <p:ext uri="{BB962C8B-B14F-4D97-AF65-F5344CB8AC3E}">
        <p14:creationId xmlns:p14="http://schemas.microsoft.com/office/powerpoint/2010/main" val="27034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moves to obtain RSPs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LPs have tractable robust counterparts.</a:t>
            </a:r>
          </a:p>
          <a:p>
            <a:r>
              <a:rPr lang="en-US" dirty="0" smtClean="0"/>
              <a:t>Two-term posynomials are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posynomials are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GPs have robust formulations.</a:t>
            </a:r>
          </a:p>
          <a:p>
            <a:r>
              <a:rPr lang="en-US" dirty="0" smtClean="0"/>
              <a:t>RSPs can be represented as sequential RGPs.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3743783"/>
            <a:ext cx="788670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16" y="2519327"/>
            <a:ext cx="9191625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LPs have tractable robust counterparts.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150" y="6309673"/>
            <a:ext cx="794385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" y="1482727"/>
            <a:ext cx="7715250" cy="1276350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 rot="5400000">
            <a:off x="2276161" y="3695387"/>
            <a:ext cx="1073251" cy="1187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33" y="3759195"/>
            <a:ext cx="209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Robust counterpart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790949" y="3945466"/>
            <a:ext cx="1272117" cy="601133"/>
          </a:xfrm>
          <a:prstGeom prst="rect">
            <a:avLst/>
          </a:prstGeom>
          <a:noFill/>
          <a:ln>
            <a:solidFill>
              <a:srgbClr val="E5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0174" y="3535538"/>
            <a:ext cx="349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tip my hat to the editor!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7363" y="5305883"/>
            <a:ext cx="417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 tractable SOCP!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9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Takeaway: Given that an SP-compatible formulation exists, we can form a tractable robust SP!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039144"/>
            <a:ext cx="9525000" cy="3648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0528" y="2386584"/>
            <a:ext cx="1763896" cy="841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sets considered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Box (L-∞ norm)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More conservative than margins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Elliptical </a:t>
            </a:r>
            <a:r>
              <a:rPr lang="en-US" dirty="0"/>
              <a:t>(</a:t>
            </a:r>
            <a:r>
              <a:rPr lang="en-US" dirty="0" smtClean="0"/>
              <a:t>L-2 </a:t>
            </a:r>
            <a:r>
              <a:rPr lang="en-US" dirty="0"/>
              <a:t>norm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less conservative candidate!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9AF-5928-4D5D-824A-32BCEBC64709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8"/>
          <a:stretch/>
        </p:blipFill>
        <p:spPr bwMode="auto">
          <a:xfrm>
            <a:off x="4212698" y="4533899"/>
            <a:ext cx="3764492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r="24820"/>
          <a:stretch/>
        </p:blipFill>
        <p:spPr bwMode="auto">
          <a:xfrm>
            <a:off x="7927186" y="2607856"/>
            <a:ext cx="1930401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6"/>
          <a:stretch/>
        </p:blipFill>
        <p:spPr bwMode="auto">
          <a:xfrm>
            <a:off x="2332300" y="2607878"/>
            <a:ext cx="194151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3400427" y="4061185"/>
            <a:ext cx="5389033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Other norm sets also valid.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43866" y="2794000"/>
            <a:ext cx="211666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5"/>
            <a:endCxn id="18" idx="1"/>
          </p:cNvCxnSpPr>
          <p:nvPr/>
        </p:nvCxnSpPr>
        <p:spPr>
          <a:xfrm rot="16200000" flipH="1">
            <a:off x="4138460" y="2875195"/>
            <a:ext cx="375972" cy="60382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359" y="3041928"/>
            <a:ext cx="255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Margins optimize on a corner of the hypercube!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RO to Conceptual UAV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 model captures important </a:t>
            </a:r>
            <a:br>
              <a:rPr lang="en-US" dirty="0" smtClean="0"/>
            </a:br>
            <a:r>
              <a:rPr lang="en-US" dirty="0" smtClean="0"/>
              <a:t>multidisciplinary tradeoffs.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1006"/>
            <a:ext cx="10972800" cy="18033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Unmanned, gas-powered aircraft</a:t>
            </a:r>
          </a:p>
          <a:p>
            <a:r>
              <a:rPr lang="en-US" dirty="0" smtClean="0"/>
              <a:t>Without uncertainty: 176 variables and 154 constraints</a:t>
            </a:r>
          </a:p>
          <a:p>
            <a:r>
              <a:rPr lang="en-US" dirty="0" smtClean="0"/>
              <a:t>Monolithic: optimizes aircraft and flight trajectory concurrently through disciplined SP form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05299" y="3606804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Fuselage</a:t>
            </a:r>
          </a:p>
          <a:p>
            <a:r>
              <a:rPr lang="en-US" sz="2400" dirty="0" smtClean="0"/>
              <a:t>Ellipsoidal</a:t>
            </a:r>
          </a:p>
          <a:p>
            <a:r>
              <a:rPr lang="en-US" sz="2400" dirty="0" smtClean="0"/>
              <a:t>Fuel and payload</a:t>
            </a:r>
          </a:p>
          <a:p>
            <a:r>
              <a:rPr lang="en-US" sz="2400" dirty="0" smtClean="0"/>
              <a:t>Profile drag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8067" y="3606803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Wing</a:t>
            </a:r>
          </a:p>
          <a:p>
            <a:pPr>
              <a:buFontTx/>
              <a:buChar char="-"/>
            </a:pPr>
            <a:r>
              <a:rPr lang="en-US" sz="2600" dirty="0" smtClean="0"/>
              <a:t>Structure</a:t>
            </a:r>
          </a:p>
          <a:p>
            <a:pPr>
              <a:buFontTx/>
              <a:buChar char="-"/>
            </a:pPr>
            <a:r>
              <a:rPr lang="en-US" sz="2600" dirty="0" smtClean="0"/>
              <a:t>Fuel volume</a:t>
            </a:r>
          </a:p>
          <a:p>
            <a:pPr>
              <a:buFontTx/>
              <a:buChar char="-"/>
            </a:pPr>
            <a:r>
              <a:rPr lang="en-US" sz="2600" dirty="0" smtClean="0"/>
              <a:t>Profile drag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 smtClean="0"/>
              <a:t>Stall constraint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13700" y="3606803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Engine</a:t>
            </a:r>
          </a:p>
          <a:p>
            <a:pPr>
              <a:buFontTx/>
              <a:buChar char="-"/>
            </a:pPr>
            <a:r>
              <a:rPr lang="en-US" sz="2400" dirty="0" smtClean="0"/>
              <a:t>Data-based sizing</a:t>
            </a:r>
          </a:p>
          <a:p>
            <a:pPr>
              <a:buFontTx/>
              <a:buChar char="-"/>
            </a:pPr>
            <a:r>
              <a:rPr lang="en-US" sz="2400" dirty="0" smtClean="0"/>
              <a:t>Lapse rate</a:t>
            </a:r>
          </a:p>
          <a:p>
            <a:pPr>
              <a:buFontTx/>
              <a:buChar char="-"/>
            </a:pPr>
            <a:r>
              <a:rPr lang="en-US" sz="2400" dirty="0" smtClean="0"/>
              <a:t>BSFC fits</a:t>
            </a:r>
          </a:p>
          <a:p>
            <a:pPr>
              <a:buFontTx/>
              <a:buChar char="-"/>
            </a:pPr>
            <a:r>
              <a:rPr lang="en-US" sz="2400" dirty="0" smtClean="0"/>
              <a:t>T/O and TOC constraints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 reflect ‘engineering intuition’.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2481" y="1417639"/>
            <a:ext cx="7999267" cy="47085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713" y="1822888"/>
            <a:ext cx="1343753" cy="3637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007" y="1861388"/>
            <a:ext cx="1343753" cy="3470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439" y="1871013"/>
            <a:ext cx="1343753" cy="33704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478" y="2059806"/>
            <a:ext cx="1349306" cy="2992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20283"/>
            <a:ext cx="8337609" cy="51995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09399" y="4523874"/>
            <a:ext cx="731520" cy="1174283"/>
          </a:xfrm>
          <a:prstGeom prst="rect">
            <a:avLst/>
          </a:prstGeom>
          <a:noFill/>
          <a:ln>
            <a:solidFill>
              <a:srgbClr val="FF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256" y="4427621"/>
            <a:ext cx="7865661" cy="1386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51069" y="4522274"/>
            <a:ext cx="731520" cy="1174283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27627" y="4515031"/>
            <a:ext cx="787030" cy="1174283"/>
          </a:xfrm>
          <a:prstGeom prst="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4825" y="4522274"/>
            <a:ext cx="885668" cy="1174283"/>
          </a:xfrm>
          <a:prstGeom prst="rect">
            <a:avLst/>
          </a:prstGeom>
          <a:noFill/>
          <a:ln>
            <a:solidFill>
              <a:srgbClr val="33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09643" y="5822599"/>
            <a:ext cx="55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*100 MC simulations over 3</a:t>
            </a:r>
            <a:r>
              <a:rPr lang="el-GR" dirty="0" smtClean="0"/>
              <a:t>σ</a:t>
            </a:r>
            <a:r>
              <a:rPr lang="en-US" dirty="0" smtClean="0"/>
              <a:t> truncated Gaussians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RSP successfully mitigates probability of failure.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F1C-279F-4CB4-87B8-AE06E5B6B501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1336505"/>
            <a:ext cx="4798919" cy="3681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224"/>
          <a:stretch/>
        </p:blipFill>
        <p:spPr>
          <a:xfrm>
            <a:off x="6362326" y="1341829"/>
            <a:ext cx="4493933" cy="37846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48517" y="1489356"/>
            <a:ext cx="304800" cy="29486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40469" y="1417639"/>
            <a:ext cx="304800" cy="29486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40518" y="5126447"/>
            <a:ext cx="63290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For </a:t>
            </a:r>
            <a:r>
              <a:rPr lang="el-GR" sz="2600" dirty="0" smtClean="0"/>
              <a:t>Γ</a:t>
            </a:r>
            <a:r>
              <a:rPr lang="en-US" sz="2600" dirty="0" smtClean="0"/>
              <a:t> = 1, the elliptical design spends 14% less fuel than the box design, while protecting against the same uncertainty!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0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method that:</a:t>
            </a:r>
          </a:p>
          <a:p>
            <a:pPr lvl="1"/>
            <a:r>
              <a:rPr lang="en-US" sz="2400" dirty="0" smtClean="0"/>
              <a:t>turns stochastic design optimization problems into deterministic ones.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olves sparse non-linear problems (1:1 variables/constraints ratio).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olves in &lt;1s for a conceptual design problem with   ̴150 variables.</a:t>
            </a:r>
          </a:p>
          <a:p>
            <a:pPr lvl="1"/>
            <a:r>
              <a:rPr lang="en-US" sz="2400" dirty="0" smtClean="0"/>
              <a:t>has sub-linear solution time with number of variables.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rovides probabilistic guarantees of constraint satisfaction.</a:t>
            </a:r>
          </a:p>
          <a:p>
            <a:r>
              <a:rPr lang="en-US" sz="2800" dirty="0" smtClean="0"/>
              <a:t>Insights into:</a:t>
            </a:r>
          </a:p>
          <a:p>
            <a:pPr lvl="1"/>
            <a:r>
              <a:rPr lang="en-US" sz="2400" dirty="0" smtClean="0"/>
              <a:t>weaknesses of legacy methods of design under uncertainty. </a:t>
            </a:r>
          </a:p>
          <a:p>
            <a:pPr lvl="1"/>
            <a:r>
              <a:rPr lang="en-US" sz="2400" dirty="0" smtClean="0"/>
              <a:t>how to reduce design conservativeness when faced with uncertainty.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2484-C64F-4398-9807-E499DC532A34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1835545"/>
            <a:ext cx="5047130" cy="4762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248827"/>
            <a:ext cx="3801035" cy="616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00129"/>
            <a:ext cx="7041203" cy="5145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Understanding </a:t>
            </a:r>
            <a:r>
              <a:rPr lang="en-US" sz="3600" dirty="0" err="1" smtClean="0"/>
              <a:t>multiobjective</a:t>
            </a:r>
            <a:r>
              <a:rPr lang="en-US" sz="3600" dirty="0" smtClean="0"/>
              <a:t> tradeoffs is key to risk mitigation. 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34" y="1712507"/>
            <a:ext cx="3887464" cy="1554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programming: risk is a global design objective.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7EC8-E9CC-41A9-AD92-E8AB9F780417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46" y="1813444"/>
            <a:ext cx="4143375" cy="128587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198268" y="2252132"/>
            <a:ext cx="1557867" cy="297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6200" y="147637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RO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1199" y="1444112"/>
            <a:ext cx="33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programming form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80" y="3323328"/>
            <a:ext cx="5428720" cy="2899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34200" y="3581400"/>
            <a:ext cx="4326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Suggests a good formulation for multi-objective design space exploration:</a:t>
            </a:r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092" y="4772845"/>
            <a:ext cx="5382682" cy="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tractable RSP formulation for design over uncertain parameters</a:t>
            </a:r>
          </a:p>
          <a:p>
            <a:r>
              <a:rPr lang="en-US" dirty="0" smtClean="0"/>
              <a:t>Demonstration of </a:t>
            </a:r>
          </a:p>
          <a:p>
            <a:pPr lvl="1"/>
            <a:r>
              <a:rPr lang="en-US" dirty="0" smtClean="0"/>
              <a:t>Probabilistic guarantees of RSPs</a:t>
            </a:r>
          </a:p>
          <a:p>
            <a:pPr lvl="1"/>
            <a:r>
              <a:rPr lang="en-US" dirty="0" smtClean="0"/>
              <a:t>Less conservative designs through RSP than legacy methods</a:t>
            </a:r>
          </a:p>
          <a:p>
            <a:r>
              <a:rPr lang="en-US" dirty="0" smtClean="0"/>
              <a:t>A goal programming formulation for </a:t>
            </a:r>
            <a:r>
              <a:rPr lang="en-US" dirty="0" err="1" smtClean="0"/>
              <a:t>multiobjective</a:t>
            </a:r>
            <a:r>
              <a:rPr lang="en-US" dirty="0" smtClean="0"/>
              <a:t>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51" y="2289565"/>
            <a:ext cx="10972800" cy="366667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Please find our engineering design optimization </a:t>
            </a:r>
            <a:br>
              <a:rPr lang="en-US" sz="3200" dirty="0" smtClean="0"/>
            </a:br>
            <a:r>
              <a:rPr lang="en-US" sz="3200" dirty="0" smtClean="0"/>
              <a:t>packages and models at:</a:t>
            </a:r>
            <a:br>
              <a:rPr lang="en-US" sz="3200" dirty="0" smtClean="0"/>
            </a:b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github.com/convexengineering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This work is powered by: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GPkit:       </a:t>
            </a:r>
            <a:r>
              <a:rPr lang="en-US" sz="3200" dirty="0" smtClean="0">
                <a:hlinkClick r:id="rId4"/>
              </a:rPr>
              <a:t>…/</a:t>
            </a:r>
            <a:r>
              <a:rPr lang="en-US" sz="3200" dirty="0" err="1" smtClean="0">
                <a:hlinkClick r:id="rId4"/>
              </a:rPr>
              <a:t>gpkit</a:t>
            </a:r>
            <a:r>
              <a:rPr lang="en-US" sz="3200" dirty="0" smtClean="0"/>
              <a:t>               </a:t>
            </a:r>
            <a:br>
              <a:rPr lang="en-US" sz="3200" dirty="0" smtClean="0"/>
            </a:br>
            <a:r>
              <a:rPr lang="en-US" sz="3200" dirty="0" smtClean="0"/>
              <a:t>                                   robust:    </a:t>
            </a:r>
            <a:r>
              <a:rPr lang="en-US" sz="3200" dirty="0" smtClean="0">
                <a:hlinkClick r:id="rId5"/>
              </a:rPr>
              <a:t>…/robust</a:t>
            </a:r>
            <a:r>
              <a:rPr lang="en-US" sz="3200" dirty="0" smtClean="0"/>
              <a:t> (in development)</a:t>
            </a:r>
            <a:br>
              <a:rPr lang="en-US" sz="3200" dirty="0" smtClean="0"/>
            </a:br>
            <a:r>
              <a:rPr lang="en-US" sz="3200" dirty="0" err="1" smtClean="0"/>
              <a:t>Mosek</a:t>
            </a:r>
            <a:r>
              <a:rPr lang="en-US" sz="3200" dirty="0" smtClean="0"/>
              <a:t> Version 8.1.0.80</a:t>
            </a:r>
            <a:br>
              <a:rPr lang="en-US" sz="3200" dirty="0" smtClean="0"/>
            </a:br>
            <a:r>
              <a:rPr lang="en-US" sz="3200" dirty="0" smtClean="0"/>
              <a:t>Looking forward to your questions!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@convexengineer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88" y="1375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8075" y="305236"/>
            <a:ext cx="3259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Convex Engineering</a:t>
            </a:r>
          </a:p>
        </p:txBody>
      </p:sp>
    </p:spTree>
    <p:extLst>
      <p:ext uri="{BB962C8B-B14F-4D97-AF65-F5344CB8AC3E}">
        <p14:creationId xmlns:p14="http://schemas.microsoft.com/office/powerpoint/2010/main" val="281054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8455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constraints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65134"/>
            <a:ext cx="756285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1" y="1386782"/>
            <a:ext cx="99345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4074"/>
            <a:ext cx="12019664" cy="994108"/>
          </a:xfrm>
          <a:prstGeom prst="rect">
            <a:avLst/>
          </a:prstGeom>
        </p:spPr>
      </p:pic>
      <p:pic>
        <p:nvPicPr>
          <p:cNvPr id="9" name="Google Shape;31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2468" y="6045522"/>
            <a:ext cx="2032000" cy="70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958" y="1986856"/>
            <a:ext cx="3701322" cy="26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7958" y="1171108"/>
            <a:ext cx="3733054" cy="4655949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tackle the</a:t>
            </a:r>
            <a:br>
              <a:rPr lang="en-US" dirty="0" smtClean="0"/>
            </a:br>
            <a:r>
              <a:rPr lang="en-US" dirty="0" smtClean="0"/>
              <a:t>schedule and cost explosion</a:t>
            </a:r>
            <a:br>
              <a:rPr lang="en-US" dirty="0" smtClean="0"/>
            </a:br>
            <a:r>
              <a:rPr lang="en-US" dirty="0" smtClean="0"/>
              <a:t>of aerospace programs?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" y="412377"/>
            <a:ext cx="7884085" cy="6445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0" y="6143529"/>
            <a:ext cx="24384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approaching the limits of </a:t>
            </a:r>
            <a:br>
              <a:rPr lang="en-US" dirty="0" smtClean="0"/>
            </a:b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law of thermodynamics.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66833"/>
            <a:ext cx="5208494" cy="350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87" y="1864657"/>
            <a:ext cx="7188413" cy="4069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0" y="6143529"/>
            <a:ext cx="2438400" cy="476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294965"/>
            <a:ext cx="388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Conflicting evidence?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97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schedule are highly correlated.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42" y="1417638"/>
            <a:ext cx="7479646" cy="4646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20" y="6064233"/>
            <a:ext cx="4115335" cy="3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97600" y="1417639"/>
            <a:ext cx="5198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Makes best use of available data.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Extremely general.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bad: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Not deterministic.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‘Loose’ probabilistic guarantees.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ugly: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Combinatorics</a:t>
            </a:r>
            <a:r>
              <a:rPr lang="en-US" sz="2400" dirty="0"/>
              <a:t>/computational cost of PDF propagation through NLPs.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optimization operates over PDFs.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87" y="3588488"/>
            <a:ext cx="1913813" cy="23073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26" y="1610776"/>
            <a:ext cx="1913813" cy="20703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1554"/>
          <a:stretch/>
        </p:blipFill>
        <p:spPr>
          <a:xfrm>
            <a:off x="617977" y="1219344"/>
            <a:ext cx="2985836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6654" y="5843346"/>
            <a:ext cx="38423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*Adapted from: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Tennøe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S.,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Halnes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Einevoll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 T., “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Uncertainpy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 : A Python toolbox for uncertainty quantification and sensitivity analysis in computational neuroscience .,” 2018, pp. 1–52.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5211" y="3979975"/>
            <a:ext cx="1373093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Stochastic optimization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288" y="4804900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9045" y="126523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5211" y="1704755"/>
            <a:ext cx="1373093" cy="1661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Optimization ‘under certainty’</a:t>
            </a:r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  <a:p>
            <a:pPr algn="ctr"/>
            <a:endParaRPr lang="en-US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2276288" y="2694036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4493632" y="1704755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446776" y="4457760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7200" y="3588488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9467" y="3482325"/>
            <a:ext cx="2252133" cy="391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87021" y="6019205"/>
            <a:ext cx="2211047" cy="3539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Objective space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9284" y="1228099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Motivation: understanding how uncertainty influences design decisions.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06"/>
            <a:ext cx="5801292" cy="5145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17" y="6319198"/>
            <a:ext cx="2438400" cy="476250"/>
          </a:xfrm>
          <a:prstGeom prst="rect">
            <a:avLst/>
          </a:prstGeom>
        </p:spPr>
      </p:pic>
      <p:sp>
        <p:nvSpPr>
          <p:cNvPr id="11" name="Line Callout 3 (Accent Bar) 10"/>
          <p:cNvSpPr/>
          <p:nvPr/>
        </p:nvSpPr>
        <p:spPr>
          <a:xfrm>
            <a:off x="6095998" y="1834683"/>
            <a:ext cx="1541929" cy="29062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113768"/>
              <a:gd name="adj7" fmla="val 121833"/>
              <a:gd name="adj8" fmla="val -25118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zero-fuel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3 (Accent Bar) 11"/>
          <p:cNvSpPr/>
          <p:nvPr/>
        </p:nvSpPr>
        <p:spPr>
          <a:xfrm>
            <a:off x="6096000" y="2698623"/>
            <a:ext cx="1541928" cy="26869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77907"/>
              <a:gd name="adj7" fmla="val 222170"/>
              <a:gd name="adj8" fmla="val -14059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takeoff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ine Callout 3 (Accent Bar) 12"/>
          <p:cNvSpPr/>
          <p:nvPr/>
        </p:nvSpPr>
        <p:spPr>
          <a:xfrm>
            <a:off x="6095999" y="4690733"/>
            <a:ext cx="1541928" cy="26869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48837"/>
              <a:gd name="adj7" fmla="val 135424"/>
              <a:gd name="adj8" fmla="val -8827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fuel capacity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3082" y="2122222"/>
            <a:ext cx="3926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about: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Technological capabilities?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Manufacturing quality?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Regulatory environment?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2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 descr="D8vt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967" y="4400876"/>
            <a:ext cx="4294868" cy="2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 descr="tasoptb737800_1.png"/>
          <p:cNvPicPr preferRelativeResize="0"/>
          <p:nvPr/>
        </p:nvPicPr>
        <p:blipFill rotWithShape="1">
          <a:blip r:embed="rId4">
            <a:alphaModFix/>
          </a:blip>
          <a:srcRect l="9545" t="-12070" r="7666" b="12070"/>
          <a:stretch/>
        </p:blipFill>
        <p:spPr>
          <a:xfrm>
            <a:off x="2766134" y="2642700"/>
            <a:ext cx="1083533" cy="123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 descr="D82-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059" y="2642702"/>
            <a:ext cx="1308767" cy="138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 descr="wing.PNG"/>
          <p:cNvPicPr preferRelativeResize="0"/>
          <p:nvPr/>
        </p:nvPicPr>
        <p:blipFill rotWithShape="1">
          <a:blip r:embed="rId6">
            <a:alphaModFix/>
          </a:blip>
          <a:srcRect r="18864"/>
          <a:stretch/>
        </p:blipFill>
        <p:spPr>
          <a:xfrm>
            <a:off x="3175236" y="1230656"/>
            <a:ext cx="2446315" cy="1465253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35" descr="engin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5769" y="1230657"/>
            <a:ext cx="2367856" cy="1465252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35" descr="fuselag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933" y="1230690"/>
            <a:ext cx="2446315" cy="1465252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5"/>
          <p:cNvSpPr txBox="1"/>
          <p:nvPr/>
        </p:nvSpPr>
        <p:spPr>
          <a:xfrm>
            <a:off x="2500995" y="1649200"/>
            <a:ext cx="8260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+3x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5519617" y="1649209"/>
            <a:ext cx="629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+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27211" y="2947432"/>
            <a:ext cx="8743200" cy="1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  =[                 </a:t>
            </a:r>
            <a:r>
              <a:rPr lang="en" sz="2400" dirty="0" smtClean="0">
                <a:solidFill>
                  <a:srgbClr val="FF0000"/>
                </a:solidFill>
              </a:rPr>
              <a:t>       or                     | </a:t>
            </a:r>
            <a:r>
              <a:rPr lang="en" sz="2400" dirty="0">
                <a:solidFill>
                  <a:srgbClr val="FF0000"/>
                </a:solidFill>
              </a:rPr>
              <a:t>Mission + sizing constraints]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30686" y="249267"/>
            <a:ext cx="9806735" cy="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3733" dirty="0" smtClean="0"/>
              <a:t>SPs can be extremely complex (TASOPT).</a:t>
            </a:r>
            <a:endParaRPr sz="3733" dirty="0"/>
          </a:p>
        </p:txBody>
      </p:sp>
      <p:sp>
        <p:nvSpPr>
          <p:cNvPr id="195" name="Google Shape;195;p35"/>
          <p:cNvSpPr txBox="1"/>
          <p:nvPr/>
        </p:nvSpPr>
        <p:spPr>
          <a:xfrm>
            <a:off x="8466767" y="1230667"/>
            <a:ext cx="3663200" cy="5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en" sz="2400" dirty="0" smtClean="0"/>
              <a:t>Commercial aircraft model </a:t>
            </a:r>
            <a:r>
              <a:rPr lang="en" sz="2400" dirty="0"/>
              <a:t>of similar fidelity to TASOPT </a:t>
            </a:r>
            <a:r>
              <a:rPr lang="en" sz="2400" dirty="0" smtClean="0"/>
              <a:t>(5000 variables). </a:t>
            </a:r>
          </a:p>
          <a:p>
            <a:pPr marL="609585" indent="-423323">
              <a:buSzPts val="1400"/>
              <a:buChar char="●"/>
            </a:pPr>
            <a:r>
              <a:rPr lang="en" sz="2400" dirty="0" smtClean="0"/>
              <a:t>Built on configuration hierarchies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Multi-point design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Visual debugging of constraints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 smtClean="0"/>
              <a:t>ESP integration for potential HF simulations?</a:t>
            </a:r>
            <a:endParaRPr sz="2400" dirty="0"/>
          </a:p>
        </p:txBody>
      </p:sp>
      <p:pic>
        <p:nvPicPr>
          <p:cNvPr id="196" name="Google Shape;196;p35" descr="SPaircraft_tree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4299897"/>
            <a:ext cx="6149233" cy="255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1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form of 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31</a:t>
            </a:fld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876800" y="4178051"/>
            <a:ext cx="2143125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211"/>
            <a:ext cx="5099761" cy="14274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6" y="3421934"/>
            <a:ext cx="2867804" cy="6618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58" y="3921602"/>
            <a:ext cx="3931877" cy="869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600" y="3235459"/>
            <a:ext cx="2585874" cy="8482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600" y="3801911"/>
            <a:ext cx="3538128" cy="8613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475" y="1392930"/>
            <a:ext cx="6136378" cy="14496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375" y="3495346"/>
            <a:ext cx="2114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RSP formulations exist for all SP-compatible problems.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61" y="1356967"/>
            <a:ext cx="10016477" cy="42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Two-term posynomials are LP-</a:t>
            </a:r>
            <a:r>
              <a:rPr lang="en-US" dirty="0" err="1" smtClean="0"/>
              <a:t>approximable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8048" y="6216666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 err="1" smtClean="0"/>
              <a:t>Hsiung</a:t>
            </a:r>
            <a:r>
              <a:rPr lang="en-US" sz="1400" dirty="0"/>
              <a:t>, K. L., Kim, S. J., and Boyd, S., “Tractable approximate robust geometric programming,” </a:t>
            </a:r>
            <a:r>
              <a:rPr lang="en-US" sz="1400" i="1" dirty="0"/>
              <a:t>Optimization and Engineering</a:t>
            </a:r>
            <a:r>
              <a:rPr lang="en-US" sz="1400" dirty="0"/>
              <a:t>, vol. 9, 2008, pp. 95–118.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0806" y="5190495"/>
            <a:ext cx="567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Approximation error vs. degree of PWL approximation 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0703"/>
          <a:stretch/>
        </p:blipFill>
        <p:spPr>
          <a:xfrm>
            <a:off x="3046190" y="1203870"/>
            <a:ext cx="5343716" cy="3722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56" y="1461290"/>
            <a:ext cx="1012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5" y="30791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two-term </a:t>
            </a:r>
            <a:r>
              <a:rPr lang="en-US" dirty="0"/>
              <a:t>posynomials are </a:t>
            </a:r>
            <a:r>
              <a:rPr lang="en-US" dirty="0" smtClean="0"/>
              <a:t>LP-approximable</a:t>
            </a:r>
            <a:r>
              <a:rPr lang="en-US" baseline="30000" dirty="0" smtClean="0"/>
              <a:t>1</a:t>
            </a:r>
            <a:r>
              <a:rPr lang="en-US" dirty="0" smtClean="0"/>
              <a:t>, all posynomials must then be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29342"/>
            <a:ext cx="6541094" cy="28793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5479" y="62957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Saab</a:t>
            </a:r>
            <a:r>
              <a:rPr lang="en-US" sz="1400" dirty="0"/>
              <a:t>, A., </a:t>
            </a:r>
            <a:r>
              <a:rPr lang="en-US" sz="1400" dirty="0" err="1"/>
              <a:t>Burnell</a:t>
            </a:r>
            <a:r>
              <a:rPr lang="en-US" sz="1400" dirty="0"/>
              <a:t>, E., and Hoburg, W. W., “Robust Designs Via Geometric Programming</a:t>
            </a:r>
            <a:r>
              <a:rPr lang="en-US" sz="1400" dirty="0" smtClean="0"/>
              <a:t>.” 2018</a:t>
            </a:r>
            <a:r>
              <a:rPr lang="en-US" sz="1400" dirty="0"/>
              <a:t>. ArXiv:1808.07192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88" y="2084354"/>
            <a:ext cx="5185148" cy="1499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991" y="1610944"/>
            <a:ext cx="5476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The recipe: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32452" y="1687597"/>
            <a:ext cx="5476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Simple example: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121" y="3825522"/>
            <a:ext cx="3496988" cy="1907448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8896692" y="3341826"/>
            <a:ext cx="357808" cy="5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22682" y="5812017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 smtClean="0"/>
              <a:t>1. </a:t>
            </a:r>
            <a:r>
              <a:rPr lang="en-US" sz="1400" dirty="0" err="1" smtClean="0"/>
              <a:t>Hsiung</a:t>
            </a:r>
            <a:r>
              <a:rPr lang="en-US" sz="1400" dirty="0"/>
              <a:t>, K. L., Kim, S. J., and Boyd, S., “Tractable approximate robust geometric programming,” </a:t>
            </a:r>
            <a:r>
              <a:rPr lang="en-US" sz="1400" i="1" dirty="0"/>
              <a:t>Optimization and Engineering</a:t>
            </a:r>
            <a:r>
              <a:rPr lang="en-US" sz="1400" dirty="0"/>
              <a:t>, vol. 9, 2008, pp. 95–118.</a:t>
            </a:r>
          </a:p>
        </p:txBody>
      </p:sp>
    </p:spTree>
    <p:extLst>
      <p:ext uri="{BB962C8B-B14F-4D97-AF65-F5344CB8AC3E}">
        <p14:creationId xmlns:p14="http://schemas.microsoft.com/office/powerpoint/2010/main" val="8644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Uncoupled posynomials are </a:t>
            </a:r>
            <a:r>
              <a:rPr lang="en-US" dirty="0" err="1" smtClean="0"/>
              <a:t>robustified</a:t>
            </a:r>
            <a:r>
              <a:rPr lang="en-US" dirty="0" smtClean="0"/>
              <a:t> separately.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9"/>
            <a:ext cx="10839450" cy="39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approximations exist for RGP.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4" name="Down Arrow 3"/>
          <p:cNvSpPr/>
          <p:nvPr/>
        </p:nvSpPr>
        <p:spPr>
          <a:xfrm rot="10800000">
            <a:off x="2057400" y="1699592"/>
            <a:ext cx="437322" cy="3826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148" y="3110948"/>
            <a:ext cx="191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Increasingly</a:t>
            </a:r>
          </a:p>
          <a:p>
            <a:r>
              <a:rPr lang="en-US" sz="2400" dirty="0" smtClean="0"/>
              <a:t>conservative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530" y="1416602"/>
            <a:ext cx="47310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smtClean="0"/>
              <a:t>Simple conservative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Maximizes each monomial term separately</a:t>
            </a:r>
            <a:endParaRPr lang="en-US" sz="2200" dirty="0"/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Linearized perturbations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Separates large posynomial into decoupled posynomials</a:t>
            </a:r>
          </a:p>
          <a:p>
            <a:pPr marL="742950" lvl="1" indent="-285750">
              <a:buFontTx/>
              <a:buChar char="-"/>
            </a:pPr>
            <a:r>
              <a:rPr lang="en-US" sz="2200" dirty="0" err="1" smtClean="0"/>
              <a:t>Robustifies</a:t>
            </a:r>
            <a:r>
              <a:rPr lang="en-US" sz="2200" dirty="0" smtClean="0"/>
              <a:t> smaller posy’s using RLO techniques</a:t>
            </a:r>
          </a:p>
          <a:p>
            <a:pPr marL="742950" lvl="1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Best pairs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Separates large posynomial into decoupled posynomials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Finds least conservative combination of monomial pairs</a:t>
            </a:r>
          </a:p>
        </p:txBody>
      </p:sp>
      <p:sp>
        <p:nvSpPr>
          <p:cNvPr id="12" name="Left Bracket 11"/>
          <p:cNvSpPr/>
          <p:nvPr/>
        </p:nvSpPr>
        <p:spPr>
          <a:xfrm rot="10800000">
            <a:off x="7692885" y="1416599"/>
            <a:ext cx="248479" cy="3234913"/>
          </a:xfrm>
          <a:prstGeom prst="leftBracket">
            <a:avLst/>
          </a:prstGeom>
          <a:ln w="28575">
            <a:solidFill>
              <a:srgbClr val="426E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 rot="10800000">
            <a:off x="7692886" y="4820477"/>
            <a:ext cx="248478" cy="1669772"/>
          </a:xfrm>
          <a:prstGeom prst="leftBracket">
            <a:avLst/>
          </a:prstGeom>
          <a:ln w="28575">
            <a:solidFill>
              <a:srgbClr val="426E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50694" y="2813644"/>
            <a:ext cx="4731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 coefficients only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0694" y="5270642"/>
            <a:ext cx="473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 coefficients </a:t>
            </a:r>
            <a:endParaRPr lang="en-US" sz="2200" dirty="0"/>
          </a:p>
          <a:p>
            <a:r>
              <a:rPr lang="en-US" sz="2200" dirty="0" smtClean="0"/>
              <a:t>	    and exponents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0025" y="6120918"/>
            <a:ext cx="4204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Saab</a:t>
            </a:r>
            <a:r>
              <a:rPr lang="en-US" sz="1400" dirty="0"/>
              <a:t>, A., </a:t>
            </a:r>
            <a:r>
              <a:rPr lang="en-US" sz="1400" dirty="0" err="1"/>
              <a:t>Burnell</a:t>
            </a:r>
            <a:r>
              <a:rPr lang="en-US" sz="1400" dirty="0"/>
              <a:t>, E., and Hoburg, W. W., “Robust Designs Via Geometric Programming</a:t>
            </a:r>
            <a:r>
              <a:rPr lang="en-US" sz="1400" dirty="0" smtClean="0"/>
              <a:t>.” 2018</a:t>
            </a:r>
            <a:r>
              <a:rPr lang="en-US" sz="1400" dirty="0"/>
              <a:t>. ArXiv:1808.07192</a:t>
            </a:r>
          </a:p>
        </p:txBody>
      </p:sp>
    </p:spTree>
    <p:extLst>
      <p:ext uri="{BB962C8B-B14F-4D97-AF65-F5344CB8AC3E}">
        <p14:creationId xmlns:p14="http://schemas.microsoft.com/office/powerpoint/2010/main" val="19971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onvex programs allow flexibility in objectives.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93958"/>
            <a:ext cx="10747875" cy="31080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7465" y="4148665"/>
            <a:ext cx="1270001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3731" y="4148665"/>
            <a:ext cx="8517467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749" y="3945464"/>
            <a:ext cx="1270000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5014" y="3945464"/>
            <a:ext cx="8517467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7465" y="3699967"/>
            <a:ext cx="1270000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53730" y="3699967"/>
            <a:ext cx="8517467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552" y="3181576"/>
            <a:ext cx="1302772" cy="23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3730" y="3181576"/>
            <a:ext cx="8737255" cy="23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17" grpId="0" animBg="1"/>
      <p:bldP spid="1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use our understanding of the risk of constraint violation?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dirty="0" smtClean="0"/>
              <a:t>Not all constraint violation is equal! </a:t>
            </a:r>
          </a:p>
          <a:p>
            <a:r>
              <a:rPr lang="en-US" dirty="0" smtClean="0"/>
              <a:t>How does  RO change our understanding of the benefits of adaptable designs? </a:t>
            </a:r>
            <a:endParaRPr lang="en-US" dirty="0"/>
          </a:p>
          <a:p>
            <a:pPr marL="152396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eg</a:t>
            </a:r>
            <a:r>
              <a:rPr lang="en-US" dirty="0" smtClean="0"/>
              <a:t>. modular, morphing, adaptively manufactured designs and 	design families)</a:t>
            </a:r>
          </a:p>
          <a:p>
            <a:r>
              <a:rPr lang="en-US" dirty="0" smtClean="0"/>
              <a:t>How can we gather data about parameters to best reduce uncertainty in feasibility/performance of designs?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6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Legacy methods are failing to adequately capture the risk/performance tradeoff.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</a:p>
          <a:p>
            <a:r>
              <a:rPr lang="en-US" dirty="0" err="1" smtClean="0"/>
              <a:t>Multimission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Off-nominal ‘checking’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always intuitive.</a:t>
            </a:r>
          </a:p>
          <a:p>
            <a:r>
              <a:rPr lang="en-US" dirty="0" smtClean="0"/>
              <a:t>No quantitative measures of reliability.</a:t>
            </a:r>
          </a:p>
          <a:p>
            <a:r>
              <a:rPr lang="en-US" dirty="0" smtClean="0"/>
              <a:t>Heavy reliance on experienced engineers.</a:t>
            </a:r>
          </a:p>
          <a:p>
            <a:r>
              <a:rPr lang="en-US" dirty="0" smtClean="0"/>
              <a:t>Too conservative!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A796-70F1-4F9E-A3A3-C46D8473184F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0117" y="4733434"/>
            <a:ext cx="5038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There is no such thing as a free lunch!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09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more mathematical rigor </a:t>
            </a:r>
            <a:br>
              <a:rPr lang="en-US" dirty="0" smtClean="0"/>
            </a:br>
            <a:r>
              <a:rPr lang="en-US" dirty="0" smtClean="0"/>
              <a:t>in design under uncertainty.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16E-6EAD-4F60-A918-6A4D81BA6C87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2111263"/>
            <a:ext cx="10972800" cy="4263498"/>
          </a:xfrm>
        </p:spPr>
        <p:txBody>
          <a:bodyPr/>
          <a:lstStyle/>
          <a:p>
            <a:r>
              <a:rPr lang="en-US" dirty="0" smtClean="0"/>
              <a:t>Guarantees of constraint satisfaction. </a:t>
            </a:r>
          </a:p>
          <a:p>
            <a:r>
              <a:rPr lang="en-US" dirty="0" smtClean="0"/>
              <a:t>Reduced sensitivity of designs to uncertain parameters. </a:t>
            </a:r>
          </a:p>
          <a:p>
            <a:r>
              <a:rPr lang="en-US" dirty="0" smtClean="0"/>
              <a:t>Better </a:t>
            </a:r>
            <a:r>
              <a:rPr lang="en-US" dirty="0"/>
              <a:t>understanding of tradeoff of risk and performance.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Ultimate goal</a:t>
            </a:r>
            <a:r>
              <a:rPr lang="en-US" i="1" dirty="0" smtClean="0"/>
              <a:t> </a:t>
            </a:r>
            <a:r>
              <a:rPr lang="en-US" i="1" dirty="0"/>
              <a:t>»</a:t>
            </a:r>
            <a:r>
              <a:rPr lang="en-US" i="1" dirty="0" smtClean="0"/>
              <a:t> Less conservative</a:t>
            </a:r>
            <a:r>
              <a:rPr lang="en-US" dirty="0" smtClean="0"/>
              <a:t> designs that are </a:t>
            </a:r>
            <a:r>
              <a:rPr lang="en-US" i="1" dirty="0" smtClean="0"/>
              <a:t>robust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87" y="3588488"/>
            <a:ext cx="1913813" cy="230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 optimization is a tractable method for OUU.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1554"/>
          <a:stretch/>
        </p:blipFill>
        <p:spPr>
          <a:xfrm>
            <a:off x="617977" y="1219344"/>
            <a:ext cx="2985836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5211" y="3844506"/>
            <a:ext cx="1373093" cy="1892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r>
              <a:rPr lang="en-US" sz="1700" dirty="0" smtClean="0"/>
              <a:t>Robust optimization model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39045" y="126523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4209" y="333294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5211" y="1704755"/>
            <a:ext cx="1373093" cy="1661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Optimization ‘under certainty’</a:t>
            </a:r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  <a:p>
            <a:pPr algn="ctr"/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288" y="2694036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7600" y="1417639"/>
            <a:ext cx="51985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Monolithic and fast.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Probabilistic guarantees.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Tractable.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bad: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Doesn’t make full use of distributional information.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Optimizes worst case. </a:t>
            </a:r>
          </a:p>
          <a:p>
            <a:endParaRPr lang="en-US" sz="2400" dirty="0" smtClean="0"/>
          </a:p>
          <a:p>
            <a:r>
              <a:rPr lang="en-US" sz="2400" dirty="0" smtClean="0"/>
              <a:t>The (beautiful) and ugly: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Requires specific formulations (LP, QCQP, SDP, GP, SP).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26" y="1610776"/>
            <a:ext cx="1913813" cy="2070395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4493632" y="1704755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20889" y="5968404"/>
            <a:ext cx="2211047" cy="3539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Objective space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20231" y="3434548"/>
            <a:ext cx="1175200" cy="2271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519473" y="4149309"/>
            <a:ext cx="5486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07339" y="4428709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195569" y="4708109"/>
            <a:ext cx="548640" cy="0"/>
          </a:xfrm>
          <a:prstGeom prst="line">
            <a:avLst/>
          </a:prstGeom>
          <a:ln w="38100">
            <a:solidFill>
              <a:srgbClr val="E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524" y="3821054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910" y="4115745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/>
              <a:t>2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9838" y="4394869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198" y="4864071"/>
            <a:ext cx="122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</a:t>
            </a:r>
            <a:r>
              <a:rPr lang="el-GR" dirty="0" smtClean="0">
                <a:latin typeface="Eras Bold ITC" panose="020B0907030504020204" pitchFamily="34" charset="0"/>
              </a:rPr>
              <a:t>ϵ</a:t>
            </a:r>
            <a:r>
              <a:rPr lang="en-US" dirty="0" smtClean="0">
                <a:latin typeface="Eras Bold ITC" panose="020B0907030504020204" pitchFamily="34" charset="0"/>
              </a:rPr>
              <a:t> </a:t>
            </a:r>
            <a:r>
              <a:rPr lang="en-US" dirty="0" smtClean="0"/>
              <a:t>U, 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|u| ≤ 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9284" y="1228099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77589" y="5153327"/>
            <a:ext cx="1903276" cy="614427"/>
          </a:xfrm>
          <a:custGeom>
            <a:avLst/>
            <a:gdLst>
              <a:gd name="connsiteX0" fmla="*/ 0 w 1903276"/>
              <a:gd name="connsiteY0" fmla="*/ 403411 h 614427"/>
              <a:gd name="connsiteX1" fmla="*/ 47582 w 1903276"/>
              <a:gd name="connsiteY1" fmla="*/ 393068 h 614427"/>
              <a:gd name="connsiteX2" fmla="*/ 59995 w 1903276"/>
              <a:gd name="connsiteY2" fmla="*/ 388930 h 614427"/>
              <a:gd name="connsiteX3" fmla="*/ 72407 w 1903276"/>
              <a:gd name="connsiteY3" fmla="*/ 384792 h 614427"/>
              <a:gd name="connsiteX4" fmla="*/ 80682 w 1903276"/>
              <a:gd name="connsiteY4" fmla="*/ 382724 h 614427"/>
              <a:gd name="connsiteX5" fmla="*/ 93095 w 1903276"/>
              <a:gd name="connsiteY5" fmla="*/ 376517 h 614427"/>
              <a:gd name="connsiteX6" fmla="*/ 99301 w 1903276"/>
              <a:gd name="connsiteY6" fmla="*/ 372380 h 614427"/>
              <a:gd name="connsiteX7" fmla="*/ 105508 w 1903276"/>
              <a:gd name="connsiteY7" fmla="*/ 370311 h 614427"/>
              <a:gd name="connsiteX8" fmla="*/ 113783 w 1903276"/>
              <a:gd name="connsiteY8" fmla="*/ 366173 h 614427"/>
              <a:gd name="connsiteX9" fmla="*/ 134471 w 1903276"/>
              <a:gd name="connsiteY9" fmla="*/ 359967 h 614427"/>
              <a:gd name="connsiteX10" fmla="*/ 142746 w 1903276"/>
              <a:gd name="connsiteY10" fmla="*/ 355830 h 614427"/>
              <a:gd name="connsiteX11" fmla="*/ 159296 w 1903276"/>
              <a:gd name="connsiteY11" fmla="*/ 351692 h 614427"/>
              <a:gd name="connsiteX12" fmla="*/ 167571 w 1903276"/>
              <a:gd name="connsiteY12" fmla="*/ 349623 h 614427"/>
              <a:gd name="connsiteX13" fmla="*/ 179984 w 1903276"/>
              <a:gd name="connsiteY13" fmla="*/ 345486 h 614427"/>
              <a:gd name="connsiteX14" fmla="*/ 186190 w 1903276"/>
              <a:gd name="connsiteY14" fmla="*/ 343417 h 614427"/>
              <a:gd name="connsiteX15" fmla="*/ 196534 w 1903276"/>
              <a:gd name="connsiteY15" fmla="*/ 341348 h 614427"/>
              <a:gd name="connsiteX16" fmla="*/ 202740 w 1903276"/>
              <a:gd name="connsiteY16" fmla="*/ 339279 h 614427"/>
              <a:gd name="connsiteX17" fmla="*/ 211016 w 1903276"/>
              <a:gd name="connsiteY17" fmla="*/ 337211 h 614427"/>
              <a:gd name="connsiteX18" fmla="*/ 229635 w 1903276"/>
              <a:gd name="connsiteY18" fmla="*/ 328935 h 614427"/>
              <a:gd name="connsiteX19" fmla="*/ 237910 w 1903276"/>
              <a:gd name="connsiteY19" fmla="*/ 324798 h 614427"/>
              <a:gd name="connsiteX20" fmla="*/ 250322 w 1903276"/>
              <a:gd name="connsiteY20" fmla="*/ 320660 h 614427"/>
              <a:gd name="connsiteX21" fmla="*/ 256529 w 1903276"/>
              <a:gd name="connsiteY21" fmla="*/ 318592 h 614427"/>
              <a:gd name="connsiteX22" fmla="*/ 268941 w 1903276"/>
              <a:gd name="connsiteY22" fmla="*/ 312385 h 614427"/>
              <a:gd name="connsiteX23" fmla="*/ 277216 w 1903276"/>
              <a:gd name="connsiteY23" fmla="*/ 308248 h 614427"/>
              <a:gd name="connsiteX24" fmla="*/ 289629 w 1903276"/>
              <a:gd name="connsiteY24" fmla="*/ 304110 h 614427"/>
              <a:gd name="connsiteX25" fmla="*/ 304111 w 1903276"/>
              <a:gd name="connsiteY25" fmla="*/ 299973 h 614427"/>
              <a:gd name="connsiteX26" fmla="*/ 312386 w 1903276"/>
              <a:gd name="connsiteY26" fmla="*/ 295835 h 614427"/>
              <a:gd name="connsiteX27" fmla="*/ 333073 w 1903276"/>
              <a:gd name="connsiteY27" fmla="*/ 289629 h 614427"/>
              <a:gd name="connsiteX28" fmla="*/ 345486 w 1903276"/>
              <a:gd name="connsiteY28" fmla="*/ 285491 h 614427"/>
              <a:gd name="connsiteX29" fmla="*/ 351692 w 1903276"/>
              <a:gd name="connsiteY29" fmla="*/ 283422 h 614427"/>
              <a:gd name="connsiteX30" fmla="*/ 357899 w 1903276"/>
              <a:gd name="connsiteY30" fmla="*/ 281354 h 614427"/>
              <a:gd name="connsiteX31" fmla="*/ 364105 w 1903276"/>
              <a:gd name="connsiteY31" fmla="*/ 277216 h 614427"/>
              <a:gd name="connsiteX32" fmla="*/ 386862 w 1903276"/>
              <a:gd name="connsiteY32" fmla="*/ 271010 h 614427"/>
              <a:gd name="connsiteX33" fmla="*/ 415825 w 1903276"/>
              <a:gd name="connsiteY33" fmla="*/ 266872 h 614427"/>
              <a:gd name="connsiteX34" fmla="*/ 424100 w 1903276"/>
              <a:gd name="connsiteY34" fmla="*/ 264803 h 614427"/>
              <a:gd name="connsiteX35" fmla="*/ 442719 w 1903276"/>
              <a:gd name="connsiteY35" fmla="*/ 258597 h 614427"/>
              <a:gd name="connsiteX36" fmla="*/ 467544 w 1903276"/>
              <a:gd name="connsiteY36" fmla="*/ 250322 h 614427"/>
              <a:gd name="connsiteX37" fmla="*/ 479957 w 1903276"/>
              <a:gd name="connsiteY37" fmla="*/ 246184 h 614427"/>
              <a:gd name="connsiteX38" fmla="*/ 486163 w 1903276"/>
              <a:gd name="connsiteY38" fmla="*/ 244116 h 614427"/>
              <a:gd name="connsiteX39" fmla="*/ 494438 w 1903276"/>
              <a:gd name="connsiteY39" fmla="*/ 242047 h 614427"/>
              <a:gd name="connsiteX40" fmla="*/ 500644 w 1903276"/>
              <a:gd name="connsiteY40" fmla="*/ 237909 h 614427"/>
              <a:gd name="connsiteX41" fmla="*/ 515126 w 1903276"/>
              <a:gd name="connsiteY41" fmla="*/ 233772 h 614427"/>
              <a:gd name="connsiteX42" fmla="*/ 521332 w 1903276"/>
              <a:gd name="connsiteY42" fmla="*/ 231703 h 614427"/>
              <a:gd name="connsiteX43" fmla="*/ 531676 w 1903276"/>
              <a:gd name="connsiteY43" fmla="*/ 229634 h 614427"/>
              <a:gd name="connsiteX44" fmla="*/ 550295 w 1903276"/>
              <a:gd name="connsiteY44" fmla="*/ 223428 h 614427"/>
              <a:gd name="connsiteX45" fmla="*/ 556501 w 1903276"/>
              <a:gd name="connsiteY45" fmla="*/ 221359 h 614427"/>
              <a:gd name="connsiteX46" fmla="*/ 566845 w 1903276"/>
              <a:gd name="connsiteY46" fmla="*/ 219290 h 614427"/>
              <a:gd name="connsiteX47" fmla="*/ 579258 w 1903276"/>
              <a:gd name="connsiteY47" fmla="*/ 217221 h 614427"/>
              <a:gd name="connsiteX48" fmla="*/ 585464 w 1903276"/>
              <a:gd name="connsiteY48" fmla="*/ 215153 h 614427"/>
              <a:gd name="connsiteX49" fmla="*/ 614427 w 1903276"/>
              <a:gd name="connsiteY49" fmla="*/ 217221 h 614427"/>
              <a:gd name="connsiteX50" fmla="*/ 620634 w 1903276"/>
              <a:gd name="connsiteY50" fmla="*/ 219290 h 614427"/>
              <a:gd name="connsiteX51" fmla="*/ 633046 w 1903276"/>
              <a:gd name="connsiteY51" fmla="*/ 227565 h 614427"/>
              <a:gd name="connsiteX52" fmla="*/ 641321 w 1903276"/>
              <a:gd name="connsiteY52" fmla="*/ 239978 h 614427"/>
              <a:gd name="connsiteX53" fmla="*/ 651665 w 1903276"/>
              <a:gd name="connsiteY53" fmla="*/ 250322 h 614427"/>
              <a:gd name="connsiteX54" fmla="*/ 657872 w 1903276"/>
              <a:gd name="connsiteY54" fmla="*/ 252391 h 614427"/>
              <a:gd name="connsiteX55" fmla="*/ 664078 w 1903276"/>
              <a:gd name="connsiteY55" fmla="*/ 248253 h 614427"/>
              <a:gd name="connsiteX56" fmla="*/ 668216 w 1903276"/>
              <a:gd name="connsiteY56" fmla="*/ 242047 h 614427"/>
              <a:gd name="connsiteX57" fmla="*/ 674422 w 1903276"/>
              <a:gd name="connsiteY57" fmla="*/ 244116 h 614427"/>
              <a:gd name="connsiteX58" fmla="*/ 678559 w 1903276"/>
              <a:gd name="connsiteY58" fmla="*/ 281354 h 614427"/>
              <a:gd name="connsiteX59" fmla="*/ 680628 w 1903276"/>
              <a:gd name="connsiteY59" fmla="*/ 291697 h 614427"/>
              <a:gd name="connsiteX60" fmla="*/ 684766 w 1903276"/>
              <a:gd name="connsiteY60" fmla="*/ 316523 h 614427"/>
              <a:gd name="connsiteX61" fmla="*/ 688903 w 1903276"/>
              <a:gd name="connsiteY61" fmla="*/ 343417 h 614427"/>
              <a:gd name="connsiteX62" fmla="*/ 690972 w 1903276"/>
              <a:gd name="connsiteY62" fmla="*/ 355830 h 614427"/>
              <a:gd name="connsiteX63" fmla="*/ 695110 w 1903276"/>
              <a:gd name="connsiteY63" fmla="*/ 368242 h 614427"/>
              <a:gd name="connsiteX64" fmla="*/ 699247 w 1903276"/>
              <a:gd name="connsiteY64" fmla="*/ 380655 h 614427"/>
              <a:gd name="connsiteX65" fmla="*/ 701316 w 1903276"/>
              <a:gd name="connsiteY65" fmla="*/ 386861 h 614427"/>
              <a:gd name="connsiteX66" fmla="*/ 705454 w 1903276"/>
              <a:gd name="connsiteY66" fmla="*/ 393068 h 614427"/>
              <a:gd name="connsiteX67" fmla="*/ 722004 w 1903276"/>
              <a:gd name="connsiteY67" fmla="*/ 390999 h 614427"/>
              <a:gd name="connsiteX68" fmla="*/ 732348 w 1903276"/>
              <a:gd name="connsiteY68" fmla="*/ 378586 h 614427"/>
              <a:gd name="connsiteX69" fmla="*/ 734416 w 1903276"/>
              <a:gd name="connsiteY69" fmla="*/ 372380 h 614427"/>
              <a:gd name="connsiteX70" fmla="*/ 744760 w 1903276"/>
              <a:gd name="connsiteY70" fmla="*/ 359967 h 614427"/>
              <a:gd name="connsiteX71" fmla="*/ 750967 w 1903276"/>
              <a:gd name="connsiteY71" fmla="*/ 347554 h 614427"/>
              <a:gd name="connsiteX72" fmla="*/ 757173 w 1903276"/>
              <a:gd name="connsiteY72" fmla="*/ 324798 h 614427"/>
              <a:gd name="connsiteX73" fmla="*/ 759242 w 1903276"/>
              <a:gd name="connsiteY73" fmla="*/ 318592 h 614427"/>
              <a:gd name="connsiteX74" fmla="*/ 761311 w 1903276"/>
              <a:gd name="connsiteY74" fmla="*/ 308248 h 614427"/>
              <a:gd name="connsiteX75" fmla="*/ 763379 w 1903276"/>
              <a:gd name="connsiteY75" fmla="*/ 299973 h 614427"/>
              <a:gd name="connsiteX76" fmla="*/ 765448 w 1903276"/>
              <a:gd name="connsiteY76" fmla="*/ 287560 h 614427"/>
              <a:gd name="connsiteX77" fmla="*/ 769586 w 1903276"/>
              <a:gd name="connsiteY77" fmla="*/ 271010 h 614427"/>
              <a:gd name="connsiteX78" fmla="*/ 771654 w 1903276"/>
              <a:gd name="connsiteY78" fmla="*/ 260666 h 614427"/>
              <a:gd name="connsiteX79" fmla="*/ 773723 w 1903276"/>
              <a:gd name="connsiteY79" fmla="*/ 252391 h 614427"/>
              <a:gd name="connsiteX80" fmla="*/ 779930 w 1903276"/>
              <a:gd name="connsiteY80" fmla="*/ 206878 h 614427"/>
              <a:gd name="connsiteX81" fmla="*/ 781998 w 1903276"/>
              <a:gd name="connsiteY81" fmla="*/ 192396 h 614427"/>
              <a:gd name="connsiteX82" fmla="*/ 786136 w 1903276"/>
              <a:gd name="connsiteY82" fmla="*/ 122058 h 614427"/>
              <a:gd name="connsiteX83" fmla="*/ 788205 w 1903276"/>
              <a:gd name="connsiteY83" fmla="*/ 95163 h 614427"/>
              <a:gd name="connsiteX84" fmla="*/ 790273 w 1903276"/>
              <a:gd name="connsiteY84" fmla="*/ 51719 h 614427"/>
              <a:gd name="connsiteX85" fmla="*/ 794411 w 1903276"/>
              <a:gd name="connsiteY85" fmla="*/ 37238 h 614427"/>
              <a:gd name="connsiteX86" fmla="*/ 798549 w 1903276"/>
              <a:gd name="connsiteY86" fmla="*/ 18619 h 614427"/>
              <a:gd name="connsiteX87" fmla="*/ 802686 w 1903276"/>
              <a:gd name="connsiteY87" fmla="*/ 6206 h 614427"/>
              <a:gd name="connsiteX88" fmla="*/ 806824 w 1903276"/>
              <a:gd name="connsiteY88" fmla="*/ 0 h 614427"/>
              <a:gd name="connsiteX89" fmla="*/ 815099 w 1903276"/>
              <a:gd name="connsiteY89" fmla="*/ 2068 h 614427"/>
              <a:gd name="connsiteX90" fmla="*/ 821305 w 1903276"/>
              <a:gd name="connsiteY90" fmla="*/ 18619 h 614427"/>
              <a:gd name="connsiteX91" fmla="*/ 823374 w 1903276"/>
              <a:gd name="connsiteY91" fmla="*/ 74476 h 614427"/>
              <a:gd name="connsiteX92" fmla="*/ 827511 w 1903276"/>
              <a:gd name="connsiteY92" fmla="*/ 115851 h 614427"/>
              <a:gd name="connsiteX93" fmla="*/ 831649 w 1903276"/>
              <a:gd name="connsiteY93" fmla="*/ 169640 h 614427"/>
              <a:gd name="connsiteX94" fmla="*/ 833718 w 1903276"/>
              <a:gd name="connsiteY94" fmla="*/ 213084 h 614427"/>
              <a:gd name="connsiteX95" fmla="*/ 837855 w 1903276"/>
              <a:gd name="connsiteY95" fmla="*/ 239978 h 614427"/>
              <a:gd name="connsiteX96" fmla="*/ 841993 w 1903276"/>
              <a:gd name="connsiteY96" fmla="*/ 295835 h 614427"/>
              <a:gd name="connsiteX97" fmla="*/ 846130 w 1903276"/>
              <a:gd name="connsiteY97" fmla="*/ 320660 h 614427"/>
              <a:gd name="connsiteX98" fmla="*/ 848199 w 1903276"/>
              <a:gd name="connsiteY98" fmla="*/ 333073 h 614427"/>
              <a:gd name="connsiteX99" fmla="*/ 850268 w 1903276"/>
              <a:gd name="connsiteY99" fmla="*/ 341348 h 614427"/>
              <a:gd name="connsiteX100" fmla="*/ 854406 w 1903276"/>
              <a:gd name="connsiteY100" fmla="*/ 370311 h 614427"/>
              <a:gd name="connsiteX101" fmla="*/ 858543 w 1903276"/>
              <a:gd name="connsiteY101" fmla="*/ 415824 h 614427"/>
              <a:gd name="connsiteX102" fmla="*/ 862681 w 1903276"/>
              <a:gd name="connsiteY102" fmla="*/ 432374 h 614427"/>
              <a:gd name="connsiteX103" fmla="*/ 866818 w 1903276"/>
              <a:gd name="connsiteY103" fmla="*/ 440649 h 614427"/>
              <a:gd name="connsiteX104" fmla="*/ 870956 w 1903276"/>
              <a:gd name="connsiteY104" fmla="*/ 457200 h 614427"/>
              <a:gd name="connsiteX105" fmla="*/ 877162 w 1903276"/>
              <a:gd name="connsiteY105" fmla="*/ 473750 h 614427"/>
              <a:gd name="connsiteX106" fmla="*/ 881300 w 1903276"/>
              <a:gd name="connsiteY106" fmla="*/ 486163 h 614427"/>
              <a:gd name="connsiteX107" fmla="*/ 883368 w 1903276"/>
              <a:gd name="connsiteY107" fmla="*/ 492369 h 614427"/>
              <a:gd name="connsiteX108" fmla="*/ 885437 w 1903276"/>
              <a:gd name="connsiteY108" fmla="*/ 498575 h 614427"/>
              <a:gd name="connsiteX109" fmla="*/ 883368 w 1903276"/>
              <a:gd name="connsiteY109" fmla="*/ 510988 h 614427"/>
              <a:gd name="connsiteX110" fmla="*/ 881300 w 1903276"/>
              <a:gd name="connsiteY110" fmla="*/ 517194 h 614427"/>
              <a:gd name="connsiteX111" fmla="*/ 885437 w 1903276"/>
              <a:gd name="connsiteY111" fmla="*/ 558570 h 614427"/>
              <a:gd name="connsiteX112" fmla="*/ 889575 w 1903276"/>
              <a:gd name="connsiteY112" fmla="*/ 570983 h 614427"/>
              <a:gd name="connsiteX113" fmla="*/ 893712 w 1903276"/>
              <a:gd name="connsiteY113" fmla="*/ 585464 h 614427"/>
              <a:gd name="connsiteX114" fmla="*/ 897850 w 1903276"/>
              <a:gd name="connsiteY114" fmla="*/ 591670 h 614427"/>
              <a:gd name="connsiteX115" fmla="*/ 901987 w 1903276"/>
              <a:gd name="connsiteY115" fmla="*/ 604083 h 614427"/>
              <a:gd name="connsiteX116" fmla="*/ 904056 w 1903276"/>
              <a:gd name="connsiteY116" fmla="*/ 610289 h 614427"/>
              <a:gd name="connsiteX117" fmla="*/ 910263 w 1903276"/>
              <a:gd name="connsiteY117" fmla="*/ 614427 h 614427"/>
              <a:gd name="connsiteX118" fmla="*/ 937157 w 1903276"/>
              <a:gd name="connsiteY118" fmla="*/ 604083 h 614427"/>
              <a:gd name="connsiteX119" fmla="*/ 943363 w 1903276"/>
              <a:gd name="connsiteY119" fmla="*/ 597877 h 614427"/>
              <a:gd name="connsiteX120" fmla="*/ 947501 w 1903276"/>
              <a:gd name="connsiteY120" fmla="*/ 591670 h 614427"/>
              <a:gd name="connsiteX121" fmla="*/ 953707 w 1903276"/>
              <a:gd name="connsiteY121" fmla="*/ 583395 h 614427"/>
              <a:gd name="connsiteX122" fmla="*/ 959913 w 1903276"/>
              <a:gd name="connsiteY122" fmla="*/ 568914 h 614427"/>
              <a:gd name="connsiteX123" fmla="*/ 964051 w 1903276"/>
              <a:gd name="connsiteY123" fmla="*/ 556501 h 614427"/>
              <a:gd name="connsiteX124" fmla="*/ 970257 w 1903276"/>
              <a:gd name="connsiteY124" fmla="*/ 544088 h 614427"/>
              <a:gd name="connsiteX125" fmla="*/ 976463 w 1903276"/>
              <a:gd name="connsiteY125" fmla="*/ 546157 h 614427"/>
              <a:gd name="connsiteX126" fmla="*/ 980601 w 1903276"/>
              <a:gd name="connsiteY126" fmla="*/ 558570 h 614427"/>
              <a:gd name="connsiteX127" fmla="*/ 984739 w 1903276"/>
              <a:gd name="connsiteY127" fmla="*/ 570983 h 614427"/>
              <a:gd name="connsiteX128" fmla="*/ 988876 w 1903276"/>
              <a:gd name="connsiteY128" fmla="*/ 583395 h 614427"/>
              <a:gd name="connsiteX129" fmla="*/ 1001289 w 1903276"/>
              <a:gd name="connsiteY129" fmla="*/ 589602 h 614427"/>
              <a:gd name="connsiteX130" fmla="*/ 1019908 w 1903276"/>
              <a:gd name="connsiteY130" fmla="*/ 587533 h 614427"/>
              <a:gd name="connsiteX131" fmla="*/ 1030252 w 1903276"/>
              <a:gd name="connsiteY131" fmla="*/ 597877 h 614427"/>
              <a:gd name="connsiteX132" fmla="*/ 1034389 w 1903276"/>
              <a:gd name="connsiteY132" fmla="*/ 604083 h 614427"/>
              <a:gd name="connsiteX133" fmla="*/ 1040596 w 1903276"/>
              <a:gd name="connsiteY133" fmla="*/ 606152 h 614427"/>
              <a:gd name="connsiteX134" fmla="*/ 1046802 w 1903276"/>
              <a:gd name="connsiteY134" fmla="*/ 610289 h 614427"/>
              <a:gd name="connsiteX135" fmla="*/ 1055077 w 1903276"/>
              <a:gd name="connsiteY135" fmla="*/ 608221 h 614427"/>
              <a:gd name="connsiteX136" fmla="*/ 1065421 w 1903276"/>
              <a:gd name="connsiteY136" fmla="*/ 595808 h 614427"/>
              <a:gd name="connsiteX137" fmla="*/ 1071627 w 1903276"/>
              <a:gd name="connsiteY137" fmla="*/ 591670 h 614427"/>
              <a:gd name="connsiteX138" fmla="*/ 1077834 w 1903276"/>
              <a:gd name="connsiteY138" fmla="*/ 585464 h 614427"/>
              <a:gd name="connsiteX139" fmla="*/ 1079902 w 1903276"/>
              <a:gd name="connsiteY139" fmla="*/ 579258 h 614427"/>
              <a:gd name="connsiteX140" fmla="*/ 1088178 w 1903276"/>
              <a:gd name="connsiteY140" fmla="*/ 566845 h 614427"/>
              <a:gd name="connsiteX141" fmla="*/ 1094384 w 1903276"/>
              <a:gd name="connsiteY141" fmla="*/ 554432 h 614427"/>
              <a:gd name="connsiteX142" fmla="*/ 1096453 w 1903276"/>
              <a:gd name="connsiteY142" fmla="*/ 548226 h 614427"/>
              <a:gd name="connsiteX143" fmla="*/ 1104728 w 1903276"/>
              <a:gd name="connsiteY143" fmla="*/ 535813 h 614427"/>
              <a:gd name="connsiteX144" fmla="*/ 1110934 w 1903276"/>
              <a:gd name="connsiteY144" fmla="*/ 523401 h 614427"/>
              <a:gd name="connsiteX145" fmla="*/ 1117140 w 1903276"/>
              <a:gd name="connsiteY145" fmla="*/ 519263 h 614427"/>
              <a:gd name="connsiteX146" fmla="*/ 1133691 w 1903276"/>
              <a:gd name="connsiteY146" fmla="*/ 508919 h 614427"/>
              <a:gd name="connsiteX147" fmla="*/ 1141966 w 1903276"/>
              <a:gd name="connsiteY147" fmla="*/ 504782 h 614427"/>
              <a:gd name="connsiteX148" fmla="*/ 1170929 w 1903276"/>
              <a:gd name="connsiteY148" fmla="*/ 498575 h 614427"/>
              <a:gd name="connsiteX149" fmla="*/ 1189548 w 1903276"/>
              <a:gd name="connsiteY149" fmla="*/ 492369 h 614427"/>
              <a:gd name="connsiteX150" fmla="*/ 1195754 w 1903276"/>
              <a:gd name="connsiteY150" fmla="*/ 490300 h 614427"/>
              <a:gd name="connsiteX151" fmla="*/ 1222648 w 1903276"/>
              <a:gd name="connsiteY151" fmla="*/ 488231 h 614427"/>
              <a:gd name="connsiteX152" fmla="*/ 1235061 w 1903276"/>
              <a:gd name="connsiteY152" fmla="*/ 486163 h 614427"/>
              <a:gd name="connsiteX153" fmla="*/ 1253680 w 1903276"/>
              <a:gd name="connsiteY153" fmla="*/ 484094 h 614427"/>
              <a:gd name="connsiteX154" fmla="*/ 1288849 w 1903276"/>
              <a:gd name="connsiteY154" fmla="*/ 477887 h 614427"/>
              <a:gd name="connsiteX155" fmla="*/ 1408838 w 1903276"/>
              <a:gd name="connsiteY155" fmla="*/ 475819 h 614427"/>
              <a:gd name="connsiteX156" fmla="*/ 1423320 w 1903276"/>
              <a:gd name="connsiteY156" fmla="*/ 473750 h 614427"/>
              <a:gd name="connsiteX157" fmla="*/ 1437801 w 1903276"/>
              <a:gd name="connsiteY157" fmla="*/ 469612 h 614427"/>
              <a:gd name="connsiteX158" fmla="*/ 1454351 w 1903276"/>
              <a:gd name="connsiteY158" fmla="*/ 467544 h 614427"/>
              <a:gd name="connsiteX159" fmla="*/ 1460558 w 1903276"/>
              <a:gd name="connsiteY159" fmla="*/ 465475 h 614427"/>
              <a:gd name="connsiteX160" fmla="*/ 1468833 w 1903276"/>
              <a:gd name="connsiteY160" fmla="*/ 461337 h 614427"/>
              <a:gd name="connsiteX161" fmla="*/ 1477108 w 1903276"/>
              <a:gd name="connsiteY161" fmla="*/ 459268 h 614427"/>
              <a:gd name="connsiteX162" fmla="*/ 1493658 w 1903276"/>
              <a:gd name="connsiteY162" fmla="*/ 453062 h 614427"/>
              <a:gd name="connsiteX163" fmla="*/ 1506071 w 1903276"/>
              <a:gd name="connsiteY163" fmla="*/ 448925 h 614427"/>
              <a:gd name="connsiteX164" fmla="*/ 1512277 w 1903276"/>
              <a:gd name="connsiteY164" fmla="*/ 446856 h 614427"/>
              <a:gd name="connsiteX165" fmla="*/ 1520552 w 1903276"/>
              <a:gd name="connsiteY165" fmla="*/ 444787 h 614427"/>
              <a:gd name="connsiteX166" fmla="*/ 1526759 w 1903276"/>
              <a:gd name="connsiteY166" fmla="*/ 442718 h 614427"/>
              <a:gd name="connsiteX167" fmla="*/ 1539171 w 1903276"/>
              <a:gd name="connsiteY167" fmla="*/ 440649 h 614427"/>
              <a:gd name="connsiteX168" fmla="*/ 1557790 w 1903276"/>
              <a:gd name="connsiteY168" fmla="*/ 434443 h 614427"/>
              <a:gd name="connsiteX169" fmla="*/ 1570203 w 1903276"/>
              <a:gd name="connsiteY169" fmla="*/ 430306 h 614427"/>
              <a:gd name="connsiteX170" fmla="*/ 1576409 w 1903276"/>
              <a:gd name="connsiteY170" fmla="*/ 428237 h 614427"/>
              <a:gd name="connsiteX171" fmla="*/ 1586753 w 1903276"/>
              <a:gd name="connsiteY171" fmla="*/ 426168 h 614427"/>
              <a:gd name="connsiteX172" fmla="*/ 1595028 w 1903276"/>
              <a:gd name="connsiteY172" fmla="*/ 424099 h 614427"/>
              <a:gd name="connsiteX173" fmla="*/ 1607441 w 1903276"/>
              <a:gd name="connsiteY173" fmla="*/ 419962 h 614427"/>
              <a:gd name="connsiteX174" fmla="*/ 1619854 w 1903276"/>
              <a:gd name="connsiteY174" fmla="*/ 417893 h 614427"/>
              <a:gd name="connsiteX175" fmla="*/ 1636404 w 1903276"/>
              <a:gd name="connsiteY175" fmla="*/ 413755 h 614427"/>
              <a:gd name="connsiteX176" fmla="*/ 1644679 w 1903276"/>
              <a:gd name="connsiteY176" fmla="*/ 411687 h 614427"/>
              <a:gd name="connsiteX177" fmla="*/ 1661229 w 1903276"/>
              <a:gd name="connsiteY177" fmla="*/ 409618 h 614427"/>
              <a:gd name="connsiteX178" fmla="*/ 1704673 w 1903276"/>
              <a:gd name="connsiteY178" fmla="*/ 411687 h 614427"/>
              <a:gd name="connsiteX179" fmla="*/ 1733636 w 1903276"/>
              <a:gd name="connsiteY179" fmla="*/ 413755 h 614427"/>
              <a:gd name="connsiteX180" fmla="*/ 1779149 w 1903276"/>
              <a:gd name="connsiteY180" fmla="*/ 415824 h 614427"/>
              <a:gd name="connsiteX181" fmla="*/ 1853625 w 1903276"/>
              <a:gd name="connsiteY181" fmla="*/ 407549 h 614427"/>
              <a:gd name="connsiteX182" fmla="*/ 1876382 w 1903276"/>
              <a:gd name="connsiteY182" fmla="*/ 399274 h 614427"/>
              <a:gd name="connsiteX183" fmla="*/ 1897070 w 1903276"/>
              <a:gd name="connsiteY183" fmla="*/ 388930 h 614427"/>
              <a:gd name="connsiteX184" fmla="*/ 1903276 w 1903276"/>
              <a:gd name="connsiteY184" fmla="*/ 376517 h 61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903276" h="614427">
                <a:moveTo>
                  <a:pt x="0" y="403411"/>
                </a:moveTo>
                <a:cubicBezTo>
                  <a:pt x="15861" y="399963"/>
                  <a:pt x="31804" y="396876"/>
                  <a:pt x="47582" y="393068"/>
                </a:cubicBezTo>
                <a:cubicBezTo>
                  <a:pt x="51822" y="392045"/>
                  <a:pt x="55857" y="390309"/>
                  <a:pt x="59995" y="388930"/>
                </a:cubicBezTo>
                <a:lnTo>
                  <a:pt x="72407" y="384792"/>
                </a:lnTo>
                <a:lnTo>
                  <a:pt x="80682" y="382724"/>
                </a:lnTo>
                <a:cubicBezTo>
                  <a:pt x="98467" y="370867"/>
                  <a:pt x="75968" y="385081"/>
                  <a:pt x="93095" y="376517"/>
                </a:cubicBezTo>
                <a:cubicBezTo>
                  <a:pt x="95319" y="375405"/>
                  <a:pt x="97077" y="373492"/>
                  <a:pt x="99301" y="372380"/>
                </a:cubicBezTo>
                <a:cubicBezTo>
                  <a:pt x="101252" y="371405"/>
                  <a:pt x="103503" y="371170"/>
                  <a:pt x="105508" y="370311"/>
                </a:cubicBezTo>
                <a:cubicBezTo>
                  <a:pt x="108343" y="369096"/>
                  <a:pt x="110948" y="367388"/>
                  <a:pt x="113783" y="366173"/>
                </a:cubicBezTo>
                <a:cubicBezTo>
                  <a:pt x="120446" y="363317"/>
                  <a:pt x="127808" y="362822"/>
                  <a:pt x="134471" y="359967"/>
                </a:cubicBezTo>
                <a:cubicBezTo>
                  <a:pt x="137306" y="358752"/>
                  <a:pt x="139820" y="356805"/>
                  <a:pt x="142746" y="355830"/>
                </a:cubicBezTo>
                <a:cubicBezTo>
                  <a:pt x="148141" y="354032"/>
                  <a:pt x="153779" y="353071"/>
                  <a:pt x="159296" y="351692"/>
                </a:cubicBezTo>
                <a:cubicBezTo>
                  <a:pt x="162054" y="351002"/>
                  <a:pt x="164874" y="350522"/>
                  <a:pt x="167571" y="349623"/>
                </a:cubicBezTo>
                <a:lnTo>
                  <a:pt x="179984" y="345486"/>
                </a:lnTo>
                <a:cubicBezTo>
                  <a:pt x="182053" y="344796"/>
                  <a:pt x="184052" y="343845"/>
                  <a:pt x="186190" y="343417"/>
                </a:cubicBezTo>
                <a:cubicBezTo>
                  <a:pt x="189638" y="342727"/>
                  <a:pt x="193123" y="342201"/>
                  <a:pt x="196534" y="341348"/>
                </a:cubicBezTo>
                <a:cubicBezTo>
                  <a:pt x="198649" y="340819"/>
                  <a:pt x="200643" y="339878"/>
                  <a:pt x="202740" y="339279"/>
                </a:cubicBezTo>
                <a:cubicBezTo>
                  <a:pt x="205474" y="338498"/>
                  <a:pt x="208257" y="337900"/>
                  <a:pt x="211016" y="337211"/>
                </a:cubicBezTo>
                <a:cubicBezTo>
                  <a:pt x="229259" y="325047"/>
                  <a:pt x="200114" y="343694"/>
                  <a:pt x="229635" y="328935"/>
                </a:cubicBezTo>
                <a:cubicBezTo>
                  <a:pt x="232393" y="327556"/>
                  <a:pt x="235047" y="325943"/>
                  <a:pt x="237910" y="324798"/>
                </a:cubicBezTo>
                <a:cubicBezTo>
                  <a:pt x="241959" y="323178"/>
                  <a:pt x="246185" y="322039"/>
                  <a:pt x="250322" y="320660"/>
                </a:cubicBezTo>
                <a:lnTo>
                  <a:pt x="256529" y="318592"/>
                </a:lnTo>
                <a:cubicBezTo>
                  <a:pt x="268451" y="310643"/>
                  <a:pt x="256954" y="317522"/>
                  <a:pt x="268941" y="312385"/>
                </a:cubicBezTo>
                <a:cubicBezTo>
                  <a:pt x="271776" y="311170"/>
                  <a:pt x="274353" y="309393"/>
                  <a:pt x="277216" y="308248"/>
                </a:cubicBezTo>
                <a:cubicBezTo>
                  <a:pt x="281266" y="306628"/>
                  <a:pt x="285491" y="305489"/>
                  <a:pt x="289629" y="304110"/>
                </a:cubicBezTo>
                <a:cubicBezTo>
                  <a:pt x="298534" y="301141"/>
                  <a:pt x="293717" y="302570"/>
                  <a:pt x="304111" y="299973"/>
                </a:cubicBezTo>
                <a:cubicBezTo>
                  <a:pt x="306869" y="298594"/>
                  <a:pt x="309523" y="296981"/>
                  <a:pt x="312386" y="295835"/>
                </a:cubicBezTo>
                <a:cubicBezTo>
                  <a:pt x="327027" y="289978"/>
                  <a:pt x="320872" y="293289"/>
                  <a:pt x="333073" y="289629"/>
                </a:cubicBezTo>
                <a:cubicBezTo>
                  <a:pt x="337251" y="288376"/>
                  <a:pt x="341348" y="286870"/>
                  <a:pt x="345486" y="285491"/>
                </a:cubicBezTo>
                <a:lnTo>
                  <a:pt x="351692" y="283422"/>
                </a:lnTo>
                <a:lnTo>
                  <a:pt x="357899" y="281354"/>
                </a:lnTo>
                <a:cubicBezTo>
                  <a:pt x="359968" y="279975"/>
                  <a:pt x="361833" y="278226"/>
                  <a:pt x="364105" y="277216"/>
                </a:cubicBezTo>
                <a:cubicBezTo>
                  <a:pt x="371087" y="274112"/>
                  <a:pt x="379309" y="272203"/>
                  <a:pt x="386862" y="271010"/>
                </a:cubicBezTo>
                <a:cubicBezTo>
                  <a:pt x="396495" y="269489"/>
                  <a:pt x="406364" y="269238"/>
                  <a:pt x="415825" y="266872"/>
                </a:cubicBezTo>
                <a:cubicBezTo>
                  <a:pt x="418583" y="266182"/>
                  <a:pt x="421377" y="265620"/>
                  <a:pt x="424100" y="264803"/>
                </a:cubicBezTo>
                <a:cubicBezTo>
                  <a:pt x="424107" y="264801"/>
                  <a:pt x="439613" y="259632"/>
                  <a:pt x="442719" y="258597"/>
                </a:cubicBezTo>
                <a:lnTo>
                  <a:pt x="467544" y="250322"/>
                </a:lnTo>
                <a:lnTo>
                  <a:pt x="479957" y="246184"/>
                </a:lnTo>
                <a:cubicBezTo>
                  <a:pt x="482026" y="245495"/>
                  <a:pt x="484048" y="244645"/>
                  <a:pt x="486163" y="244116"/>
                </a:cubicBezTo>
                <a:lnTo>
                  <a:pt x="494438" y="242047"/>
                </a:lnTo>
                <a:cubicBezTo>
                  <a:pt x="496507" y="240668"/>
                  <a:pt x="498420" y="239021"/>
                  <a:pt x="500644" y="237909"/>
                </a:cubicBezTo>
                <a:cubicBezTo>
                  <a:pt x="503954" y="236254"/>
                  <a:pt x="512029" y="234657"/>
                  <a:pt x="515126" y="233772"/>
                </a:cubicBezTo>
                <a:cubicBezTo>
                  <a:pt x="517223" y="233173"/>
                  <a:pt x="519217" y="232232"/>
                  <a:pt x="521332" y="231703"/>
                </a:cubicBezTo>
                <a:cubicBezTo>
                  <a:pt x="524743" y="230850"/>
                  <a:pt x="528284" y="230559"/>
                  <a:pt x="531676" y="229634"/>
                </a:cubicBezTo>
                <a:cubicBezTo>
                  <a:pt x="531702" y="229627"/>
                  <a:pt x="547179" y="224467"/>
                  <a:pt x="550295" y="223428"/>
                </a:cubicBezTo>
                <a:cubicBezTo>
                  <a:pt x="552364" y="222738"/>
                  <a:pt x="554363" y="221787"/>
                  <a:pt x="556501" y="221359"/>
                </a:cubicBezTo>
                <a:lnTo>
                  <a:pt x="566845" y="219290"/>
                </a:lnTo>
                <a:cubicBezTo>
                  <a:pt x="570972" y="218540"/>
                  <a:pt x="575163" y="218131"/>
                  <a:pt x="579258" y="217221"/>
                </a:cubicBezTo>
                <a:cubicBezTo>
                  <a:pt x="581387" y="216748"/>
                  <a:pt x="583395" y="215842"/>
                  <a:pt x="585464" y="215153"/>
                </a:cubicBezTo>
                <a:cubicBezTo>
                  <a:pt x="595118" y="215842"/>
                  <a:pt x="604814" y="216090"/>
                  <a:pt x="614427" y="217221"/>
                </a:cubicBezTo>
                <a:cubicBezTo>
                  <a:pt x="616593" y="217476"/>
                  <a:pt x="618728" y="218231"/>
                  <a:pt x="620634" y="219290"/>
                </a:cubicBezTo>
                <a:cubicBezTo>
                  <a:pt x="624981" y="221705"/>
                  <a:pt x="633046" y="227565"/>
                  <a:pt x="633046" y="227565"/>
                </a:cubicBezTo>
                <a:lnTo>
                  <a:pt x="641321" y="239978"/>
                </a:lnTo>
                <a:cubicBezTo>
                  <a:pt x="645457" y="246182"/>
                  <a:pt x="644771" y="246875"/>
                  <a:pt x="651665" y="250322"/>
                </a:cubicBezTo>
                <a:cubicBezTo>
                  <a:pt x="653616" y="251297"/>
                  <a:pt x="655803" y="251701"/>
                  <a:pt x="657872" y="252391"/>
                </a:cubicBezTo>
                <a:cubicBezTo>
                  <a:pt x="659941" y="251012"/>
                  <a:pt x="662320" y="250011"/>
                  <a:pt x="664078" y="248253"/>
                </a:cubicBezTo>
                <a:cubicBezTo>
                  <a:pt x="665836" y="246495"/>
                  <a:pt x="665907" y="242970"/>
                  <a:pt x="668216" y="242047"/>
                </a:cubicBezTo>
                <a:cubicBezTo>
                  <a:pt x="670241" y="241237"/>
                  <a:pt x="672353" y="243426"/>
                  <a:pt x="674422" y="244116"/>
                </a:cubicBezTo>
                <a:cubicBezTo>
                  <a:pt x="675477" y="254664"/>
                  <a:pt x="676889" y="270499"/>
                  <a:pt x="678559" y="281354"/>
                </a:cubicBezTo>
                <a:cubicBezTo>
                  <a:pt x="679094" y="284829"/>
                  <a:pt x="680017" y="288235"/>
                  <a:pt x="680628" y="291697"/>
                </a:cubicBezTo>
                <a:cubicBezTo>
                  <a:pt x="682086" y="299959"/>
                  <a:pt x="683725" y="308198"/>
                  <a:pt x="684766" y="316523"/>
                </a:cubicBezTo>
                <a:cubicBezTo>
                  <a:pt x="688268" y="344538"/>
                  <a:pt x="685114" y="322577"/>
                  <a:pt x="688903" y="343417"/>
                </a:cubicBezTo>
                <a:cubicBezTo>
                  <a:pt x="689653" y="347544"/>
                  <a:pt x="689955" y="351761"/>
                  <a:pt x="690972" y="355830"/>
                </a:cubicBezTo>
                <a:cubicBezTo>
                  <a:pt x="692030" y="360061"/>
                  <a:pt x="693731" y="364105"/>
                  <a:pt x="695110" y="368242"/>
                </a:cubicBezTo>
                <a:lnTo>
                  <a:pt x="699247" y="380655"/>
                </a:lnTo>
                <a:cubicBezTo>
                  <a:pt x="699937" y="382724"/>
                  <a:pt x="700106" y="385047"/>
                  <a:pt x="701316" y="386861"/>
                </a:cubicBezTo>
                <a:lnTo>
                  <a:pt x="705454" y="393068"/>
                </a:lnTo>
                <a:cubicBezTo>
                  <a:pt x="710971" y="392378"/>
                  <a:pt x="716779" y="392899"/>
                  <a:pt x="722004" y="390999"/>
                </a:cubicBezTo>
                <a:cubicBezTo>
                  <a:pt x="725506" y="389725"/>
                  <a:pt x="730379" y="381540"/>
                  <a:pt x="732348" y="378586"/>
                </a:cubicBezTo>
                <a:cubicBezTo>
                  <a:pt x="733037" y="376517"/>
                  <a:pt x="733207" y="374194"/>
                  <a:pt x="734416" y="372380"/>
                </a:cubicBezTo>
                <a:cubicBezTo>
                  <a:pt x="743570" y="358649"/>
                  <a:pt x="737990" y="373507"/>
                  <a:pt x="744760" y="359967"/>
                </a:cubicBezTo>
                <a:cubicBezTo>
                  <a:pt x="753324" y="342840"/>
                  <a:pt x="739110" y="365339"/>
                  <a:pt x="750967" y="347554"/>
                </a:cubicBezTo>
                <a:cubicBezTo>
                  <a:pt x="759845" y="320917"/>
                  <a:pt x="751322" y="348199"/>
                  <a:pt x="757173" y="324798"/>
                </a:cubicBezTo>
                <a:cubicBezTo>
                  <a:pt x="757702" y="322683"/>
                  <a:pt x="758713" y="320707"/>
                  <a:pt x="759242" y="318592"/>
                </a:cubicBezTo>
                <a:cubicBezTo>
                  <a:pt x="760095" y="315181"/>
                  <a:pt x="760548" y="311681"/>
                  <a:pt x="761311" y="308248"/>
                </a:cubicBezTo>
                <a:cubicBezTo>
                  <a:pt x="761928" y="305473"/>
                  <a:pt x="762821" y="302761"/>
                  <a:pt x="763379" y="299973"/>
                </a:cubicBezTo>
                <a:cubicBezTo>
                  <a:pt x="764202" y="295860"/>
                  <a:pt x="764569" y="291662"/>
                  <a:pt x="765448" y="287560"/>
                </a:cubicBezTo>
                <a:cubicBezTo>
                  <a:pt x="766640" y="282000"/>
                  <a:pt x="768471" y="276586"/>
                  <a:pt x="769586" y="271010"/>
                </a:cubicBezTo>
                <a:cubicBezTo>
                  <a:pt x="770275" y="267562"/>
                  <a:pt x="770891" y="264099"/>
                  <a:pt x="771654" y="260666"/>
                </a:cubicBezTo>
                <a:cubicBezTo>
                  <a:pt x="772271" y="257890"/>
                  <a:pt x="773256" y="255196"/>
                  <a:pt x="773723" y="252391"/>
                </a:cubicBezTo>
                <a:cubicBezTo>
                  <a:pt x="777276" y="231078"/>
                  <a:pt x="777433" y="225606"/>
                  <a:pt x="779930" y="206878"/>
                </a:cubicBezTo>
                <a:cubicBezTo>
                  <a:pt x="780574" y="202044"/>
                  <a:pt x="781513" y="197248"/>
                  <a:pt x="781998" y="192396"/>
                </a:cubicBezTo>
                <a:cubicBezTo>
                  <a:pt x="784701" y="165357"/>
                  <a:pt x="784409" y="151409"/>
                  <a:pt x="786136" y="122058"/>
                </a:cubicBezTo>
                <a:cubicBezTo>
                  <a:pt x="786664" y="113082"/>
                  <a:pt x="787677" y="104139"/>
                  <a:pt x="788205" y="95163"/>
                </a:cubicBezTo>
                <a:cubicBezTo>
                  <a:pt x="789056" y="80690"/>
                  <a:pt x="789117" y="66171"/>
                  <a:pt x="790273" y="51719"/>
                </a:cubicBezTo>
                <a:cubicBezTo>
                  <a:pt x="790728" y="46028"/>
                  <a:pt x="793086" y="42537"/>
                  <a:pt x="794411" y="37238"/>
                </a:cubicBezTo>
                <a:cubicBezTo>
                  <a:pt x="797368" y="25411"/>
                  <a:pt x="795360" y="29250"/>
                  <a:pt x="798549" y="18619"/>
                </a:cubicBezTo>
                <a:cubicBezTo>
                  <a:pt x="799802" y="14442"/>
                  <a:pt x="800266" y="9835"/>
                  <a:pt x="802686" y="6206"/>
                </a:cubicBezTo>
                <a:lnTo>
                  <a:pt x="806824" y="0"/>
                </a:lnTo>
                <a:cubicBezTo>
                  <a:pt x="809582" y="689"/>
                  <a:pt x="812733" y="491"/>
                  <a:pt x="815099" y="2068"/>
                </a:cubicBezTo>
                <a:cubicBezTo>
                  <a:pt x="820015" y="5345"/>
                  <a:pt x="820405" y="14118"/>
                  <a:pt x="821305" y="18619"/>
                </a:cubicBezTo>
                <a:cubicBezTo>
                  <a:pt x="825689" y="69034"/>
                  <a:pt x="829305" y="50756"/>
                  <a:pt x="823374" y="74476"/>
                </a:cubicBezTo>
                <a:cubicBezTo>
                  <a:pt x="824753" y="88268"/>
                  <a:pt x="826819" y="102008"/>
                  <a:pt x="827511" y="115851"/>
                </a:cubicBezTo>
                <a:cubicBezTo>
                  <a:pt x="829789" y="161417"/>
                  <a:pt x="827310" y="143606"/>
                  <a:pt x="831649" y="169640"/>
                </a:cubicBezTo>
                <a:cubicBezTo>
                  <a:pt x="832339" y="184121"/>
                  <a:pt x="832720" y="198621"/>
                  <a:pt x="833718" y="213084"/>
                </a:cubicBezTo>
                <a:cubicBezTo>
                  <a:pt x="834509" y="224547"/>
                  <a:pt x="835781" y="229606"/>
                  <a:pt x="837855" y="239978"/>
                </a:cubicBezTo>
                <a:cubicBezTo>
                  <a:pt x="839234" y="258597"/>
                  <a:pt x="839352" y="277353"/>
                  <a:pt x="841993" y="295835"/>
                </a:cubicBezTo>
                <a:cubicBezTo>
                  <a:pt x="845956" y="323570"/>
                  <a:pt x="842099" y="298487"/>
                  <a:pt x="846130" y="320660"/>
                </a:cubicBezTo>
                <a:cubicBezTo>
                  <a:pt x="846880" y="324787"/>
                  <a:pt x="847376" y="328960"/>
                  <a:pt x="848199" y="333073"/>
                </a:cubicBezTo>
                <a:cubicBezTo>
                  <a:pt x="848757" y="335861"/>
                  <a:pt x="849710" y="338560"/>
                  <a:pt x="850268" y="341348"/>
                </a:cubicBezTo>
                <a:cubicBezTo>
                  <a:pt x="852257" y="351290"/>
                  <a:pt x="853135" y="360142"/>
                  <a:pt x="854406" y="370311"/>
                </a:cubicBezTo>
                <a:cubicBezTo>
                  <a:pt x="855531" y="388321"/>
                  <a:pt x="855113" y="399821"/>
                  <a:pt x="858543" y="415824"/>
                </a:cubicBezTo>
                <a:cubicBezTo>
                  <a:pt x="859735" y="421384"/>
                  <a:pt x="860138" y="427288"/>
                  <a:pt x="862681" y="432374"/>
                </a:cubicBezTo>
                <a:cubicBezTo>
                  <a:pt x="864060" y="435132"/>
                  <a:pt x="865843" y="437723"/>
                  <a:pt x="866818" y="440649"/>
                </a:cubicBezTo>
                <a:cubicBezTo>
                  <a:pt x="868616" y="446044"/>
                  <a:pt x="869577" y="451683"/>
                  <a:pt x="870956" y="457200"/>
                </a:cubicBezTo>
                <a:cubicBezTo>
                  <a:pt x="875435" y="475113"/>
                  <a:pt x="869951" y="455723"/>
                  <a:pt x="877162" y="473750"/>
                </a:cubicBezTo>
                <a:cubicBezTo>
                  <a:pt x="878782" y="477800"/>
                  <a:pt x="879921" y="482025"/>
                  <a:pt x="881300" y="486163"/>
                </a:cubicBezTo>
                <a:lnTo>
                  <a:pt x="883368" y="492369"/>
                </a:lnTo>
                <a:lnTo>
                  <a:pt x="885437" y="498575"/>
                </a:lnTo>
                <a:cubicBezTo>
                  <a:pt x="884747" y="502713"/>
                  <a:pt x="884278" y="506893"/>
                  <a:pt x="883368" y="510988"/>
                </a:cubicBezTo>
                <a:cubicBezTo>
                  <a:pt x="882895" y="513117"/>
                  <a:pt x="881300" y="515014"/>
                  <a:pt x="881300" y="517194"/>
                </a:cubicBezTo>
                <a:cubicBezTo>
                  <a:pt x="881300" y="521945"/>
                  <a:pt x="883421" y="549833"/>
                  <a:pt x="885437" y="558570"/>
                </a:cubicBezTo>
                <a:cubicBezTo>
                  <a:pt x="886418" y="562820"/>
                  <a:pt x="888517" y="566752"/>
                  <a:pt x="889575" y="570983"/>
                </a:cubicBezTo>
                <a:cubicBezTo>
                  <a:pt x="890236" y="573628"/>
                  <a:pt x="892230" y="582501"/>
                  <a:pt x="893712" y="585464"/>
                </a:cubicBezTo>
                <a:cubicBezTo>
                  <a:pt x="894824" y="587688"/>
                  <a:pt x="896471" y="589601"/>
                  <a:pt x="897850" y="591670"/>
                </a:cubicBezTo>
                <a:lnTo>
                  <a:pt x="901987" y="604083"/>
                </a:lnTo>
                <a:cubicBezTo>
                  <a:pt x="902677" y="606152"/>
                  <a:pt x="902242" y="609079"/>
                  <a:pt x="904056" y="610289"/>
                </a:cubicBezTo>
                <a:lnTo>
                  <a:pt x="910263" y="614427"/>
                </a:lnTo>
                <a:cubicBezTo>
                  <a:pt x="926732" y="603447"/>
                  <a:pt x="917752" y="606855"/>
                  <a:pt x="937157" y="604083"/>
                </a:cubicBezTo>
                <a:cubicBezTo>
                  <a:pt x="939226" y="602014"/>
                  <a:pt x="941490" y="600124"/>
                  <a:pt x="943363" y="597877"/>
                </a:cubicBezTo>
                <a:cubicBezTo>
                  <a:pt x="944955" y="595967"/>
                  <a:pt x="946056" y="593693"/>
                  <a:pt x="947501" y="591670"/>
                </a:cubicBezTo>
                <a:cubicBezTo>
                  <a:pt x="949505" y="588864"/>
                  <a:pt x="951638" y="586153"/>
                  <a:pt x="953707" y="583395"/>
                </a:cubicBezTo>
                <a:cubicBezTo>
                  <a:pt x="959180" y="561505"/>
                  <a:pt x="951750" y="587282"/>
                  <a:pt x="959913" y="568914"/>
                </a:cubicBezTo>
                <a:cubicBezTo>
                  <a:pt x="961684" y="564928"/>
                  <a:pt x="961632" y="560130"/>
                  <a:pt x="964051" y="556501"/>
                </a:cubicBezTo>
                <a:cubicBezTo>
                  <a:pt x="969398" y="548480"/>
                  <a:pt x="967402" y="552654"/>
                  <a:pt x="970257" y="544088"/>
                </a:cubicBezTo>
                <a:cubicBezTo>
                  <a:pt x="972326" y="544778"/>
                  <a:pt x="975196" y="544383"/>
                  <a:pt x="976463" y="546157"/>
                </a:cubicBezTo>
                <a:cubicBezTo>
                  <a:pt x="978998" y="549706"/>
                  <a:pt x="979222" y="554432"/>
                  <a:pt x="980601" y="558570"/>
                </a:cubicBezTo>
                <a:lnTo>
                  <a:pt x="984739" y="570983"/>
                </a:lnTo>
                <a:cubicBezTo>
                  <a:pt x="984740" y="570985"/>
                  <a:pt x="988874" y="583394"/>
                  <a:pt x="988876" y="583395"/>
                </a:cubicBezTo>
                <a:cubicBezTo>
                  <a:pt x="996897" y="588743"/>
                  <a:pt x="992723" y="586747"/>
                  <a:pt x="1001289" y="589602"/>
                </a:cubicBezTo>
                <a:cubicBezTo>
                  <a:pt x="1015770" y="584774"/>
                  <a:pt x="1009564" y="584085"/>
                  <a:pt x="1019908" y="587533"/>
                </a:cubicBezTo>
                <a:cubicBezTo>
                  <a:pt x="1030939" y="604081"/>
                  <a:pt x="1016461" y="584086"/>
                  <a:pt x="1030252" y="597877"/>
                </a:cubicBezTo>
                <a:cubicBezTo>
                  <a:pt x="1032010" y="599635"/>
                  <a:pt x="1032448" y="602530"/>
                  <a:pt x="1034389" y="604083"/>
                </a:cubicBezTo>
                <a:cubicBezTo>
                  <a:pt x="1036092" y="605445"/>
                  <a:pt x="1038645" y="605177"/>
                  <a:pt x="1040596" y="606152"/>
                </a:cubicBezTo>
                <a:cubicBezTo>
                  <a:pt x="1042820" y="607264"/>
                  <a:pt x="1044733" y="608910"/>
                  <a:pt x="1046802" y="610289"/>
                </a:cubicBezTo>
                <a:cubicBezTo>
                  <a:pt x="1049560" y="609600"/>
                  <a:pt x="1052608" y="609632"/>
                  <a:pt x="1055077" y="608221"/>
                </a:cubicBezTo>
                <a:cubicBezTo>
                  <a:pt x="1062980" y="603705"/>
                  <a:pt x="1059712" y="601517"/>
                  <a:pt x="1065421" y="595808"/>
                </a:cubicBezTo>
                <a:cubicBezTo>
                  <a:pt x="1067179" y="594050"/>
                  <a:pt x="1069717" y="593262"/>
                  <a:pt x="1071627" y="591670"/>
                </a:cubicBezTo>
                <a:cubicBezTo>
                  <a:pt x="1073875" y="589797"/>
                  <a:pt x="1075765" y="587533"/>
                  <a:pt x="1077834" y="585464"/>
                </a:cubicBezTo>
                <a:cubicBezTo>
                  <a:pt x="1078523" y="583395"/>
                  <a:pt x="1078843" y="581164"/>
                  <a:pt x="1079902" y="579258"/>
                </a:cubicBezTo>
                <a:cubicBezTo>
                  <a:pt x="1082317" y="574911"/>
                  <a:pt x="1088178" y="566845"/>
                  <a:pt x="1088178" y="566845"/>
                </a:cubicBezTo>
                <a:cubicBezTo>
                  <a:pt x="1093373" y="551254"/>
                  <a:pt x="1086367" y="570466"/>
                  <a:pt x="1094384" y="554432"/>
                </a:cubicBezTo>
                <a:cubicBezTo>
                  <a:pt x="1095359" y="552482"/>
                  <a:pt x="1095394" y="550132"/>
                  <a:pt x="1096453" y="548226"/>
                </a:cubicBezTo>
                <a:cubicBezTo>
                  <a:pt x="1098868" y="543879"/>
                  <a:pt x="1103155" y="540531"/>
                  <a:pt x="1104728" y="535813"/>
                </a:cubicBezTo>
                <a:cubicBezTo>
                  <a:pt x="1106411" y="530766"/>
                  <a:pt x="1106925" y="527411"/>
                  <a:pt x="1110934" y="523401"/>
                </a:cubicBezTo>
                <a:cubicBezTo>
                  <a:pt x="1112692" y="521643"/>
                  <a:pt x="1115071" y="520642"/>
                  <a:pt x="1117140" y="519263"/>
                </a:cubicBezTo>
                <a:cubicBezTo>
                  <a:pt x="1125101" y="507324"/>
                  <a:pt x="1116458" y="517534"/>
                  <a:pt x="1133691" y="508919"/>
                </a:cubicBezTo>
                <a:cubicBezTo>
                  <a:pt x="1136449" y="507540"/>
                  <a:pt x="1139040" y="505757"/>
                  <a:pt x="1141966" y="504782"/>
                </a:cubicBezTo>
                <a:cubicBezTo>
                  <a:pt x="1152279" y="501344"/>
                  <a:pt x="1160510" y="500312"/>
                  <a:pt x="1170929" y="498575"/>
                </a:cubicBezTo>
                <a:lnTo>
                  <a:pt x="1189548" y="492369"/>
                </a:lnTo>
                <a:cubicBezTo>
                  <a:pt x="1191617" y="491679"/>
                  <a:pt x="1193580" y="490467"/>
                  <a:pt x="1195754" y="490300"/>
                </a:cubicBezTo>
                <a:lnTo>
                  <a:pt x="1222648" y="488231"/>
                </a:lnTo>
                <a:cubicBezTo>
                  <a:pt x="1226786" y="487542"/>
                  <a:pt x="1230903" y="486717"/>
                  <a:pt x="1235061" y="486163"/>
                </a:cubicBezTo>
                <a:cubicBezTo>
                  <a:pt x="1241251" y="485338"/>
                  <a:pt x="1247531" y="485179"/>
                  <a:pt x="1253680" y="484094"/>
                </a:cubicBezTo>
                <a:cubicBezTo>
                  <a:pt x="1275376" y="480265"/>
                  <a:pt x="1265580" y="478582"/>
                  <a:pt x="1288849" y="477887"/>
                </a:cubicBezTo>
                <a:cubicBezTo>
                  <a:pt x="1328833" y="476694"/>
                  <a:pt x="1368842" y="476508"/>
                  <a:pt x="1408838" y="475819"/>
                </a:cubicBezTo>
                <a:cubicBezTo>
                  <a:pt x="1413665" y="475129"/>
                  <a:pt x="1418538" y="474706"/>
                  <a:pt x="1423320" y="473750"/>
                </a:cubicBezTo>
                <a:cubicBezTo>
                  <a:pt x="1447893" y="468835"/>
                  <a:pt x="1406979" y="474748"/>
                  <a:pt x="1437801" y="469612"/>
                </a:cubicBezTo>
                <a:cubicBezTo>
                  <a:pt x="1443285" y="468698"/>
                  <a:pt x="1448834" y="468233"/>
                  <a:pt x="1454351" y="467544"/>
                </a:cubicBezTo>
                <a:cubicBezTo>
                  <a:pt x="1456420" y="466854"/>
                  <a:pt x="1458553" y="466334"/>
                  <a:pt x="1460558" y="465475"/>
                </a:cubicBezTo>
                <a:cubicBezTo>
                  <a:pt x="1463393" y="464260"/>
                  <a:pt x="1465945" y="462420"/>
                  <a:pt x="1468833" y="461337"/>
                </a:cubicBezTo>
                <a:cubicBezTo>
                  <a:pt x="1471495" y="460339"/>
                  <a:pt x="1474411" y="460167"/>
                  <a:pt x="1477108" y="459268"/>
                </a:cubicBezTo>
                <a:cubicBezTo>
                  <a:pt x="1482697" y="457405"/>
                  <a:pt x="1488109" y="455043"/>
                  <a:pt x="1493658" y="453062"/>
                </a:cubicBezTo>
                <a:cubicBezTo>
                  <a:pt x="1497765" y="451595"/>
                  <a:pt x="1501933" y="450304"/>
                  <a:pt x="1506071" y="448925"/>
                </a:cubicBezTo>
                <a:cubicBezTo>
                  <a:pt x="1508140" y="448235"/>
                  <a:pt x="1510162" y="447385"/>
                  <a:pt x="1512277" y="446856"/>
                </a:cubicBezTo>
                <a:cubicBezTo>
                  <a:pt x="1515035" y="446166"/>
                  <a:pt x="1517818" y="445568"/>
                  <a:pt x="1520552" y="444787"/>
                </a:cubicBezTo>
                <a:cubicBezTo>
                  <a:pt x="1522649" y="444188"/>
                  <a:pt x="1524630" y="443191"/>
                  <a:pt x="1526759" y="442718"/>
                </a:cubicBezTo>
                <a:cubicBezTo>
                  <a:pt x="1530854" y="441808"/>
                  <a:pt x="1535034" y="441339"/>
                  <a:pt x="1539171" y="440649"/>
                </a:cubicBezTo>
                <a:cubicBezTo>
                  <a:pt x="1550630" y="433011"/>
                  <a:pt x="1539953" y="438902"/>
                  <a:pt x="1557790" y="434443"/>
                </a:cubicBezTo>
                <a:cubicBezTo>
                  <a:pt x="1562021" y="433385"/>
                  <a:pt x="1566065" y="431685"/>
                  <a:pt x="1570203" y="430306"/>
                </a:cubicBezTo>
                <a:cubicBezTo>
                  <a:pt x="1572272" y="429616"/>
                  <a:pt x="1574271" y="428665"/>
                  <a:pt x="1576409" y="428237"/>
                </a:cubicBezTo>
                <a:cubicBezTo>
                  <a:pt x="1579857" y="427547"/>
                  <a:pt x="1583320" y="426931"/>
                  <a:pt x="1586753" y="426168"/>
                </a:cubicBezTo>
                <a:cubicBezTo>
                  <a:pt x="1589529" y="425551"/>
                  <a:pt x="1592305" y="424916"/>
                  <a:pt x="1595028" y="424099"/>
                </a:cubicBezTo>
                <a:cubicBezTo>
                  <a:pt x="1599205" y="422846"/>
                  <a:pt x="1603139" y="420679"/>
                  <a:pt x="1607441" y="419962"/>
                </a:cubicBezTo>
                <a:cubicBezTo>
                  <a:pt x="1611579" y="419272"/>
                  <a:pt x="1615752" y="418772"/>
                  <a:pt x="1619854" y="417893"/>
                </a:cubicBezTo>
                <a:cubicBezTo>
                  <a:pt x="1625414" y="416701"/>
                  <a:pt x="1630887" y="415134"/>
                  <a:pt x="1636404" y="413755"/>
                </a:cubicBezTo>
                <a:cubicBezTo>
                  <a:pt x="1639162" y="413065"/>
                  <a:pt x="1641858" y="412040"/>
                  <a:pt x="1644679" y="411687"/>
                </a:cubicBezTo>
                <a:lnTo>
                  <a:pt x="1661229" y="409618"/>
                </a:lnTo>
                <a:lnTo>
                  <a:pt x="1704673" y="411687"/>
                </a:lnTo>
                <a:cubicBezTo>
                  <a:pt x="1714336" y="412239"/>
                  <a:pt x="1723972" y="413218"/>
                  <a:pt x="1733636" y="413755"/>
                </a:cubicBezTo>
                <a:cubicBezTo>
                  <a:pt x="1748799" y="414597"/>
                  <a:pt x="1763978" y="415134"/>
                  <a:pt x="1779149" y="415824"/>
                </a:cubicBezTo>
                <a:cubicBezTo>
                  <a:pt x="1799606" y="414687"/>
                  <a:pt x="1833829" y="414148"/>
                  <a:pt x="1853625" y="407549"/>
                </a:cubicBezTo>
                <a:cubicBezTo>
                  <a:pt x="1859412" y="405620"/>
                  <a:pt x="1870629" y="402150"/>
                  <a:pt x="1876382" y="399274"/>
                </a:cubicBezTo>
                <a:cubicBezTo>
                  <a:pt x="1903452" y="385740"/>
                  <a:pt x="1870486" y="399565"/>
                  <a:pt x="1897070" y="388930"/>
                </a:cubicBezTo>
                <a:lnTo>
                  <a:pt x="1903276" y="376517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475625" y="5077777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16654" y="5852311"/>
            <a:ext cx="38423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*Adapted from: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Tennøe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S.,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Halnes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Einevoll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 T., “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Uncertainpy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 : A Python toolbox for uncertainty quantification and sensitivity analysis in computational neuroscience .,” 2018, pp. 1–52.</a:t>
            </a:r>
          </a:p>
        </p:txBody>
      </p:sp>
    </p:spTree>
    <p:extLst>
      <p:ext uri="{BB962C8B-B14F-4D97-AF65-F5344CB8AC3E}">
        <p14:creationId xmlns:p14="http://schemas.microsoft.com/office/powerpoint/2010/main" val="11503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030383"/>
            <a:ext cx="10363200" cy="13620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Mathematical background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1873-F18F-4D4E-85DB-8EE959E740D5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5971344"/>
            <a:ext cx="3048000" cy="886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dirty="0" smtClean="0"/>
              <a:t>GPs and SPs are practical </a:t>
            </a:r>
            <a:r>
              <a:rPr lang="en-US" dirty="0"/>
              <a:t>to solve general </a:t>
            </a:r>
            <a:r>
              <a:rPr lang="en-US" dirty="0" smtClean="0"/>
              <a:t>NLPs.</a:t>
            </a:r>
            <a:endParaRPr dirty="0"/>
          </a:p>
        </p:txBody>
      </p:sp>
      <p:sp>
        <p:nvSpPr>
          <p:cNvPr id="311" name="Google Shape;311;p49"/>
          <p:cNvSpPr txBox="1"/>
          <p:nvPr/>
        </p:nvSpPr>
        <p:spPr>
          <a:xfrm>
            <a:off x="477167" y="1461100"/>
            <a:ext cx="5432566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Geometric program (GP):</a:t>
            </a:r>
            <a:endParaRPr sz="2400" b="1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Log-convex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Globally optimal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No initial guesses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-US" sz="2400" dirty="0" smtClean="0"/>
              <a:t>Sensitivities through the dual</a:t>
            </a:r>
            <a:endParaRPr sz="2400" dirty="0"/>
          </a:p>
        </p:txBody>
      </p:sp>
      <p:sp>
        <p:nvSpPr>
          <p:cNvPr id="312" name="Google Shape;312;p49"/>
          <p:cNvSpPr txBox="1"/>
          <p:nvPr/>
        </p:nvSpPr>
        <p:spPr>
          <a:xfrm>
            <a:off x="6151672" y="1461100"/>
            <a:ext cx="5910800" cy="1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Signomial program (SP):</a:t>
            </a:r>
            <a:endParaRPr sz="2400" b="1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Non-log-convex (difference of convex</a:t>
            </a:r>
            <a:r>
              <a:rPr lang="en" sz="2400" dirty="0" smtClean="0"/>
              <a:t>), and thus more general</a:t>
            </a:r>
          </a:p>
          <a:p>
            <a:pPr marL="609585" indent="-423323">
              <a:buSzPts val="1400"/>
              <a:buFontTx/>
              <a:buChar char="●"/>
            </a:pPr>
            <a:r>
              <a:rPr lang="en-US" sz="2400" dirty="0"/>
              <a:t>Solved as sequential </a:t>
            </a:r>
            <a:r>
              <a:rPr lang="en-US" sz="2400" dirty="0" smtClean="0"/>
              <a:t>GPs</a:t>
            </a:r>
          </a:p>
          <a:p>
            <a:pPr marL="609585" indent="-423323">
              <a:buSzPts val="1400"/>
              <a:buFontTx/>
              <a:buChar char="●"/>
            </a:pPr>
            <a:r>
              <a:rPr lang="en-US" sz="2400" dirty="0"/>
              <a:t>Solves with initial vector of </a:t>
            </a:r>
            <a:r>
              <a:rPr lang="en-US" sz="2400" dirty="0" smtClean="0"/>
              <a:t>1’s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 smtClean="0"/>
              <a:t>Locally optimal</a:t>
            </a:r>
            <a:endParaRPr sz="2400" dirty="0"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468" y="6045522"/>
            <a:ext cx="2032000" cy="701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9"/>
          <p:cNvSpPr txBox="1"/>
          <p:nvPr/>
        </p:nvSpPr>
        <p:spPr>
          <a:xfrm>
            <a:off x="9830233" y="5426967"/>
            <a:ext cx="3440000" cy="10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Formulated in:</a:t>
            </a:r>
            <a:endParaRPr sz="2400"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350" y="4268216"/>
            <a:ext cx="5227061" cy="10360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43" y="3499934"/>
            <a:ext cx="3958590" cy="13373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240" y="4715668"/>
            <a:ext cx="1981200" cy="941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240" y="5656738"/>
            <a:ext cx="2503170" cy="9944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7843" y="5085024"/>
            <a:ext cx="1617135" cy="3228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5881" y="6004643"/>
            <a:ext cx="1796155" cy="4109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27620" y="5022338"/>
            <a:ext cx="7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7"/>
          <a:stretch/>
        </p:blipFill>
        <p:spPr>
          <a:xfrm>
            <a:off x="2598751" y="696467"/>
            <a:ext cx="6924261" cy="6080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81" y="-12627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Log-log </a:t>
            </a:r>
            <a:r>
              <a:rPr lang="en-US" sz="3200" dirty="0"/>
              <a:t>transformation to turn NLP into convex problem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2661" y="1822176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Primal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monomial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2806" y="1838495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 form </a:t>
            </a:r>
            <a:r>
              <a:rPr lang="en-US" dirty="0"/>
              <a:t>monomial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2806" y="4175653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 </a:t>
            </a:r>
            <a:r>
              <a:rPr lang="en-US" dirty="0"/>
              <a:t>form posynomial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2661" y="4194315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Primal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posynomial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050" y="5738193"/>
            <a:ext cx="141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*Hoburg, 2013.  </a:t>
            </a:r>
            <a:r>
              <a:rPr lang="en-US" sz="1200" i="1" dirty="0"/>
              <a:t>Aircraft Design Optimization as a Geometric Program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D249-A68A-487A-883D-CC852CBD7FCE}" type="datetime1">
              <a:rPr lang="en-US" smtClean="0"/>
              <a:t>6/19/2019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 AeroA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 AeroAstro" id="{4A6D7081-04CD-4D57-A64C-563C491E1951}" vid="{C4FB2CCC-0DC0-4F1D-A1DB-640137B8F6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 AeroAstro</Template>
  <TotalTime>6001</TotalTime>
  <Words>2807</Words>
  <Application>Microsoft Office PowerPoint</Application>
  <PresentationFormat>Widescreen</PresentationFormat>
  <Paragraphs>506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Eras Bold ITC</vt:lpstr>
      <vt:lpstr>MIT AeroAstro</vt:lpstr>
      <vt:lpstr>Optimal Aircraft Design Decisions Under Uncertainty via Robust Signomial Programming</vt:lpstr>
      <vt:lpstr>What to expect</vt:lpstr>
      <vt:lpstr>Motivation: understanding how uncertainty influences design decisions. </vt:lpstr>
      <vt:lpstr>Legacy methods are failing to adequately capture the risk/performance tradeoff. </vt:lpstr>
      <vt:lpstr>We need more mathematical rigor  in design under uncertainty.</vt:lpstr>
      <vt:lpstr>Robust optimization is a tractable method for OUU.</vt:lpstr>
      <vt:lpstr>Mathematical background</vt:lpstr>
      <vt:lpstr>GPs and SPs are practical to solve general NLPs.</vt:lpstr>
      <vt:lpstr>Log-log transformation to turn NLP into convex problem </vt:lpstr>
      <vt:lpstr>The robust counterpart transforms OUU to deterministic optimization problem. </vt:lpstr>
      <vt:lpstr>Mathematical moves to obtain RSPs</vt:lpstr>
      <vt:lpstr>LPs have tractable robust counterparts. </vt:lpstr>
      <vt:lpstr>Takeaway: Given that an SP-compatible formulation exists, we can form a tractable robust SP!</vt:lpstr>
      <vt:lpstr>Uncertainty sets considered</vt:lpstr>
      <vt:lpstr>Applying RO to Conceptual UAV problem</vt:lpstr>
      <vt:lpstr>SP model captures important  multidisciplinary tradeoffs.</vt:lpstr>
      <vt:lpstr>Uncertainties reflect ‘engineering intuition’. </vt:lpstr>
      <vt:lpstr>PowerPoint Presentation</vt:lpstr>
      <vt:lpstr>RSP successfully mitigates probability of failure.</vt:lpstr>
      <vt:lpstr>Understanding multiobjective tradeoffs is key to risk mitigation.  </vt:lpstr>
      <vt:lpstr>Goal programming: risk is a global design objective. </vt:lpstr>
      <vt:lpstr>Contributions</vt:lpstr>
      <vt:lpstr>Please find our engineering design optimization  packages and models at: https://github.com/convexengineering  This work is powered by:   GPkit:       …/gpkit                                                   robust:    …/robust (in development) Mosek Version 8.1.0.80 Looking forward to your questions! </vt:lpstr>
      <vt:lpstr>Back-up slides</vt:lpstr>
      <vt:lpstr>Examples of constraints</vt:lpstr>
      <vt:lpstr>How can we tackle the schedule and cost explosion of aerospace programs?  </vt:lpstr>
      <vt:lpstr>We are approaching the limits of  the 2nd law of thermodynamics.</vt:lpstr>
      <vt:lpstr>Cost and schedule are highly correlated. </vt:lpstr>
      <vt:lpstr>Stochastic optimization operates over PDFs.</vt:lpstr>
      <vt:lpstr>SPs can be extremely complex (TASOPT).</vt:lpstr>
      <vt:lpstr>Exponential form of GP</vt:lpstr>
      <vt:lpstr>RSP formulations exist for all SP-compatible problems.</vt:lpstr>
      <vt:lpstr>Two-term posynomials are LP-approximable. </vt:lpstr>
      <vt:lpstr>Given two-term posynomials are LP-approximable1, all posynomials must then be LP-approximable.</vt:lpstr>
      <vt:lpstr>Uncoupled posynomials are robustified separately.</vt:lpstr>
      <vt:lpstr>Three approximations exist for RGP.</vt:lpstr>
      <vt:lpstr>Convex programs allow flexibility in objectives.</vt:lpstr>
      <vt:lpstr>Future work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Ozturk</dc:creator>
  <cp:lastModifiedBy>Berk Ozturk</cp:lastModifiedBy>
  <cp:revision>151</cp:revision>
  <dcterms:created xsi:type="dcterms:W3CDTF">2019-04-23T15:18:14Z</dcterms:created>
  <dcterms:modified xsi:type="dcterms:W3CDTF">2019-06-19T14:13:47Z</dcterms:modified>
</cp:coreProperties>
</file>