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move the slide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C9EE15B-7086-41C9-B897-E7FA70B88B22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876240" y="885960"/>
            <a:ext cx="5576040" cy="313632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873000" y="4448160"/>
            <a:ext cx="3469680" cy="39229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4509000" y="8371800"/>
            <a:ext cx="1943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+mn-lt"/>
                <a:ea typeface="+mn-ea"/>
              </a:rPr>
              <a:t>Chart </a:t>
            </a:r>
            <a:fld id="{8CF6E9AF-A61D-47A4-AE74-C11A45DB3CC4}" type="slidenum">
              <a:rPr b="1" lang="de-DE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de-DE" sz="1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77120" y="0"/>
            <a:ext cx="7238160" cy="107280"/>
          </a:xfrm>
          <a:prstGeom prst="rect">
            <a:avLst/>
          </a:prstGeom>
          <a:solidFill>
            <a:srgbClr val="f6a8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-101160" y="1055520"/>
            <a:ext cx="99360" cy="3924360"/>
            <a:chOff x="-101160" y="1055520"/>
            <a:chExt cx="99360" cy="3924360"/>
          </a:xfrm>
        </p:grpSpPr>
        <p:sp>
          <p:nvSpPr>
            <p:cNvPr id="2" name="Line 3"/>
            <p:cNvSpPr/>
            <p:nvPr/>
          </p:nvSpPr>
          <p:spPr>
            <a:xfrm>
              <a:off x="-101160" y="105552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-101160" y="123588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Line 5"/>
            <p:cNvSpPr/>
            <p:nvPr/>
          </p:nvSpPr>
          <p:spPr>
            <a:xfrm>
              <a:off x="-101160" y="292824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Line 6"/>
            <p:cNvSpPr/>
            <p:nvPr/>
          </p:nvSpPr>
          <p:spPr>
            <a:xfrm>
              <a:off x="-101160" y="310824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Line 7"/>
            <p:cNvSpPr/>
            <p:nvPr/>
          </p:nvSpPr>
          <p:spPr>
            <a:xfrm>
              <a:off x="-73800" y="479952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Line 8"/>
            <p:cNvSpPr/>
            <p:nvPr/>
          </p:nvSpPr>
          <p:spPr>
            <a:xfrm>
              <a:off x="-73800" y="497952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9156600" y="1055520"/>
            <a:ext cx="99360" cy="3924360"/>
            <a:chOff x="9156600" y="1055520"/>
            <a:chExt cx="99360" cy="3924360"/>
          </a:xfrm>
        </p:grpSpPr>
        <p:sp>
          <p:nvSpPr>
            <p:cNvPr id="9" name="Line 10"/>
            <p:cNvSpPr/>
            <p:nvPr/>
          </p:nvSpPr>
          <p:spPr>
            <a:xfrm>
              <a:off x="9156600" y="105552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9156600" y="123588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Line 12"/>
            <p:cNvSpPr/>
            <p:nvPr/>
          </p:nvSpPr>
          <p:spPr>
            <a:xfrm>
              <a:off x="9156600" y="292824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Line 13"/>
            <p:cNvSpPr/>
            <p:nvPr/>
          </p:nvSpPr>
          <p:spPr>
            <a:xfrm>
              <a:off x="9156600" y="310824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183960" y="479952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Line 15"/>
            <p:cNvSpPr/>
            <p:nvPr/>
          </p:nvSpPr>
          <p:spPr>
            <a:xfrm>
              <a:off x="9183960" y="497952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" name="Group 16"/>
          <p:cNvGrpSpPr/>
          <p:nvPr/>
        </p:nvGrpSpPr>
        <p:grpSpPr>
          <a:xfrm>
            <a:off x="177120" y="-113040"/>
            <a:ext cx="8786880" cy="99720"/>
            <a:chOff x="177120" y="-113040"/>
            <a:chExt cx="8786880" cy="99720"/>
          </a:xfrm>
        </p:grpSpPr>
        <p:sp>
          <p:nvSpPr>
            <p:cNvPr id="16" name="Line 17"/>
            <p:cNvSpPr/>
            <p:nvPr/>
          </p:nvSpPr>
          <p:spPr>
            <a:xfrm>
              <a:off x="388584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Line 18"/>
            <p:cNvSpPr/>
            <p:nvPr/>
          </p:nvSpPr>
          <p:spPr>
            <a:xfrm>
              <a:off x="370548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Line 19"/>
            <p:cNvSpPr/>
            <p:nvPr/>
          </p:nvSpPr>
          <p:spPr>
            <a:xfrm>
              <a:off x="212400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Line 20"/>
            <p:cNvSpPr/>
            <p:nvPr/>
          </p:nvSpPr>
          <p:spPr>
            <a:xfrm>
              <a:off x="194364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Line 21"/>
            <p:cNvSpPr/>
            <p:nvPr/>
          </p:nvSpPr>
          <p:spPr>
            <a:xfrm>
              <a:off x="357120" y="-8532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Line 22"/>
            <p:cNvSpPr/>
            <p:nvPr/>
          </p:nvSpPr>
          <p:spPr>
            <a:xfrm>
              <a:off x="177120" y="-8532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Line 23"/>
            <p:cNvSpPr/>
            <p:nvPr/>
          </p:nvSpPr>
          <p:spPr>
            <a:xfrm>
              <a:off x="565200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Line 24"/>
            <p:cNvSpPr/>
            <p:nvPr/>
          </p:nvSpPr>
          <p:spPr>
            <a:xfrm>
              <a:off x="547200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Line 25"/>
            <p:cNvSpPr/>
            <p:nvPr/>
          </p:nvSpPr>
          <p:spPr>
            <a:xfrm>
              <a:off x="741600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Line 26"/>
            <p:cNvSpPr/>
            <p:nvPr/>
          </p:nvSpPr>
          <p:spPr>
            <a:xfrm>
              <a:off x="723564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Line 27"/>
            <p:cNvSpPr/>
            <p:nvPr/>
          </p:nvSpPr>
          <p:spPr>
            <a:xfrm>
              <a:off x="896364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" name="Group 28"/>
          <p:cNvGrpSpPr/>
          <p:nvPr/>
        </p:nvGrpSpPr>
        <p:grpSpPr>
          <a:xfrm>
            <a:off x="177120" y="5169960"/>
            <a:ext cx="8786880" cy="99360"/>
            <a:chOff x="177120" y="5169960"/>
            <a:chExt cx="8786880" cy="99360"/>
          </a:xfrm>
        </p:grpSpPr>
        <p:sp>
          <p:nvSpPr>
            <p:cNvPr id="28" name="Line 29"/>
            <p:cNvSpPr/>
            <p:nvPr/>
          </p:nvSpPr>
          <p:spPr>
            <a:xfrm>
              <a:off x="388584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Line 30"/>
            <p:cNvSpPr/>
            <p:nvPr/>
          </p:nvSpPr>
          <p:spPr>
            <a:xfrm>
              <a:off x="370548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Line 31"/>
            <p:cNvSpPr/>
            <p:nvPr/>
          </p:nvSpPr>
          <p:spPr>
            <a:xfrm>
              <a:off x="212400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Line 32"/>
            <p:cNvSpPr/>
            <p:nvPr/>
          </p:nvSpPr>
          <p:spPr>
            <a:xfrm>
              <a:off x="194364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Line 33"/>
            <p:cNvSpPr/>
            <p:nvPr/>
          </p:nvSpPr>
          <p:spPr>
            <a:xfrm>
              <a:off x="357120" y="519732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Line 34"/>
            <p:cNvSpPr/>
            <p:nvPr/>
          </p:nvSpPr>
          <p:spPr>
            <a:xfrm>
              <a:off x="177120" y="519732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Line 35"/>
            <p:cNvSpPr/>
            <p:nvPr/>
          </p:nvSpPr>
          <p:spPr>
            <a:xfrm>
              <a:off x="565200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Line 36"/>
            <p:cNvSpPr/>
            <p:nvPr/>
          </p:nvSpPr>
          <p:spPr>
            <a:xfrm>
              <a:off x="547200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Line 37"/>
            <p:cNvSpPr/>
            <p:nvPr/>
          </p:nvSpPr>
          <p:spPr>
            <a:xfrm>
              <a:off x="741600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Line 38"/>
            <p:cNvSpPr/>
            <p:nvPr/>
          </p:nvSpPr>
          <p:spPr>
            <a:xfrm>
              <a:off x="723564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Line 39"/>
            <p:cNvSpPr/>
            <p:nvPr/>
          </p:nvSpPr>
          <p:spPr>
            <a:xfrm>
              <a:off x="896364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" name="CustomShape 40"/>
          <p:cNvSpPr/>
          <p:nvPr/>
        </p:nvSpPr>
        <p:spPr>
          <a:xfrm>
            <a:off x="7308360" y="2391840"/>
            <a:ext cx="1439280" cy="1645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177120" y="1031400"/>
            <a:ext cx="7238160" cy="24480"/>
          </a:xfrm>
          <a:prstGeom prst="rect">
            <a:avLst/>
          </a:prstGeom>
          <a:solidFill>
            <a:srgbClr val="dd640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" name="Group 42"/>
          <p:cNvGrpSpPr/>
          <p:nvPr/>
        </p:nvGrpSpPr>
        <p:grpSpPr>
          <a:xfrm>
            <a:off x="7632360" y="203040"/>
            <a:ext cx="1367280" cy="780840"/>
            <a:chOff x="7632360" y="203040"/>
            <a:chExt cx="1367280" cy="780840"/>
          </a:xfrm>
        </p:grpSpPr>
        <p:sp>
          <p:nvSpPr>
            <p:cNvPr id="42" name="CustomShape 43"/>
            <p:cNvSpPr/>
            <p:nvPr/>
          </p:nvSpPr>
          <p:spPr>
            <a:xfrm>
              <a:off x="7632360" y="203040"/>
              <a:ext cx="1366200" cy="78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3" name="Picture 12" descr=""/>
            <p:cNvPicPr/>
            <p:nvPr/>
          </p:nvPicPr>
          <p:blipFill>
            <a:blip r:embed="rId2"/>
            <a:srcRect l="0" t="0" r="0" b="238"/>
            <a:stretch/>
          </p:blipFill>
          <p:spPr>
            <a:xfrm>
              <a:off x="7632360" y="203040"/>
              <a:ext cx="1367280" cy="780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4" name="CustomShape 44"/>
          <p:cNvSpPr/>
          <p:nvPr/>
        </p:nvSpPr>
        <p:spPr>
          <a:xfrm>
            <a:off x="7596360" y="866160"/>
            <a:ext cx="1439280" cy="1645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5"/>
          <p:cNvSpPr/>
          <p:nvPr/>
        </p:nvSpPr>
        <p:spPr>
          <a:xfrm>
            <a:off x="7128360" y="203040"/>
            <a:ext cx="2014920" cy="11797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6"/>
          <p:cNvSpPr/>
          <p:nvPr/>
        </p:nvSpPr>
        <p:spPr>
          <a:xfrm>
            <a:off x="107640" y="0"/>
            <a:ext cx="7380000" cy="11667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7"/>
          <p:cNvSpPr/>
          <p:nvPr/>
        </p:nvSpPr>
        <p:spPr>
          <a:xfrm>
            <a:off x="179280" y="2932200"/>
            <a:ext cx="8600400" cy="2052000"/>
          </a:xfrm>
          <a:prstGeom prst="rect">
            <a:avLst/>
          </a:prstGeom>
          <a:solidFill>
            <a:srgbClr val="b1063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Grafik 17" descr=""/>
          <p:cNvPicPr/>
          <p:nvPr/>
        </p:nvPicPr>
        <p:blipFill>
          <a:blip r:embed="rId3"/>
          <a:stretch/>
        </p:blipFill>
        <p:spPr>
          <a:xfrm>
            <a:off x="7649640" y="239760"/>
            <a:ext cx="1308240" cy="740880"/>
          </a:xfrm>
          <a:prstGeom prst="rect">
            <a:avLst/>
          </a:prstGeom>
          <a:ln>
            <a:noFill/>
          </a:ln>
        </p:spPr>
      </p:pic>
      <p:sp>
        <p:nvSpPr>
          <p:cNvPr id="49" name="PlaceHolder 4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4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77120" y="0"/>
            <a:ext cx="7238160" cy="107280"/>
          </a:xfrm>
          <a:prstGeom prst="rect">
            <a:avLst/>
          </a:prstGeom>
          <a:solidFill>
            <a:srgbClr val="f6a8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" name="Group 2"/>
          <p:cNvGrpSpPr/>
          <p:nvPr/>
        </p:nvGrpSpPr>
        <p:grpSpPr>
          <a:xfrm>
            <a:off x="-101160" y="1055520"/>
            <a:ext cx="99360" cy="3924360"/>
            <a:chOff x="-101160" y="1055520"/>
            <a:chExt cx="99360" cy="3924360"/>
          </a:xfrm>
        </p:grpSpPr>
        <p:sp>
          <p:nvSpPr>
            <p:cNvPr id="89" name="Line 3"/>
            <p:cNvSpPr/>
            <p:nvPr/>
          </p:nvSpPr>
          <p:spPr>
            <a:xfrm>
              <a:off x="-101160" y="105552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Line 4"/>
            <p:cNvSpPr/>
            <p:nvPr/>
          </p:nvSpPr>
          <p:spPr>
            <a:xfrm>
              <a:off x="-101160" y="123588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Line 5"/>
            <p:cNvSpPr/>
            <p:nvPr/>
          </p:nvSpPr>
          <p:spPr>
            <a:xfrm>
              <a:off x="-101160" y="292824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Line 6"/>
            <p:cNvSpPr/>
            <p:nvPr/>
          </p:nvSpPr>
          <p:spPr>
            <a:xfrm>
              <a:off x="-101160" y="310824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Line 7"/>
            <p:cNvSpPr/>
            <p:nvPr/>
          </p:nvSpPr>
          <p:spPr>
            <a:xfrm>
              <a:off x="-73800" y="479952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Line 8"/>
            <p:cNvSpPr/>
            <p:nvPr/>
          </p:nvSpPr>
          <p:spPr>
            <a:xfrm>
              <a:off x="-73800" y="497952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" name="Group 9"/>
          <p:cNvGrpSpPr/>
          <p:nvPr/>
        </p:nvGrpSpPr>
        <p:grpSpPr>
          <a:xfrm>
            <a:off x="9156600" y="1055520"/>
            <a:ext cx="99360" cy="3924360"/>
            <a:chOff x="9156600" y="1055520"/>
            <a:chExt cx="99360" cy="3924360"/>
          </a:xfrm>
        </p:grpSpPr>
        <p:sp>
          <p:nvSpPr>
            <p:cNvPr id="96" name="Line 10"/>
            <p:cNvSpPr/>
            <p:nvPr/>
          </p:nvSpPr>
          <p:spPr>
            <a:xfrm>
              <a:off x="9156600" y="105552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Line 11"/>
            <p:cNvSpPr/>
            <p:nvPr/>
          </p:nvSpPr>
          <p:spPr>
            <a:xfrm>
              <a:off x="9156600" y="123588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Line 12"/>
            <p:cNvSpPr/>
            <p:nvPr/>
          </p:nvSpPr>
          <p:spPr>
            <a:xfrm>
              <a:off x="9156600" y="292824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Line 13"/>
            <p:cNvSpPr/>
            <p:nvPr/>
          </p:nvSpPr>
          <p:spPr>
            <a:xfrm>
              <a:off x="9156600" y="310824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Line 14"/>
            <p:cNvSpPr/>
            <p:nvPr/>
          </p:nvSpPr>
          <p:spPr>
            <a:xfrm>
              <a:off x="9183960" y="479952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Line 15"/>
            <p:cNvSpPr/>
            <p:nvPr/>
          </p:nvSpPr>
          <p:spPr>
            <a:xfrm>
              <a:off x="9183960" y="4979520"/>
              <a:ext cx="72000" cy="3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" name="Group 16"/>
          <p:cNvGrpSpPr/>
          <p:nvPr/>
        </p:nvGrpSpPr>
        <p:grpSpPr>
          <a:xfrm>
            <a:off x="177120" y="-113040"/>
            <a:ext cx="8786880" cy="99720"/>
            <a:chOff x="177120" y="-113040"/>
            <a:chExt cx="8786880" cy="99720"/>
          </a:xfrm>
        </p:grpSpPr>
        <p:sp>
          <p:nvSpPr>
            <p:cNvPr id="103" name="Line 17"/>
            <p:cNvSpPr/>
            <p:nvPr/>
          </p:nvSpPr>
          <p:spPr>
            <a:xfrm>
              <a:off x="388584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Line 18"/>
            <p:cNvSpPr/>
            <p:nvPr/>
          </p:nvSpPr>
          <p:spPr>
            <a:xfrm>
              <a:off x="370548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Line 19"/>
            <p:cNvSpPr/>
            <p:nvPr/>
          </p:nvSpPr>
          <p:spPr>
            <a:xfrm>
              <a:off x="212400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Line 20"/>
            <p:cNvSpPr/>
            <p:nvPr/>
          </p:nvSpPr>
          <p:spPr>
            <a:xfrm>
              <a:off x="194364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Line 21"/>
            <p:cNvSpPr/>
            <p:nvPr/>
          </p:nvSpPr>
          <p:spPr>
            <a:xfrm>
              <a:off x="357120" y="-8532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Line 22"/>
            <p:cNvSpPr/>
            <p:nvPr/>
          </p:nvSpPr>
          <p:spPr>
            <a:xfrm>
              <a:off x="177120" y="-8532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Line 23"/>
            <p:cNvSpPr/>
            <p:nvPr/>
          </p:nvSpPr>
          <p:spPr>
            <a:xfrm>
              <a:off x="565200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Line 24"/>
            <p:cNvSpPr/>
            <p:nvPr/>
          </p:nvSpPr>
          <p:spPr>
            <a:xfrm>
              <a:off x="547200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Line 25"/>
            <p:cNvSpPr/>
            <p:nvPr/>
          </p:nvSpPr>
          <p:spPr>
            <a:xfrm>
              <a:off x="741600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Line 26"/>
            <p:cNvSpPr/>
            <p:nvPr/>
          </p:nvSpPr>
          <p:spPr>
            <a:xfrm>
              <a:off x="723564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Line 27"/>
            <p:cNvSpPr/>
            <p:nvPr/>
          </p:nvSpPr>
          <p:spPr>
            <a:xfrm>
              <a:off x="8963640" y="-11304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" name="Group 28"/>
          <p:cNvGrpSpPr/>
          <p:nvPr/>
        </p:nvGrpSpPr>
        <p:grpSpPr>
          <a:xfrm>
            <a:off x="177120" y="5169960"/>
            <a:ext cx="8786880" cy="99360"/>
            <a:chOff x="177120" y="5169960"/>
            <a:chExt cx="8786880" cy="99360"/>
          </a:xfrm>
        </p:grpSpPr>
        <p:sp>
          <p:nvSpPr>
            <p:cNvPr id="115" name="Line 29"/>
            <p:cNvSpPr/>
            <p:nvPr/>
          </p:nvSpPr>
          <p:spPr>
            <a:xfrm>
              <a:off x="388584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Line 30"/>
            <p:cNvSpPr/>
            <p:nvPr/>
          </p:nvSpPr>
          <p:spPr>
            <a:xfrm>
              <a:off x="370548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Line 31"/>
            <p:cNvSpPr/>
            <p:nvPr/>
          </p:nvSpPr>
          <p:spPr>
            <a:xfrm>
              <a:off x="212400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Line 32"/>
            <p:cNvSpPr/>
            <p:nvPr/>
          </p:nvSpPr>
          <p:spPr>
            <a:xfrm>
              <a:off x="194364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Line 33"/>
            <p:cNvSpPr/>
            <p:nvPr/>
          </p:nvSpPr>
          <p:spPr>
            <a:xfrm>
              <a:off x="357120" y="519732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Line 34"/>
            <p:cNvSpPr/>
            <p:nvPr/>
          </p:nvSpPr>
          <p:spPr>
            <a:xfrm>
              <a:off x="177120" y="519732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Line 35"/>
            <p:cNvSpPr/>
            <p:nvPr/>
          </p:nvSpPr>
          <p:spPr>
            <a:xfrm>
              <a:off x="565200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Line 36"/>
            <p:cNvSpPr/>
            <p:nvPr/>
          </p:nvSpPr>
          <p:spPr>
            <a:xfrm>
              <a:off x="547200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Line 37"/>
            <p:cNvSpPr/>
            <p:nvPr/>
          </p:nvSpPr>
          <p:spPr>
            <a:xfrm>
              <a:off x="741600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Line 38"/>
            <p:cNvSpPr/>
            <p:nvPr/>
          </p:nvSpPr>
          <p:spPr>
            <a:xfrm>
              <a:off x="723564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Line 39"/>
            <p:cNvSpPr/>
            <p:nvPr/>
          </p:nvSpPr>
          <p:spPr>
            <a:xfrm>
              <a:off x="8963640" y="5169960"/>
              <a:ext cx="360" cy="7200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" name="CustomShape 40"/>
          <p:cNvSpPr/>
          <p:nvPr/>
        </p:nvSpPr>
        <p:spPr>
          <a:xfrm>
            <a:off x="7308360" y="2391840"/>
            <a:ext cx="1439280" cy="1645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1"/>
          <p:cNvSpPr/>
          <p:nvPr/>
        </p:nvSpPr>
        <p:spPr>
          <a:xfrm>
            <a:off x="177120" y="1031400"/>
            <a:ext cx="7238160" cy="24480"/>
          </a:xfrm>
          <a:prstGeom prst="rect">
            <a:avLst/>
          </a:prstGeom>
          <a:solidFill>
            <a:srgbClr val="dd640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8" name="Group 42"/>
          <p:cNvGrpSpPr/>
          <p:nvPr/>
        </p:nvGrpSpPr>
        <p:grpSpPr>
          <a:xfrm>
            <a:off x="7632360" y="203040"/>
            <a:ext cx="1367280" cy="780840"/>
            <a:chOff x="7632360" y="203040"/>
            <a:chExt cx="1367280" cy="780840"/>
          </a:xfrm>
        </p:grpSpPr>
        <p:sp>
          <p:nvSpPr>
            <p:cNvPr id="129" name="CustomShape 43"/>
            <p:cNvSpPr/>
            <p:nvPr/>
          </p:nvSpPr>
          <p:spPr>
            <a:xfrm>
              <a:off x="7632360" y="203040"/>
              <a:ext cx="1366200" cy="78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0" name="Picture 12" descr=""/>
            <p:cNvPicPr/>
            <p:nvPr/>
          </p:nvPicPr>
          <p:blipFill>
            <a:blip r:embed="rId2"/>
            <a:srcRect l="0" t="0" r="0" b="238"/>
            <a:stretch/>
          </p:blipFill>
          <p:spPr>
            <a:xfrm>
              <a:off x="7632360" y="203040"/>
              <a:ext cx="1367280" cy="780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1" name="CustomShape 44"/>
          <p:cNvSpPr/>
          <p:nvPr/>
        </p:nvSpPr>
        <p:spPr>
          <a:xfrm>
            <a:off x="7596360" y="866160"/>
            <a:ext cx="1439280" cy="1645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4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4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6" descr=""/>
          <p:cNvPicPr/>
          <p:nvPr/>
        </p:nvPicPr>
        <p:blipFill>
          <a:blip r:embed="rId1"/>
          <a:stretch/>
        </p:blipFill>
        <p:spPr>
          <a:xfrm>
            <a:off x="2666880" y="231480"/>
            <a:ext cx="4855680" cy="324612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179280" y="2926800"/>
            <a:ext cx="8600400" cy="2057400"/>
          </a:xfrm>
          <a:prstGeom prst="rect">
            <a:avLst/>
          </a:prstGeom>
          <a:solidFill>
            <a:srgbClr val="b1063a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358920" y="2926800"/>
            <a:ext cx="8421120" cy="10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180000" anchor="b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ffffff"/>
                </a:solidFill>
                <a:latin typeface="Verdana"/>
              </a:rPr>
              <a:t>Panzerknacker-Password Cracking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8920" y="3958560"/>
            <a:ext cx="842112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08000" tIns="72000" bIns="0"/>
          <a:p>
            <a:pPr algn="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0" lang="de-DE" sz="1400" spc="-1" strike="noStrike">
                <a:solidFill>
                  <a:srgbClr val="ffffff"/>
                </a:solidFill>
                <a:latin typeface="Verdana"/>
              </a:rPr>
              <a:t>Jonathan Schneider &amp; Leon Papke</a:t>
            </a:r>
            <a:endParaRPr b="0" lang="de-DE" sz="1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58920" y="108000"/>
            <a:ext cx="687636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80000" anchor="b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5a6166"/>
                </a:solidFill>
                <a:latin typeface="Verdana"/>
              </a:rPr>
              <a:t>Password Cracking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5a6166"/>
                </a:solidFill>
                <a:latin typeface="Verdana"/>
              </a:rPr>
              <a:t>Actor Overview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416720" y="4155840"/>
            <a:ext cx="1546920" cy="4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Jonathan Schneider &amp; Leon Papke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416720" y="3562560"/>
            <a:ext cx="1546920" cy="5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1" lang="de-DE" sz="1050" spc="-1" strike="noStrike">
                <a:solidFill>
                  <a:srgbClr val="323232"/>
                </a:solidFill>
                <a:latin typeface="Verdana"/>
              </a:rPr>
              <a:t>panzerknacker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7416720" y="4623120"/>
            <a:ext cx="154692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Slide </a:t>
            </a:r>
            <a:fld id="{E22FD6FA-C1B7-472E-984F-CDEAACC965FC}" type="slidenum">
              <a:rPr b="1" lang="de-DE" sz="1050" spc="-1" strike="noStrike">
                <a:solidFill>
                  <a:srgbClr val="323232"/>
                </a:solidFill>
                <a:latin typeface="Verdana"/>
              </a:rPr>
              <a:t>&lt;number&gt;</a:t>
            </a:fld>
            <a:endParaRPr b="0" lang="de-DE" sz="105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144000" y="1152000"/>
            <a:ext cx="3284280" cy="3095280"/>
          </a:xfrm>
          <a:prstGeom prst="roundRect">
            <a:avLst>
              <a:gd name="adj" fmla="val 16667"/>
            </a:avLst>
          </a:prstGeom>
          <a:solidFill>
            <a:srgbClr val="b1063a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algn="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1200" spc="-1" strike="noStrike">
                <a:solidFill>
                  <a:srgbClr val="ffffff"/>
                </a:solidFill>
                <a:latin typeface="Verdana"/>
                <a:ea typeface="DejaVu Sans"/>
              </a:rPr>
              <a:t>Master ActorSystem</a:t>
            </a:r>
            <a:endParaRPr b="0" lang="de-DE" sz="1200" spc="-1" strike="noStrike">
              <a:latin typeface="Arial"/>
            </a:endParaRPr>
          </a:p>
        </p:txBody>
      </p:sp>
      <p:grpSp>
        <p:nvGrpSpPr>
          <p:cNvPr id="185" name="Group 6"/>
          <p:cNvGrpSpPr/>
          <p:nvPr/>
        </p:nvGrpSpPr>
        <p:grpSpPr>
          <a:xfrm>
            <a:off x="4311360" y="1080000"/>
            <a:ext cx="3464640" cy="3167280"/>
            <a:chOff x="4311360" y="1080000"/>
            <a:chExt cx="3464640" cy="3167280"/>
          </a:xfrm>
        </p:grpSpPr>
        <p:sp>
          <p:nvSpPr>
            <p:cNvPr id="186" name="CustomShape 7"/>
            <p:cNvSpPr/>
            <p:nvPr/>
          </p:nvSpPr>
          <p:spPr>
            <a:xfrm>
              <a:off x="4571280" y="1080000"/>
              <a:ext cx="320472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187" name="CustomShape 8"/>
            <p:cNvSpPr/>
            <p:nvPr/>
          </p:nvSpPr>
          <p:spPr>
            <a:xfrm>
              <a:off x="4441320" y="1247400"/>
              <a:ext cx="320436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188" name="CustomShape 9"/>
            <p:cNvSpPr/>
            <p:nvPr/>
          </p:nvSpPr>
          <p:spPr>
            <a:xfrm>
              <a:off x="4311360" y="1414800"/>
              <a:ext cx="320472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</p:grpSp>
      <p:sp>
        <p:nvSpPr>
          <p:cNvPr id="189" name="CustomShape 10"/>
          <p:cNvSpPr/>
          <p:nvPr/>
        </p:nvSpPr>
        <p:spPr>
          <a:xfrm>
            <a:off x="238320" y="128232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700" spc="-1" strike="noStrike">
                <a:solidFill>
                  <a:srgbClr val="ffffff"/>
                </a:solidFill>
                <a:latin typeface="Verdana"/>
                <a:ea typeface="DejaVu Sans"/>
              </a:rPr>
              <a:t>Reader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2088000" y="194400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700" spc="-1" strike="noStrike">
                <a:solidFill>
                  <a:srgbClr val="ffffff"/>
                </a:solidFill>
                <a:latin typeface="Verdana"/>
                <a:ea typeface="DejaVu Sans"/>
              </a:rPr>
              <a:t>Master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91" name="CustomShape 12"/>
          <p:cNvSpPr/>
          <p:nvPr/>
        </p:nvSpPr>
        <p:spPr>
          <a:xfrm>
            <a:off x="238320" y="226800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600" spc="-1" strike="noStrike">
                <a:solidFill>
                  <a:srgbClr val="ffffff"/>
                </a:solidFill>
                <a:latin typeface="Verdana"/>
                <a:ea typeface="DejaVu Sans"/>
              </a:rPr>
              <a:t>Collector</a:t>
            </a:r>
            <a:endParaRPr b="0" lang="de-DE" sz="600" spc="-1" strike="noStrike">
              <a:latin typeface="Arial"/>
            </a:endParaRPr>
          </a:p>
        </p:txBody>
      </p:sp>
      <p:grpSp>
        <p:nvGrpSpPr>
          <p:cNvPr id="192" name="Group 13"/>
          <p:cNvGrpSpPr/>
          <p:nvPr/>
        </p:nvGrpSpPr>
        <p:grpSpPr>
          <a:xfrm>
            <a:off x="236520" y="3456000"/>
            <a:ext cx="2028960" cy="770400"/>
            <a:chOff x="236520" y="3456000"/>
            <a:chExt cx="2028960" cy="770400"/>
          </a:xfrm>
        </p:grpSpPr>
        <p:sp>
          <p:nvSpPr>
            <p:cNvPr id="193" name="CustomShape 14"/>
            <p:cNvSpPr/>
            <p:nvPr/>
          </p:nvSpPr>
          <p:spPr>
            <a:xfrm>
              <a:off x="1495800" y="345600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Reaper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194" name="CustomShape 15"/>
            <p:cNvSpPr/>
            <p:nvPr/>
          </p:nvSpPr>
          <p:spPr>
            <a:xfrm>
              <a:off x="848160" y="345636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Metrics Listener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195" name="CustomShape 16"/>
            <p:cNvSpPr/>
            <p:nvPr/>
          </p:nvSpPr>
          <p:spPr>
            <a:xfrm>
              <a:off x="236520" y="345672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Cluster Listener</a:t>
              </a:r>
              <a:endParaRPr b="0" lang="de-DE" sz="500" spc="-1" strike="noStrike">
                <a:latin typeface="Arial"/>
              </a:endParaRPr>
            </a:p>
          </p:txBody>
        </p:sp>
      </p:grpSp>
      <p:grpSp>
        <p:nvGrpSpPr>
          <p:cNvPr id="196" name="Group 17"/>
          <p:cNvGrpSpPr/>
          <p:nvPr/>
        </p:nvGrpSpPr>
        <p:grpSpPr>
          <a:xfrm>
            <a:off x="4412880" y="3456360"/>
            <a:ext cx="2028960" cy="770400"/>
            <a:chOff x="4412880" y="3456360"/>
            <a:chExt cx="2028960" cy="770400"/>
          </a:xfrm>
        </p:grpSpPr>
        <p:sp>
          <p:nvSpPr>
            <p:cNvPr id="197" name="CustomShape 18"/>
            <p:cNvSpPr/>
            <p:nvPr/>
          </p:nvSpPr>
          <p:spPr>
            <a:xfrm>
              <a:off x="5672160" y="345636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Reaper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198" name="CustomShape 19"/>
            <p:cNvSpPr/>
            <p:nvPr/>
          </p:nvSpPr>
          <p:spPr>
            <a:xfrm>
              <a:off x="5024520" y="345672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Metrics Listener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199" name="CustomShape 20"/>
            <p:cNvSpPr/>
            <p:nvPr/>
          </p:nvSpPr>
          <p:spPr>
            <a:xfrm>
              <a:off x="4412880" y="345708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Cluster Listener</a:t>
              </a:r>
              <a:endParaRPr b="0" lang="de-DE" sz="500" spc="-1" strike="noStrike">
                <a:latin typeface="Arial"/>
              </a:endParaRPr>
            </a:p>
          </p:txBody>
        </p:sp>
      </p:grpSp>
      <p:grpSp>
        <p:nvGrpSpPr>
          <p:cNvPr id="200" name="Group 21"/>
          <p:cNvGrpSpPr/>
          <p:nvPr/>
        </p:nvGrpSpPr>
        <p:grpSpPr>
          <a:xfrm>
            <a:off x="4702680" y="1823400"/>
            <a:ext cx="1058400" cy="984960"/>
            <a:chOff x="4702680" y="1823400"/>
            <a:chExt cx="1058400" cy="984960"/>
          </a:xfrm>
        </p:grpSpPr>
        <p:sp>
          <p:nvSpPr>
            <p:cNvPr id="201" name="CustomShape 22"/>
            <p:cNvSpPr/>
            <p:nvPr/>
          </p:nvSpPr>
          <p:spPr>
            <a:xfrm>
              <a:off x="4847400" y="182340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202" name="CustomShape 23"/>
            <p:cNvSpPr/>
            <p:nvPr/>
          </p:nvSpPr>
          <p:spPr>
            <a:xfrm>
              <a:off x="4775040" y="185904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203" name="CustomShape 24"/>
            <p:cNvSpPr/>
            <p:nvPr/>
          </p:nvSpPr>
          <p:spPr>
            <a:xfrm>
              <a:off x="4702680" y="189468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</p:grp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58920" y="108000"/>
            <a:ext cx="687636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80000" anchor="b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5a6166"/>
                </a:solidFill>
                <a:latin typeface="Verdana"/>
              </a:rPr>
              <a:t>Password Cracking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5a6166"/>
                </a:solidFill>
                <a:latin typeface="Verdana"/>
              </a:rPr>
              <a:t>Actor Registration/ Termination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7416720" y="4155840"/>
            <a:ext cx="1546920" cy="4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Jonathan Schneider &amp; Leon Papke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416720" y="3562560"/>
            <a:ext cx="1546920" cy="5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1" lang="de-DE" sz="1050" spc="-1" strike="noStrike">
                <a:solidFill>
                  <a:srgbClr val="323232"/>
                </a:solidFill>
                <a:latin typeface="Verdana"/>
              </a:rPr>
              <a:t>panzerknacker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7416720" y="4623120"/>
            <a:ext cx="154692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Slide </a:t>
            </a:r>
            <a:fld id="{C8EFDD09-1F1A-4D85-AFA2-114E3016CDDD}" type="slidenum">
              <a:rPr b="1" lang="de-DE" sz="1050" spc="-1" strike="noStrike">
                <a:solidFill>
                  <a:srgbClr val="323232"/>
                </a:solidFill>
                <a:latin typeface="Verdana"/>
              </a:rPr>
              <a:t>&lt;number&gt;</a:t>
            </a:fld>
            <a:endParaRPr b="0" lang="de-DE" sz="105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44000" y="1152000"/>
            <a:ext cx="3284280" cy="3095280"/>
          </a:xfrm>
          <a:prstGeom prst="roundRect">
            <a:avLst>
              <a:gd name="adj" fmla="val 16667"/>
            </a:avLst>
          </a:prstGeom>
          <a:solidFill>
            <a:srgbClr val="b1063a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algn="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1200" spc="-1" strike="noStrike">
                <a:solidFill>
                  <a:srgbClr val="ffffff"/>
                </a:solidFill>
                <a:latin typeface="Verdana"/>
                <a:ea typeface="DejaVu Sans"/>
              </a:rPr>
              <a:t>Master ActorSystem</a:t>
            </a:r>
            <a:endParaRPr b="0" lang="de-DE" sz="1200" spc="-1" strike="noStrike">
              <a:latin typeface="Arial"/>
            </a:endParaRPr>
          </a:p>
        </p:txBody>
      </p:sp>
      <p:grpSp>
        <p:nvGrpSpPr>
          <p:cNvPr id="209" name="Group 6"/>
          <p:cNvGrpSpPr/>
          <p:nvPr/>
        </p:nvGrpSpPr>
        <p:grpSpPr>
          <a:xfrm>
            <a:off x="4311360" y="1080000"/>
            <a:ext cx="3464640" cy="3167280"/>
            <a:chOff x="4311360" y="1080000"/>
            <a:chExt cx="3464640" cy="3167280"/>
          </a:xfrm>
        </p:grpSpPr>
        <p:sp>
          <p:nvSpPr>
            <p:cNvPr id="210" name="CustomShape 7"/>
            <p:cNvSpPr/>
            <p:nvPr/>
          </p:nvSpPr>
          <p:spPr>
            <a:xfrm>
              <a:off x="4571280" y="1080000"/>
              <a:ext cx="320472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211" name="CustomShape 8"/>
            <p:cNvSpPr/>
            <p:nvPr/>
          </p:nvSpPr>
          <p:spPr>
            <a:xfrm>
              <a:off x="4441320" y="1247400"/>
              <a:ext cx="320436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212" name="CustomShape 9"/>
            <p:cNvSpPr/>
            <p:nvPr/>
          </p:nvSpPr>
          <p:spPr>
            <a:xfrm>
              <a:off x="4311360" y="1414800"/>
              <a:ext cx="320472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</p:grpSp>
      <p:sp>
        <p:nvSpPr>
          <p:cNvPr id="213" name="CustomShape 10"/>
          <p:cNvSpPr/>
          <p:nvPr/>
        </p:nvSpPr>
        <p:spPr>
          <a:xfrm>
            <a:off x="238320" y="128232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700" spc="-1" strike="noStrike">
                <a:solidFill>
                  <a:srgbClr val="ffffff"/>
                </a:solidFill>
                <a:latin typeface="Verdana"/>
                <a:ea typeface="DejaVu Sans"/>
              </a:rPr>
              <a:t>Reader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214" name="CustomShape 11"/>
          <p:cNvSpPr/>
          <p:nvPr/>
        </p:nvSpPr>
        <p:spPr>
          <a:xfrm>
            <a:off x="2088000" y="194400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700" spc="-1" strike="noStrike">
                <a:solidFill>
                  <a:srgbClr val="ffffff"/>
                </a:solidFill>
                <a:latin typeface="Verdana"/>
                <a:ea typeface="DejaVu Sans"/>
              </a:rPr>
              <a:t>Master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215" name="CustomShape 12"/>
          <p:cNvSpPr/>
          <p:nvPr/>
        </p:nvSpPr>
        <p:spPr>
          <a:xfrm flipH="1">
            <a:off x="3001680" y="2441880"/>
            <a:ext cx="1700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d64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3"/>
          <p:cNvSpPr/>
          <p:nvPr/>
        </p:nvSpPr>
        <p:spPr>
          <a:xfrm>
            <a:off x="3064680" y="1872000"/>
            <a:ext cx="1600920" cy="43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dd64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RegistrationMessage</a:t>
            </a: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{}</a:t>
            </a:r>
            <a:endParaRPr b="0" lang="de-DE" sz="800" spc="-1" strike="noStrike">
              <a:latin typeface="Arial"/>
            </a:endParaRPr>
          </a:p>
          <a:p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or Terminated</a:t>
            </a: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{}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17" name="CustomShape 14"/>
          <p:cNvSpPr/>
          <p:nvPr/>
        </p:nvSpPr>
        <p:spPr>
          <a:xfrm>
            <a:off x="238320" y="226800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600" spc="-1" strike="noStrike">
                <a:solidFill>
                  <a:srgbClr val="ffffff"/>
                </a:solidFill>
                <a:latin typeface="Verdana"/>
                <a:ea typeface="DejaVu Sans"/>
              </a:rPr>
              <a:t>Collector</a:t>
            </a:r>
            <a:endParaRPr b="0" lang="de-DE" sz="600" spc="-1" strike="noStrike">
              <a:latin typeface="Arial"/>
            </a:endParaRPr>
          </a:p>
        </p:txBody>
      </p:sp>
      <p:grpSp>
        <p:nvGrpSpPr>
          <p:cNvPr id="218" name="Group 15"/>
          <p:cNvGrpSpPr/>
          <p:nvPr/>
        </p:nvGrpSpPr>
        <p:grpSpPr>
          <a:xfrm>
            <a:off x="236520" y="3456000"/>
            <a:ext cx="2028960" cy="770400"/>
            <a:chOff x="236520" y="3456000"/>
            <a:chExt cx="2028960" cy="770400"/>
          </a:xfrm>
        </p:grpSpPr>
        <p:sp>
          <p:nvSpPr>
            <p:cNvPr id="219" name="CustomShape 16"/>
            <p:cNvSpPr/>
            <p:nvPr/>
          </p:nvSpPr>
          <p:spPr>
            <a:xfrm>
              <a:off x="1495800" y="345600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Reaper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220" name="CustomShape 17"/>
            <p:cNvSpPr/>
            <p:nvPr/>
          </p:nvSpPr>
          <p:spPr>
            <a:xfrm>
              <a:off x="848160" y="345636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Metrics Listener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221" name="CustomShape 18"/>
            <p:cNvSpPr/>
            <p:nvPr/>
          </p:nvSpPr>
          <p:spPr>
            <a:xfrm>
              <a:off x="236520" y="345672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Cluster Listener</a:t>
              </a:r>
              <a:endParaRPr b="0" lang="de-DE" sz="500" spc="-1" strike="noStrike">
                <a:latin typeface="Arial"/>
              </a:endParaRPr>
            </a:p>
          </p:txBody>
        </p:sp>
      </p:grpSp>
      <p:grpSp>
        <p:nvGrpSpPr>
          <p:cNvPr id="222" name="Group 19"/>
          <p:cNvGrpSpPr/>
          <p:nvPr/>
        </p:nvGrpSpPr>
        <p:grpSpPr>
          <a:xfrm>
            <a:off x="4412880" y="3456360"/>
            <a:ext cx="2028960" cy="770400"/>
            <a:chOff x="4412880" y="3456360"/>
            <a:chExt cx="2028960" cy="770400"/>
          </a:xfrm>
        </p:grpSpPr>
        <p:sp>
          <p:nvSpPr>
            <p:cNvPr id="223" name="CustomShape 20"/>
            <p:cNvSpPr/>
            <p:nvPr/>
          </p:nvSpPr>
          <p:spPr>
            <a:xfrm>
              <a:off x="5672160" y="345636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Reaper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224" name="CustomShape 21"/>
            <p:cNvSpPr/>
            <p:nvPr/>
          </p:nvSpPr>
          <p:spPr>
            <a:xfrm>
              <a:off x="5024520" y="345672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Metrics Listener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225" name="CustomShape 22"/>
            <p:cNvSpPr/>
            <p:nvPr/>
          </p:nvSpPr>
          <p:spPr>
            <a:xfrm>
              <a:off x="4412880" y="345708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Cluster Listener</a:t>
              </a:r>
              <a:endParaRPr b="0" lang="de-DE" sz="500" spc="-1" strike="noStrike">
                <a:latin typeface="Arial"/>
              </a:endParaRPr>
            </a:p>
          </p:txBody>
        </p:sp>
      </p:grpSp>
      <p:sp>
        <p:nvSpPr>
          <p:cNvPr id="226" name="CustomShape 23"/>
          <p:cNvSpPr/>
          <p:nvPr/>
        </p:nvSpPr>
        <p:spPr>
          <a:xfrm flipH="1">
            <a:off x="3001680" y="2442240"/>
            <a:ext cx="1700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d64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7" name="Group 24"/>
          <p:cNvGrpSpPr/>
          <p:nvPr/>
        </p:nvGrpSpPr>
        <p:grpSpPr>
          <a:xfrm>
            <a:off x="4702680" y="1823400"/>
            <a:ext cx="1058400" cy="984960"/>
            <a:chOff x="4702680" y="1823400"/>
            <a:chExt cx="1058400" cy="984960"/>
          </a:xfrm>
        </p:grpSpPr>
        <p:sp>
          <p:nvSpPr>
            <p:cNvPr id="228" name="CustomShape 25"/>
            <p:cNvSpPr/>
            <p:nvPr/>
          </p:nvSpPr>
          <p:spPr>
            <a:xfrm>
              <a:off x="4847400" y="182340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229" name="CustomShape 26"/>
            <p:cNvSpPr/>
            <p:nvPr/>
          </p:nvSpPr>
          <p:spPr>
            <a:xfrm>
              <a:off x="4775040" y="185904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230" name="CustomShape 27"/>
            <p:cNvSpPr/>
            <p:nvPr/>
          </p:nvSpPr>
          <p:spPr>
            <a:xfrm>
              <a:off x="4702680" y="189468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</p:grpSp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44000" y="1152000"/>
            <a:ext cx="3284280" cy="3095280"/>
          </a:xfrm>
          <a:prstGeom prst="roundRect">
            <a:avLst>
              <a:gd name="adj" fmla="val 16667"/>
            </a:avLst>
          </a:prstGeom>
          <a:solidFill>
            <a:srgbClr val="b1063a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algn="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1200" spc="-1" strike="noStrike">
                <a:solidFill>
                  <a:srgbClr val="ffffff"/>
                </a:solidFill>
                <a:latin typeface="Verdana"/>
                <a:ea typeface="DejaVu Sans"/>
              </a:rPr>
              <a:t>Master </a:t>
            </a:r>
            <a:r>
              <a:rPr b="1" lang="de-DE" sz="1200" spc="-1" strike="noStrike">
                <a:solidFill>
                  <a:srgbClr val="ffffff"/>
                </a:solidFill>
                <a:latin typeface="Verdana"/>
                <a:ea typeface="DejaVu Sans"/>
              </a:rPr>
              <a:t>ActorSystem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58920" y="108000"/>
            <a:ext cx="687636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80000" anchor="b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5a6166"/>
                </a:solidFill>
                <a:latin typeface="Verdana"/>
              </a:rPr>
              <a:t>Password Cracking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5a6166"/>
                </a:solidFill>
                <a:latin typeface="Verdana"/>
              </a:rPr>
              <a:t>Read new batch of passwords to be cracked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416720" y="4155840"/>
            <a:ext cx="1546920" cy="4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Jonathan Schneider </a:t>
            </a: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&amp; Leon Papke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7416720" y="3562560"/>
            <a:ext cx="1546920" cy="5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1" lang="de-DE" sz="1050" spc="-1" strike="noStrike">
                <a:solidFill>
                  <a:srgbClr val="323232"/>
                </a:solidFill>
                <a:latin typeface="Verdana"/>
              </a:rPr>
              <a:t>panzerknacker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7416720" y="4623120"/>
            <a:ext cx="154692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Slide </a:t>
            </a:r>
            <a:fld id="{7DA0112E-AAAD-4E28-A553-D567440571B6}" type="slidenum">
              <a:rPr b="1" lang="de-DE" sz="1050" spc="-1" strike="noStrike">
                <a:solidFill>
                  <a:srgbClr val="323232"/>
                </a:solidFill>
                <a:latin typeface="Verdana"/>
              </a:rPr>
              <a:t>&lt;number&gt;</a:t>
            </a:fld>
            <a:endParaRPr b="0" lang="de-DE" sz="1050" spc="-1" strike="noStrike">
              <a:latin typeface="Arial"/>
            </a:endParaRPr>
          </a:p>
        </p:txBody>
      </p:sp>
      <p:grpSp>
        <p:nvGrpSpPr>
          <p:cNvPr id="236" name="Group 6"/>
          <p:cNvGrpSpPr/>
          <p:nvPr/>
        </p:nvGrpSpPr>
        <p:grpSpPr>
          <a:xfrm>
            <a:off x="4311360" y="1080000"/>
            <a:ext cx="3464640" cy="3167280"/>
            <a:chOff x="4311360" y="1080000"/>
            <a:chExt cx="3464640" cy="3167280"/>
          </a:xfrm>
        </p:grpSpPr>
        <p:sp>
          <p:nvSpPr>
            <p:cNvPr id="237" name="CustomShape 7"/>
            <p:cNvSpPr/>
            <p:nvPr/>
          </p:nvSpPr>
          <p:spPr>
            <a:xfrm>
              <a:off x="4571280" y="1080000"/>
              <a:ext cx="320472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238" name="CustomShape 8"/>
            <p:cNvSpPr/>
            <p:nvPr/>
          </p:nvSpPr>
          <p:spPr>
            <a:xfrm>
              <a:off x="4441320" y="1247400"/>
              <a:ext cx="320436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239" name="CustomShape 9"/>
            <p:cNvSpPr/>
            <p:nvPr/>
          </p:nvSpPr>
          <p:spPr>
            <a:xfrm>
              <a:off x="4311360" y="1414800"/>
              <a:ext cx="320472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</p:grpSp>
      <p:sp>
        <p:nvSpPr>
          <p:cNvPr id="240" name="CustomShape 10"/>
          <p:cNvSpPr/>
          <p:nvPr/>
        </p:nvSpPr>
        <p:spPr>
          <a:xfrm>
            <a:off x="238320" y="128232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700" spc="-1" strike="noStrike">
                <a:solidFill>
                  <a:srgbClr val="ffffff"/>
                </a:solidFill>
                <a:latin typeface="Verdana"/>
                <a:ea typeface="DejaVu Sans"/>
              </a:rPr>
              <a:t>Reader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241" name="CustomShape 11"/>
          <p:cNvSpPr/>
          <p:nvPr/>
        </p:nvSpPr>
        <p:spPr>
          <a:xfrm>
            <a:off x="2088000" y="194400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700" spc="-1" strike="noStrike">
                <a:solidFill>
                  <a:srgbClr val="ffffff"/>
                </a:solidFill>
                <a:latin typeface="Verdana"/>
                <a:ea typeface="DejaVu Sans"/>
              </a:rPr>
              <a:t>Master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242" name="CustomShape 12"/>
          <p:cNvSpPr/>
          <p:nvPr/>
        </p:nvSpPr>
        <p:spPr>
          <a:xfrm flipH="1">
            <a:off x="3001680" y="1583280"/>
            <a:ext cx="670320" cy="85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d64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3"/>
          <p:cNvSpPr/>
          <p:nvPr/>
        </p:nvSpPr>
        <p:spPr>
          <a:xfrm>
            <a:off x="3312000" y="1152000"/>
            <a:ext cx="1183320" cy="43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dd64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StartMessage</a:t>
            </a: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{}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44" name="CustomShape 14"/>
          <p:cNvSpPr/>
          <p:nvPr/>
        </p:nvSpPr>
        <p:spPr>
          <a:xfrm>
            <a:off x="238320" y="226800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600" spc="-1" strike="noStrike">
                <a:solidFill>
                  <a:srgbClr val="ffffff"/>
                </a:solidFill>
                <a:latin typeface="Verdana"/>
                <a:ea typeface="DejaVu Sans"/>
              </a:rPr>
              <a:t>Collector</a:t>
            </a:r>
            <a:endParaRPr b="0" lang="de-DE" sz="600" spc="-1" strike="noStrike">
              <a:latin typeface="Arial"/>
            </a:endParaRPr>
          </a:p>
        </p:txBody>
      </p:sp>
      <p:grpSp>
        <p:nvGrpSpPr>
          <p:cNvPr id="245" name="Group 15"/>
          <p:cNvGrpSpPr/>
          <p:nvPr/>
        </p:nvGrpSpPr>
        <p:grpSpPr>
          <a:xfrm>
            <a:off x="236520" y="3456000"/>
            <a:ext cx="2028960" cy="770400"/>
            <a:chOff x="236520" y="3456000"/>
            <a:chExt cx="2028960" cy="770400"/>
          </a:xfrm>
        </p:grpSpPr>
        <p:sp>
          <p:nvSpPr>
            <p:cNvPr id="246" name="CustomShape 16"/>
            <p:cNvSpPr/>
            <p:nvPr/>
          </p:nvSpPr>
          <p:spPr>
            <a:xfrm>
              <a:off x="1495800" y="345600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Reaper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247" name="CustomShape 17"/>
            <p:cNvSpPr/>
            <p:nvPr/>
          </p:nvSpPr>
          <p:spPr>
            <a:xfrm>
              <a:off x="848160" y="345636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Metrics Listener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248" name="CustomShape 18"/>
            <p:cNvSpPr/>
            <p:nvPr/>
          </p:nvSpPr>
          <p:spPr>
            <a:xfrm>
              <a:off x="236520" y="345672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Cluster Listener</a:t>
              </a:r>
              <a:endParaRPr b="0" lang="de-DE" sz="500" spc="-1" strike="noStrike">
                <a:latin typeface="Arial"/>
              </a:endParaRPr>
            </a:p>
          </p:txBody>
        </p:sp>
      </p:grpSp>
      <p:grpSp>
        <p:nvGrpSpPr>
          <p:cNvPr id="249" name="Group 19"/>
          <p:cNvGrpSpPr/>
          <p:nvPr/>
        </p:nvGrpSpPr>
        <p:grpSpPr>
          <a:xfrm>
            <a:off x="4412880" y="3456360"/>
            <a:ext cx="2028960" cy="770400"/>
            <a:chOff x="4412880" y="3456360"/>
            <a:chExt cx="2028960" cy="770400"/>
          </a:xfrm>
        </p:grpSpPr>
        <p:sp>
          <p:nvSpPr>
            <p:cNvPr id="250" name="CustomShape 20"/>
            <p:cNvSpPr/>
            <p:nvPr/>
          </p:nvSpPr>
          <p:spPr>
            <a:xfrm>
              <a:off x="5672160" y="345636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Reaper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251" name="CustomShape 21"/>
            <p:cNvSpPr/>
            <p:nvPr/>
          </p:nvSpPr>
          <p:spPr>
            <a:xfrm>
              <a:off x="5024520" y="345672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Metrics Listener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252" name="CustomShape 22"/>
            <p:cNvSpPr/>
            <p:nvPr/>
          </p:nvSpPr>
          <p:spPr>
            <a:xfrm>
              <a:off x="4412880" y="345708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Cluster Listener</a:t>
              </a:r>
              <a:endParaRPr b="0" lang="de-DE" sz="500" spc="-1" strike="noStrike">
                <a:latin typeface="Arial"/>
              </a:endParaRPr>
            </a:p>
          </p:txBody>
        </p:sp>
      </p:grpSp>
      <p:sp>
        <p:nvSpPr>
          <p:cNvPr id="253" name="CustomShape 23"/>
          <p:cNvSpPr/>
          <p:nvPr/>
        </p:nvSpPr>
        <p:spPr>
          <a:xfrm flipH="1" flipV="1">
            <a:off x="1152000" y="1800000"/>
            <a:ext cx="936000" cy="4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4"/>
          <p:cNvSpPr/>
          <p:nvPr/>
        </p:nvSpPr>
        <p:spPr>
          <a:xfrm>
            <a:off x="1408680" y="1656000"/>
            <a:ext cx="1183320" cy="21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dd64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ReadMessage</a:t>
            </a: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{}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55" name="CustomShape 25"/>
          <p:cNvSpPr/>
          <p:nvPr/>
        </p:nvSpPr>
        <p:spPr>
          <a:xfrm>
            <a:off x="1080000" y="2004840"/>
            <a:ext cx="1008000" cy="37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6"/>
          <p:cNvSpPr/>
          <p:nvPr/>
        </p:nvSpPr>
        <p:spPr>
          <a:xfrm flipH="1">
            <a:off x="1152000" y="2520000"/>
            <a:ext cx="936000" cy="28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7"/>
          <p:cNvSpPr/>
          <p:nvPr/>
        </p:nvSpPr>
        <p:spPr>
          <a:xfrm>
            <a:off x="544680" y="2160000"/>
            <a:ext cx="1183320" cy="21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dd64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BatchMessage</a:t>
            </a: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{}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58" name="CustomShape 28"/>
          <p:cNvSpPr/>
          <p:nvPr/>
        </p:nvSpPr>
        <p:spPr>
          <a:xfrm>
            <a:off x="976680" y="2952000"/>
            <a:ext cx="1255320" cy="43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dd64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CollectMessage{</a:t>
            </a: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}</a:t>
            </a:r>
            <a:endParaRPr b="0" lang="de-DE" sz="800" spc="-1" strike="noStrike">
              <a:latin typeface="Arial"/>
            </a:endParaRPr>
          </a:p>
          <a:p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e.g. "Processed batch of size 50"</a:t>
            </a:r>
            <a:endParaRPr b="0" lang="de-DE" sz="800" spc="-1" strike="noStrike">
              <a:latin typeface="Arial"/>
            </a:endParaRPr>
          </a:p>
        </p:txBody>
      </p:sp>
      <p:grpSp>
        <p:nvGrpSpPr>
          <p:cNvPr id="259" name="Group 29"/>
          <p:cNvGrpSpPr/>
          <p:nvPr/>
        </p:nvGrpSpPr>
        <p:grpSpPr>
          <a:xfrm>
            <a:off x="4702680" y="1823400"/>
            <a:ext cx="1058400" cy="984960"/>
            <a:chOff x="4702680" y="1823400"/>
            <a:chExt cx="1058400" cy="984960"/>
          </a:xfrm>
        </p:grpSpPr>
        <p:sp>
          <p:nvSpPr>
            <p:cNvPr id="260" name="CustomShape 30"/>
            <p:cNvSpPr/>
            <p:nvPr/>
          </p:nvSpPr>
          <p:spPr>
            <a:xfrm>
              <a:off x="4847400" y="182340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261" name="CustomShape 31"/>
            <p:cNvSpPr/>
            <p:nvPr/>
          </p:nvSpPr>
          <p:spPr>
            <a:xfrm>
              <a:off x="4775040" y="185904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262" name="CustomShape 32"/>
            <p:cNvSpPr/>
            <p:nvPr/>
          </p:nvSpPr>
          <p:spPr>
            <a:xfrm>
              <a:off x="4702680" y="189468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</p:grp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58920" y="108000"/>
            <a:ext cx="687636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80000" anchor="b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5a6166"/>
                </a:solidFill>
                <a:latin typeface="Verdana"/>
              </a:rPr>
              <a:t>Password Cracking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5a6166"/>
                </a:solidFill>
                <a:latin typeface="Verdana"/>
              </a:rPr>
              <a:t>Setup workers to crack hints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416720" y="4155840"/>
            <a:ext cx="1546920" cy="4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Jonathan Schneider &amp; Leon Papke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7416720" y="3562560"/>
            <a:ext cx="1546920" cy="5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1" lang="de-DE" sz="1050" spc="-1" strike="noStrike">
                <a:solidFill>
                  <a:srgbClr val="323232"/>
                </a:solidFill>
                <a:latin typeface="Verdana"/>
              </a:rPr>
              <a:t>panzerknacker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7416720" y="4623120"/>
            <a:ext cx="154692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Slide </a:t>
            </a:r>
            <a:fld id="{DB6E81F1-D705-494D-AB19-E0B9BB16380F}" type="slidenum">
              <a:rPr b="1" lang="de-DE" sz="1050" spc="-1" strike="noStrike">
                <a:solidFill>
                  <a:srgbClr val="323232"/>
                </a:solidFill>
                <a:latin typeface="Verdana"/>
              </a:rPr>
              <a:t>&lt;number&gt;</a:t>
            </a:fld>
            <a:endParaRPr b="0" lang="de-DE" sz="105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44000" y="1152000"/>
            <a:ext cx="3284280" cy="3095280"/>
          </a:xfrm>
          <a:prstGeom prst="roundRect">
            <a:avLst>
              <a:gd name="adj" fmla="val 16667"/>
            </a:avLst>
          </a:prstGeom>
          <a:solidFill>
            <a:srgbClr val="b1063a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algn="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1200" spc="-1" strike="noStrike">
                <a:solidFill>
                  <a:srgbClr val="ffffff"/>
                </a:solidFill>
                <a:latin typeface="Verdana"/>
                <a:ea typeface="DejaVu Sans"/>
              </a:rPr>
              <a:t>Master ActorSystem</a:t>
            </a:r>
            <a:endParaRPr b="0" lang="de-DE" sz="1200" spc="-1" strike="noStrike">
              <a:latin typeface="Arial"/>
            </a:endParaRPr>
          </a:p>
        </p:txBody>
      </p:sp>
      <p:grpSp>
        <p:nvGrpSpPr>
          <p:cNvPr id="268" name="Group 6"/>
          <p:cNvGrpSpPr/>
          <p:nvPr/>
        </p:nvGrpSpPr>
        <p:grpSpPr>
          <a:xfrm>
            <a:off x="4311360" y="1080000"/>
            <a:ext cx="3464640" cy="3167280"/>
            <a:chOff x="4311360" y="1080000"/>
            <a:chExt cx="3464640" cy="3167280"/>
          </a:xfrm>
        </p:grpSpPr>
        <p:sp>
          <p:nvSpPr>
            <p:cNvPr id="269" name="CustomShape 7"/>
            <p:cNvSpPr/>
            <p:nvPr/>
          </p:nvSpPr>
          <p:spPr>
            <a:xfrm>
              <a:off x="4571280" y="1080000"/>
              <a:ext cx="320472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270" name="CustomShape 8"/>
            <p:cNvSpPr/>
            <p:nvPr/>
          </p:nvSpPr>
          <p:spPr>
            <a:xfrm>
              <a:off x="4441320" y="1247400"/>
              <a:ext cx="320436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271" name="CustomShape 9"/>
            <p:cNvSpPr/>
            <p:nvPr/>
          </p:nvSpPr>
          <p:spPr>
            <a:xfrm>
              <a:off x="4311360" y="1414800"/>
              <a:ext cx="320472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</p:grpSp>
      <p:sp>
        <p:nvSpPr>
          <p:cNvPr id="272" name="CustomShape 10"/>
          <p:cNvSpPr/>
          <p:nvPr/>
        </p:nvSpPr>
        <p:spPr>
          <a:xfrm>
            <a:off x="238320" y="128232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700" spc="-1" strike="noStrike">
                <a:solidFill>
                  <a:srgbClr val="ffffff"/>
                </a:solidFill>
                <a:latin typeface="Verdana"/>
                <a:ea typeface="DejaVu Sans"/>
              </a:rPr>
              <a:t>Reader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273" name="CustomShape 11"/>
          <p:cNvSpPr/>
          <p:nvPr/>
        </p:nvSpPr>
        <p:spPr>
          <a:xfrm>
            <a:off x="2088000" y="194400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700" spc="-1" strike="noStrike">
                <a:solidFill>
                  <a:srgbClr val="ffffff"/>
                </a:solidFill>
                <a:latin typeface="Verdana"/>
                <a:ea typeface="DejaVu Sans"/>
              </a:rPr>
              <a:t>Master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274" name="CustomShape 12"/>
          <p:cNvSpPr/>
          <p:nvPr/>
        </p:nvSpPr>
        <p:spPr>
          <a:xfrm>
            <a:off x="238320" y="226800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600" spc="-1" strike="noStrike">
                <a:solidFill>
                  <a:srgbClr val="ffffff"/>
                </a:solidFill>
                <a:latin typeface="Verdana"/>
                <a:ea typeface="DejaVu Sans"/>
              </a:rPr>
              <a:t>Collector</a:t>
            </a:r>
            <a:endParaRPr b="0" lang="de-DE" sz="600" spc="-1" strike="noStrike">
              <a:latin typeface="Arial"/>
            </a:endParaRPr>
          </a:p>
        </p:txBody>
      </p:sp>
      <p:grpSp>
        <p:nvGrpSpPr>
          <p:cNvPr id="275" name="Group 13"/>
          <p:cNvGrpSpPr/>
          <p:nvPr/>
        </p:nvGrpSpPr>
        <p:grpSpPr>
          <a:xfrm>
            <a:off x="236520" y="3456000"/>
            <a:ext cx="2028960" cy="770400"/>
            <a:chOff x="236520" y="3456000"/>
            <a:chExt cx="2028960" cy="770400"/>
          </a:xfrm>
        </p:grpSpPr>
        <p:sp>
          <p:nvSpPr>
            <p:cNvPr id="276" name="CustomShape 14"/>
            <p:cNvSpPr/>
            <p:nvPr/>
          </p:nvSpPr>
          <p:spPr>
            <a:xfrm>
              <a:off x="1495800" y="345600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Reaper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277" name="CustomShape 15"/>
            <p:cNvSpPr/>
            <p:nvPr/>
          </p:nvSpPr>
          <p:spPr>
            <a:xfrm>
              <a:off x="848160" y="345636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Metrics </a:t>
              </a: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Listener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278" name="CustomShape 16"/>
            <p:cNvSpPr/>
            <p:nvPr/>
          </p:nvSpPr>
          <p:spPr>
            <a:xfrm>
              <a:off x="236520" y="345672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Cluster Listener</a:t>
              </a:r>
              <a:endParaRPr b="0" lang="de-DE" sz="500" spc="-1" strike="noStrike">
                <a:latin typeface="Arial"/>
              </a:endParaRPr>
            </a:p>
          </p:txBody>
        </p:sp>
      </p:grpSp>
      <p:grpSp>
        <p:nvGrpSpPr>
          <p:cNvPr id="279" name="Group 17"/>
          <p:cNvGrpSpPr/>
          <p:nvPr/>
        </p:nvGrpSpPr>
        <p:grpSpPr>
          <a:xfrm>
            <a:off x="4412880" y="3456360"/>
            <a:ext cx="2028960" cy="770400"/>
            <a:chOff x="4412880" y="3456360"/>
            <a:chExt cx="2028960" cy="770400"/>
          </a:xfrm>
        </p:grpSpPr>
        <p:sp>
          <p:nvSpPr>
            <p:cNvPr id="280" name="CustomShape 18"/>
            <p:cNvSpPr/>
            <p:nvPr/>
          </p:nvSpPr>
          <p:spPr>
            <a:xfrm>
              <a:off x="5672160" y="345636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Reaper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281" name="CustomShape 19"/>
            <p:cNvSpPr/>
            <p:nvPr/>
          </p:nvSpPr>
          <p:spPr>
            <a:xfrm>
              <a:off x="5024520" y="345672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Metrics Listener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282" name="CustomShape 20"/>
            <p:cNvSpPr/>
            <p:nvPr/>
          </p:nvSpPr>
          <p:spPr>
            <a:xfrm>
              <a:off x="4412880" y="345708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Cluster Listener</a:t>
              </a:r>
              <a:endParaRPr b="0" lang="de-DE" sz="500" spc="-1" strike="noStrike">
                <a:latin typeface="Arial"/>
              </a:endParaRPr>
            </a:p>
          </p:txBody>
        </p:sp>
      </p:grpSp>
      <p:grpSp>
        <p:nvGrpSpPr>
          <p:cNvPr id="283" name="Group 21"/>
          <p:cNvGrpSpPr/>
          <p:nvPr/>
        </p:nvGrpSpPr>
        <p:grpSpPr>
          <a:xfrm>
            <a:off x="4702680" y="1823400"/>
            <a:ext cx="1058400" cy="984960"/>
            <a:chOff x="4702680" y="1823400"/>
            <a:chExt cx="1058400" cy="984960"/>
          </a:xfrm>
        </p:grpSpPr>
        <p:sp>
          <p:nvSpPr>
            <p:cNvPr id="284" name="CustomShape 22"/>
            <p:cNvSpPr/>
            <p:nvPr/>
          </p:nvSpPr>
          <p:spPr>
            <a:xfrm>
              <a:off x="4847400" y="182340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</a:t>
              </a: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ker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285" name="CustomShape 23"/>
            <p:cNvSpPr/>
            <p:nvPr/>
          </p:nvSpPr>
          <p:spPr>
            <a:xfrm>
              <a:off x="4775040" y="185904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286" name="CustomShape 24"/>
            <p:cNvSpPr/>
            <p:nvPr/>
          </p:nvSpPr>
          <p:spPr>
            <a:xfrm>
              <a:off x="4702680" y="189468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</p:grpSp>
      <p:sp>
        <p:nvSpPr>
          <p:cNvPr id="287" name="CustomShape 25"/>
          <p:cNvSpPr/>
          <p:nvPr/>
        </p:nvSpPr>
        <p:spPr>
          <a:xfrm flipH="1" flipV="1" rot="21594000">
            <a:off x="2987640" y="2409840"/>
            <a:ext cx="171468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6"/>
          <p:cNvSpPr/>
          <p:nvPr/>
        </p:nvSpPr>
        <p:spPr>
          <a:xfrm>
            <a:off x="3024000" y="2340000"/>
            <a:ext cx="1678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7"/>
          <p:cNvSpPr/>
          <p:nvPr/>
        </p:nvSpPr>
        <p:spPr>
          <a:xfrm>
            <a:off x="3101400" y="1620000"/>
            <a:ext cx="1362600" cy="68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dd64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HintSetupMessage</a:t>
            </a: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{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   </a:t>
            </a: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private char resultChar;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   </a:t>
            </a: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private char[] alphabet;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}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90" name="CustomShape 28"/>
          <p:cNvSpPr/>
          <p:nvPr/>
        </p:nvSpPr>
        <p:spPr>
          <a:xfrm>
            <a:off x="3096000" y="2448000"/>
            <a:ext cx="1368000" cy="21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dd64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PullDataMessage</a:t>
            </a: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{}</a:t>
            </a:r>
            <a:endParaRPr b="0" lang="de-DE" sz="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58920" y="108000"/>
            <a:ext cx="687636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80000" anchor="b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5a6166"/>
                </a:solidFill>
                <a:latin typeface="Verdana"/>
              </a:rPr>
              <a:t>Pass</a:t>
            </a:r>
            <a:r>
              <a:rPr b="0" lang="de-DE" sz="2000" spc="-1" strike="noStrike">
                <a:solidFill>
                  <a:srgbClr val="5a6166"/>
                </a:solidFill>
                <a:latin typeface="Verdana"/>
              </a:rPr>
              <a:t>word </a:t>
            </a:r>
            <a:r>
              <a:rPr b="0" lang="de-DE" sz="2000" spc="-1" strike="noStrike">
                <a:solidFill>
                  <a:srgbClr val="5a6166"/>
                </a:solidFill>
                <a:latin typeface="Verdana"/>
              </a:rPr>
              <a:t>Crac</a:t>
            </a:r>
            <a:r>
              <a:rPr b="0" lang="de-DE" sz="2000" spc="-1" strike="noStrike">
                <a:solidFill>
                  <a:srgbClr val="5a6166"/>
                </a:solidFill>
                <a:latin typeface="Verdana"/>
              </a:rPr>
              <a:t>king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5a6166"/>
                </a:solidFill>
                <a:latin typeface="Verdana"/>
              </a:rPr>
              <a:t>Crac</a:t>
            </a:r>
            <a:r>
              <a:rPr b="1" lang="de-DE" sz="2000" spc="-1" strike="noStrike">
                <a:solidFill>
                  <a:srgbClr val="5a6166"/>
                </a:solidFill>
                <a:latin typeface="Verdana"/>
              </a:rPr>
              <a:t>k </a:t>
            </a:r>
            <a:r>
              <a:rPr b="1" lang="de-DE" sz="2000" spc="-1" strike="noStrike">
                <a:solidFill>
                  <a:srgbClr val="5a6166"/>
                </a:solidFill>
                <a:latin typeface="Verdana"/>
              </a:rPr>
              <a:t>the </a:t>
            </a:r>
            <a:r>
              <a:rPr b="1" lang="de-DE" sz="2000" spc="-1" strike="noStrike">
                <a:solidFill>
                  <a:srgbClr val="5a6166"/>
                </a:solidFill>
                <a:latin typeface="Verdana"/>
              </a:rPr>
              <a:t>hash</a:t>
            </a:r>
            <a:r>
              <a:rPr b="1" lang="de-DE" sz="2000" spc="-1" strike="noStrike">
                <a:solidFill>
                  <a:srgbClr val="5a6166"/>
                </a:solidFill>
                <a:latin typeface="Verdana"/>
              </a:rPr>
              <a:t>ed </a:t>
            </a:r>
            <a:r>
              <a:rPr b="1" lang="de-DE" sz="2000" spc="-1" strike="noStrike">
                <a:solidFill>
                  <a:srgbClr val="5a6166"/>
                </a:solidFill>
                <a:latin typeface="Verdana"/>
              </a:rPr>
              <a:t>hint</a:t>
            </a:r>
            <a:r>
              <a:rPr b="1" lang="de-DE" sz="2000" spc="-1" strike="noStrike">
                <a:solidFill>
                  <a:srgbClr val="5a6166"/>
                </a:solidFill>
                <a:latin typeface="Verdana"/>
              </a:rPr>
              <a:t>s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7416720" y="4155840"/>
            <a:ext cx="1546920" cy="4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Jonathan Schneider &amp; Leon Papke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7416720" y="3562560"/>
            <a:ext cx="1546920" cy="5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1" lang="de-DE" sz="1050" spc="-1" strike="noStrike">
                <a:solidFill>
                  <a:srgbClr val="323232"/>
                </a:solidFill>
                <a:latin typeface="Verdana"/>
              </a:rPr>
              <a:t>panzerknacker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7416720" y="4623120"/>
            <a:ext cx="154692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Slide </a:t>
            </a:r>
            <a:fld id="{877E5C16-3343-4A47-A68F-E18343878005}" type="slidenum">
              <a:rPr b="1" lang="de-DE" sz="1050" spc="-1" strike="noStrike">
                <a:solidFill>
                  <a:srgbClr val="323232"/>
                </a:solidFill>
                <a:latin typeface="Verdana"/>
              </a:rPr>
              <a:t>&lt;number&gt;</a:t>
            </a:fld>
            <a:endParaRPr b="0" lang="de-DE" sz="105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144000" y="1152000"/>
            <a:ext cx="3284280" cy="3095280"/>
          </a:xfrm>
          <a:prstGeom prst="roundRect">
            <a:avLst>
              <a:gd name="adj" fmla="val 16667"/>
            </a:avLst>
          </a:prstGeom>
          <a:solidFill>
            <a:srgbClr val="b1063a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algn="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1200" spc="-1" strike="noStrike">
                <a:solidFill>
                  <a:srgbClr val="ffffff"/>
                </a:solidFill>
                <a:latin typeface="Verdana"/>
                <a:ea typeface="DejaVu Sans"/>
              </a:rPr>
              <a:t>Master ActorSystem</a:t>
            </a:r>
            <a:endParaRPr b="0" lang="de-DE" sz="1200" spc="-1" strike="noStrike">
              <a:latin typeface="Arial"/>
            </a:endParaRPr>
          </a:p>
        </p:txBody>
      </p:sp>
      <p:grpSp>
        <p:nvGrpSpPr>
          <p:cNvPr id="296" name="Group 6"/>
          <p:cNvGrpSpPr/>
          <p:nvPr/>
        </p:nvGrpSpPr>
        <p:grpSpPr>
          <a:xfrm>
            <a:off x="4311360" y="1080000"/>
            <a:ext cx="3464640" cy="3167280"/>
            <a:chOff x="4311360" y="1080000"/>
            <a:chExt cx="3464640" cy="3167280"/>
          </a:xfrm>
        </p:grpSpPr>
        <p:sp>
          <p:nvSpPr>
            <p:cNvPr id="297" name="CustomShape 7"/>
            <p:cNvSpPr/>
            <p:nvPr/>
          </p:nvSpPr>
          <p:spPr>
            <a:xfrm>
              <a:off x="4571280" y="1080000"/>
              <a:ext cx="320472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</a:t>
              </a: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e </a:t>
              </a: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Acto</a:t>
              </a: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rSyst</a:t>
              </a: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em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298" name="CustomShape 8"/>
            <p:cNvSpPr/>
            <p:nvPr/>
          </p:nvSpPr>
          <p:spPr>
            <a:xfrm>
              <a:off x="4441320" y="1247400"/>
              <a:ext cx="320436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299" name="CustomShape 9"/>
            <p:cNvSpPr/>
            <p:nvPr/>
          </p:nvSpPr>
          <p:spPr>
            <a:xfrm>
              <a:off x="4311360" y="1414800"/>
              <a:ext cx="320472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</p:grpSp>
      <p:sp>
        <p:nvSpPr>
          <p:cNvPr id="300" name="CustomShape 10"/>
          <p:cNvSpPr/>
          <p:nvPr/>
        </p:nvSpPr>
        <p:spPr>
          <a:xfrm>
            <a:off x="238320" y="128232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700" spc="-1" strike="noStrike">
                <a:solidFill>
                  <a:srgbClr val="ffffff"/>
                </a:solidFill>
                <a:latin typeface="Verdana"/>
                <a:ea typeface="DejaVu Sans"/>
              </a:rPr>
              <a:t>Rea</a:t>
            </a:r>
            <a:r>
              <a:rPr b="1" lang="de-DE" sz="700" spc="-1" strike="noStrike">
                <a:solidFill>
                  <a:srgbClr val="ffffff"/>
                </a:solidFill>
                <a:latin typeface="Verdana"/>
                <a:ea typeface="DejaVu Sans"/>
              </a:rPr>
              <a:t>der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2088000" y="194400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700" spc="-1" strike="noStrike">
                <a:solidFill>
                  <a:srgbClr val="ffffff"/>
                </a:solidFill>
                <a:latin typeface="Verdana"/>
                <a:ea typeface="DejaVu Sans"/>
              </a:rPr>
              <a:t>Master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238320" y="226800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600" spc="-1" strike="noStrike">
                <a:solidFill>
                  <a:srgbClr val="ffffff"/>
                </a:solidFill>
                <a:latin typeface="Verdana"/>
                <a:ea typeface="DejaVu Sans"/>
              </a:rPr>
              <a:t>Collector</a:t>
            </a:r>
            <a:endParaRPr b="0" lang="de-DE" sz="600" spc="-1" strike="noStrike">
              <a:latin typeface="Arial"/>
            </a:endParaRPr>
          </a:p>
        </p:txBody>
      </p:sp>
      <p:grpSp>
        <p:nvGrpSpPr>
          <p:cNvPr id="303" name="Group 13"/>
          <p:cNvGrpSpPr/>
          <p:nvPr/>
        </p:nvGrpSpPr>
        <p:grpSpPr>
          <a:xfrm>
            <a:off x="236520" y="3456000"/>
            <a:ext cx="2028960" cy="770400"/>
            <a:chOff x="236520" y="3456000"/>
            <a:chExt cx="2028960" cy="770400"/>
          </a:xfrm>
        </p:grpSpPr>
        <p:sp>
          <p:nvSpPr>
            <p:cNvPr id="304" name="CustomShape 14"/>
            <p:cNvSpPr/>
            <p:nvPr/>
          </p:nvSpPr>
          <p:spPr>
            <a:xfrm>
              <a:off x="1495800" y="345600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Reaper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305" name="CustomShape 15"/>
            <p:cNvSpPr/>
            <p:nvPr/>
          </p:nvSpPr>
          <p:spPr>
            <a:xfrm>
              <a:off x="848160" y="345636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Metrics Listener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306" name="CustomShape 16"/>
            <p:cNvSpPr/>
            <p:nvPr/>
          </p:nvSpPr>
          <p:spPr>
            <a:xfrm>
              <a:off x="236520" y="345672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Cluster Listener</a:t>
              </a:r>
              <a:endParaRPr b="0" lang="de-DE" sz="500" spc="-1" strike="noStrike">
                <a:latin typeface="Arial"/>
              </a:endParaRPr>
            </a:p>
          </p:txBody>
        </p:sp>
      </p:grpSp>
      <p:grpSp>
        <p:nvGrpSpPr>
          <p:cNvPr id="307" name="Group 17"/>
          <p:cNvGrpSpPr/>
          <p:nvPr/>
        </p:nvGrpSpPr>
        <p:grpSpPr>
          <a:xfrm>
            <a:off x="4412880" y="3456360"/>
            <a:ext cx="2028960" cy="770400"/>
            <a:chOff x="4412880" y="3456360"/>
            <a:chExt cx="2028960" cy="770400"/>
          </a:xfrm>
        </p:grpSpPr>
        <p:sp>
          <p:nvSpPr>
            <p:cNvPr id="308" name="CustomShape 18"/>
            <p:cNvSpPr/>
            <p:nvPr/>
          </p:nvSpPr>
          <p:spPr>
            <a:xfrm>
              <a:off x="5672160" y="345636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Reaper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309" name="CustomShape 19"/>
            <p:cNvSpPr/>
            <p:nvPr/>
          </p:nvSpPr>
          <p:spPr>
            <a:xfrm>
              <a:off x="5024520" y="345672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Metrics Listener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310" name="CustomShape 20"/>
            <p:cNvSpPr/>
            <p:nvPr/>
          </p:nvSpPr>
          <p:spPr>
            <a:xfrm>
              <a:off x="4412880" y="345708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Cluster Listener</a:t>
              </a:r>
              <a:endParaRPr b="0" lang="de-DE" sz="500" spc="-1" strike="noStrike">
                <a:latin typeface="Arial"/>
              </a:endParaRPr>
            </a:p>
          </p:txBody>
        </p:sp>
      </p:grpSp>
      <p:grpSp>
        <p:nvGrpSpPr>
          <p:cNvPr id="311" name="Group 21"/>
          <p:cNvGrpSpPr/>
          <p:nvPr/>
        </p:nvGrpSpPr>
        <p:grpSpPr>
          <a:xfrm>
            <a:off x="4702680" y="1823400"/>
            <a:ext cx="1058400" cy="984960"/>
            <a:chOff x="4702680" y="1823400"/>
            <a:chExt cx="1058400" cy="984960"/>
          </a:xfrm>
        </p:grpSpPr>
        <p:sp>
          <p:nvSpPr>
            <p:cNvPr id="312" name="CustomShape 22"/>
            <p:cNvSpPr/>
            <p:nvPr/>
          </p:nvSpPr>
          <p:spPr>
            <a:xfrm>
              <a:off x="4847400" y="182340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313" name="CustomShape 23"/>
            <p:cNvSpPr/>
            <p:nvPr/>
          </p:nvSpPr>
          <p:spPr>
            <a:xfrm>
              <a:off x="4775040" y="185904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314" name="CustomShape 24"/>
            <p:cNvSpPr/>
            <p:nvPr/>
          </p:nvSpPr>
          <p:spPr>
            <a:xfrm>
              <a:off x="4702680" y="189468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</p:grpSp>
      <p:sp>
        <p:nvSpPr>
          <p:cNvPr id="315" name="CustomShape 25"/>
          <p:cNvSpPr/>
          <p:nvPr/>
        </p:nvSpPr>
        <p:spPr>
          <a:xfrm flipH="1" flipV="1" rot="21594000">
            <a:off x="2987640" y="2409840"/>
            <a:ext cx="171468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6"/>
          <p:cNvSpPr/>
          <p:nvPr/>
        </p:nvSpPr>
        <p:spPr>
          <a:xfrm>
            <a:off x="3024000" y="2340000"/>
            <a:ext cx="1678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7"/>
          <p:cNvSpPr/>
          <p:nvPr/>
        </p:nvSpPr>
        <p:spPr>
          <a:xfrm>
            <a:off x="3101400" y="1620000"/>
            <a:ext cx="1434600" cy="68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dd64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>
              <a:lnSpc>
                <a:spcPct val="100000"/>
              </a:lnSpc>
            </a:pP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HintDataMessage</a:t>
            </a: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{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    </a:t>
            </a: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private Map&lt;String, String&gt; </a:t>
            </a: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	</a:t>
            </a: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                    hintData;</a:t>
            </a:r>
            <a:endParaRPr b="0" lang="de-DE" sz="500" spc="-1" strike="noStrike">
              <a:latin typeface="Arial"/>
            </a:endParaRPr>
          </a:p>
          <a:p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}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318" name="CustomShape 28"/>
          <p:cNvSpPr/>
          <p:nvPr/>
        </p:nvSpPr>
        <p:spPr>
          <a:xfrm>
            <a:off x="3101400" y="2484000"/>
            <a:ext cx="1434600" cy="68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dd64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>
              <a:lnSpc>
                <a:spcPct val="100000"/>
              </a:lnSpc>
            </a:pP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HintResultMessage</a:t>
            </a: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{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   </a:t>
            </a: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private String id;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   </a:t>
            </a: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private char nonContainedChar;</a:t>
            </a:r>
            <a:endParaRPr b="0" lang="de-DE" sz="500" spc="-1" strike="noStrike">
              <a:latin typeface="Arial"/>
            </a:endParaRPr>
          </a:p>
          <a:p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}</a:t>
            </a:r>
            <a:endParaRPr b="0" lang="de-DE" sz="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58920" y="108000"/>
            <a:ext cx="687636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80000" anchor="b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5a6166"/>
                </a:solidFill>
                <a:latin typeface="Verdana"/>
              </a:rPr>
              <a:t>Password Cracking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5a6166"/>
                </a:solidFill>
                <a:latin typeface="Verdana"/>
              </a:rPr>
              <a:t>Crack the hashed passwords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7416720" y="4155840"/>
            <a:ext cx="1546920" cy="4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Jonathan Schneider &amp; Leon Papke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7416720" y="3562560"/>
            <a:ext cx="1546920" cy="5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1" lang="de-DE" sz="1050" spc="-1" strike="noStrike">
                <a:solidFill>
                  <a:srgbClr val="323232"/>
                </a:solidFill>
                <a:latin typeface="Verdana"/>
              </a:rPr>
              <a:t>panzerknacker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7416720" y="4623120"/>
            <a:ext cx="154692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Slide </a:t>
            </a:r>
            <a:fld id="{ED83A87C-62C6-464D-BC34-2C1CB1D9809A}" type="slidenum">
              <a:rPr b="1" lang="de-DE" sz="1050" spc="-1" strike="noStrike">
                <a:solidFill>
                  <a:srgbClr val="323232"/>
                </a:solidFill>
                <a:latin typeface="Verdana"/>
              </a:rPr>
              <a:t>&lt;number&gt;</a:t>
            </a:fld>
            <a:endParaRPr b="0" lang="de-DE" sz="1050" spc="-1" strike="noStrike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144000" y="1152000"/>
            <a:ext cx="3284280" cy="3095280"/>
          </a:xfrm>
          <a:prstGeom prst="roundRect">
            <a:avLst>
              <a:gd name="adj" fmla="val 16667"/>
            </a:avLst>
          </a:prstGeom>
          <a:solidFill>
            <a:srgbClr val="b1063a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algn="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1200" spc="-1" strike="noStrike">
                <a:solidFill>
                  <a:srgbClr val="ffffff"/>
                </a:solidFill>
                <a:latin typeface="Verdana"/>
                <a:ea typeface="DejaVu Sans"/>
              </a:rPr>
              <a:t>Master ActorSystem</a:t>
            </a:r>
            <a:endParaRPr b="0" lang="de-DE" sz="1200" spc="-1" strike="noStrike">
              <a:latin typeface="Arial"/>
            </a:endParaRPr>
          </a:p>
        </p:txBody>
      </p:sp>
      <p:grpSp>
        <p:nvGrpSpPr>
          <p:cNvPr id="324" name="Group 6"/>
          <p:cNvGrpSpPr/>
          <p:nvPr/>
        </p:nvGrpSpPr>
        <p:grpSpPr>
          <a:xfrm>
            <a:off x="4311360" y="1080000"/>
            <a:ext cx="3464640" cy="3167280"/>
            <a:chOff x="4311360" y="1080000"/>
            <a:chExt cx="3464640" cy="3167280"/>
          </a:xfrm>
        </p:grpSpPr>
        <p:sp>
          <p:nvSpPr>
            <p:cNvPr id="325" name="CustomShape 7"/>
            <p:cNvSpPr/>
            <p:nvPr/>
          </p:nvSpPr>
          <p:spPr>
            <a:xfrm>
              <a:off x="4571280" y="1080000"/>
              <a:ext cx="320472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326" name="CustomShape 8"/>
            <p:cNvSpPr/>
            <p:nvPr/>
          </p:nvSpPr>
          <p:spPr>
            <a:xfrm>
              <a:off x="4441320" y="1247400"/>
              <a:ext cx="320436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327" name="CustomShape 9"/>
            <p:cNvSpPr/>
            <p:nvPr/>
          </p:nvSpPr>
          <p:spPr>
            <a:xfrm>
              <a:off x="4311360" y="1414800"/>
              <a:ext cx="3204720" cy="283248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12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Slave ActorSystem</a:t>
              </a:r>
              <a:endParaRPr b="0" lang="de-DE" sz="1200" spc="-1" strike="noStrike">
                <a:latin typeface="Arial"/>
              </a:endParaRPr>
            </a:p>
          </p:txBody>
        </p:sp>
      </p:grpSp>
      <p:sp>
        <p:nvSpPr>
          <p:cNvPr id="328" name="CustomShape 10"/>
          <p:cNvSpPr/>
          <p:nvPr/>
        </p:nvSpPr>
        <p:spPr>
          <a:xfrm>
            <a:off x="238320" y="128232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700" spc="-1" strike="noStrike">
                <a:solidFill>
                  <a:srgbClr val="ffffff"/>
                </a:solidFill>
                <a:latin typeface="Verdana"/>
                <a:ea typeface="DejaVu Sans"/>
              </a:rPr>
              <a:t>Reader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329" name="CustomShape 11"/>
          <p:cNvSpPr/>
          <p:nvPr/>
        </p:nvSpPr>
        <p:spPr>
          <a:xfrm>
            <a:off x="2088000" y="194400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700" spc="-1" strike="noStrike">
                <a:solidFill>
                  <a:srgbClr val="ffffff"/>
                </a:solidFill>
                <a:latin typeface="Verdana"/>
                <a:ea typeface="DejaVu Sans"/>
              </a:rPr>
              <a:t>Master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330" name="CustomShape 12"/>
          <p:cNvSpPr/>
          <p:nvPr/>
        </p:nvSpPr>
        <p:spPr>
          <a:xfrm>
            <a:off x="238320" y="2268000"/>
            <a:ext cx="913680" cy="913680"/>
          </a:xfrm>
          <a:prstGeom prst="ellipse">
            <a:avLst/>
          </a:prstGeom>
          <a:solidFill>
            <a:srgbClr val="40404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 anchor="ctr"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600" spc="-1" strike="noStrike">
                <a:solidFill>
                  <a:srgbClr val="ffffff"/>
                </a:solidFill>
                <a:latin typeface="Verdana"/>
                <a:ea typeface="DejaVu Sans"/>
              </a:rPr>
              <a:t>Collector</a:t>
            </a:r>
            <a:endParaRPr b="0" lang="de-DE" sz="600" spc="-1" strike="noStrike">
              <a:latin typeface="Arial"/>
            </a:endParaRPr>
          </a:p>
        </p:txBody>
      </p:sp>
      <p:grpSp>
        <p:nvGrpSpPr>
          <p:cNvPr id="331" name="Group 13"/>
          <p:cNvGrpSpPr/>
          <p:nvPr/>
        </p:nvGrpSpPr>
        <p:grpSpPr>
          <a:xfrm>
            <a:off x="236520" y="3456000"/>
            <a:ext cx="2028960" cy="770400"/>
            <a:chOff x="236520" y="3456000"/>
            <a:chExt cx="2028960" cy="770400"/>
          </a:xfrm>
        </p:grpSpPr>
        <p:sp>
          <p:nvSpPr>
            <p:cNvPr id="332" name="CustomShape 14"/>
            <p:cNvSpPr/>
            <p:nvPr/>
          </p:nvSpPr>
          <p:spPr>
            <a:xfrm>
              <a:off x="1495800" y="345600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Reaper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333" name="CustomShape 15"/>
            <p:cNvSpPr/>
            <p:nvPr/>
          </p:nvSpPr>
          <p:spPr>
            <a:xfrm>
              <a:off x="848160" y="345636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Metrics Listener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334" name="CustomShape 16"/>
            <p:cNvSpPr/>
            <p:nvPr/>
          </p:nvSpPr>
          <p:spPr>
            <a:xfrm>
              <a:off x="236520" y="345672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Cluster Listener</a:t>
              </a:r>
              <a:endParaRPr b="0" lang="de-DE" sz="500" spc="-1" strike="noStrike">
                <a:latin typeface="Arial"/>
              </a:endParaRPr>
            </a:p>
          </p:txBody>
        </p:sp>
      </p:grpSp>
      <p:grpSp>
        <p:nvGrpSpPr>
          <p:cNvPr id="335" name="Group 17"/>
          <p:cNvGrpSpPr/>
          <p:nvPr/>
        </p:nvGrpSpPr>
        <p:grpSpPr>
          <a:xfrm>
            <a:off x="4412880" y="3456360"/>
            <a:ext cx="2028960" cy="770400"/>
            <a:chOff x="4412880" y="3456360"/>
            <a:chExt cx="2028960" cy="770400"/>
          </a:xfrm>
        </p:grpSpPr>
        <p:sp>
          <p:nvSpPr>
            <p:cNvPr id="336" name="CustomShape 18"/>
            <p:cNvSpPr/>
            <p:nvPr/>
          </p:nvSpPr>
          <p:spPr>
            <a:xfrm>
              <a:off x="5672160" y="345636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Reaper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337" name="CustomShape 19"/>
            <p:cNvSpPr/>
            <p:nvPr/>
          </p:nvSpPr>
          <p:spPr>
            <a:xfrm>
              <a:off x="5024520" y="345672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Metrics Listener</a:t>
              </a:r>
              <a:endParaRPr b="0" lang="de-DE" sz="500" spc="-1" strike="noStrike">
                <a:latin typeface="Arial"/>
              </a:endParaRPr>
            </a:p>
          </p:txBody>
        </p:sp>
        <p:sp>
          <p:nvSpPr>
            <p:cNvPr id="338" name="CustomShape 20"/>
            <p:cNvSpPr/>
            <p:nvPr/>
          </p:nvSpPr>
          <p:spPr>
            <a:xfrm>
              <a:off x="4412880" y="3457080"/>
              <a:ext cx="769680" cy="769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5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Cluster Listener</a:t>
              </a:r>
              <a:endParaRPr b="0" lang="de-DE" sz="500" spc="-1" strike="noStrike">
                <a:latin typeface="Arial"/>
              </a:endParaRPr>
            </a:p>
          </p:txBody>
        </p:sp>
      </p:grpSp>
      <p:grpSp>
        <p:nvGrpSpPr>
          <p:cNvPr id="339" name="Group 21"/>
          <p:cNvGrpSpPr/>
          <p:nvPr/>
        </p:nvGrpSpPr>
        <p:grpSpPr>
          <a:xfrm>
            <a:off x="4702680" y="1823400"/>
            <a:ext cx="1058400" cy="984960"/>
            <a:chOff x="4702680" y="1823400"/>
            <a:chExt cx="1058400" cy="984960"/>
          </a:xfrm>
        </p:grpSpPr>
        <p:sp>
          <p:nvSpPr>
            <p:cNvPr id="340" name="CustomShape 22"/>
            <p:cNvSpPr/>
            <p:nvPr/>
          </p:nvSpPr>
          <p:spPr>
            <a:xfrm>
              <a:off x="4847400" y="182340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341" name="CustomShape 23"/>
            <p:cNvSpPr/>
            <p:nvPr/>
          </p:nvSpPr>
          <p:spPr>
            <a:xfrm>
              <a:off x="4775040" y="185904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342" name="CustomShape 24"/>
            <p:cNvSpPr/>
            <p:nvPr/>
          </p:nvSpPr>
          <p:spPr>
            <a:xfrm>
              <a:off x="4702680" y="1894680"/>
              <a:ext cx="913680" cy="913680"/>
            </a:xfrm>
            <a:prstGeom prst="ellipse">
              <a:avLst/>
            </a:prstGeom>
            <a:solidFill>
              <a:srgbClr val="40404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 anchor="ctr"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b="1" lang="de-DE" sz="700" spc="-1" strike="noStrike">
                  <a:solidFill>
                    <a:srgbClr val="ffffff"/>
                  </a:solidFill>
                  <a:latin typeface="Verdana"/>
                  <a:ea typeface="DejaVu Sans"/>
                </a:rPr>
                <a:t>Worker</a:t>
              </a:r>
              <a:endParaRPr b="0" lang="de-DE" sz="700" spc="-1" strike="noStrike">
                <a:latin typeface="Arial"/>
              </a:endParaRPr>
            </a:p>
          </p:txBody>
        </p:sp>
      </p:grpSp>
      <p:sp>
        <p:nvSpPr>
          <p:cNvPr id="343" name="CustomShape 25"/>
          <p:cNvSpPr/>
          <p:nvPr/>
        </p:nvSpPr>
        <p:spPr>
          <a:xfrm flipH="1" flipV="1" rot="21594000">
            <a:off x="2987640" y="2409840"/>
            <a:ext cx="171468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6"/>
          <p:cNvSpPr/>
          <p:nvPr/>
        </p:nvSpPr>
        <p:spPr>
          <a:xfrm>
            <a:off x="3024000" y="2340000"/>
            <a:ext cx="1678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7"/>
          <p:cNvSpPr/>
          <p:nvPr/>
        </p:nvSpPr>
        <p:spPr>
          <a:xfrm>
            <a:off x="2785680" y="1548000"/>
            <a:ext cx="1678320" cy="756360"/>
          </a:xfrm>
          <a:prstGeom prst="rect">
            <a:avLst/>
          </a:prstGeom>
          <a:solidFill>
            <a:srgbClr val="ffffff"/>
          </a:solidFill>
          <a:ln w="12600">
            <a:solidFill>
              <a:srgbClr val="dd64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>
              <a:lnSpc>
                <a:spcPct val="100000"/>
              </a:lnSpc>
            </a:pP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PasswordDataMessage</a:t>
            </a: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{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   </a:t>
            </a: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private String id;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   </a:t>
            </a: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private String passwordHash;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   </a:t>
            </a: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private char[] passwordAlphabet;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   </a:t>
            </a: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private int passwordLength;</a:t>
            </a:r>
            <a:endParaRPr b="0" lang="de-DE" sz="500" spc="-1" strike="noStrike">
              <a:latin typeface="Arial"/>
            </a:endParaRPr>
          </a:p>
          <a:p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}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346" name="CustomShape 28"/>
          <p:cNvSpPr/>
          <p:nvPr/>
        </p:nvSpPr>
        <p:spPr>
          <a:xfrm>
            <a:off x="3137400" y="2484000"/>
            <a:ext cx="1746000" cy="68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dd64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>
              <a:lnSpc>
                <a:spcPct val="100000"/>
              </a:lnSpc>
            </a:pP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PasswordResultMessage</a:t>
            </a: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{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   </a:t>
            </a: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private String id;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   </a:t>
            </a:r>
            <a:r>
              <a:rPr b="1" lang="de-DE" sz="500" spc="-1" strike="noStrike">
                <a:solidFill>
                  <a:srgbClr val="323232"/>
                </a:solidFill>
                <a:latin typeface="Verdana"/>
                <a:ea typeface="DejaVu Sans"/>
              </a:rPr>
              <a:t>private String pw;</a:t>
            </a:r>
            <a:endParaRPr b="0" lang="de-DE" sz="500" spc="-1" strike="noStrike">
              <a:latin typeface="Arial"/>
            </a:endParaRPr>
          </a:p>
          <a:p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}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347" name="CustomShape 29"/>
          <p:cNvSpPr/>
          <p:nvPr/>
        </p:nvSpPr>
        <p:spPr>
          <a:xfrm flipH="1">
            <a:off x="1152000" y="2521080"/>
            <a:ext cx="936000" cy="28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0"/>
          <p:cNvSpPr/>
          <p:nvPr/>
        </p:nvSpPr>
        <p:spPr>
          <a:xfrm>
            <a:off x="1048680" y="2880000"/>
            <a:ext cx="1255320" cy="43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dd64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CollectMessage(messag</a:t>
            </a:r>
            <a:r>
              <a:rPr b="1" lang="de-DE" sz="800" spc="-1" strike="noStrike">
                <a:solidFill>
                  <a:srgbClr val="323232"/>
                </a:solidFill>
                <a:latin typeface="Verdana"/>
                <a:ea typeface="DejaVu Sans"/>
              </a:rPr>
              <a:t>e.getPw())</a:t>
            </a:r>
            <a:endParaRPr b="0" lang="de-DE" sz="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58920" y="108000"/>
            <a:ext cx="687636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80000" anchor="b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5a6166"/>
                </a:solidFill>
                <a:latin typeface="Verdana"/>
              </a:rPr>
              <a:t>Password Cracking</a:t>
            </a:r>
            <a:endParaRPr b="1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5a6166"/>
                </a:solidFill>
                <a:latin typeface="Verdana"/>
              </a:rPr>
              <a:t>General Remarks</a:t>
            </a:r>
            <a:endParaRPr b="1" lang="de-DE" sz="20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7416720" y="4155840"/>
            <a:ext cx="1546920" cy="4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Jonathan Schneider &amp; Leon Papke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7416720" y="3562560"/>
            <a:ext cx="1546920" cy="5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1" lang="de-DE" sz="1050" spc="-1" strike="noStrike">
                <a:solidFill>
                  <a:srgbClr val="323232"/>
                </a:solidFill>
                <a:latin typeface="Verdana"/>
              </a:rPr>
              <a:t>panzerknacker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7416720" y="4623120"/>
            <a:ext cx="154692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0" anchor="b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323232"/>
                </a:solidFill>
                <a:latin typeface="Verdana"/>
              </a:rPr>
              <a:t>Slide </a:t>
            </a:r>
            <a:fld id="{A6AB007C-ABEF-4460-98AD-DDA49D3EB680}" type="slidenum">
              <a:rPr b="1" lang="de-DE" sz="1050" spc="-1" strike="noStrike">
                <a:solidFill>
                  <a:srgbClr val="323232"/>
                </a:solidFill>
                <a:latin typeface="Verdana"/>
              </a:rPr>
              <a:t>&lt;number&gt;</a:t>
            </a:fld>
            <a:endParaRPr b="0" lang="de-DE" sz="1050" spc="-1" strike="noStrike">
              <a:latin typeface="Arial"/>
            </a:endParaRPr>
          </a:p>
        </p:txBody>
      </p:sp>
      <p:sp>
        <p:nvSpPr>
          <p:cNvPr id="353" name="TextShape 5"/>
          <p:cNvSpPr txBox="1"/>
          <p:nvPr/>
        </p:nvSpPr>
        <p:spPr>
          <a:xfrm>
            <a:off x="360000" y="1224000"/>
            <a:ext cx="72720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Overall Strategy:</a:t>
            </a:r>
            <a:endParaRPr b="0" lang="de-DE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A worker can either crack a password or hints for a batch</a:t>
            </a:r>
            <a:endParaRPr b="0" lang="de-DE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Before a worker can crack a password, all hints for a password_id need to be cracked first</a:t>
            </a:r>
            <a:endParaRPr b="0" lang="de-DE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A worker actor is only responsible for checking (for all hints in a batch) if the assigned character is not contained in the hint alphabet</a:t>
            </a:r>
            <a:endParaRPr b="0" lang="de-DE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The level of task parallelism is therefore dependent on the size of the alphabet</a:t>
            </a:r>
            <a:endParaRPr b="0" lang="de-DE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Future Work:</a:t>
            </a:r>
            <a:endParaRPr b="0" lang="de-DE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Split the responsibility of a worker to just crack a certain amount of the permutations / combinations</a:t>
            </a:r>
            <a:endParaRPr b="0" lang="de-DE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23</TotalTime>
  <Application>LibreOffice/6.0.7.3$Linux_X86_64 LibreOffice_project/00m0$Build-3</Application>
  <Company>Hasso-Plattner-Institut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2019-11-13T15:38:29Z</dcterms:created>
  <dc:creator>Papke, Leon</dc:creator>
  <dc:description/>
  <dc:language>de-DE</dc:language>
  <cp:lastModifiedBy/>
  <cp:lastPrinted>2014-05-07T12:19:03Z</cp:lastPrinted>
  <dcterms:modified xsi:type="dcterms:W3CDTF">2019-11-24T16:51:13Z</dcterms:modified>
  <cp:revision>9</cp:revision>
  <dc:subject/>
  <dc:title>panzerknacker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Hasso-Plattner-Institut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