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 id="411" r:id="rId160"/>
    <p:sldId id="412" r:id="rId161"/>
    <p:sldId id="413" r:id="rId162"/>
    <p:sldId id="414" r:id="rId163"/>
    <p:sldId id="415" r:id="rId164"/>
    <p:sldId id="416" r:id="rId165"/>
    <p:sldId id="417" r:id="rId166"/>
    <p:sldId id="418" r:id="rId16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slide" Target="slides/slide146.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slide" Target="slides/slide145.xml"/><Relationship Id="rId4" Type="http://schemas.openxmlformats.org/officeDocument/2006/relationships/notesMaster" Target="notesMasters/notesMaster1.xml"/><Relationship Id="rId148" Type="http://schemas.openxmlformats.org/officeDocument/2006/relationships/slide" Target="slides/slide144.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147" Type="http://schemas.openxmlformats.org/officeDocument/2006/relationships/slide" Target="slides/slide143.xml"/><Relationship Id="rId6" Type="http://schemas.openxmlformats.org/officeDocument/2006/relationships/slide" Target="slides/slide2.xml"/><Relationship Id="rId146" Type="http://schemas.openxmlformats.org/officeDocument/2006/relationships/slide" Target="slides/slide142.xml"/><Relationship Id="rId7" Type="http://schemas.openxmlformats.org/officeDocument/2006/relationships/slide" Target="slides/slide3.xml"/><Relationship Id="rId145" Type="http://schemas.openxmlformats.org/officeDocument/2006/relationships/slide" Target="slides/slide141.xml"/><Relationship Id="rId8" Type="http://schemas.openxmlformats.org/officeDocument/2006/relationships/slide" Target="slides/slide4.xml"/><Relationship Id="rId144" Type="http://schemas.openxmlformats.org/officeDocument/2006/relationships/slide" Target="slides/slide140.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165" Type="http://schemas.openxmlformats.org/officeDocument/2006/relationships/slide" Target="slides/slide161.xml"/><Relationship Id="rId69" Type="http://schemas.openxmlformats.org/officeDocument/2006/relationships/slide" Target="slides/slide65.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7" Type="http://schemas.openxmlformats.org/officeDocument/2006/relationships/slide" Target="slides/slide163.xml"/><Relationship Id="rId166" Type="http://schemas.openxmlformats.org/officeDocument/2006/relationships/slide" Target="slides/slide162.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161" Type="http://schemas.openxmlformats.org/officeDocument/2006/relationships/slide" Target="slides/slide157.xml"/><Relationship Id="rId54" Type="http://schemas.openxmlformats.org/officeDocument/2006/relationships/slide" Target="slides/slide50.xml"/><Relationship Id="rId160" Type="http://schemas.openxmlformats.org/officeDocument/2006/relationships/slide" Target="slides/slide156.xml"/><Relationship Id="rId57" Type="http://schemas.openxmlformats.org/officeDocument/2006/relationships/slide" Target="slides/slide53.xml"/><Relationship Id="rId56" Type="http://schemas.openxmlformats.org/officeDocument/2006/relationships/slide" Target="slides/slide52.xml"/><Relationship Id="rId159" Type="http://schemas.openxmlformats.org/officeDocument/2006/relationships/slide" Target="slides/slide155.xml"/><Relationship Id="rId59" Type="http://schemas.openxmlformats.org/officeDocument/2006/relationships/slide" Target="slides/slide55.xml"/><Relationship Id="rId154" Type="http://schemas.openxmlformats.org/officeDocument/2006/relationships/slide" Target="slides/slide150.xml"/><Relationship Id="rId58" Type="http://schemas.openxmlformats.org/officeDocument/2006/relationships/slide" Target="slides/slide54.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3" name="Shape 723"/>
        <p:cNvGrpSpPr/>
        <p:nvPr/>
      </p:nvGrpSpPr>
      <p:grpSpPr>
        <a:xfrm>
          <a:off x="0" y="0"/>
          <a:ext cx="0" cy="0"/>
          <a:chOff x="0" y="0"/>
          <a:chExt cx="0" cy="0"/>
        </a:xfrm>
      </p:grpSpPr>
      <p:sp>
        <p:nvSpPr>
          <p:cNvPr id="724" name="Shape 7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5" name="Shape 7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5" name="Shape 735"/>
        <p:cNvGrpSpPr/>
        <p:nvPr/>
      </p:nvGrpSpPr>
      <p:grpSpPr>
        <a:xfrm>
          <a:off x="0" y="0"/>
          <a:ext cx="0" cy="0"/>
          <a:chOff x="0" y="0"/>
          <a:chExt cx="0" cy="0"/>
        </a:xfrm>
      </p:grpSpPr>
      <p:sp>
        <p:nvSpPr>
          <p:cNvPr id="736" name="Shape 7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7" name="Shape 7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2" name="Shape 742"/>
        <p:cNvGrpSpPr/>
        <p:nvPr/>
      </p:nvGrpSpPr>
      <p:grpSpPr>
        <a:xfrm>
          <a:off x="0" y="0"/>
          <a:ext cx="0" cy="0"/>
          <a:chOff x="0" y="0"/>
          <a:chExt cx="0" cy="0"/>
        </a:xfrm>
      </p:grpSpPr>
      <p:sp>
        <p:nvSpPr>
          <p:cNvPr id="743" name="Shape 7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4" name="Shape 7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8" name="Shape 748"/>
        <p:cNvGrpSpPr/>
        <p:nvPr/>
      </p:nvGrpSpPr>
      <p:grpSpPr>
        <a:xfrm>
          <a:off x="0" y="0"/>
          <a:ext cx="0" cy="0"/>
          <a:chOff x="0" y="0"/>
          <a:chExt cx="0" cy="0"/>
        </a:xfrm>
      </p:grpSpPr>
      <p:sp>
        <p:nvSpPr>
          <p:cNvPr id="749" name="Shape 7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0" name="Shape 7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5" name="Shape 755"/>
        <p:cNvGrpSpPr/>
        <p:nvPr/>
      </p:nvGrpSpPr>
      <p:grpSpPr>
        <a:xfrm>
          <a:off x="0" y="0"/>
          <a:ext cx="0" cy="0"/>
          <a:chOff x="0" y="0"/>
          <a:chExt cx="0" cy="0"/>
        </a:xfrm>
      </p:grpSpPr>
      <p:sp>
        <p:nvSpPr>
          <p:cNvPr id="756" name="Shape 7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7" name="Shape 7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1" name="Shape 761"/>
        <p:cNvGrpSpPr/>
        <p:nvPr/>
      </p:nvGrpSpPr>
      <p:grpSpPr>
        <a:xfrm>
          <a:off x="0" y="0"/>
          <a:ext cx="0" cy="0"/>
          <a:chOff x="0" y="0"/>
          <a:chExt cx="0" cy="0"/>
        </a:xfrm>
      </p:grpSpPr>
      <p:sp>
        <p:nvSpPr>
          <p:cNvPr id="762" name="Shape 7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3" name="Shape 7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8" name="Shape 768"/>
        <p:cNvGrpSpPr/>
        <p:nvPr/>
      </p:nvGrpSpPr>
      <p:grpSpPr>
        <a:xfrm>
          <a:off x="0" y="0"/>
          <a:ext cx="0" cy="0"/>
          <a:chOff x="0" y="0"/>
          <a:chExt cx="0" cy="0"/>
        </a:xfrm>
      </p:grpSpPr>
      <p:sp>
        <p:nvSpPr>
          <p:cNvPr id="769" name="Shape 7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0" name="Shape 7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5" name="Shape 775"/>
        <p:cNvGrpSpPr/>
        <p:nvPr/>
      </p:nvGrpSpPr>
      <p:grpSpPr>
        <a:xfrm>
          <a:off x="0" y="0"/>
          <a:ext cx="0" cy="0"/>
          <a:chOff x="0" y="0"/>
          <a:chExt cx="0" cy="0"/>
        </a:xfrm>
      </p:grpSpPr>
      <p:sp>
        <p:nvSpPr>
          <p:cNvPr id="776" name="Shape 7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7" name="Shape 7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2" name="Shape 782"/>
        <p:cNvGrpSpPr/>
        <p:nvPr/>
      </p:nvGrpSpPr>
      <p:grpSpPr>
        <a:xfrm>
          <a:off x="0" y="0"/>
          <a:ext cx="0" cy="0"/>
          <a:chOff x="0" y="0"/>
          <a:chExt cx="0" cy="0"/>
        </a:xfrm>
      </p:grpSpPr>
      <p:sp>
        <p:nvSpPr>
          <p:cNvPr id="783" name="Shape 7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4" name="Shape 7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8" name="Shape 788"/>
        <p:cNvGrpSpPr/>
        <p:nvPr/>
      </p:nvGrpSpPr>
      <p:grpSpPr>
        <a:xfrm>
          <a:off x="0" y="0"/>
          <a:ext cx="0" cy="0"/>
          <a:chOff x="0" y="0"/>
          <a:chExt cx="0" cy="0"/>
        </a:xfrm>
      </p:grpSpPr>
      <p:sp>
        <p:nvSpPr>
          <p:cNvPr id="789" name="Shape 7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0" name="Shape 7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4" name="Shape 794"/>
        <p:cNvGrpSpPr/>
        <p:nvPr/>
      </p:nvGrpSpPr>
      <p:grpSpPr>
        <a:xfrm>
          <a:off x="0" y="0"/>
          <a:ext cx="0" cy="0"/>
          <a:chOff x="0" y="0"/>
          <a:chExt cx="0" cy="0"/>
        </a:xfrm>
      </p:grpSpPr>
      <p:sp>
        <p:nvSpPr>
          <p:cNvPr id="795" name="Shape 7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6" name="Shape 7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0" name="Shape 800"/>
        <p:cNvGrpSpPr/>
        <p:nvPr/>
      </p:nvGrpSpPr>
      <p:grpSpPr>
        <a:xfrm>
          <a:off x="0" y="0"/>
          <a:ext cx="0" cy="0"/>
          <a:chOff x="0" y="0"/>
          <a:chExt cx="0" cy="0"/>
        </a:xfrm>
      </p:grpSpPr>
      <p:sp>
        <p:nvSpPr>
          <p:cNvPr id="801" name="Shape 8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2" name="Shape 8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7" name="Shape 807"/>
        <p:cNvGrpSpPr/>
        <p:nvPr/>
      </p:nvGrpSpPr>
      <p:grpSpPr>
        <a:xfrm>
          <a:off x="0" y="0"/>
          <a:ext cx="0" cy="0"/>
          <a:chOff x="0" y="0"/>
          <a:chExt cx="0" cy="0"/>
        </a:xfrm>
      </p:grpSpPr>
      <p:sp>
        <p:nvSpPr>
          <p:cNvPr id="808" name="Shape 8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9" name="Shape 8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3" name="Shape 813"/>
        <p:cNvGrpSpPr/>
        <p:nvPr/>
      </p:nvGrpSpPr>
      <p:grpSpPr>
        <a:xfrm>
          <a:off x="0" y="0"/>
          <a:ext cx="0" cy="0"/>
          <a:chOff x="0" y="0"/>
          <a:chExt cx="0" cy="0"/>
        </a:xfrm>
      </p:grpSpPr>
      <p:sp>
        <p:nvSpPr>
          <p:cNvPr id="814" name="Shape 8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5" name="Shape 8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0" name="Shape 820"/>
        <p:cNvGrpSpPr/>
        <p:nvPr/>
      </p:nvGrpSpPr>
      <p:grpSpPr>
        <a:xfrm>
          <a:off x="0" y="0"/>
          <a:ext cx="0" cy="0"/>
          <a:chOff x="0" y="0"/>
          <a:chExt cx="0" cy="0"/>
        </a:xfrm>
      </p:grpSpPr>
      <p:sp>
        <p:nvSpPr>
          <p:cNvPr id="821" name="Shape 8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2" name="Shape 8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6" name="Shape 826"/>
        <p:cNvGrpSpPr/>
        <p:nvPr/>
      </p:nvGrpSpPr>
      <p:grpSpPr>
        <a:xfrm>
          <a:off x="0" y="0"/>
          <a:ext cx="0" cy="0"/>
          <a:chOff x="0" y="0"/>
          <a:chExt cx="0" cy="0"/>
        </a:xfrm>
      </p:grpSpPr>
      <p:sp>
        <p:nvSpPr>
          <p:cNvPr id="827" name="Shape 8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8" name="Shape 8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2" name="Shape 832"/>
        <p:cNvGrpSpPr/>
        <p:nvPr/>
      </p:nvGrpSpPr>
      <p:grpSpPr>
        <a:xfrm>
          <a:off x="0" y="0"/>
          <a:ext cx="0" cy="0"/>
          <a:chOff x="0" y="0"/>
          <a:chExt cx="0" cy="0"/>
        </a:xfrm>
      </p:grpSpPr>
      <p:sp>
        <p:nvSpPr>
          <p:cNvPr id="833" name="Shape 8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4" name="Shape 8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9" name="Shape 839"/>
        <p:cNvGrpSpPr/>
        <p:nvPr/>
      </p:nvGrpSpPr>
      <p:grpSpPr>
        <a:xfrm>
          <a:off x="0" y="0"/>
          <a:ext cx="0" cy="0"/>
          <a:chOff x="0" y="0"/>
          <a:chExt cx="0" cy="0"/>
        </a:xfrm>
      </p:grpSpPr>
      <p:sp>
        <p:nvSpPr>
          <p:cNvPr id="840" name="Shape 8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1" name="Shape 8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6" name="Shape 846"/>
        <p:cNvGrpSpPr/>
        <p:nvPr/>
      </p:nvGrpSpPr>
      <p:grpSpPr>
        <a:xfrm>
          <a:off x="0" y="0"/>
          <a:ext cx="0" cy="0"/>
          <a:chOff x="0" y="0"/>
          <a:chExt cx="0" cy="0"/>
        </a:xfrm>
      </p:grpSpPr>
      <p:sp>
        <p:nvSpPr>
          <p:cNvPr id="847" name="Shape 8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8" name="Shape 8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2" name="Shape 852"/>
        <p:cNvGrpSpPr/>
        <p:nvPr/>
      </p:nvGrpSpPr>
      <p:grpSpPr>
        <a:xfrm>
          <a:off x="0" y="0"/>
          <a:ext cx="0" cy="0"/>
          <a:chOff x="0" y="0"/>
          <a:chExt cx="0" cy="0"/>
        </a:xfrm>
      </p:grpSpPr>
      <p:sp>
        <p:nvSpPr>
          <p:cNvPr id="853" name="Shape 8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4" name="Shape 8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8" name="Shape 858"/>
        <p:cNvGrpSpPr/>
        <p:nvPr/>
      </p:nvGrpSpPr>
      <p:grpSpPr>
        <a:xfrm>
          <a:off x="0" y="0"/>
          <a:ext cx="0" cy="0"/>
          <a:chOff x="0" y="0"/>
          <a:chExt cx="0" cy="0"/>
        </a:xfrm>
      </p:grpSpPr>
      <p:sp>
        <p:nvSpPr>
          <p:cNvPr id="859" name="Shape 8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0" name="Shape 8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5" name="Shape 865"/>
        <p:cNvGrpSpPr/>
        <p:nvPr/>
      </p:nvGrpSpPr>
      <p:grpSpPr>
        <a:xfrm>
          <a:off x="0" y="0"/>
          <a:ext cx="0" cy="0"/>
          <a:chOff x="0" y="0"/>
          <a:chExt cx="0" cy="0"/>
        </a:xfrm>
      </p:grpSpPr>
      <p:sp>
        <p:nvSpPr>
          <p:cNvPr id="866" name="Shape 8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7" name="Shape 8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2" name="Shape 872"/>
        <p:cNvGrpSpPr/>
        <p:nvPr/>
      </p:nvGrpSpPr>
      <p:grpSpPr>
        <a:xfrm>
          <a:off x="0" y="0"/>
          <a:ext cx="0" cy="0"/>
          <a:chOff x="0" y="0"/>
          <a:chExt cx="0" cy="0"/>
        </a:xfrm>
      </p:grpSpPr>
      <p:sp>
        <p:nvSpPr>
          <p:cNvPr id="873" name="Shape 8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4" name="Shape 8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8" name="Shape 878"/>
        <p:cNvGrpSpPr/>
        <p:nvPr/>
      </p:nvGrpSpPr>
      <p:grpSpPr>
        <a:xfrm>
          <a:off x="0" y="0"/>
          <a:ext cx="0" cy="0"/>
          <a:chOff x="0" y="0"/>
          <a:chExt cx="0" cy="0"/>
        </a:xfrm>
      </p:grpSpPr>
      <p:sp>
        <p:nvSpPr>
          <p:cNvPr id="879" name="Shape 8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0" name="Shape 8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4" name="Shape 884"/>
        <p:cNvGrpSpPr/>
        <p:nvPr/>
      </p:nvGrpSpPr>
      <p:grpSpPr>
        <a:xfrm>
          <a:off x="0" y="0"/>
          <a:ext cx="0" cy="0"/>
          <a:chOff x="0" y="0"/>
          <a:chExt cx="0" cy="0"/>
        </a:xfrm>
      </p:grpSpPr>
      <p:sp>
        <p:nvSpPr>
          <p:cNvPr id="885" name="Shape 8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6" name="Shape 8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1" name="Shape 891"/>
        <p:cNvGrpSpPr/>
        <p:nvPr/>
      </p:nvGrpSpPr>
      <p:grpSpPr>
        <a:xfrm>
          <a:off x="0" y="0"/>
          <a:ext cx="0" cy="0"/>
          <a:chOff x="0" y="0"/>
          <a:chExt cx="0" cy="0"/>
        </a:xfrm>
      </p:grpSpPr>
      <p:sp>
        <p:nvSpPr>
          <p:cNvPr id="892" name="Shape 8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3" name="Shape 8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7" name="Shape 897"/>
        <p:cNvGrpSpPr/>
        <p:nvPr/>
      </p:nvGrpSpPr>
      <p:grpSpPr>
        <a:xfrm>
          <a:off x="0" y="0"/>
          <a:ext cx="0" cy="0"/>
          <a:chOff x="0" y="0"/>
          <a:chExt cx="0" cy="0"/>
        </a:xfrm>
      </p:grpSpPr>
      <p:sp>
        <p:nvSpPr>
          <p:cNvPr id="898" name="Shape 8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9" name="Shape 8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4" name="Shape 904"/>
        <p:cNvGrpSpPr/>
        <p:nvPr/>
      </p:nvGrpSpPr>
      <p:grpSpPr>
        <a:xfrm>
          <a:off x="0" y="0"/>
          <a:ext cx="0" cy="0"/>
          <a:chOff x="0" y="0"/>
          <a:chExt cx="0" cy="0"/>
        </a:xfrm>
      </p:grpSpPr>
      <p:sp>
        <p:nvSpPr>
          <p:cNvPr id="905" name="Shape 9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6" name="Shape 9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1" name="Shape 911"/>
        <p:cNvGrpSpPr/>
        <p:nvPr/>
      </p:nvGrpSpPr>
      <p:grpSpPr>
        <a:xfrm>
          <a:off x="0" y="0"/>
          <a:ext cx="0" cy="0"/>
          <a:chOff x="0" y="0"/>
          <a:chExt cx="0" cy="0"/>
        </a:xfrm>
      </p:grpSpPr>
      <p:sp>
        <p:nvSpPr>
          <p:cNvPr id="912" name="Shape 9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3" name="Shape 9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8" name="Shape 918"/>
        <p:cNvGrpSpPr/>
        <p:nvPr/>
      </p:nvGrpSpPr>
      <p:grpSpPr>
        <a:xfrm>
          <a:off x="0" y="0"/>
          <a:ext cx="0" cy="0"/>
          <a:chOff x="0" y="0"/>
          <a:chExt cx="0" cy="0"/>
        </a:xfrm>
      </p:grpSpPr>
      <p:sp>
        <p:nvSpPr>
          <p:cNvPr id="919" name="Shape 9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0" name="Shape 9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4" name="Shape 924"/>
        <p:cNvGrpSpPr/>
        <p:nvPr/>
      </p:nvGrpSpPr>
      <p:grpSpPr>
        <a:xfrm>
          <a:off x="0" y="0"/>
          <a:ext cx="0" cy="0"/>
          <a:chOff x="0" y="0"/>
          <a:chExt cx="0" cy="0"/>
        </a:xfrm>
      </p:grpSpPr>
      <p:sp>
        <p:nvSpPr>
          <p:cNvPr id="925" name="Shape 9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6" name="Shape 9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1" name="Shape 931"/>
        <p:cNvGrpSpPr/>
        <p:nvPr/>
      </p:nvGrpSpPr>
      <p:grpSpPr>
        <a:xfrm>
          <a:off x="0" y="0"/>
          <a:ext cx="0" cy="0"/>
          <a:chOff x="0" y="0"/>
          <a:chExt cx="0" cy="0"/>
        </a:xfrm>
      </p:grpSpPr>
      <p:sp>
        <p:nvSpPr>
          <p:cNvPr id="932" name="Shape 9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3" name="Shape 9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7" name="Shape 937"/>
        <p:cNvGrpSpPr/>
        <p:nvPr/>
      </p:nvGrpSpPr>
      <p:grpSpPr>
        <a:xfrm>
          <a:off x="0" y="0"/>
          <a:ext cx="0" cy="0"/>
          <a:chOff x="0" y="0"/>
          <a:chExt cx="0" cy="0"/>
        </a:xfrm>
      </p:grpSpPr>
      <p:sp>
        <p:nvSpPr>
          <p:cNvPr id="938" name="Shape 9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9" name="Shape 9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4" name="Shape 944"/>
        <p:cNvGrpSpPr/>
        <p:nvPr/>
      </p:nvGrpSpPr>
      <p:grpSpPr>
        <a:xfrm>
          <a:off x="0" y="0"/>
          <a:ext cx="0" cy="0"/>
          <a:chOff x="0" y="0"/>
          <a:chExt cx="0" cy="0"/>
        </a:xfrm>
      </p:grpSpPr>
      <p:sp>
        <p:nvSpPr>
          <p:cNvPr id="945" name="Shape 9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6" name="Shape 9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0" name="Shape 950"/>
        <p:cNvGrpSpPr/>
        <p:nvPr/>
      </p:nvGrpSpPr>
      <p:grpSpPr>
        <a:xfrm>
          <a:off x="0" y="0"/>
          <a:ext cx="0" cy="0"/>
          <a:chOff x="0" y="0"/>
          <a:chExt cx="0" cy="0"/>
        </a:xfrm>
      </p:grpSpPr>
      <p:sp>
        <p:nvSpPr>
          <p:cNvPr id="951" name="Shape 9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2" name="Shape 9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6" name="Shape 956"/>
        <p:cNvGrpSpPr/>
        <p:nvPr/>
      </p:nvGrpSpPr>
      <p:grpSpPr>
        <a:xfrm>
          <a:off x="0" y="0"/>
          <a:ext cx="0" cy="0"/>
          <a:chOff x="0" y="0"/>
          <a:chExt cx="0" cy="0"/>
        </a:xfrm>
      </p:grpSpPr>
      <p:sp>
        <p:nvSpPr>
          <p:cNvPr id="957" name="Shape 9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8" name="Shape 9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2" name="Shape 962"/>
        <p:cNvGrpSpPr/>
        <p:nvPr/>
      </p:nvGrpSpPr>
      <p:grpSpPr>
        <a:xfrm>
          <a:off x="0" y="0"/>
          <a:ext cx="0" cy="0"/>
          <a:chOff x="0" y="0"/>
          <a:chExt cx="0" cy="0"/>
        </a:xfrm>
      </p:grpSpPr>
      <p:sp>
        <p:nvSpPr>
          <p:cNvPr id="963" name="Shape 9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4" name="Shape 9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8" name="Shape 968"/>
        <p:cNvGrpSpPr/>
        <p:nvPr/>
      </p:nvGrpSpPr>
      <p:grpSpPr>
        <a:xfrm>
          <a:off x="0" y="0"/>
          <a:ext cx="0" cy="0"/>
          <a:chOff x="0" y="0"/>
          <a:chExt cx="0" cy="0"/>
        </a:xfrm>
      </p:grpSpPr>
      <p:sp>
        <p:nvSpPr>
          <p:cNvPr id="969" name="Shape 9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0" name="Shape 9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5" name="Shape 975"/>
        <p:cNvGrpSpPr/>
        <p:nvPr/>
      </p:nvGrpSpPr>
      <p:grpSpPr>
        <a:xfrm>
          <a:off x="0" y="0"/>
          <a:ext cx="0" cy="0"/>
          <a:chOff x="0" y="0"/>
          <a:chExt cx="0" cy="0"/>
        </a:xfrm>
      </p:grpSpPr>
      <p:sp>
        <p:nvSpPr>
          <p:cNvPr id="976" name="Shape 9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7" name="Shape 9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2" name="Shape 982"/>
        <p:cNvGrpSpPr/>
        <p:nvPr/>
      </p:nvGrpSpPr>
      <p:grpSpPr>
        <a:xfrm>
          <a:off x="0" y="0"/>
          <a:ext cx="0" cy="0"/>
          <a:chOff x="0" y="0"/>
          <a:chExt cx="0" cy="0"/>
        </a:xfrm>
      </p:grpSpPr>
      <p:sp>
        <p:nvSpPr>
          <p:cNvPr id="983" name="Shape 9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4" name="Shape 9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8" name="Shape 988"/>
        <p:cNvGrpSpPr/>
        <p:nvPr/>
      </p:nvGrpSpPr>
      <p:grpSpPr>
        <a:xfrm>
          <a:off x="0" y="0"/>
          <a:ext cx="0" cy="0"/>
          <a:chOff x="0" y="0"/>
          <a:chExt cx="0" cy="0"/>
        </a:xfrm>
      </p:grpSpPr>
      <p:sp>
        <p:nvSpPr>
          <p:cNvPr id="989" name="Shape 9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0" name="Shape 9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5" name="Shape 995"/>
        <p:cNvGrpSpPr/>
        <p:nvPr/>
      </p:nvGrpSpPr>
      <p:grpSpPr>
        <a:xfrm>
          <a:off x="0" y="0"/>
          <a:ext cx="0" cy="0"/>
          <a:chOff x="0" y="0"/>
          <a:chExt cx="0" cy="0"/>
        </a:xfrm>
      </p:grpSpPr>
      <p:sp>
        <p:nvSpPr>
          <p:cNvPr id="996" name="Shape 9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7" name="Shape 9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1" name="Shape 1001"/>
        <p:cNvGrpSpPr/>
        <p:nvPr/>
      </p:nvGrpSpPr>
      <p:grpSpPr>
        <a:xfrm>
          <a:off x="0" y="0"/>
          <a:ext cx="0" cy="0"/>
          <a:chOff x="0" y="0"/>
          <a:chExt cx="0" cy="0"/>
        </a:xfrm>
      </p:grpSpPr>
      <p:sp>
        <p:nvSpPr>
          <p:cNvPr id="1002" name="Shape 10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3" name="Shape 10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8" name="Shape 1008"/>
        <p:cNvGrpSpPr/>
        <p:nvPr/>
      </p:nvGrpSpPr>
      <p:grpSpPr>
        <a:xfrm>
          <a:off x="0" y="0"/>
          <a:ext cx="0" cy="0"/>
          <a:chOff x="0" y="0"/>
          <a:chExt cx="0" cy="0"/>
        </a:xfrm>
      </p:grpSpPr>
      <p:sp>
        <p:nvSpPr>
          <p:cNvPr id="1009" name="Shape 10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0" name="Shape 10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4" name="Shape 1014"/>
        <p:cNvGrpSpPr/>
        <p:nvPr/>
      </p:nvGrpSpPr>
      <p:grpSpPr>
        <a:xfrm>
          <a:off x="0" y="0"/>
          <a:ext cx="0" cy="0"/>
          <a:chOff x="0" y="0"/>
          <a:chExt cx="0" cy="0"/>
        </a:xfrm>
      </p:grpSpPr>
      <p:sp>
        <p:nvSpPr>
          <p:cNvPr id="1015" name="Shape 10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6" name="Shape 10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1" name="Shape 1021"/>
        <p:cNvGrpSpPr/>
        <p:nvPr/>
      </p:nvGrpSpPr>
      <p:grpSpPr>
        <a:xfrm>
          <a:off x="0" y="0"/>
          <a:ext cx="0" cy="0"/>
          <a:chOff x="0" y="0"/>
          <a:chExt cx="0" cy="0"/>
        </a:xfrm>
      </p:grpSpPr>
      <p:sp>
        <p:nvSpPr>
          <p:cNvPr id="1022" name="Shape 10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3" name="Shape 10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7" name="Shape 1027"/>
        <p:cNvGrpSpPr/>
        <p:nvPr/>
      </p:nvGrpSpPr>
      <p:grpSpPr>
        <a:xfrm>
          <a:off x="0" y="0"/>
          <a:ext cx="0" cy="0"/>
          <a:chOff x="0" y="0"/>
          <a:chExt cx="0" cy="0"/>
        </a:xfrm>
      </p:grpSpPr>
      <p:sp>
        <p:nvSpPr>
          <p:cNvPr id="1028" name="Shape 10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9" name="Shape 10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3" name="Shape 1033"/>
        <p:cNvGrpSpPr/>
        <p:nvPr/>
      </p:nvGrpSpPr>
      <p:grpSpPr>
        <a:xfrm>
          <a:off x="0" y="0"/>
          <a:ext cx="0" cy="0"/>
          <a:chOff x="0" y="0"/>
          <a:chExt cx="0" cy="0"/>
        </a:xfrm>
      </p:grpSpPr>
      <p:sp>
        <p:nvSpPr>
          <p:cNvPr id="1034" name="Shape 10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5" name="Shape 10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0" name="Shape 1040"/>
        <p:cNvGrpSpPr/>
        <p:nvPr/>
      </p:nvGrpSpPr>
      <p:grpSpPr>
        <a:xfrm>
          <a:off x="0" y="0"/>
          <a:ext cx="0" cy="0"/>
          <a:chOff x="0" y="0"/>
          <a:chExt cx="0" cy="0"/>
        </a:xfrm>
      </p:grpSpPr>
      <p:sp>
        <p:nvSpPr>
          <p:cNvPr id="1041" name="Shape 10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2" name="Shape 10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7" name="Shape 1047"/>
        <p:cNvGrpSpPr/>
        <p:nvPr/>
      </p:nvGrpSpPr>
      <p:grpSpPr>
        <a:xfrm>
          <a:off x="0" y="0"/>
          <a:ext cx="0" cy="0"/>
          <a:chOff x="0" y="0"/>
          <a:chExt cx="0" cy="0"/>
        </a:xfrm>
      </p:grpSpPr>
      <p:sp>
        <p:nvSpPr>
          <p:cNvPr id="1048" name="Shape 10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9" name="Shape 10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5" name="Shape 1055"/>
        <p:cNvGrpSpPr/>
        <p:nvPr/>
      </p:nvGrpSpPr>
      <p:grpSpPr>
        <a:xfrm>
          <a:off x="0" y="0"/>
          <a:ext cx="0" cy="0"/>
          <a:chOff x="0" y="0"/>
          <a:chExt cx="0" cy="0"/>
        </a:xfrm>
      </p:grpSpPr>
      <p:sp>
        <p:nvSpPr>
          <p:cNvPr id="1056" name="Shape 10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7" name="Shape 10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1" name="Shape 1061"/>
        <p:cNvGrpSpPr/>
        <p:nvPr/>
      </p:nvGrpSpPr>
      <p:grpSpPr>
        <a:xfrm>
          <a:off x="0" y="0"/>
          <a:ext cx="0" cy="0"/>
          <a:chOff x="0" y="0"/>
          <a:chExt cx="0" cy="0"/>
        </a:xfrm>
      </p:grpSpPr>
      <p:sp>
        <p:nvSpPr>
          <p:cNvPr id="1062" name="Shape 10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3" name="Shape 10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8" name="Shape 1068"/>
        <p:cNvGrpSpPr/>
        <p:nvPr/>
      </p:nvGrpSpPr>
      <p:grpSpPr>
        <a:xfrm>
          <a:off x="0" y="0"/>
          <a:ext cx="0" cy="0"/>
          <a:chOff x="0" y="0"/>
          <a:chExt cx="0" cy="0"/>
        </a:xfrm>
      </p:grpSpPr>
      <p:sp>
        <p:nvSpPr>
          <p:cNvPr id="1069" name="Shape 10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0" name="Shape 10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4" name="Shape 1074"/>
        <p:cNvGrpSpPr/>
        <p:nvPr/>
      </p:nvGrpSpPr>
      <p:grpSpPr>
        <a:xfrm>
          <a:off x="0" y="0"/>
          <a:ext cx="0" cy="0"/>
          <a:chOff x="0" y="0"/>
          <a:chExt cx="0" cy="0"/>
        </a:xfrm>
      </p:grpSpPr>
      <p:sp>
        <p:nvSpPr>
          <p:cNvPr id="1075" name="Shape 10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6" name="Shape 10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1" name="Shape 1081"/>
        <p:cNvGrpSpPr/>
        <p:nvPr/>
      </p:nvGrpSpPr>
      <p:grpSpPr>
        <a:xfrm>
          <a:off x="0" y="0"/>
          <a:ext cx="0" cy="0"/>
          <a:chOff x="0" y="0"/>
          <a:chExt cx="0" cy="0"/>
        </a:xfrm>
      </p:grpSpPr>
      <p:sp>
        <p:nvSpPr>
          <p:cNvPr id="1082" name="Shape 10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3" name="Shape 10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7" name="Shape 1087"/>
        <p:cNvGrpSpPr/>
        <p:nvPr/>
      </p:nvGrpSpPr>
      <p:grpSpPr>
        <a:xfrm>
          <a:off x="0" y="0"/>
          <a:ext cx="0" cy="0"/>
          <a:chOff x="0" y="0"/>
          <a:chExt cx="0" cy="0"/>
        </a:xfrm>
      </p:grpSpPr>
      <p:sp>
        <p:nvSpPr>
          <p:cNvPr id="1088" name="Shape 10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9" name="Shape 10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3" name="Shape 1093"/>
        <p:cNvGrpSpPr/>
        <p:nvPr/>
      </p:nvGrpSpPr>
      <p:grpSpPr>
        <a:xfrm>
          <a:off x="0" y="0"/>
          <a:ext cx="0" cy="0"/>
          <a:chOff x="0" y="0"/>
          <a:chExt cx="0" cy="0"/>
        </a:xfrm>
      </p:grpSpPr>
      <p:sp>
        <p:nvSpPr>
          <p:cNvPr id="1094" name="Shape 10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5" name="Shape 10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0" name="Shape 1100"/>
        <p:cNvGrpSpPr/>
        <p:nvPr/>
      </p:nvGrpSpPr>
      <p:grpSpPr>
        <a:xfrm>
          <a:off x="0" y="0"/>
          <a:ext cx="0" cy="0"/>
          <a:chOff x="0" y="0"/>
          <a:chExt cx="0" cy="0"/>
        </a:xfrm>
      </p:grpSpPr>
      <p:sp>
        <p:nvSpPr>
          <p:cNvPr id="1101" name="Shape 1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2" name="Shape 1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6" name="Shape 1106"/>
        <p:cNvGrpSpPr/>
        <p:nvPr/>
      </p:nvGrpSpPr>
      <p:grpSpPr>
        <a:xfrm>
          <a:off x="0" y="0"/>
          <a:ext cx="0" cy="0"/>
          <a:chOff x="0" y="0"/>
          <a:chExt cx="0" cy="0"/>
        </a:xfrm>
      </p:grpSpPr>
      <p:sp>
        <p:nvSpPr>
          <p:cNvPr id="1107" name="Shape 1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8" name="Shape 1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2" name="Shape 1112"/>
        <p:cNvGrpSpPr/>
        <p:nvPr/>
      </p:nvGrpSpPr>
      <p:grpSpPr>
        <a:xfrm>
          <a:off x="0" y="0"/>
          <a:ext cx="0" cy="0"/>
          <a:chOff x="0" y="0"/>
          <a:chExt cx="0" cy="0"/>
        </a:xfrm>
      </p:grpSpPr>
      <p:sp>
        <p:nvSpPr>
          <p:cNvPr id="1113" name="Shape 1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4" name="Shape 1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8" name="Shape 1118"/>
        <p:cNvGrpSpPr/>
        <p:nvPr/>
      </p:nvGrpSpPr>
      <p:grpSpPr>
        <a:xfrm>
          <a:off x="0" y="0"/>
          <a:ext cx="0" cy="0"/>
          <a:chOff x="0" y="0"/>
          <a:chExt cx="0" cy="0"/>
        </a:xfrm>
      </p:grpSpPr>
      <p:sp>
        <p:nvSpPr>
          <p:cNvPr id="1119" name="Shape 1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0" name="Shape 1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4" name="Shape 1124"/>
        <p:cNvGrpSpPr/>
        <p:nvPr/>
      </p:nvGrpSpPr>
      <p:grpSpPr>
        <a:xfrm>
          <a:off x="0" y="0"/>
          <a:ext cx="0" cy="0"/>
          <a:chOff x="0" y="0"/>
          <a:chExt cx="0" cy="0"/>
        </a:xfrm>
      </p:grpSpPr>
      <p:sp>
        <p:nvSpPr>
          <p:cNvPr id="1125" name="Shape 1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6" name="Shape 1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0" name="Shape 1130"/>
        <p:cNvGrpSpPr/>
        <p:nvPr/>
      </p:nvGrpSpPr>
      <p:grpSpPr>
        <a:xfrm>
          <a:off x="0" y="0"/>
          <a:ext cx="0" cy="0"/>
          <a:chOff x="0" y="0"/>
          <a:chExt cx="0" cy="0"/>
        </a:xfrm>
      </p:grpSpPr>
      <p:sp>
        <p:nvSpPr>
          <p:cNvPr id="1131" name="Shape 1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2" name="Shape 1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1" name="Shape 511"/>
        <p:cNvGrpSpPr/>
        <p:nvPr/>
      </p:nvGrpSpPr>
      <p:grpSpPr>
        <a:xfrm>
          <a:off x="0" y="0"/>
          <a:ext cx="0" cy="0"/>
          <a:chOff x="0" y="0"/>
          <a:chExt cx="0" cy="0"/>
        </a:xfrm>
      </p:grpSpPr>
      <p:sp>
        <p:nvSpPr>
          <p:cNvPr id="512" name="Shape 5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3" name="Shape 5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6" name="Shape 5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7" name="Shape 537"/>
        <p:cNvGrpSpPr/>
        <p:nvPr/>
      </p:nvGrpSpPr>
      <p:grpSpPr>
        <a:xfrm>
          <a:off x="0" y="0"/>
          <a:ext cx="0" cy="0"/>
          <a:chOff x="0" y="0"/>
          <a:chExt cx="0" cy="0"/>
        </a:xfrm>
      </p:grpSpPr>
      <p:sp>
        <p:nvSpPr>
          <p:cNvPr id="538" name="Shape 5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9" name="Shape 5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1" name="Shape 551"/>
        <p:cNvGrpSpPr/>
        <p:nvPr/>
      </p:nvGrpSpPr>
      <p:grpSpPr>
        <a:xfrm>
          <a:off x="0" y="0"/>
          <a:ext cx="0" cy="0"/>
          <a:chOff x="0" y="0"/>
          <a:chExt cx="0" cy="0"/>
        </a:xfrm>
      </p:grpSpPr>
      <p:sp>
        <p:nvSpPr>
          <p:cNvPr id="552" name="Shape 5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3" name="Shape 5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0" name="Shape 5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6" name="Shape 5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2" name="Shape 5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8" name="Shape 5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3" name="Shape 583"/>
        <p:cNvGrpSpPr/>
        <p:nvPr/>
      </p:nvGrpSpPr>
      <p:grpSpPr>
        <a:xfrm>
          <a:off x="0" y="0"/>
          <a:ext cx="0" cy="0"/>
          <a:chOff x="0" y="0"/>
          <a:chExt cx="0" cy="0"/>
        </a:xfrm>
      </p:grpSpPr>
      <p:sp>
        <p:nvSpPr>
          <p:cNvPr id="584" name="Shape 5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5" name="Shape 5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0" name="Shape 590"/>
        <p:cNvGrpSpPr/>
        <p:nvPr/>
      </p:nvGrpSpPr>
      <p:grpSpPr>
        <a:xfrm>
          <a:off x="0" y="0"/>
          <a:ext cx="0" cy="0"/>
          <a:chOff x="0" y="0"/>
          <a:chExt cx="0" cy="0"/>
        </a:xfrm>
      </p:grpSpPr>
      <p:sp>
        <p:nvSpPr>
          <p:cNvPr id="591" name="Shape 5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2" name="Shape 5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7" name="Shape 597"/>
        <p:cNvGrpSpPr/>
        <p:nvPr/>
      </p:nvGrpSpPr>
      <p:grpSpPr>
        <a:xfrm>
          <a:off x="0" y="0"/>
          <a:ext cx="0" cy="0"/>
          <a:chOff x="0" y="0"/>
          <a:chExt cx="0" cy="0"/>
        </a:xfrm>
      </p:grpSpPr>
      <p:sp>
        <p:nvSpPr>
          <p:cNvPr id="598" name="Shape 5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9" name="Shape 5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4" name="Shape 604"/>
        <p:cNvGrpSpPr/>
        <p:nvPr/>
      </p:nvGrpSpPr>
      <p:grpSpPr>
        <a:xfrm>
          <a:off x="0" y="0"/>
          <a:ext cx="0" cy="0"/>
          <a:chOff x="0" y="0"/>
          <a:chExt cx="0" cy="0"/>
        </a:xfrm>
      </p:grpSpPr>
      <p:sp>
        <p:nvSpPr>
          <p:cNvPr id="605" name="Shape 6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6" name="Shape 6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1" name="Shape 611"/>
        <p:cNvGrpSpPr/>
        <p:nvPr/>
      </p:nvGrpSpPr>
      <p:grpSpPr>
        <a:xfrm>
          <a:off x="0" y="0"/>
          <a:ext cx="0" cy="0"/>
          <a:chOff x="0" y="0"/>
          <a:chExt cx="0" cy="0"/>
        </a:xfrm>
      </p:grpSpPr>
      <p:sp>
        <p:nvSpPr>
          <p:cNvPr id="612" name="Shape 6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3" name="Shape 6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9" name="Shape 6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5" name="Shape 6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1" name="Shape 631"/>
        <p:cNvGrpSpPr/>
        <p:nvPr/>
      </p:nvGrpSpPr>
      <p:grpSpPr>
        <a:xfrm>
          <a:off x="0" y="0"/>
          <a:ext cx="0" cy="0"/>
          <a:chOff x="0" y="0"/>
          <a:chExt cx="0" cy="0"/>
        </a:xfrm>
      </p:grpSpPr>
      <p:sp>
        <p:nvSpPr>
          <p:cNvPr id="632" name="Shape 6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3" name="Shape 6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8" name="Shape 638"/>
        <p:cNvGrpSpPr/>
        <p:nvPr/>
      </p:nvGrpSpPr>
      <p:grpSpPr>
        <a:xfrm>
          <a:off x="0" y="0"/>
          <a:ext cx="0" cy="0"/>
          <a:chOff x="0" y="0"/>
          <a:chExt cx="0" cy="0"/>
        </a:xfrm>
      </p:grpSpPr>
      <p:sp>
        <p:nvSpPr>
          <p:cNvPr id="639" name="Shape 6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0" name="Shape 6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6" name="Shape 6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2" name="Shape 6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6" name="Shape 656"/>
        <p:cNvGrpSpPr/>
        <p:nvPr/>
      </p:nvGrpSpPr>
      <p:grpSpPr>
        <a:xfrm>
          <a:off x="0" y="0"/>
          <a:ext cx="0" cy="0"/>
          <a:chOff x="0" y="0"/>
          <a:chExt cx="0" cy="0"/>
        </a:xfrm>
      </p:grpSpPr>
      <p:sp>
        <p:nvSpPr>
          <p:cNvPr id="657" name="Shape 6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8" name="Shape 6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2" name="Shape 662"/>
        <p:cNvGrpSpPr/>
        <p:nvPr/>
      </p:nvGrpSpPr>
      <p:grpSpPr>
        <a:xfrm>
          <a:off x="0" y="0"/>
          <a:ext cx="0" cy="0"/>
          <a:chOff x="0" y="0"/>
          <a:chExt cx="0" cy="0"/>
        </a:xfrm>
      </p:grpSpPr>
      <p:sp>
        <p:nvSpPr>
          <p:cNvPr id="663" name="Shape 6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4" name="Shape 6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8" name="Shape 668"/>
        <p:cNvGrpSpPr/>
        <p:nvPr/>
      </p:nvGrpSpPr>
      <p:grpSpPr>
        <a:xfrm>
          <a:off x="0" y="0"/>
          <a:ext cx="0" cy="0"/>
          <a:chOff x="0" y="0"/>
          <a:chExt cx="0" cy="0"/>
        </a:xfrm>
      </p:grpSpPr>
      <p:sp>
        <p:nvSpPr>
          <p:cNvPr id="669" name="Shape 6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0" name="Shape 6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4" name="Shape 674"/>
        <p:cNvGrpSpPr/>
        <p:nvPr/>
      </p:nvGrpSpPr>
      <p:grpSpPr>
        <a:xfrm>
          <a:off x="0" y="0"/>
          <a:ext cx="0" cy="0"/>
          <a:chOff x="0" y="0"/>
          <a:chExt cx="0" cy="0"/>
        </a:xfrm>
      </p:grpSpPr>
      <p:sp>
        <p:nvSpPr>
          <p:cNvPr id="675" name="Shape 6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6" name="Shape 6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0" name="Shape 680"/>
        <p:cNvGrpSpPr/>
        <p:nvPr/>
      </p:nvGrpSpPr>
      <p:grpSpPr>
        <a:xfrm>
          <a:off x="0" y="0"/>
          <a:ext cx="0" cy="0"/>
          <a:chOff x="0" y="0"/>
          <a:chExt cx="0" cy="0"/>
        </a:xfrm>
      </p:grpSpPr>
      <p:sp>
        <p:nvSpPr>
          <p:cNvPr id="681" name="Shape 6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2" name="Shape 6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6" name="Shape 686"/>
        <p:cNvGrpSpPr/>
        <p:nvPr/>
      </p:nvGrpSpPr>
      <p:grpSpPr>
        <a:xfrm>
          <a:off x="0" y="0"/>
          <a:ext cx="0" cy="0"/>
          <a:chOff x="0" y="0"/>
          <a:chExt cx="0" cy="0"/>
        </a:xfrm>
      </p:grpSpPr>
      <p:sp>
        <p:nvSpPr>
          <p:cNvPr id="687" name="Shape 6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8" name="Shape 6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2" name="Shape 692"/>
        <p:cNvGrpSpPr/>
        <p:nvPr/>
      </p:nvGrpSpPr>
      <p:grpSpPr>
        <a:xfrm>
          <a:off x="0" y="0"/>
          <a:ext cx="0" cy="0"/>
          <a:chOff x="0" y="0"/>
          <a:chExt cx="0" cy="0"/>
        </a:xfrm>
      </p:grpSpPr>
      <p:sp>
        <p:nvSpPr>
          <p:cNvPr id="693" name="Shape 6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4" name="Shape 6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8" name="Shape 698"/>
        <p:cNvGrpSpPr/>
        <p:nvPr/>
      </p:nvGrpSpPr>
      <p:grpSpPr>
        <a:xfrm>
          <a:off x="0" y="0"/>
          <a:ext cx="0" cy="0"/>
          <a:chOff x="0" y="0"/>
          <a:chExt cx="0" cy="0"/>
        </a:xfrm>
      </p:grpSpPr>
      <p:sp>
        <p:nvSpPr>
          <p:cNvPr id="699" name="Shape 6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0" name="Shape 7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4" name="Shape 704"/>
        <p:cNvGrpSpPr/>
        <p:nvPr/>
      </p:nvGrpSpPr>
      <p:grpSpPr>
        <a:xfrm>
          <a:off x="0" y="0"/>
          <a:ext cx="0" cy="0"/>
          <a:chOff x="0" y="0"/>
          <a:chExt cx="0" cy="0"/>
        </a:xfrm>
      </p:grpSpPr>
      <p:sp>
        <p:nvSpPr>
          <p:cNvPr id="705" name="Shape 7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6" name="Shape 7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0" name="Shape 710"/>
        <p:cNvGrpSpPr/>
        <p:nvPr/>
      </p:nvGrpSpPr>
      <p:grpSpPr>
        <a:xfrm>
          <a:off x="0" y="0"/>
          <a:ext cx="0" cy="0"/>
          <a:chOff x="0" y="0"/>
          <a:chExt cx="0" cy="0"/>
        </a:xfrm>
      </p:grpSpPr>
      <p:sp>
        <p:nvSpPr>
          <p:cNvPr id="711" name="Shape 7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2" name="Shape 7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7" name="Shape 717"/>
        <p:cNvGrpSpPr/>
        <p:nvPr/>
      </p:nvGrpSpPr>
      <p:grpSpPr>
        <a:xfrm>
          <a:off x="0" y="0"/>
          <a:ext cx="0" cy="0"/>
          <a:chOff x="0" y="0"/>
          <a:chExt cx="0" cy="0"/>
        </a:xfrm>
      </p:grpSpPr>
      <p:sp>
        <p:nvSpPr>
          <p:cNvPr id="718" name="Shape 7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9" name="Shape 7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ru"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hyperlink" Target="https://en.wikipedia.org/wiki/SOLID_(object-oriented_desig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02.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0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hyperlink" Target="http://blogs.atlassian.com/2013/09/scala-types-of-a-higher-kind/" TargetMode="External"/><Relationship Id="rId4" Type="http://schemas.openxmlformats.org/officeDocument/2006/relationships/hyperlink" Target="https://en.wikipedia.org/wiki/Kind_(type_theory)"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hyperlink" Target="http://stackoverflow.com/questions/10603982/why-is-function-a1-b-not-about-allowing-any-supertypes-as-parameter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hyperlink" Target="http://www.artima.com/weblogs/viewpost.jsp?thread=270195"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hyperlink" Target="https://en.wikipedia.org/wiki/Duck_typing"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hyperlink" Target="http://akka.io/" TargetMode="Externa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hyperlink" Target="https://docs.oracle.com/javase/7/docs/api/java/util/concurrent/ForkJoinPool.html" TargetMode="Externa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hyperlink" Target="http://akka.io/doc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s.popov2@tinkoff.r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4.png"/><Relationship Id="rId4" Type="http://schemas.openxmlformats.org/officeDocument/2006/relationships/image" Target="../media/image0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en.wikipedia.org/wiki/Merge_sort"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hyperlink" Target="https://ru.wikipedia.org/wiki/%D0%A0%D0%B0%D0%B7%D1%80%D0%B0%D0%B1%D0%BE%D1%82%D0%BA%D0%B0_%D1%87%D0%B5%D1%80%D0%B5%D0%B7_%D1%82%D0%B5%D1%81%D1%82%D0%B8%D1%80%D0%BE%D0%B2%D0%B0%D0%BD%D0%B8%D0%B5" TargetMode="External"/><Relationship Id="rId4" Type="http://schemas.openxmlformats.org/officeDocument/2006/relationships/hyperlink" Target="http://www.scalatest.org/user_guide/tests_as_specifications" TargetMode="External"/><Relationship Id="rId5" Type="http://schemas.openxmlformats.org/officeDocument/2006/relationships/hyperlink" Target="http://martinfowler.com/articles/mocksArentStubs.html"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hyperlink" Target="http://www.scalatest.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hyperlink" Target="http://www.scalatest.org/user_guide/property_based_testing"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s://docs.oracle.com/javase/tutorial/essential/exceptions/"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t/>
            </a:r>
            <a:endParaRPr/>
          </a:p>
          <a:p>
            <a:pPr lvl="0">
              <a:spcBef>
                <a:spcPts val="0"/>
              </a:spcBef>
              <a:buNone/>
            </a:pPr>
            <a:r>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ru" sz="4200"/>
              <a:t>Введение в Scala</a:t>
            </a:r>
          </a:p>
        </p:txBody>
      </p:sp>
      <p:pic>
        <p:nvPicPr>
          <p:cNvPr descr="gerb.png" id="56" name="Shape 56"/>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120" name="Shape 120"/>
        <p:cNvGrpSpPr/>
        <p:nvPr/>
      </p:nvGrpSpPr>
      <p:grpSpPr>
        <a:xfrm>
          <a:off x="0" y="0"/>
          <a:ext cx="0" cy="0"/>
          <a:chOff x="0" y="0"/>
          <a:chExt cx="0" cy="0"/>
        </a:xfrm>
      </p:grpSpPr>
      <p:sp>
        <p:nvSpPr>
          <p:cNvPr id="121" name="Shape 121"/>
          <p:cNvSpPr txBox="1"/>
          <p:nvPr>
            <p:ph type="ctrTitle"/>
          </p:nvPr>
        </p:nvSpPr>
        <p:spPr>
          <a:xfrm>
            <a:off x="311708" y="744575"/>
            <a:ext cx="8520600" cy="20526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p:txBody>
      </p:sp>
      <p:sp>
        <p:nvSpPr>
          <p:cNvPr id="122" name="Shape 122"/>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rtl="0">
              <a:spcBef>
                <a:spcPts val="0"/>
              </a:spcBef>
              <a:buNone/>
            </a:pPr>
            <a:r>
              <a:rPr lang="ru" sz="4200"/>
              <a:t>Основы Scala  </a:t>
            </a:r>
          </a:p>
        </p:txBody>
      </p:sp>
      <p:pic>
        <p:nvPicPr>
          <p:cNvPr descr="gerb.png" id="123" name="Shape 123"/>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26" name="Shape 726"/>
        <p:cNvGrpSpPr/>
        <p:nvPr/>
      </p:nvGrpSpPr>
      <p:grpSpPr>
        <a:xfrm>
          <a:off x="0" y="0"/>
          <a:ext cx="0" cy="0"/>
          <a:chOff x="0" y="0"/>
          <a:chExt cx="0" cy="0"/>
        </a:xfrm>
      </p:grpSpPr>
      <p:sp>
        <p:nvSpPr>
          <p:cNvPr id="727" name="Shape 7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28" name="Shape 728"/>
          <p:cNvSpPr txBox="1"/>
          <p:nvPr/>
        </p:nvSpPr>
        <p:spPr>
          <a:xfrm>
            <a:off x="311700" y="1108600"/>
            <a:ext cx="8520600" cy="2914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SOLID (</a:t>
            </a:r>
            <a:r>
              <a:rPr lang="ru" sz="1800" u="sng">
                <a:solidFill>
                  <a:schemeClr val="hlink"/>
                </a:solidFill>
                <a:hlinkClick r:id="rId3"/>
              </a:rPr>
              <a:t>wiki</a:t>
            </a:r>
            <a:r>
              <a:rPr lang="ru" sz="1800">
                <a:solidFill>
                  <a:srgbClr val="434343"/>
                </a:solidFill>
              </a:rPr>
              <a:t>)</a:t>
            </a:r>
          </a:p>
          <a:p>
            <a:pPr indent="0" lvl="0" marL="0" rtl="0">
              <a:spcBef>
                <a:spcPts val="0"/>
              </a:spcBef>
              <a:buNone/>
            </a:pPr>
            <a:r>
              <a:rPr lang="ru" sz="1800">
                <a:solidFill>
                  <a:srgbClr val="434343"/>
                </a:solidFill>
              </a:rPr>
              <a:t>Single responsibility - </a:t>
            </a:r>
            <a:r>
              <a:rPr lang="ru">
                <a:solidFill>
                  <a:srgbClr val="434343"/>
                </a:solidFill>
              </a:rPr>
              <a:t>у класса или функции должна быть четкая сфера ответственности</a:t>
            </a:r>
          </a:p>
          <a:p>
            <a:pPr indent="0" lvl="0" marL="0" rtl="0">
              <a:spcBef>
                <a:spcPts val="0"/>
              </a:spcBef>
              <a:buNone/>
            </a:pPr>
            <a:r>
              <a:rPr lang="ru" sz="1800">
                <a:solidFill>
                  <a:srgbClr val="434343"/>
                </a:solidFill>
              </a:rPr>
              <a:t>Open close principle - </a:t>
            </a:r>
            <a:r>
              <a:rPr lang="ru">
                <a:solidFill>
                  <a:srgbClr val="434343"/>
                </a:solidFill>
              </a:rPr>
              <a:t>элементы приложения должны быть открыты для расширения, но закрыты для модификации</a:t>
            </a:r>
            <a:r>
              <a:rPr lang="ru" sz="1800">
                <a:solidFill>
                  <a:srgbClr val="434343"/>
                </a:solidFill>
              </a:rPr>
              <a:t> </a:t>
            </a:r>
          </a:p>
          <a:p>
            <a:pPr indent="0" lvl="0" marL="0" rtl="0">
              <a:spcBef>
                <a:spcPts val="0"/>
              </a:spcBef>
              <a:buNone/>
            </a:pPr>
            <a:r>
              <a:rPr lang="ru" sz="1800">
                <a:solidFill>
                  <a:srgbClr val="434343"/>
                </a:solidFill>
              </a:rPr>
              <a:t>Liskov substitution - </a:t>
            </a:r>
            <a:r>
              <a:rPr lang="ru">
                <a:solidFill>
                  <a:srgbClr val="434343"/>
                </a:solidFill>
              </a:rPr>
              <a:t>везде, где используется супер класс, может быть использован его саб класс</a:t>
            </a:r>
            <a:r>
              <a:rPr lang="ru" sz="1800">
                <a:solidFill>
                  <a:srgbClr val="434343"/>
                </a:solidFill>
              </a:rPr>
              <a:t> </a:t>
            </a:r>
          </a:p>
          <a:p>
            <a:pPr indent="0" lvl="0" marL="0" rtl="0">
              <a:spcBef>
                <a:spcPts val="0"/>
              </a:spcBef>
              <a:buNone/>
            </a:pPr>
            <a:r>
              <a:rPr lang="ru" sz="1800">
                <a:solidFill>
                  <a:srgbClr val="434343"/>
                </a:solidFill>
              </a:rPr>
              <a:t>Interface segregation - </a:t>
            </a:r>
            <a:r>
              <a:rPr lang="ru">
                <a:solidFill>
                  <a:srgbClr val="434343"/>
                </a:solidFill>
              </a:rPr>
              <a:t>много маленьких интерфейсов лучше чем один большой</a:t>
            </a:r>
          </a:p>
          <a:p>
            <a:pPr indent="0" lvl="0" marL="0" rtl="0">
              <a:spcBef>
                <a:spcPts val="0"/>
              </a:spcBef>
              <a:buNone/>
            </a:pPr>
            <a:r>
              <a:rPr lang="ru" sz="1800">
                <a:solidFill>
                  <a:srgbClr val="434343"/>
                </a:solidFill>
              </a:rPr>
              <a:t>Dependency inverison - </a:t>
            </a:r>
            <a:r>
              <a:rPr lang="ru">
                <a:solidFill>
                  <a:srgbClr val="434343"/>
                </a:solidFill>
              </a:rPr>
              <a:t>любая реализация должна зависеть на абстракцию</a:t>
            </a:r>
            <a:r>
              <a:rPr lang="ru" sz="1800">
                <a:solidFill>
                  <a:srgbClr val="434343"/>
                </a:solidFill>
              </a:rPr>
              <a:t>. </a:t>
            </a:r>
            <a:r>
              <a:rPr lang="ru">
                <a:solidFill>
                  <a:srgbClr val="434343"/>
                </a:solidFill>
              </a:rPr>
              <a:t>Это касается не только отдельных частей приложения, но и всего приложения в целом</a:t>
            </a:r>
            <a:r>
              <a:rPr lang="ru" sz="1800">
                <a:solidFill>
                  <a:srgbClr val="434343"/>
                </a:solidFill>
              </a:rPr>
              <a:t>.</a:t>
            </a:r>
          </a:p>
          <a:p>
            <a:pPr indent="0" lvl="0" marL="0" rtl="0">
              <a:spcBef>
                <a:spcPts val="0"/>
              </a:spcBef>
              <a:buNone/>
            </a:pPr>
            <a:r>
              <a:t/>
            </a:r>
            <a:endParaRPr sz="1800">
              <a:solidFill>
                <a:srgbClr val="434343"/>
              </a:solidFill>
            </a:endParaRPr>
          </a:p>
          <a:p>
            <a:pPr indent="0" lvl="0" marL="0" rtl="0">
              <a:spcBef>
                <a:spcPts val="0"/>
              </a:spcBef>
              <a:buNone/>
            </a:pPr>
            <a:r>
              <a:t/>
            </a:r>
            <a:endParaRPr sz="1800">
              <a:solidFill>
                <a:srgbClr val="434343"/>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2" name="Shape 732"/>
        <p:cNvGrpSpPr/>
        <p:nvPr/>
      </p:nvGrpSpPr>
      <p:grpSpPr>
        <a:xfrm>
          <a:off x="0" y="0"/>
          <a:ext cx="0" cy="0"/>
          <a:chOff x="0" y="0"/>
          <a:chExt cx="0" cy="0"/>
        </a:xfrm>
      </p:grpSpPr>
      <p:sp>
        <p:nvSpPr>
          <p:cNvPr id="733" name="Shape 73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34" name="Shape 734"/>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Для того, что бы сделать класс (объект или трейт) наследником другого класса, нужно использовать ключевое слово </a:t>
            </a:r>
            <a:r>
              <a:rPr b="1" lang="ru">
                <a:solidFill>
                  <a:srgbClr val="434343"/>
                </a:solidFill>
              </a:rPr>
              <a:t>extends.</a:t>
            </a:r>
          </a:p>
          <a:p>
            <a:pPr indent="0" lvl="0" marL="0" rtl="0">
              <a:spcBef>
                <a:spcPts val="0"/>
              </a:spcBef>
              <a:buNone/>
            </a:pPr>
            <a:r>
              <a:rPr b="1" lang="ru">
                <a:solidFill>
                  <a:srgbClr val="434343"/>
                </a:solidFill>
              </a:rPr>
              <a:t>	</a:t>
            </a:r>
            <a:r>
              <a:rPr lang="ru">
                <a:solidFill>
                  <a:srgbClr val="434343"/>
                </a:solidFill>
              </a:rPr>
              <a:t>Можно наследоваться от </a:t>
            </a:r>
          </a:p>
          <a:p>
            <a:pPr indent="-228600" lvl="0" marL="457200" rtl="0">
              <a:spcBef>
                <a:spcPts val="0"/>
              </a:spcBef>
              <a:buClr>
                <a:srgbClr val="434343"/>
              </a:buClr>
              <a:buChar char="●"/>
            </a:pPr>
            <a:r>
              <a:rPr lang="ru">
                <a:solidFill>
                  <a:srgbClr val="434343"/>
                </a:solidFill>
              </a:rPr>
              <a:t>трейтов</a:t>
            </a:r>
          </a:p>
          <a:p>
            <a:pPr indent="-228600" lvl="0" marL="457200" rtl="0">
              <a:spcBef>
                <a:spcPts val="0"/>
              </a:spcBef>
              <a:buClr>
                <a:srgbClr val="434343"/>
              </a:buClr>
              <a:buChar char="●"/>
            </a:pPr>
            <a:r>
              <a:rPr lang="ru">
                <a:solidFill>
                  <a:srgbClr val="434343"/>
                </a:solidFill>
              </a:rPr>
              <a:t>классов</a:t>
            </a:r>
          </a:p>
          <a:p>
            <a:pPr indent="-228600" lvl="0" marL="457200" rtl="0">
              <a:spcBef>
                <a:spcPts val="0"/>
              </a:spcBef>
              <a:buClr>
                <a:srgbClr val="434343"/>
              </a:buClr>
              <a:buChar char="●"/>
            </a:pPr>
            <a:r>
              <a:rPr lang="ru">
                <a:solidFill>
                  <a:srgbClr val="434343"/>
                </a:solidFill>
              </a:rPr>
              <a:t>абстрактных классов</a:t>
            </a:r>
          </a:p>
          <a:p>
            <a:pPr indent="-228600" lvl="0" marL="457200" rtl="0">
              <a:spcBef>
                <a:spcPts val="0"/>
              </a:spcBef>
              <a:buClr>
                <a:srgbClr val="434343"/>
              </a:buClr>
              <a:buChar char="●"/>
            </a:pPr>
            <a:r>
              <a:rPr lang="ru">
                <a:solidFill>
                  <a:srgbClr val="434343"/>
                </a:solidFill>
              </a:rPr>
              <a:t>кейс классов. </a:t>
            </a:r>
          </a:p>
          <a:p>
            <a:pPr indent="457200" lvl="0" rtl="0">
              <a:spcBef>
                <a:spcPts val="0"/>
              </a:spcBef>
              <a:buNone/>
            </a:pPr>
            <a:r>
              <a:rPr lang="ru">
                <a:solidFill>
                  <a:srgbClr val="434343"/>
                </a:solidFill>
              </a:rPr>
              <a:t>Нельзя </a:t>
            </a:r>
          </a:p>
          <a:p>
            <a:pPr indent="-228600" lvl="0" marL="457200" rtl="0">
              <a:spcBef>
                <a:spcPts val="0"/>
              </a:spcBef>
              <a:buClr>
                <a:srgbClr val="434343"/>
              </a:buClr>
              <a:buChar char="●"/>
            </a:pPr>
            <a:r>
              <a:rPr lang="ru">
                <a:solidFill>
                  <a:srgbClr val="434343"/>
                </a:solidFill>
              </a:rPr>
              <a:t>от объектов</a:t>
            </a:r>
          </a:p>
          <a:p>
            <a:pPr indent="-228600" lvl="0" marL="457200" rtl="0">
              <a:spcBef>
                <a:spcPts val="0"/>
              </a:spcBef>
              <a:buClr>
                <a:srgbClr val="434343"/>
              </a:buClr>
              <a:buChar char="●"/>
            </a:pPr>
            <a:r>
              <a:rPr lang="ru">
                <a:solidFill>
                  <a:srgbClr val="434343"/>
                </a:solidFill>
              </a:rPr>
              <a:t>наследовать кейс класс от кейс класса</a:t>
            </a:r>
            <a:r>
              <a:rPr b="1" lang="ru">
                <a:solidFill>
                  <a:srgbClr val="434343"/>
                </a:solidFill>
              </a:rPr>
              <a:t> </a:t>
            </a:r>
          </a:p>
          <a:p>
            <a:pPr indent="0" lvl="0" marL="0" rtl="0">
              <a:spcBef>
                <a:spcPts val="0"/>
              </a:spcBef>
              <a:buNone/>
            </a:pPr>
            <a:r>
              <a:rPr lang="ru" sz="1800">
                <a:solidFill>
                  <a:srgbClr val="434343"/>
                </a:solidFill>
              </a:rPr>
              <a:t>	</a:t>
            </a:r>
            <a:r>
              <a:rPr lang="ru">
                <a:solidFill>
                  <a:srgbClr val="434343"/>
                </a:solidFill>
              </a:rPr>
              <a:t>Ключевое слово	 </a:t>
            </a:r>
            <a:r>
              <a:rPr b="1" lang="ru">
                <a:solidFill>
                  <a:srgbClr val="434343"/>
                </a:solidFill>
              </a:rPr>
              <a:t>override </a:t>
            </a:r>
            <a:r>
              <a:rPr lang="ru">
                <a:solidFill>
                  <a:srgbClr val="434343"/>
                </a:solidFill>
              </a:rPr>
              <a:t>говорит о том, что данный член класса переопределяет соответствующий член супер класса.</a:t>
            </a:r>
          </a:p>
          <a:p>
            <a:pPr indent="457200" lvl="0" marL="0" rtl="0">
              <a:spcBef>
                <a:spcPts val="0"/>
              </a:spcBef>
              <a:buNone/>
            </a:pPr>
            <a:r>
              <a:rPr lang="ru">
                <a:solidFill>
                  <a:srgbClr val="434343"/>
                </a:solidFill>
              </a:rPr>
              <a:t>При переопределении абстрактных членов, </a:t>
            </a:r>
            <a:r>
              <a:rPr b="1" lang="ru">
                <a:solidFill>
                  <a:srgbClr val="434343"/>
                </a:solidFill>
              </a:rPr>
              <a:t>override</a:t>
            </a:r>
            <a:r>
              <a:rPr lang="ru">
                <a:solidFill>
                  <a:srgbClr val="434343"/>
                </a:solidFill>
              </a:rPr>
              <a:t> указывать не надо.</a:t>
            </a: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8" name="Shape 738"/>
        <p:cNvGrpSpPr/>
        <p:nvPr/>
      </p:nvGrpSpPr>
      <p:grpSpPr>
        <a:xfrm>
          <a:off x="0" y="0"/>
          <a:ext cx="0" cy="0"/>
          <a:chOff x="0" y="0"/>
          <a:chExt cx="0" cy="0"/>
        </a:xfrm>
      </p:grpSpPr>
      <p:sp>
        <p:nvSpPr>
          <p:cNvPr id="739" name="Shape 73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40" name="Shape 740"/>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41" name="Shape 741"/>
          <p:cNvSpPr txBox="1"/>
          <p:nvPr/>
        </p:nvSpPr>
        <p:spPr>
          <a:xfrm>
            <a:off x="311700" y="1609900"/>
            <a:ext cx="5425800" cy="3284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SuperObject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"SuperClass"</a:t>
            </a: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val </a:t>
            </a:r>
            <a:r>
              <a:rPr i="1" lang="ru" sz="1000">
                <a:solidFill>
                  <a:srgbClr val="660E7A"/>
                </a:solidFill>
                <a:highlight>
                  <a:srgbClr val="FFFFFF"/>
                </a:highlight>
                <a:latin typeface="Verdana"/>
                <a:ea typeface="Verdana"/>
                <a:cs typeface="Verdana"/>
                <a:sym typeface="Verdana"/>
              </a:rPr>
              <a:t>secretName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"secret"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//you can't extends object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SubClassByObject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SuperObject{}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TestApp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sc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name</a:t>
            </a:r>
          </a:p>
          <a:p>
            <a:pPr indent="-69850" lvl="0" marL="457200" rtl="0">
              <a:spcBef>
                <a:spcPts val="0"/>
              </a:spcBef>
              <a:buClr>
                <a:schemeClr val="dk1"/>
              </a:buClr>
              <a:buSzPct val="110000"/>
              <a:buFont typeface="Arial"/>
              <a:buNone/>
            </a:pPr>
            <a:r>
              <a:rPr i="1" lang="ru" sz="1000">
                <a:solidFill>
                  <a:srgbClr val="660E7A"/>
                </a:solidFill>
                <a:highlight>
                  <a:srgbClr val="FFFFFF"/>
                </a:highlight>
                <a:latin typeface="Verdana"/>
                <a:ea typeface="Verdana"/>
                <a:cs typeface="Verdana"/>
                <a:sym typeface="Verdana"/>
              </a:rPr>
              <a:t> sc</a:t>
            </a:r>
            <a:r>
              <a:rPr lang="ru" sz="1000">
                <a:solidFill>
                  <a:schemeClr val="dk1"/>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.printMySecretName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45" name="Shape 745"/>
        <p:cNvGrpSpPr/>
        <p:nvPr/>
      </p:nvGrpSpPr>
      <p:grpSpPr>
        <a:xfrm>
          <a:off x="0" y="0"/>
          <a:ext cx="0" cy="0"/>
          <a:chOff x="0" y="0"/>
          <a:chExt cx="0" cy="0"/>
        </a:xfrm>
      </p:grpSpPr>
      <p:sp>
        <p:nvSpPr>
          <p:cNvPr id="746" name="Shape 74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47" name="Shape 747"/>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Если наследоваться от класса, у которого есть конструктор, все параметры основного конструктора, не имеющие значений по умолчанию, должны быть указаны в скобках после имени класса в выражении extends.</a:t>
            </a:r>
          </a:p>
          <a:p>
            <a:pPr indent="0" lvl="0" marL="0" rtl="0">
              <a:spcBef>
                <a:spcPts val="0"/>
              </a:spcBef>
              <a:buNone/>
            </a:pPr>
            <a:r>
              <a:rPr lang="ru">
                <a:solidFill>
                  <a:srgbClr val="434343"/>
                </a:solidFill>
              </a:rPr>
              <a:t>	Ключевое слово </a:t>
            </a:r>
          </a:p>
          <a:p>
            <a:pPr indent="-228600" lvl="0" marL="457200" rtl="0">
              <a:spcBef>
                <a:spcPts val="0"/>
              </a:spcBef>
              <a:buClr>
                <a:srgbClr val="434343"/>
              </a:buClr>
              <a:buChar char="●"/>
            </a:pPr>
            <a:r>
              <a:rPr b="1" lang="ru">
                <a:solidFill>
                  <a:srgbClr val="434343"/>
                </a:solidFill>
              </a:rPr>
              <a:t>super</a:t>
            </a:r>
            <a:r>
              <a:rPr lang="ru">
                <a:solidFill>
                  <a:srgbClr val="434343"/>
                </a:solidFill>
              </a:rPr>
              <a:t> можно использовать для доступа к членам супер класс, которые не объявлены приватными</a:t>
            </a:r>
          </a:p>
          <a:p>
            <a:pPr indent="-228600" lvl="0" marL="457200" rtl="0">
              <a:spcBef>
                <a:spcPts val="0"/>
              </a:spcBef>
              <a:buClr>
                <a:srgbClr val="434343"/>
              </a:buClr>
              <a:buChar char="●"/>
            </a:pPr>
            <a:r>
              <a:rPr b="1" lang="ru">
                <a:solidFill>
                  <a:srgbClr val="434343"/>
                </a:solidFill>
              </a:rPr>
              <a:t>final</a:t>
            </a:r>
            <a:r>
              <a:rPr lang="ru">
                <a:solidFill>
                  <a:srgbClr val="434343"/>
                </a:solidFill>
              </a:rPr>
              <a:t> перед определением компонента обозначает, что от этого члена приложения нельзя создать наследника. Абстрактный класс может быть final, но для обычных  разработчиков смысла так делать нет, т.к. ни наследника ни объект такого класса создать нельзя</a:t>
            </a:r>
          </a:p>
          <a:p>
            <a:pPr indent="-228600" lvl="0" marL="457200" rtl="0">
              <a:spcBef>
                <a:spcPts val="0"/>
              </a:spcBef>
              <a:buClr>
                <a:srgbClr val="434343"/>
              </a:buClr>
              <a:buChar char="●"/>
            </a:pPr>
            <a:r>
              <a:rPr b="1" lang="ru">
                <a:solidFill>
                  <a:srgbClr val="434343"/>
                </a:solidFill>
              </a:rPr>
              <a:t>sealed </a:t>
            </a:r>
            <a:r>
              <a:rPr lang="ru">
                <a:solidFill>
                  <a:srgbClr val="434343"/>
                </a:solidFill>
              </a:rPr>
              <a:t>перед определением компонента обозначает, что наследники этого компонента должны быть определены только в этом классе.</a:t>
            </a: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1" name="Shape 751"/>
        <p:cNvGrpSpPr/>
        <p:nvPr/>
      </p:nvGrpSpPr>
      <p:grpSpPr>
        <a:xfrm>
          <a:off x="0" y="0"/>
          <a:ext cx="0" cy="0"/>
          <a:chOff x="0" y="0"/>
          <a:chExt cx="0" cy="0"/>
        </a:xfrm>
      </p:grpSpPr>
      <p:sp>
        <p:nvSpPr>
          <p:cNvPr id="752" name="Shape 75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53" name="Shape 753"/>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54" name="Shape 754"/>
          <p:cNvSpPr txBox="1"/>
          <p:nvPr/>
        </p:nvSpPr>
        <p:spPr>
          <a:xfrm>
            <a:off x="311700" y="1609900"/>
            <a:ext cx="5425800" cy="2498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val </a:t>
            </a:r>
            <a:r>
              <a:rPr i="1" lang="ru" sz="1000">
                <a:solidFill>
                  <a:srgbClr val="660E7A"/>
                </a:solidFill>
                <a:highlight>
                  <a:srgbClr val="FFFFFF"/>
                </a:highlight>
                <a:latin typeface="Verdana"/>
                <a:ea typeface="Verdana"/>
                <a:cs typeface="Verdana"/>
                <a:sym typeface="Verdana"/>
              </a:rPr>
              <a:t>someInfo</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8000"/>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someSuperInfo</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super</a:t>
            </a:r>
            <a:r>
              <a:rPr lang="ru" sz="1000">
                <a:solidFill>
                  <a:schemeClr val="dk1"/>
                </a:solidFill>
                <a:highlight>
                  <a:srgbClr val="FFFFFF"/>
                </a:highlight>
                <a:latin typeface="Verdana"/>
                <a:ea typeface="Verdana"/>
                <a:cs typeface="Verdana"/>
                <a:sym typeface="Verdana"/>
              </a:rPr>
              <a:t>.someInfo</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i="1" lang="ru" sz="1000">
                <a:solidFill>
                  <a:srgbClr val="660E7A"/>
                </a:solidFill>
                <a:highlight>
                  <a:srgbClr val="FFFFFF"/>
                </a:highlight>
                <a:latin typeface="Verdana"/>
                <a:ea typeface="Verdana"/>
                <a:cs typeface="Verdana"/>
                <a:sym typeface="Verdana"/>
              </a:rPr>
              <a:t>someInfo</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lang="ru" sz="1000">
                <a:solidFill>
                  <a:schemeClr val="dk1"/>
                </a:solidFill>
                <a:highlight>
                  <a:srgbClr val="E4E4FF"/>
                </a:highlight>
                <a:latin typeface="Verdana"/>
                <a:ea typeface="Verdana"/>
                <a:cs typeface="Verdana"/>
                <a:sym typeface="Verdana"/>
              </a:rPr>
              <a:t>someSuperInfo</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8" name="Shape 758"/>
        <p:cNvGrpSpPr/>
        <p:nvPr/>
      </p:nvGrpSpPr>
      <p:grpSpPr>
        <a:xfrm>
          <a:off x="0" y="0"/>
          <a:ext cx="0" cy="0"/>
          <a:chOff x="0" y="0"/>
          <a:chExt cx="0" cy="0"/>
        </a:xfrm>
      </p:grpSpPr>
      <p:sp>
        <p:nvSpPr>
          <p:cNvPr id="759" name="Shape 7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60" name="Shape 760"/>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Множественное наследование </a:t>
            </a:r>
          </a:p>
          <a:p>
            <a:pPr indent="0" lvl="0" marL="0" rtl="0">
              <a:spcBef>
                <a:spcPts val="0"/>
              </a:spcBef>
              <a:buNone/>
            </a:pPr>
            <a:r>
              <a:rPr lang="ru" sz="1800">
                <a:solidFill>
                  <a:srgbClr val="434343"/>
                </a:solidFill>
              </a:rPr>
              <a:t>	</a:t>
            </a:r>
            <a:r>
              <a:rPr lang="ru">
                <a:solidFill>
                  <a:srgbClr val="434343"/>
                </a:solidFill>
              </a:rPr>
              <a:t>В скале разрешено множественное наследование. Оно решено в виде так называемого  mixIn наследования. Суть такого наследования в том, что к классу подмешиваются наборы абстрактных и(или) реальных членов, содержащихся в mixIn сущностях (trait в scala). Трейты бывают очень удобны для создания переиспользуемых компонентов и для interface segregation( один из SOLID принципов). Характерным примером использования mixIn можно рассматривать библиотеку коллекций в scala.</a:t>
            </a:r>
          </a:p>
          <a:p>
            <a:pPr indent="0" lvl="0" marL="0" rtl="0">
              <a:spcBef>
                <a:spcPts val="0"/>
              </a:spcBef>
              <a:buNone/>
            </a:pPr>
            <a:r>
              <a:rPr lang="ru">
                <a:solidFill>
                  <a:srgbClr val="434343"/>
                </a:solidFill>
              </a:rPr>
              <a:t>	Трейты можно примешивать с помощь</a:t>
            </a:r>
          </a:p>
          <a:p>
            <a:pPr indent="-228600" lvl="0" marL="457200" rtl="0">
              <a:spcBef>
                <a:spcPts val="0"/>
              </a:spcBef>
              <a:buClr>
                <a:srgbClr val="434343"/>
              </a:buClr>
              <a:buChar char="●"/>
            </a:pPr>
            <a:r>
              <a:rPr b="1" lang="ru">
                <a:solidFill>
                  <a:srgbClr val="434343"/>
                </a:solidFill>
              </a:rPr>
              <a:t>extends, </a:t>
            </a:r>
            <a:r>
              <a:rPr lang="ru">
                <a:solidFill>
                  <a:srgbClr val="434343"/>
                </a:solidFill>
              </a:rPr>
              <a:t>если это первый предок в цепочке наследования</a:t>
            </a:r>
          </a:p>
          <a:p>
            <a:pPr indent="-228600" lvl="0" marL="457200" rtl="0">
              <a:spcBef>
                <a:spcPts val="0"/>
              </a:spcBef>
              <a:buClr>
                <a:srgbClr val="434343"/>
              </a:buClr>
              <a:buChar char="●"/>
            </a:pPr>
            <a:r>
              <a:rPr b="1" lang="ru">
                <a:solidFill>
                  <a:srgbClr val="434343"/>
                </a:solidFill>
              </a:rPr>
              <a:t>with, </a:t>
            </a:r>
            <a:r>
              <a:rPr lang="ru">
                <a:solidFill>
                  <a:srgbClr val="434343"/>
                </a:solidFill>
              </a:rPr>
              <a:t>если это 2-ой и следующие предки. В выражении после </a:t>
            </a:r>
            <a:r>
              <a:rPr b="1" lang="ru">
                <a:solidFill>
                  <a:srgbClr val="434343"/>
                </a:solidFill>
              </a:rPr>
              <a:t>with</a:t>
            </a:r>
            <a:r>
              <a:rPr lang="ru">
                <a:solidFill>
                  <a:srgbClr val="434343"/>
                </a:solidFill>
              </a:rPr>
              <a:t> могут присутствовать только трейты</a:t>
            </a:r>
          </a:p>
          <a:p>
            <a:pPr lvl="0" rtl="0">
              <a:spcBef>
                <a:spcPts val="0"/>
              </a:spcBef>
              <a:buNone/>
            </a:pPr>
            <a:r>
              <a:rPr lang="ru">
                <a:solidFill>
                  <a:srgbClr val="434343"/>
                </a:solidFill>
              </a:rPr>
              <a:t> </a:t>
            </a: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64" name="Shape 764"/>
        <p:cNvGrpSpPr/>
        <p:nvPr/>
      </p:nvGrpSpPr>
      <p:grpSpPr>
        <a:xfrm>
          <a:off x="0" y="0"/>
          <a:ext cx="0" cy="0"/>
          <a:chOff x="0" y="0"/>
          <a:chExt cx="0" cy="0"/>
        </a:xfrm>
      </p:grpSpPr>
      <p:sp>
        <p:nvSpPr>
          <p:cNvPr id="765" name="Shape 7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66" name="Shape 766"/>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67" name="Shape 767"/>
          <p:cNvSpPr txBox="1"/>
          <p:nvPr/>
        </p:nvSpPr>
        <p:spPr>
          <a:xfrm>
            <a:off x="311700" y="1609900"/>
            <a:ext cx="6347100" cy="2662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AbstractTest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name: </a:t>
            </a:r>
            <a:r>
              <a:rPr lang="ru" sz="1000">
                <a:solidFill>
                  <a:srgbClr val="20999D"/>
                </a:solidFill>
                <a:highlight>
                  <a:srgbClr val="FFFFFF"/>
                </a:highlight>
                <a:latin typeface="Verdana"/>
                <a:ea typeface="Verdana"/>
                <a:cs typeface="Verdana"/>
                <a:sym typeface="Verdana"/>
              </a:rPr>
              <a:t>String</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NameProvider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"name provided by trait"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SomeMarker</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AbstractTest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NameProvider </a:t>
            </a:r>
            <a:r>
              <a:rPr b="1" lang="ru" sz="1000">
                <a:solidFill>
                  <a:srgbClr val="000080"/>
                </a:solidFill>
                <a:highlight>
                  <a:srgbClr val="FFFFFF"/>
                </a:highlight>
                <a:latin typeface="Verdana"/>
                <a:ea typeface="Verdana"/>
                <a:cs typeface="Verdana"/>
                <a:sym typeface="Verdana"/>
              </a:rPr>
              <a:t>with</a:t>
            </a:r>
            <a:r>
              <a:rPr lang="ru" sz="1000">
                <a:solidFill>
                  <a:schemeClr val="dk1"/>
                </a:solidFill>
                <a:highlight>
                  <a:srgbClr val="FFFFFF"/>
                </a:highlight>
                <a:latin typeface="Verdana"/>
                <a:ea typeface="Verdana"/>
                <a:cs typeface="Verdana"/>
                <a:sym typeface="Verdana"/>
              </a:rPr>
              <a:t>SomeMarker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InheritanceTest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k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ConcreteClass</a:t>
            </a:r>
          </a:p>
          <a:p>
            <a:pPr lvl="0" rtl="0">
              <a:spcBef>
                <a:spcPts val="0"/>
              </a:spcBef>
              <a:buClr>
                <a:schemeClr val="dk1"/>
              </a:buClr>
              <a:buSzPct val="110000"/>
              <a:buFont typeface="Arial"/>
              <a:buNone/>
            </a:pPr>
            <a:r>
              <a:rPr lang="ru" sz="1000">
                <a:solidFill>
                  <a:schemeClr val="dk1"/>
                </a:solidFill>
                <a:latin typeface="Verdana"/>
                <a:ea typeface="Verdana"/>
                <a:cs typeface="Verdana"/>
                <a:sym typeface="Verdana"/>
              </a:rPr>
              <a:t>}</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1" name="Shape 771"/>
        <p:cNvGrpSpPr/>
        <p:nvPr/>
      </p:nvGrpSpPr>
      <p:grpSpPr>
        <a:xfrm>
          <a:off x="0" y="0"/>
          <a:ext cx="0" cy="0"/>
          <a:chOff x="0" y="0"/>
          <a:chExt cx="0" cy="0"/>
        </a:xfrm>
      </p:grpSpPr>
      <p:sp>
        <p:nvSpPr>
          <p:cNvPr id="772" name="Shape 7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73" name="Shape 773"/>
          <p:cNvSpPr txBox="1"/>
          <p:nvPr/>
        </p:nvSpPr>
        <p:spPr>
          <a:xfrm>
            <a:off x="311700" y="1108600"/>
            <a:ext cx="8520600" cy="329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Множественное наследование, diamond problem.</a:t>
            </a:r>
          </a:p>
          <a:p>
            <a:pPr lvl="0" rtl="0">
              <a:spcBef>
                <a:spcPts val="0"/>
              </a:spcBef>
              <a:buNone/>
            </a:pPr>
            <a:r>
              <a:rPr lang="ru">
                <a:solidFill>
                  <a:srgbClr val="434343"/>
                </a:solidFill>
              </a:rPr>
              <a:t>	При множественном наследовании часто возникает вопрос: что делать, если несколько родителей предоставляют одинаковые члены класса. Из рисунка ниже понятно откуда происходит название проблемы.</a:t>
            </a:r>
          </a:p>
        </p:txBody>
      </p:sp>
      <p:pic>
        <p:nvPicPr>
          <p:cNvPr id="774" name="Shape 774"/>
          <p:cNvPicPr preferRelativeResize="0"/>
          <p:nvPr/>
        </p:nvPicPr>
        <p:blipFill>
          <a:blip r:embed="rId3">
            <a:alphaModFix/>
          </a:blip>
          <a:stretch>
            <a:fillRect/>
          </a:stretch>
        </p:blipFill>
        <p:spPr>
          <a:xfrm>
            <a:off x="311700" y="2230100"/>
            <a:ext cx="3330149" cy="1957199"/>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8" name="Shape 778"/>
        <p:cNvGrpSpPr/>
        <p:nvPr/>
      </p:nvGrpSpPr>
      <p:grpSpPr>
        <a:xfrm>
          <a:off x="0" y="0"/>
          <a:ext cx="0" cy="0"/>
          <a:chOff x="0" y="0"/>
          <a:chExt cx="0" cy="0"/>
        </a:xfrm>
      </p:grpSpPr>
      <p:sp>
        <p:nvSpPr>
          <p:cNvPr id="779" name="Shape 7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80" name="Shape 780"/>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a:t>
            </a:r>
            <a:r>
              <a:rPr lang="ru" sz="1800">
                <a:solidFill>
                  <a:srgbClr val="434343"/>
                </a:solidFill>
              </a:rPr>
              <a:t>lineization</a:t>
            </a:r>
            <a:r>
              <a:rPr lang="ru" sz="1800">
                <a:solidFill>
                  <a:srgbClr val="434343"/>
                </a:solidFill>
              </a:rPr>
              <a:t>.</a:t>
            </a:r>
          </a:p>
          <a:p>
            <a:pPr lvl="0" rtl="0">
              <a:spcBef>
                <a:spcPts val="0"/>
              </a:spcBef>
              <a:buNone/>
            </a:pPr>
            <a:r>
              <a:rPr lang="ru">
                <a:solidFill>
                  <a:srgbClr val="434343"/>
                </a:solidFill>
              </a:rPr>
              <a:t>	В скале применяется метод, называемый линеизацией. Суть в том, что все родители класса выстраиваются “в линию” в соответствии с определенным правилом.</a:t>
            </a:r>
          </a:p>
        </p:txBody>
      </p:sp>
      <p:pic>
        <p:nvPicPr>
          <p:cNvPr id="781" name="Shape 781"/>
          <p:cNvPicPr preferRelativeResize="0"/>
          <p:nvPr/>
        </p:nvPicPr>
        <p:blipFill>
          <a:blip r:embed="rId3">
            <a:alphaModFix/>
          </a:blip>
          <a:stretch>
            <a:fillRect/>
          </a:stretch>
        </p:blipFill>
        <p:spPr>
          <a:xfrm>
            <a:off x="422050" y="1974799"/>
            <a:ext cx="2396599" cy="2938149"/>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85" name="Shape 785"/>
        <p:cNvGrpSpPr/>
        <p:nvPr/>
      </p:nvGrpSpPr>
      <p:grpSpPr>
        <a:xfrm>
          <a:off x="0" y="0"/>
          <a:ext cx="0" cy="0"/>
          <a:chOff x="0" y="0"/>
          <a:chExt cx="0" cy="0"/>
        </a:xfrm>
      </p:grpSpPr>
      <p:sp>
        <p:nvSpPr>
          <p:cNvPr id="786" name="Shape 7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87" name="Shape 787"/>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линеизация.</a:t>
            </a:r>
          </a:p>
          <a:p>
            <a:pPr lvl="0">
              <a:spcBef>
                <a:spcPts val="0"/>
              </a:spcBef>
              <a:buNone/>
            </a:pPr>
            <a:r>
              <a:rPr lang="ru">
                <a:solidFill>
                  <a:srgbClr val="434343"/>
                </a:solidFill>
              </a:rPr>
              <a:t>	Для того, что бы выстроить зависимости в линию, компилятор идет по всем предкам класса, объявленным после ключевого слова </a:t>
            </a:r>
            <a:r>
              <a:rPr b="1" lang="ru">
                <a:solidFill>
                  <a:srgbClr val="434343"/>
                </a:solidFill>
              </a:rPr>
              <a:t>extends</a:t>
            </a:r>
            <a:r>
              <a:rPr lang="ru">
                <a:solidFill>
                  <a:srgbClr val="434343"/>
                </a:solidFill>
              </a:rPr>
              <a:t> и назначает текущий найденный класс или трейт суперклассом всех следующих членов списка предков. Если текущий найденный класс, в свою очередь, имеет предков, к ним так же применяются правила линеизации. Полученная цепочка зависимостей становится в списке, перед текущим найденным предком.</a:t>
            </a:r>
          </a:p>
          <a:p>
            <a:pPr lvl="0">
              <a:spcBef>
                <a:spcPts val="0"/>
              </a:spcBef>
              <a:buNone/>
            </a:pPr>
            <a:r>
              <a:rPr lang="ru">
                <a:solidFill>
                  <a:srgbClr val="434343"/>
                </a:solidFill>
              </a:rPr>
              <a:t>	Следствия линеизации </a:t>
            </a:r>
          </a:p>
          <a:p>
            <a:pPr indent="-228600" lvl="0" marL="457200" rtl="0">
              <a:spcBef>
                <a:spcPts val="0"/>
              </a:spcBef>
              <a:buClr>
                <a:srgbClr val="434343"/>
              </a:buClr>
              <a:buChar char="●"/>
            </a:pPr>
            <a:r>
              <a:rPr lang="ru">
                <a:solidFill>
                  <a:srgbClr val="434343"/>
                </a:solidFill>
              </a:rPr>
              <a:t>Конструкторы классов выполняются в том порядке в котором были расставлены в процессе линеизации. Последним будет выполнен конструктор создаваемого класса </a:t>
            </a:r>
          </a:p>
          <a:p>
            <a:pPr indent="-228600" lvl="0" marL="457200">
              <a:spcBef>
                <a:spcPts val="0"/>
              </a:spcBef>
              <a:buClr>
                <a:srgbClr val="434343"/>
              </a:buClr>
              <a:buChar char="●"/>
            </a:pPr>
            <a:r>
              <a:rPr lang="ru">
                <a:solidFill>
                  <a:srgbClr val="434343"/>
                </a:solidFill>
              </a:rPr>
              <a:t>Доступ к членам супер классов через ключевое слово </a:t>
            </a:r>
            <a:r>
              <a:rPr b="1" lang="ru">
                <a:solidFill>
                  <a:srgbClr val="434343"/>
                </a:solidFill>
              </a:rPr>
              <a:t>super</a:t>
            </a:r>
            <a:r>
              <a:rPr lang="ru">
                <a:solidFill>
                  <a:srgbClr val="434343"/>
                </a:solidFill>
              </a:rPr>
              <a:t> происходит в обратном порядке.  Т.е. </a:t>
            </a:r>
            <a:r>
              <a:rPr b="1" lang="ru">
                <a:solidFill>
                  <a:srgbClr val="434343"/>
                </a:solidFill>
              </a:rPr>
              <a:t>super.memberName</a:t>
            </a:r>
            <a:r>
              <a:rPr lang="ru">
                <a:solidFill>
                  <a:srgbClr val="434343"/>
                </a:solidFill>
              </a:rPr>
              <a:t> обратится к </a:t>
            </a:r>
            <a:r>
              <a:rPr b="1" lang="ru">
                <a:solidFill>
                  <a:srgbClr val="434343"/>
                </a:solidFill>
              </a:rPr>
              <a:t>memberName</a:t>
            </a:r>
            <a:r>
              <a:rPr lang="ru">
                <a:solidFill>
                  <a:srgbClr val="434343"/>
                </a:solidFill>
              </a:rPr>
              <a:t> ближайшего суперкласса, полученного в процессе линеизации.</a:t>
            </a:r>
          </a:p>
          <a:p>
            <a:pPr lvl="0" rtl="0">
              <a:spcBef>
                <a:spcPts val="0"/>
              </a:spcBef>
              <a:buNone/>
            </a:pPr>
            <a:r>
              <a:rPr lang="ru">
                <a:solidFill>
                  <a:srgbClr val="434343"/>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pic>
        <p:nvPicPr>
          <p:cNvPr id="129" name="Shape 129"/>
          <p:cNvPicPr preferRelativeResize="0"/>
          <p:nvPr/>
        </p:nvPicPr>
        <p:blipFill rotWithShape="1">
          <a:blip r:embed="rId3">
            <a:alphaModFix/>
          </a:blip>
          <a:srcRect b="0" l="0" r="0" t="0"/>
          <a:stretch/>
        </p:blipFill>
        <p:spPr>
          <a:xfrm>
            <a:off x="1381075" y="849700"/>
            <a:ext cx="5629725" cy="409855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1" name="Shape 791"/>
        <p:cNvGrpSpPr/>
        <p:nvPr/>
      </p:nvGrpSpPr>
      <p:grpSpPr>
        <a:xfrm>
          <a:off x="0" y="0"/>
          <a:ext cx="0" cy="0"/>
          <a:chOff x="0" y="0"/>
          <a:chExt cx="0" cy="0"/>
        </a:xfrm>
      </p:grpSpPr>
      <p:sp>
        <p:nvSpPr>
          <p:cNvPr id="792" name="Shape 79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93" name="Shape 793"/>
          <p:cNvSpPr txBox="1"/>
          <p:nvPr/>
        </p:nvSpPr>
        <p:spPr>
          <a:xfrm>
            <a:off x="311700" y="1108600"/>
            <a:ext cx="8520600" cy="9453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Множественное наследование, линеизация</a:t>
            </a:r>
          </a:p>
          <a:p>
            <a:pPr indent="0" lvl="0" marL="0" rtl="0">
              <a:spcBef>
                <a:spcPts val="0"/>
              </a:spcBef>
              <a:buNone/>
            </a:pPr>
            <a:r>
              <a:rPr lang="ru" sz="1800">
                <a:solidFill>
                  <a:srgbClr val="434343"/>
                </a:solidFill>
              </a:rPr>
              <a:t>	пример линеизации </a:t>
            </a:r>
            <a:r>
              <a:rPr b="1" lang="ru" sz="1800">
                <a:solidFill>
                  <a:srgbClr val="434343"/>
                </a:solidFill>
              </a:rPr>
              <a:t>lectures.oop.lineization.scala</a:t>
            </a: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7" name="Shape 797"/>
        <p:cNvGrpSpPr/>
        <p:nvPr/>
      </p:nvGrpSpPr>
      <p:grpSpPr>
        <a:xfrm>
          <a:off x="0" y="0"/>
          <a:ext cx="0" cy="0"/>
          <a:chOff x="0" y="0"/>
          <a:chExt cx="0" cy="0"/>
        </a:xfrm>
      </p:grpSpPr>
      <p:sp>
        <p:nvSpPr>
          <p:cNvPr id="798" name="Shape 79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99" name="Shape 799"/>
          <p:cNvSpPr txBox="1"/>
          <p:nvPr/>
        </p:nvSpPr>
        <p:spPr>
          <a:xfrm>
            <a:off x="311700" y="1108600"/>
            <a:ext cx="8520600" cy="3072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Анонимные классы</a:t>
            </a:r>
          </a:p>
          <a:p>
            <a:pPr lvl="0">
              <a:spcBef>
                <a:spcPts val="0"/>
              </a:spcBef>
              <a:buNone/>
            </a:pPr>
            <a:r>
              <a:rPr lang="ru" sz="1800">
                <a:solidFill>
                  <a:srgbClr val="434343"/>
                </a:solidFill>
              </a:rPr>
              <a:t>	</a:t>
            </a:r>
            <a:r>
              <a:rPr lang="ru">
                <a:solidFill>
                  <a:srgbClr val="434343"/>
                </a:solidFill>
              </a:rPr>
              <a:t>Это сокращенная запись создания наследников от практически любой структуры, в том числе от трейтов, абстрактных классов. Эта запись часто применяется, когда нужен синглтон какого-то типа, но сам тип этого синглтона никогда не потребуется.  При создании анонимного класса необходимо доопределить все абстрактные члены всех классов и трейтов, которые входят в новый класс. </a:t>
            </a:r>
          </a:p>
          <a:p>
            <a:pPr lvl="0">
              <a:spcBef>
                <a:spcPts val="0"/>
              </a:spcBef>
              <a:buNone/>
            </a:pPr>
            <a:r>
              <a:rPr lang="ru">
                <a:solidFill>
                  <a:srgbClr val="434343"/>
                </a:solidFill>
              </a:rPr>
              <a:t>	Анонимные классы могут быть созданы 2-я разными путями</a:t>
            </a:r>
          </a:p>
          <a:p>
            <a:pPr indent="-228600" lvl="0" marL="457200" rtl="0">
              <a:spcBef>
                <a:spcPts val="0"/>
              </a:spcBef>
              <a:buClr>
                <a:srgbClr val="434343"/>
              </a:buClr>
              <a:buChar char="●"/>
            </a:pPr>
            <a:r>
              <a:rPr lang="ru">
                <a:solidFill>
                  <a:srgbClr val="434343"/>
                </a:solidFill>
              </a:rPr>
              <a:t>pre-initialized fields - тело анонимного класса идет перед наследуемыми типами. В этом случае членами тела анонимного класса могут быть только var и val</a:t>
            </a:r>
          </a:p>
          <a:p>
            <a:pPr indent="-228600" lvl="0" marL="457200">
              <a:spcBef>
                <a:spcPts val="0"/>
              </a:spcBef>
              <a:buClr>
                <a:srgbClr val="434343"/>
              </a:buClr>
              <a:buChar char="●"/>
            </a:pPr>
            <a:r>
              <a:rPr lang="ru">
                <a:solidFill>
                  <a:srgbClr val="434343"/>
                </a:solidFill>
              </a:rPr>
              <a:t>post initialized - более привычный способ определения, когда тело класса идет за выражением extends  и with</a:t>
            </a:r>
          </a:p>
          <a:p>
            <a:pPr lvl="0" rtl="0">
              <a:spcBef>
                <a:spcPts val="0"/>
              </a:spcBef>
              <a:buNone/>
            </a:pPr>
            <a:r>
              <a:rPr lang="ru">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03" name="Shape 803"/>
        <p:cNvGrpSpPr/>
        <p:nvPr/>
      </p:nvGrpSpPr>
      <p:grpSpPr>
        <a:xfrm>
          <a:off x="0" y="0"/>
          <a:ext cx="0" cy="0"/>
          <a:chOff x="0" y="0"/>
          <a:chExt cx="0" cy="0"/>
        </a:xfrm>
      </p:grpSpPr>
      <p:sp>
        <p:nvSpPr>
          <p:cNvPr id="804" name="Shape 8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05" name="Shape 805"/>
          <p:cNvSpPr txBox="1"/>
          <p:nvPr/>
        </p:nvSpPr>
        <p:spPr>
          <a:xfrm>
            <a:off x="311700" y="1108600"/>
            <a:ext cx="8520600" cy="436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Анонимные классы	</a:t>
            </a:r>
          </a:p>
        </p:txBody>
      </p:sp>
      <p:sp>
        <p:nvSpPr>
          <p:cNvPr id="806" name="Shape 806"/>
          <p:cNvSpPr txBox="1"/>
          <p:nvPr/>
        </p:nvSpPr>
        <p:spPr>
          <a:xfrm>
            <a:off x="311700" y="1609900"/>
            <a:ext cx="5425800" cy="2600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 </a:t>
            </a:r>
            <a:r>
              <a:rPr lang="ru" sz="1000">
                <a:solidFill>
                  <a:srgbClr val="20999D"/>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otherStr  = str</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SuperClass(j: Int)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i</a:t>
            </a:r>
            <a:r>
              <a:rPr lang="ru" sz="1000">
                <a:solidFill>
                  <a:schemeClr val="dk1"/>
                </a:solidFill>
                <a:highlight>
                  <a:srgbClr val="FFFFFF"/>
                </a:highlight>
                <a:latin typeface="Verdana"/>
                <a:ea typeface="Verdana"/>
                <a:cs typeface="Verdana"/>
                <a:sym typeface="Verdana"/>
              </a:rPr>
              <a:t>: Int = </a:t>
            </a:r>
            <a:r>
              <a:rPr lang="ru" sz="1000">
                <a:solidFill>
                  <a:srgbClr val="0000FF"/>
                </a:solidFill>
                <a:highlight>
                  <a:srgbClr val="FFFFFF"/>
                </a:highlight>
                <a:latin typeface="Verdana"/>
                <a:ea typeface="Verdana"/>
                <a:cs typeface="Verdana"/>
                <a:sym typeface="Verdana"/>
              </a:rPr>
              <a:t>0</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postInit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SuperClass(</a:t>
            </a:r>
            <a:r>
              <a:rPr lang="ru" sz="1000">
                <a:solidFill>
                  <a:srgbClr val="0000FF"/>
                </a:solidFill>
                <a:highlight>
                  <a:srgbClr val="E4E4FF"/>
                </a:highlight>
                <a:latin typeface="Verdana"/>
                <a:ea typeface="Verdana"/>
                <a:cs typeface="Verdana"/>
                <a:sym typeface="Verdana"/>
              </a:rPr>
              <a:t>10</a:t>
            </a: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with </a:t>
            </a:r>
            <a:r>
              <a:rPr lang="ru" sz="1000">
                <a:solidFill>
                  <a:schemeClr val="dk1"/>
                </a:solidFill>
                <a:highlight>
                  <a:srgbClr val="E4E4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override def </a:t>
            </a:r>
            <a:r>
              <a:rPr lang="ru" sz="1000">
                <a:solidFill>
                  <a:schemeClr val="dk1"/>
                </a:solidFill>
                <a:highlight>
                  <a:srgbClr val="E4E4FF"/>
                </a:highlight>
                <a:latin typeface="Verdana"/>
                <a:ea typeface="Verdana"/>
                <a:cs typeface="Verdana"/>
                <a:sym typeface="Verdana"/>
              </a:rPr>
              <a:t>str: String =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str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TestTrait</a:t>
            </a: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0" name="Shape 810"/>
        <p:cNvGrpSpPr/>
        <p:nvPr/>
      </p:nvGrpSpPr>
      <p:grpSpPr>
        <a:xfrm>
          <a:off x="0" y="0"/>
          <a:ext cx="0" cy="0"/>
          <a:chOff x="0" y="0"/>
          <a:chExt cx="0" cy="0"/>
        </a:xfrm>
      </p:grpSpPr>
      <p:sp>
        <p:nvSpPr>
          <p:cNvPr id="811" name="Shape 81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12" name="Shape 812"/>
          <p:cNvSpPr txBox="1"/>
          <p:nvPr/>
        </p:nvSpPr>
        <p:spPr>
          <a:xfrm>
            <a:off x="311700" y="1108600"/>
            <a:ext cx="8520600" cy="3791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Self type annotation</a:t>
            </a:r>
          </a:p>
          <a:p>
            <a:pPr indent="0" lvl="0" marL="0" rtl="0">
              <a:spcBef>
                <a:spcPts val="0"/>
              </a:spcBef>
              <a:buNone/>
            </a:pPr>
            <a:r>
              <a:rPr lang="ru" sz="1800">
                <a:solidFill>
                  <a:srgbClr val="434343"/>
                </a:solidFill>
              </a:rPr>
              <a:t>	</a:t>
            </a:r>
            <a:r>
              <a:rPr lang="ru">
                <a:solidFill>
                  <a:srgbClr val="434343"/>
                </a:solidFill>
              </a:rPr>
              <a:t>Это механизм дополнительной спецификации типа трейта или класса. Аннотация говорит о том, что все инстансы, в которые входит данный трейт(или класс), так же должны быть наследниками всех типов, перечисленных в аннотации. Благодаря аннотации, внутри аннотированного трейта(или класса) становятся доступны все публичные и protected члены тех типов, которые входят в аннотацию.</a:t>
            </a:r>
          </a:p>
          <a:p>
            <a:pPr indent="457200" lvl="0" marL="0" rtl="0">
              <a:spcBef>
                <a:spcPts val="0"/>
              </a:spcBef>
              <a:buNone/>
            </a:pPr>
            <a:r>
              <a:rPr lang="ru">
                <a:solidFill>
                  <a:srgbClr val="434343"/>
                </a:solidFill>
              </a:rPr>
              <a:t>Что бы про аннотировать, например, класс, внутри тела класса первым выражением должно стоять выражения вида </a:t>
            </a:r>
          </a:p>
          <a:p>
            <a:pPr indent="457200" lvl="0" marL="0" rtl="0">
              <a:spcBef>
                <a:spcPts val="0"/>
              </a:spcBef>
              <a:buNone/>
            </a:pPr>
            <a:r>
              <a:rPr b="1" lang="ru">
                <a:solidFill>
                  <a:srgbClr val="434343"/>
                </a:solidFill>
              </a:rPr>
              <a:t>self : TypeOne [ with Type2 …] =&gt;</a:t>
            </a:r>
            <a:r>
              <a:rPr lang="ru">
                <a:solidFill>
                  <a:srgbClr val="434343"/>
                </a:solidFill>
              </a:rPr>
              <a:t> , где </a:t>
            </a:r>
          </a:p>
          <a:p>
            <a:pPr indent="-228600" lvl="0" marL="914400" rtl="0">
              <a:spcBef>
                <a:spcPts val="0"/>
              </a:spcBef>
              <a:buClr>
                <a:srgbClr val="434343"/>
              </a:buClr>
              <a:buChar char="●"/>
            </a:pPr>
            <a:r>
              <a:rPr b="1" lang="ru">
                <a:solidFill>
                  <a:srgbClr val="434343"/>
                </a:solidFill>
              </a:rPr>
              <a:t>self </a:t>
            </a:r>
            <a:r>
              <a:rPr lang="ru">
                <a:solidFill>
                  <a:srgbClr val="434343"/>
                </a:solidFill>
              </a:rPr>
              <a:t>идентификатор, обозначающий текущий класс </a:t>
            </a:r>
          </a:p>
          <a:p>
            <a:pPr indent="-228600" lvl="0" marL="914400" rtl="0">
              <a:spcBef>
                <a:spcPts val="0"/>
              </a:spcBef>
              <a:buClr>
                <a:srgbClr val="434343"/>
              </a:buClr>
              <a:buChar char="●"/>
            </a:pPr>
            <a:r>
              <a:rPr b="1" lang="ru">
                <a:solidFill>
                  <a:srgbClr val="434343"/>
                </a:solidFill>
              </a:rPr>
              <a:t>TypeOne</a:t>
            </a:r>
            <a:r>
              <a:rPr lang="ru">
                <a:solidFill>
                  <a:srgbClr val="434343"/>
                </a:solidFill>
              </a:rPr>
              <a:t> - тип, которому должны соответствовать инстансы текущего класса</a:t>
            </a:r>
          </a:p>
          <a:p>
            <a:pPr indent="-228600" lvl="0" marL="914400" rtl="0">
              <a:spcBef>
                <a:spcPts val="0"/>
              </a:spcBef>
              <a:buClr>
                <a:srgbClr val="434343"/>
              </a:buClr>
              <a:buChar char="●"/>
            </a:pPr>
            <a:r>
              <a:rPr b="1" lang="ru">
                <a:solidFill>
                  <a:srgbClr val="434343"/>
                </a:solidFill>
              </a:rPr>
              <a:t>with Type2 - </a:t>
            </a:r>
            <a:r>
              <a:rPr lang="ru">
                <a:solidFill>
                  <a:srgbClr val="434343"/>
                </a:solidFill>
              </a:rPr>
              <a:t>опциональные, дополнительные, типы</a:t>
            </a:r>
            <a:r>
              <a:rPr lang="ru" sz="1800">
                <a:solidFill>
                  <a:srgbClr val="434343"/>
                </a:solidFill>
              </a:rPr>
              <a:t> </a:t>
            </a:r>
          </a:p>
          <a:p>
            <a:pPr lvl="0" rtl="0">
              <a:spcBef>
                <a:spcPts val="0"/>
              </a:spcBef>
              <a:buNone/>
            </a:pPr>
            <a:r>
              <a:t/>
            </a:r>
            <a:endParaRPr sz="1800">
              <a:solidFill>
                <a:srgbClr val="434343"/>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6" name="Shape 816"/>
        <p:cNvGrpSpPr/>
        <p:nvPr/>
      </p:nvGrpSpPr>
      <p:grpSpPr>
        <a:xfrm>
          <a:off x="0" y="0"/>
          <a:ext cx="0" cy="0"/>
          <a:chOff x="0" y="0"/>
          <a:chExt cx="0" cy="0"/>
        </a:xfrm>
      </p:grpSpPr>
      <p:sp>
        <p:nvSpPr>
          <p:cNvPr id="817" name="Shape 81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18" name="Shape 818"/>
          <p:cNvSpPr txBox="1"/>
          <p:nvPr/>
        </p:nvSpPr>
        <p:spPr>
          <a:xfrm>
            <a:off x="311700" y="1108600"/>
            <a:ext cx="8520600" cy="4830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Self type annotation</a:t>
            </a:r>
          </a:p>
          <a:p>
            <a:pPr indent="0" lvl="0" marL="0" rtl="0">
              <a:spcBef>
                <a:spcPts val="0"/>
              </a:spcBef>
              <a:buNone/>
            </a:pPr>
            <a:r>
              <a:rPr lang="ru" sz="1800">
                <a:solidFill>
                  <a:srgbClr val="434343"/>
                </a:solidFill>
              </a:rPr>
              <a:t>	</a:t>
            </a:r>
          </a:p>
        </p:txBody>
      </p:sp>
      <p:sp>
        <p:nvSpPr>
          <p:cNvPr id="819" name="Shape 819"/>
          <p:cNvSpPr txBox="1"/>
          <p:nvPr/>
        </p:nvSpPr>
        <p:spPr>
          <a:xfrm>
            <a:off x="311700" y="1609900"/>
            <a:ext cx="5425800" cy="23679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RealService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def </a:t>
            </a:r>
            <a:r>
              <a:rPr lang="ru" sz="1000">
                <a:solidFill>
                  <a:schemeClr val="dk1"/>
                </a:solidFill>
                <a:highlight>
                  <a:srgbClr val="FFFFFF"/>
                </a:highlight>
                <a:latin typeface="Verdana"/>
                <a:ea typeface="Verdana"/>
                <a:cs typeface="Verdana"/>
                <a:sym typeface="Verdana"/>
              </a:rPr>
              <a:t>doSomething = </a:t>
            </a:r>
            <a:r>
              <a:rPr b="1" lang="ru" sz="1000">
                <a:solidFill>
                  <a:srgbClr val="008000"/>
                </a:solidFill>
                <a:highlight>
                  <a:srgbClr val="FFFFFF"/>
                </a:highlight>
                <a:latin typeface="Verdana"/>
                <a:ea typeface="Verdana"/>
                <a:cs typeface="Verdana"/>
                <a:sym typeface="Verdana"/>
              </a:rPr>
              <a:t>"done"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self: RealService  =&gt;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service() = doSomething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InjectedService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RealService</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serviceImpl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RealService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Service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serviceImpl.service()</a:t>
            </a: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3" name="Shape 823"/>
        <p:cNvGrpSpPr/>
        <p:nvPr/>
      </p:nvGrpSpPr>
      <p:grpSpPr>
        <a:xfrm>
          <a:off x="0" y="0"/>
          <a:ext cx="0" cy="0"/>
          <a:chOff x="0" y="0"/>
          <a:chExt cx="0" cy="0"/>
        </a:xfrm>
      </p:grpSpPr>
      <p:sp>
        <p:nvSpPr>
          <p:cNvPr id="824" name="Shape 8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25" name="Shape 825"/>
          <p:cNvSpPr txBox="1"/>
          <p:nvPr/>
        </p:nvSpPr>
        <p:spPr>
          <a:xfrm>
            <a:off x="311700" y="1108600"/>
            <a:ext cx="8520600" cy="1958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indent="0" lvl="0" marL="0" rtl="0">
              <a:spcBef>
                <a:spcPts val="0"/>
              </a:spcBef>
              <a:buNone/>
            </a:pPr>
            <a:r>
              <a:rPr lang="ru" sz="1800">
                <a:solidFill>
                  <a:srgbClr val="434343"/>
                </a:solidFill>
              </a:rPr>
              <a:t>	Помогите рыбаку </a:t>
            </a:r>
          </a:p>
          <a:p>
            <a:pPr indent="457200" lvl="0" marL="457200" rtl="0">
              <a:spcBef>
                <a:spcPts val="0"/>
              </a:spcBef>
              <a:buNone/>
            </a:pPr>
            <a:r>
              <a:rPr b="1" lang="ru" sz="1800">
                <a:solidFill>
                  <a:srgbClr val="434343"/>
                </a:solidFill>
              </a:rPr>
              <a:t>lectures.oop.Fisherman.scala</a:t>
            </a:r>
          </a:p>
          <a:p>
            <a:pPr indent="0" lvl="0" marL="0" rtl="0">
              <a:spcBef>
                <a:spcPts val="0"/>
              </a:spcBef>
              <a:buNone/>
            </a:pPr>
            <a:r>
              <a:rPr b="1" lang="ru" sz="1800">
                <a:solidFill>
                  <a:srgbClr val="434343"/>
                </a:solidFill>
              </a:rPr>
              <a:t>	</a:t>
            </a:r>
            <a:r>
              <a:rPr lang="ru" sz="1800">
                <a:solidFill>
                  <a:srgbClr val="434343"/>
                </a:solidFill>
              </a:rPr>
              <a:t>Пример простого DI в скала. Решите задачу и допишите тесты</a:t>
            </a:r>
          </a:p>
          <a:p>
            <a:pPr indent="0" lvl="0" marL="0" rtl="0">
              <a:spcBef>
                <a:spcPts val="0"/>
              </a:spcBef>
              <a:buNone/>
            </a:pPr>
            <a:r>
              <a:rPr lang="ru" sz="1800">
                <a:solidFill>
                  <a:srgbClr val="434343"/>
                </a:solidFill>
              </a:rPr>
              <a:t>		</a:t>
            </a:r>
            <a:r>
              <a:rPr b="1" lang="ru" sz="1800">
                <a:solidFill>
                  <a:srgbClr val="434343"/>
                </a:solidFill>
              </a:rPr>
              <a:t>lectures.oop.Application.scala</a:t>
            </a:r>
          </a:p>
          <a:p>
            <a:pPr lvl="0" rtl="0">
              <a:spcBef>
                <a:spcPts val="0"/>
              </a:spcBef>
              <a:buClr>
                <a:schemeClr val="dk1"/>
              </a:buClr>
              <a:buSzPct val="61111"/>
              <a:buFont typeface="Arial"/>
              <a:buNone/>
            </a:pPr>
            <a:r>
              <a:rPr lang="ru" sz="1800">
                <a:solidFill>
                  <a:srgbClr val="434343"/>
                </a:solidFill>
              </a:rPr>
              <a:t>		</a:t>
            </a:r>
            <a:r>
              <a:rPr b="1" lang="ru" sz="1800">
                <a:solidFill>
                  <a:srgbClr val="434343"/>
                </a:solidFill>
              </a:rPr>
              <a:t>lectures.oop.ApplicationTest.scala</a:t>
            </a:r>
          </a:p>
          <a:p>
            <a:pPr indent="457200" lvl="0" marL="457200" rtl="0">
              <a:spcBef>
                <a:spcPts val="0"/>
              </a:spcBef>
              <a:buNone/>
            </a:pPr>
            <a:r>
              <a:rPr lang="ru" sz="1800">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9" name="Shape 829"/>
        <p:cNvGrpSpPr/>
        <p:nvPr/>
      </p:nvGrpSpPr>
      <p:grpSpPr>
        <a:xfrm>
          <a:off x="0" y="0"/>
          <a:ext cx="0" cy="0"/>
          <a:chOff x="0" y="0"/>
          <a:chExt cx="0" cy="0"/>
        </a:xfrm>
      </p:grpSpPr>
      <p:sp>
        <p:nvSpPr>
          <p:cNvPr id="830" name="Shape 8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31" name="Shape 831"/>
          <p:cNvSpPr txBox="1"/>
          <p:nvPr/>
        </p:nvSpPr>
        <p:spPr>
          <a:xfrm>
            <a:off x="311700" y="1108600"/>
            <a:ext cx="8520600" cy="3650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a:t>
            </a:r>
            <a:r>
              <a:rPr lang="ru" sz="1800">
                <a:solidFill>
                  <a:srgbClr val="434343"/>
                </a:solidFill>
              </a:rPr>
              <a:t> (AKA generics)</a:t>
            </a:r>
          </a:p>
          <a:p>
            <a:pPr indent="0" lvl="0" marL="0" rtl="0">
              <a:spcBef>
                <a:spcPts val="0"/>
              </a:spcBef>
              <a:buNone/>
            </a:pPr>
            <a:r>
              <a:rPr lang="ru">
                <a:solidFill>
                  <a:srgbClr val="434343"/>
                </a:solidFill>
              </a:rPr>
              <a:t>	</a:t>
            </a:r>
            <a:r>
              <a:rPr lang="ru">
                <a:solidFill>
                  <a:srgbClr val="434343"/>
                </a:solidFill>
              </a:rPr>
              <a:t>Type parameters(TP) - это механизм так же известный как параметрический полиморфизм, где параметром является тип или какое-либо выражение над типом или несколькими типами. Благодаря TP можно</a:t>
            </a:r>
          </a:p>
          <a:p>
            <a:pPr indent="-228600" lvl="0" marL="914400" rtl="0">
              <a:spcBef>
                <a:spcPts val="0"/>
              </a:spcBef>
              <a:buClr>
                <a:srgbClr val="434343"/>
              </a:buClr>
              <a:buChar char="●"/>
            </a:pPr>
            <a:r>
              <a:rPr lang="ru">
                <a:solidFill>
                  <a:srgbClr val="434343"/>
                </a:solidFill>
              </a:rPr>
              <a:t>создать более строго типизированные приложения</a:t>
            </a:r>
          </a:p>
          <a:p>
            <a:pPr indent="-228600" lvl="0" marL="914400" rtl="0">
              <a:spcBef>
                <a:spcPts val="0"/>
              </a:spcBef>
              <a:buClr>
                <a:srgbClr val="434343"/>
              </a:buClr>
              <a:buChar char="●"/>
            </a:pPr>
            <a:r>
              <a:rPr lang="ru">
                <a:solidFill>
                  <a:srgbClr val="434343"/>
                </a:solidFill>
              </a:rPr>
              <a:t>сконструировать полиморфные типы, чье поведение варьируется в зависимости от TP</a:t>
            </a:r>
          </a:p>
          <a:p>
            <a:pPr indent="457200" lvl="0" marL="0" rtl="0">
              <a:spcBef>
                <a:spcPts val="0"/>
              </a:spcBef>
              <a:buNone/>
            </a:pPr>
            <a:r>
              <a:rPr lang="ru">
                <a:solidFill>
                  <a:srgbClr val="434343"/>
                </a:solidFill>
              </a:rPr>
              <a:t>В скале, для того, что бы показать, что тот или иной тип принимает TP после имени типа в квадратных скобках указывают список параметров и(или)  выражения над ними.</a:t>
            </a:r>
          </a:p>
          <a:p>
            <a:pPr indent="0" lvl="0" marL="0" rtl="0">
              <a:spcBef>
                <a:spcPts val="0"/>
              </a:spcBef>
              <a:buNone/>
            </a:pPr>
            <a:r>
              <a:rPr lang="ru">
                <a:solidFill>
                  <a:srgbClr val="434343"/>
                </a:solidFill>
              </a:rPr>
              <a:t>Полиморфными могут быть не только типы, но так же методы и даже переменные и константы</a:t>
            </a:r>
            <a:r>
              <a:rPr lang="ru" sz="1800">
                <a:solidFill>
                  <a:srgbClr val="434343"/>
                </a:solidFill>
              </a:rPr>
              <a:t>. </a:t>
            </a:r>
          </a:p>
          <a:p>
            <a:pPr indent="0" lvl="0" marL="0" rtl="0">
              <a:spcBef>
                <a:spcPts val="0"/>
              </a:spcBef>
              <a:buNone/>
            </a:pPr>
            <a:r>
              <a:rPr lang="ru">
                <a:solidFill>
                  <a:srgbClr val="434343"/>
                </a:solidFill>
              </a:rPr>
              <a:t>Передать ТP в тип можно несколькими способами</a:t>
            </a:r>
          </a:p>
          <a:p>
            <a:pPr indent="-228600" lvl="0" marL="914400" rtl="0">
              <a:spcBef>
                <a:spcPts val="0"/>
              </a:spcBef>
              <a:buClr>
                <a:srgbClr val="434343"/>
              </a:buClr>
              <a:buChar char="●"/>
            </a:pPr>
            <a:r>
              <a:rPr lang="ru">
                <a:solidFill>
                  <a:srgbClr val="434343"/>
                </a:solidFill>
              </a:rPr>
              <a:t>на этапе создания наследника типа  </a:t>
            </a:r>
          </a:p>
          <a:p>
            <a:pPr indent="-228600" lvl="0" marL="914400" rtl="0">
              <a:spcBef>
                <a:spcPts val="0"/>
              </a:spcBef>
              <a:buClr>
                <a:srgbClr val="434343"/>
              </a:buClr>
              <a:buChar char="●"/>
            </a:pPr>
            <a:r>
              <a:rPr lang="ru">
                <a:solidFill>
                  <a:srgbClr val="434343"/>
                </a:solidFill>
              </a:rPr>
              <a:t>на этапе создания инстанса типа</a:t>
            </a:r>
          </a:p>
          <a:p>
            <a:pPr indent="-228600" lvl="0" marL="914400" rtl="0">
              <a:spcBef>
                <a:spcPts val="0"/>
              </a:spcBef>
              <a:buClr>
                <a:srgbClr val="434343"/>
              </a:buClr>
              <a:buChar char="●"/>
            </a:pPr>
            <a:r>
              <a:rPr lang="ru">
                <a:solidFill>
                  <a:srgbClr val="434343"/>
                </a:solidFill>
              </a:rPr>
              <a:t>передав параметр определенного типа в метод, если TP определен на уровне метода</a:t>
            </a:r>
          </a:p>
          <a:p>
            <a:pPr lvl="0" rtl="0">
              <a:spcBef>
                <a:spcPts val="0"/>
              </a:spcBef>
              <a:buNone/>
            </a:pPr>
            <a:r>
              <a:t/>
            </a:r>
            <a:endParaRPr>
              <a:solidFill>
                <a:srgbClr val="434343"/>
              </a:solidFill>
            </a:endParaRPr>
          </a:p>
          <a:p>
            <a:pPr indent="0" lvl="0" marL="0" rtl="0">
              <a:spcBef>
                <a:spcPts val="0"/>
              </a:spcBef>
              <a:buNone/>
            </a:pPr>
            <a:r>
              <a:rPr lang="ru">
                <a:solidFill>
                  <a:srgbClr val="434343"/>
                </a:solidFill>
              </a:rPr>
              <a:t>Т.к. scala имеет полиморфизм 1 ранга, на момент создания инстанса типа, все TP должны иметь значения, переданные тем или иным способом</a:t>
            </a:r>
          </a:p>
          <a:p>
            <a:pPr indent="0" lvl="0" marL="0" rtl="0">
              <a:spcBef>
                <a:spcPts val="0"/>
              </a:spcBef>
              <a:buNone/>
            </a:pPr>
            <a:r>
              <a:t/>
            </a:r>
            <a:endParaRPr sz="1800">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35" name="Shape 835"/>
        <p:cNvGrpSpPr/>
        <p:nvPr/>
      </p:nvGrpSpPr>
      <p:grpSpPr>
        <a:xfrm>
          <a:off x="0" y="0"/>
          <a:ext cx="0" cy="0"/>
          <a:chOff x="0" y="0"/>
          <a:chExt cx="0" cy="0"/>
        </a:xfrm>
      </p:grpSpPr>
      <p:sp>
        <p:nvSpPr>
          <p:cNvPr id="836" name="Shape 83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37" name="Shape 837"/>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38" name="Shape 838"/>
          <p:cNvSpPr txBox="1"/>
          <p:nvPr/>
        </p:nvSpPr>
        <p:spPr>
          <a:xfrm>
            <a:off x="311700" y="1595800"/>
            <a:ext cx="5425800" cy="27894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Binder 1 - создает списки того типа,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который мы передали во время создания инстанса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a:t>
            </a:r>
            <a:r>
              <a:rPr b="1" lang="ru" sz="1000">
                <a:solidFill>
                  <a:schemeClr val="dk1"/>
                </a:solidFill>
                <a:highlight>
                  <a:srgbClr val="FFFFFF"/>
                </a:highlight>
                <a:latin typeface="Verdana"/>
                <a:ea typeface="Verdana"/>
                <a:cs typeface="Verdana"/>
                <a:sym typeface="Verdana"/>
              </a:rPr>
              <a:t>@tparam T</a:t>
            </a:r>
          </a:p>
          <a:p>
            <a:pPr indent="-69850" lvl="0" marL="457200" rtl="0">
              <a:spcBef>
                <a:spcPts val="0"/>
              </a:spcBef>
              <a:buClr>
                <a:schemeClr val="dk1"/>
              </a:buClr>
              <a:buSzPct val="110000"/>
              <a:buFont typeface="Arial"/>
              <a:buNone/>
            </a:pPr>
            <a:r>
              <a:rPr b="1"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staticStringBinder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StringBinder()</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instanceStringBinder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staticStringBinder.bind(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 instanceStringBinder.bind(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42" name="Shape 842"/>
        <p:cNvGrpSpPr/>
        <p:nvPr/>
      </p:nvGrpSpPr>
      <p:grpSpPr>
        <a:xfrm>
          <a:off x="0" y="0"/>
          <a:ext cx="0" cy="0"/>
          <a:chOff x="0" y="0"/>
          <a:chExt cx="0" cy="0"/>
        </a:xfrm>
      </p:grpSpPr>
      <p:sp>
        <p:nvSpPr>
          <p:cNvPr id="843" name="Shape 84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44" name="Shape 844"/>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45" name="Shape 845"/>
          <p:cNvSpPr txBox="1"/>
          <p:nvPr/>
        </p:nvSpPr>
        <p:spPr>
          <a:xfrm>
            <a:off x="311699" y="1595800"/>
            <a:ext cx="6206700" cy="2846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Развитие событий, мы хотим, что бы тип создаваемого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листа определялся типом переданного параметра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Binder2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//class StringBinder extends Binder2[String]</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instanceStringBinder = new Binder2[String]()</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49" name="Shape 849"/>
        <p:cNvGrpSpPr/>
        <p:nvPr/>
      </p:nvGrpSpPr>
      <p:grpSpPr>
        <a:xfrm>
          <a:off x="0" y="0"/>
          <a:ext cx="0" cy="0"/>
          <a:chOff x="0" y="0"/>
          <a:chExt cx="0" cy="0"/>
        </a:xfrm>
      </p:grpSpPr>
      <p:sp>
        <p:nvSpPr>
          <p:cNvPr id="850" name="Shape 85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51" name="Shape 851"/>
          <p:cNvSpPr txBox="1"/>
          <p:nvPr/>
        </p:nvSpPr>
        <p:spPr>
          <a:xfrm>
            <a:off x="311700" y="1108600"/>
            <a:ext cx="8520600" cy="3452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П</a:t>
            </a:r>
            <a:r>
              <a:rPr lang="ru">
                <a:solidFill>
                  <a:srgbClr val="434343"/>
                </a:solidFill>
              </a:rPr>
              <a:t>родолжим развивать наш </a:t>
            </a:r>
            <a:r>
              <a:rPr b="1" lang="ru">
                <a:solidFill>
                  <a:srgbClr val="434343"/>
                </a:solidFill>
              </a:rPr>
              <a:t>Binder</a:t>
            </a:r>
            <a:r>
              <a:rPr lang="ru">
                <a:solidFill>
                  <a:srgbClr val="434343"/>
                </a:solidFill>
              </a:rPr>
              <a:t>. Теперь мы хотим, что бы была возможность создавать не только списки, но и вообще любой контейнер элементов.</a:t>
            </a:r>
          </a:p>
          <a:p>
            <a:pPr indent="457200" lvl="0" marL="0" rtl="0">
              <a:spcBef>
                <a:spcPts val="0"/>
              </a:spcBef>
              <a:buNone/>
            </a:pPr>
            <a:r>
              <a:rPr lang="ru">
                <a:solidFill>
                  <a:srgbClr val="434343"/>
                </a:solidFill>
              </a:rPr>
              <a:t>На выручку нам приходят Existential Types Parameters (ETP)</a:t>
            </a:r>
            <a:r>
              <a:rPr b="1" lang="ru">
                <a:solidFill>
                  <a:srgbClr val="434343"/>
                </a:solidFill>
              </a:rPr>
              <a:t>. </a:t>
            </a:r>
            <a:r>
              <a:rPr lang="ru">
                <a:solidFill>
                  <a:srgbClr val="434343"/>
                </a:solidFill>
              </a:rPr>
              <a:t>Обозначаются они как нижнее подчеркивание</a:t>
            </a:r>
            <a:r>
              <a:rPr b="1" lang="ru">
                <a:solidFill>
                  <a:srgbClr val="434343"/>
                </a:solidFill>
              </a:rPr>
              <a:t> </a:t>
            </a:r>
            <a:r>
              <a:rPr lang="ru">
                <a:solidFill>
                  <a:srgbClr val="434343"/>
                </a:solidFill>
              </a:rPr>
              <a:t>и могут быть указаны везде, где могут появиться обычные TP (которые иногда называют Universal type parameters). </a:t>
            </a:r>
          </a:p>
          <a:p>
            <a:pPr indent="457200" lvl="0" marL="0" rtl="0">
              <a:spcBef>
                <a:spcPts val="0"/>
              </a:spcBef>
              <a:buNone/>
            </a:pPr>
            <a:r>
              <a:rPr lang="ru">
                <a:solidFill>
                  <a:srgbClr val="434343"/>
                </a:solidFill>
              </a:rPr>
              <a:t>Для  ETP подчеркивание - это сокращенная запись более многословного определения, которое выглядит следующим образом </a:t>
            </a:r>
            <a:r>
              <a:rPr b="1" lang="ru">
                <a:solidFill>
                  <a:srgbClr val="434343"/>
                </a:solidFill>
              </a:rPr>
              <a:t>(T) forSome { type T }.</a:t>
            </a:r>
            <a:r>
              <a:rPr lang="ru">
                <a:solidFill>
                  <a:srgbClr val="434343"/>
                </a:solidFill>
              </a:rPr>
              <a:t> Ее можно использовать в тех местах, где компилятор запрещает использовать подчеркивание, например в параметрах методов.</a:t>
            </a:r>
          </a:p>
          <a:p>
            <a:pPr indent="457200" lvl="0" marL="0" rtl="0">
              <a:spcBef>
                <a:spcPts val="0"/>
              </a:spcBef>
              <a:buNone/>
            </a:pPr>
            <a:r>
              <a:rPr lang="ru">
                <a:solidFill>
                  <a:srgbClr val="434343"/>
                </a:solidFill>
              </a:rPr>
              <a:t>ETP можно воспринимать как placeholder для TP. Он означает, что существует такой тип(или типы), который будет подставлен на место этого плейсхолдера. При этом в текущем определении (метода, класса, трейта и т.д.) значение TP не существенно. Подставить TP на место ETP можно в процессе создания наследника в момент создания инстанса или вызова метода с ETP.</a:t>
            </a:r>
          </a:p>
          <a:p>
            <a:pPr indent="0" lvl="0" marL="0" rtl="0">
              <a:spcBef>
                <a:spcPts val="0"/>
              </a:spcBef>
              <a:buNone/>
            </a:pPr>
            <a:r>
              <a:rPr lang="ru">
                <a:solidFill>
                  <a:srgbClr val="434343"/>
                </a:solidFill>
              </a:rPr>
              <a:t>	</a:t>
            </a:r>
            <a:r>
              <a:rPr lang="ru" sz="1800">
                <a:solidFill>
                  <a:srgbClr val="434343"/>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33" name="Shape 133"/>
        <p:cNvGrpSpPr/>
        <p:nvPr/>
      </p:nvGrpSpPr>
      <p:grpSpPr>
        <a:xfrm>
          <a:off x="0" y="0"/>
          <a:ext cx="0" cy="0"/>
          <a:chOff x="0" y="0"/>
          <a:chExt cx="0" cy="0"/>
        </a:xfrm>
      </p:grpSpPr>
      <p:sp>
        <p:nvSpPr>
          <p:cNvPr id="134" name="Shape 134"/>
          <p:cNvSpPr txBox="1"/>
          <p:nvPr>
            <p:ph type="title"/>
          </p:nvPr>
        </p:nvSpPr>
        <p:spPr>
          <a:xfrm>
            <a:off x="2355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sz="1000">
                <a:solidFill>
                  <a:schemeClr val="dk2"/>
                </a:solidFill>
                <a:latin typeface="Verdana"/>
                <a:ea typeface="Verdana"/>
                <a:cs typeface="Verdana"/>
                <a:sym typeface="Verdana"/>
              </a:rPr>
              <a:t>Часть 1. Типы</a:t>
            </a:r>
          </a:p>
        </p:txBody>
      </p:sp>
      <p:sp>
        <p:nvSpPr>
          <p:cNvPr id="135" name="Shape 135"/>
          <p:cNvSpPr txBox="1"/>
          <p:nvPr/>
        </p:nvSpPr>
        <p:spPr>
          <a:xfrm>
            <a:off x="235500" y="970700"/>
            <a:ext cx="5793600" cy="39894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E4E4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c2: Char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cA: Any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cI - иметь значение - 100</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cI: Int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cI2 - будет иметь значение 'd'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cI2: Char = </a:t>
            </a:r>
            <a:r>
              <a:rPr lang="ru" sz="1000">
                <a:solidFill>
                  <a:srgbClr val="0000FF"/>
                </a:solidFill>
                <a:highlight>
                  <a:srgbClr val="FFFFFF"/>
                </a:highlight>
                <a:latin typeface="Verdana"/>
                <a:ea typeface="Verdana"/>
                <a:cs typeface="Verdana"/>
                <a:sym typeface="Verdana"/>
              </a:rPr>
              <a:t>100</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cD: Float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Won't compile</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cD2: Char = 100.0</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Won't compile</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cN: Nothing = 'd'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FLOAT</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AnyVal</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set2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true</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Any</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set3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true</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"foo"</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//Wont't compile </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set4: AnyVal = Set(1, 'c', 20f, true, "foo")</a:t>
            </a: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55" name="Shape 855"/>
        <p:cNvGrpSpPr/>
        <p:nvPr/>
      </p:nvGrpSpPr>
      <p:grpSpPr>
        <a:xfrm>
          <a:off x="0" y="0"/>
          <a:ext cx="0" cy="0"/>
          <a:chOff x="0" y="0"/>
          <a:chExt cx="0" cy="0"/>
        </a:xfrm>
      </p:grpSpPr>
      <p:sp>
        <p:nvSpPr>
          <p:cNvPr id="856" name="Shape 85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57" name="Shape 857"/>
          <p:cNvSpPr txBox="1"/>
          <p:nvPr/>
        </p:nvSpPr>
        <p:spPr>
          <a:xfrm>
            <a:off x="311700" y="1108600"/>
            <a:ext cx="8520600" cy="3452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Определим трейт, который будет обозначать группу методов для создания инстансов коллекций, при этом нам, пока, не важно каких именно. Добавим еще один метод, </a:t>
            </a:r>
            <a:r>
              <a:rPr b="1" lang="ru">
                <a:solidFill>
                  <a:srgbClr val="434343"/>
                </a:solidFill>
              </a:rPr>
              <a:t>fill[T](count: Int, item: T): M[T]</a:t>
            </a:r>
            <a:r>
              <a:rPr b="1" lang="ru">
                <a:solidFill>
                  <a:srgbClr val="434343"/>
                </a:solidFill>
              </a:rPr>
              <a:t>, </a:t>
            </a:r>
            <a:r>
              <a:rPr lang="ru">
                <a:solidFill>
                  <a:srgbClr val="434343"/>
                </a:solidFill>
              </a:rPr>
              <a:t>с помощью которого можно будет создавать коллекции нужного размер, заполненные значениями по умолчанию.</a:t>
            </a: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61" name="Shape 861"/>
        <p:cNvGrpSpPr/>
        <p:nvPr/>
      </p:nvGrpSpPr>
      <p:grpSpPr>
        <a:xfrm>
          <a:off x="0" y="0"/>
          <a:ext cx="0" cy="0"/>
          <a:chOff x="0" y="0"/>
          <a:chExt cx="0" cy="0"/>
        </a:xfrm>
      </p:grpSpPr>
      <p:sp>
        <p:nvSpPr>
          <p:cNvPr id="862" name="Shape 86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63" name="Shape 863"/>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64" name="Shape 864"/>
          <p:cNvSpPr txBox="1"/>
          <p:nvPr/>
        </p:nvSpPr>
        <p:spPr>
          <a:xfrm>
            <a:off x="311700" y="1595800"/>
            <a:ext cx="5425800" cy="34233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b="1" lang="ru" sz="1000">
                <a:solidFill>
                  <a:schemeClr val="dk1"/>
                </a:solidFill>
                <a:highlight>
                  <a:srgbClr val="FFFFFF"/>
                </a:highlight>
                <a:latin typeface="Verdana"/>
                <a:ea typeface="Verdana"/>
                <a:cs typeface="Verdana"/>
                <a:sym typeface="Verdana"/>
              </a:rPr>
              <a:t>_</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SeqBinder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badFill(count: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forSome </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[_]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SetBinder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SeqBinder).bind(</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SetBinder).bind(</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SeqBinder).badFill(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SetBinder).fill(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b = new Binder3[List]() //но вот так мы сделать не можем</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68" name="Shape 868"/>
        <p:cNvGrpSpPr/>
        <p:nvPr/>
      </p:nvGrpSpPr>
      <p:grpSpPr>
        <a:xfrm>
          <a:off x="0" y="0"/>
          <a:ext cx="0" cy="0"/>
          <a:chOff x="0" y="0"/>
          <a:chExt cx="0" cy="0"/>
        </a:xfrm>
      </p:grpSpPr>
      <p:sp>
        <p:nvSpPr>
          <p:cNvPr id="869" name="Shape 86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70" name="Shape 870"/>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71" name="Shape 871"/>
          <p:cNvSpPr txBox="1"/>
          <p:nvPr/>
        </p:nvSpPr>
        <p:spPr>
          <a:xfrm>
            <a:off x="311700" y="1595800"/>
            <a:ext cx="5425800" cy="22632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Font typeface="Arial"/>
              <a:buNone/>
            </a:pPr>
            <a:r>
              <a:t/>
            </a:r>
            <a:endParaRPr i="1" sz="1100">
              <a:solidFill>
                <a:srgbClr val="808080"/>
              </a:solidFill>
              <a:highlight>
                <a:srgbClr val="FFFFFF"/>
              </a:highlight>
              <a:latin typeface="Courier New"/>
              <a:ea typeface="Courier New"/>
              <a:cs typeface="Courier New"/>
              <a:sym typeface="Courier New"/>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[_]]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concreteBind(item: </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E4FF"/>
                </a:highlight>
                <a:latin typeface="Verdana"/>
                <a:ea typeface="Verdana"/>
                <a:cs typeface="Verdana"/>
                <a:sym typeface="Verdana"/>
              </a:rPr>
              <a:t>strBinder</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strBinder</a:t>
            </a:r>
          </a:p>
          <a:p>
            <a:pPr indent="-69850" lvl="0" marL="457200" rtl="0">
              <a:spcBef>
                <a:spcPts val="0"/>
              </a:spcBef>
              <a:buClr>
                <a:schemeClr val="dk1"/>
              </a:buClr>
              <a:buFont typeface="Arial"/>
              <a:buNone/>
            </a:pPr>
            <a:r>
              <a:t/>
            </a:r>
            <a:endParaRPr b="1" sz="1000">
              <a:solidFill>
                <a:srgbClr val="000080"/>
              </a:solidFill>
              <a:highlight>
                <a:srgbClr val="FFFFFF"/>
              </a:highlight>
              <a:latin typeface="Courier New"/>
              <a:ea typeface="Courier New"/>
              <a:cs typeface="Courier New"/>
              <a:sym typeface="Courier New"/>
            </a:endParaRP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5" name="Shape 875"/>
        <p:cNvGrpSpPr/>
        <p:nvPr/>
      </p:nvGrpSpPr>
      <p:grpSpPr>
        <a:xfrm>
          <a:off x="0" y="0"/>
          <a:ext cx="0" cy="0"/>
          <a:chOff x="0" y="0"/>
          <a:chExt cx="0" cy="0"/>
        </a:xfrm>
      </p:grpSpPr>
      <p:sp>
        <p:nvSpPr>
          <p:cNvPr id="876" name="Shape 8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77" name="Shape 877"/>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Binder3 - это, так называемый, higher kinded type (HKT) . </a:t>
            </a:r>
          </a:p>
          <a:p>
            <a:pPr indent="457200" lvl="0" marL="0" rtl="0">
              <a:spcBef>
                <a:spcPts val="0"/>
              </a:spcBef>
              <a:buNone/>
            </a:pPr>
            <a:r>
              <a:rPr lang="ru">
                <a:solidFill>
                  <a:srgbClr val="434343"/>
                </a:solidFill>
              </a:rPr>
              <a:t>Kind - тип, который порождает другой тип. Можно провести параллель между конструктором класса и HKT. Т.е. конструктор класса порождает конкретный объект, принимая другие объекты в качестве параметров. Kind, в свою очередь, порождает тип, принимая на вход TP. </a:t>
            </a:r>
          </a:p>
          <a:p>
            <a:pPr indent="457200" lvl="0" marL="0" rtl="0">
              <a:spcBef>
                <a:spcPts val="0"/>
              </a:spcBef>
              <a:buNone/>
            </a:pPr>
            <a:r>
              <a:rPr lang="ru">
                <a:solidFill>
                  <a:srgbClr val="434343"/>
                </a:solidFill>
              </a:rPr>
              <a:t>В случае Binder3 - это kind, который в качестве входного TP ожидает M[_], который в свою очередь должен сам являться (HKT). Именно поэтому в выражении extend Binder3[Set], мы передаем именно Set а не Set[A], т.к.последнее - это обозначение конкретного типа.</a:t>
            </a:r>
          </a:p>
          <a:p>
            <a:pPr indent="0" lvl="0" marL="0" rtl="0">
              <a:spcBef>
                <a:spcPts val="0"/>
              </a:spcBef>
              <a:buNone/>
            </a:pPr>
            <a:r>
              <a:rPr lang="ru">
                <a:solidFill>
                  <a:srgbClr val="434343"/>
                </a:solidFill>
              </a:rPr>
              <a:t>	Подробнее о типах и видах  - здесь </a:t>
            </a:r>
            <a:r>
              <a:rPr lang="ru" u="sng">
                <a:solidFill>
                  <a:schemeClr val="hlink"/>
                </a:solidFill>
                <a:hlinkClick r:id="rId3"/>
              </a:rPr>
              <a:t>blogs.atlassian.com</a:t>
            </a:r>
            <a:r>
              <a:rPr lang="ru">
                <a:solidFill>
                  <a:srgbClr val="434343"/>
                </a:solidFill>
              </a:rPr>
              <a:t> и </a:t>
            </a:r>
            <a:r>
              <a:rPr lang="ru" u="sng">
                <a:solidFill>
                  <a:schemeClr val="hlink"/>
                </a:solidFill>
                <a:hlinkClick r:id="rId4"/>
              </a:rPr>
              <a:t>wiki</a:t>
            </a:r>
          </a:p>
          <a:p>
            <a:pPr indent="0" lvl="0" marL="0" rtl="0">
              <a:spcBef>
                <a:spcPts val="0"/>
              </a:spcBef>
              <a:buNone/>
            </a:pPr>
            <a:r>
              <a:t/>
            </a:r>
            <a:endParaRPr>
              <a:solidFill>
                <a:srgbClr val="434343"/>
              </a:solidFill>
            </a:endParaRPr>
          </a:p>
          <a:p>
            <a:pPr indent="457200" lvl="0" marL="0" rtl="0">
              <a:spcBef>
                <a:spcPts val="0"/>
              </a:spcBef>
              <a:buNone/>
            </a:pPr>
            <a:r>
              <a:rPr lang="ru">
                <a:solidFill>
                  <a:srgbClr val="434343"/>
                </a:solidFill>
              </a:rPr>
              <a:t>Если добавить еще немного магии имплиситов, мы сможем добиться вот такой записи: </a:t>
            </a:r>
          </a:p>
          <a:p>
            <a:pPr indent="-69850" lvl="0" marL="914400" rtl="0">
              <a:spcBef>
                <a:spcPts val="0"/>
              </a:spcBef>
              <a:buClr>
                <a:schemeClr val="dk1"/>
              </a:buClr>
              <a:buSzPct val="100000"/>
              <a:buFont typeface="Arial"/>
              <a:buNone/>
            </a:pPr>
            <a:r>
              <a:rPr b="1" lang="ru" sz="1100">
                <a:solidFill>
                  <a:srgbClr val="000080"/>
                </a:solidFill>
                <a:highlight>
                  <a:srgbClr val="F3F3F3"/>
                </a:highlight>
                <a:latin typeface="Verdana"/>
                <a:ea typeface="Verdana"/>
                <a:cs typeface="Verdana"/>
                <a:sym typeface="Verdana"/>
              </a:rPr>
              <a:t>import </a:t>
            </a:r>
            <a:r>
              <a:rPr lang="ru" sz="1100">
                <a:solidFill>
                  <a:schemeClr val="dk1"/>
                </a:solidFill>
                <a:highlight>
                  <a:srgbClr val="F3F3F3"/>
                </a:highlight>
                <a:latin typeface="Verdana"/>
                <a:ea typeface="Verdana"/>
                <a:cs typeface="Verdana"/>
                <a:sym typeface="Verdana"/>
              </a:rPr>
              <a:t>Binder4._</a:t>
            </a:r>
          </a:p>
          <a:p>
            <a:pPr indent="0" lvl="0" marL="914400" rtl="0">
              <a:spcBef>
                <a:spcPts val="0"/>
              </a:spcBef>
              <a:buNone/>
            </a:pPr>
            <a:r>
              <a:rPr b="1" lang="ru" sz="1100">
                <a:solidFill>
                  <a:srgbClr val="000080"/>
                </a:solidFill>
                <a:highlight>
                  <a:srgbClr val="F3F3F3"/>
                </a:highlight>
                <a:latin typeface="Verdana"/>
                <a:ea typeface="Verdana"/>
                <a:cs typeface="Verdana"/>
                <a:sym typeface="Verdana"/>
              </a:rPr>
              <a:t>val </a:t>
            </a:r>
            <a:r>
              <a:rPr lang="ru" sz="1100">
                <a:solidFill>
                  <a:schemeClr val="dk1"/>
                </a:solidFill>
                <a:highlight>
                  <a:srgbClr val="F3F3F3"/>
                </a:highlight>
                <a:latin typeface="Verdana"/>
                <a:ea typeface="Verdana"/>
                <a:cs typeface="Verdana"/>
                <a:sym typeface="Verdana"/>
              </a:rPr>
              <a:t>set = </a:t>
            </a:r>
            <a:r>
              <a:rPr i="1" lang="ru" sz="1100">
                <a:solidFill>
                  <a:schemeClr val="dk1"/>
                </a:solidFill>
                <a:highlight>
                  <a:srgbClr val="F3F3F3"/>
                </a:highlight>
                <a:latin typeface="Verdana"/>
                <a:ea typeface="Verdana"/>
                <a:cs typeface="Verdana"/>
                <a:sym typeface="Verdana"/>
              </a:rPr>
              <a:t>bind</a:t>
            </a:r>
            <a:r>
              <a:rPr lang="ru" sz="1100">
                <a:solidFill>
                  <a:schemeClr val="dk1"/>
                </a:solidFill>
                <a:highlight>
                  <a:srgbClr val="F3F3F3"/>
                </a:highlight>
                <a:latin typeface="Verdana"/>
                <a:ea typeface="Verdana"/>
                <a:cs typeface="Verdana"/>
                <a:sym typeface="Verdana"/>
              </a:rPr>
              <a:t>[Int, </a:t>
            </a:r>
            <a:r>
              <a:rPr lang="ru" sz="1100">
                <a:solidFill>
                  <a:srgbClr val="20999D"/>
                </a:solidFill>
                <a:highlight>
                  <a:srgbClr val="F3F3F3"/>
                </a:highlight>
                <a:latin typeface="Verdana"/>
                <a:ea typeface="Verdana"/>
                <a:cs typeface="Verdana"/>
                <a:sym typeface="Verdana"/>
              </a:rPr>
              <a:t>Set</a:t>
            </a:r>
            <a:r>
              <a:rPr lang="ru" sz="1100">
                <a:solidFill>
                  <a:schemeClr val="dk1"/>
                </a:solidFill>
                <a:highlight>
                  <a:srgbClr val="F3F3F3"/>
                </a:highlight>
                <a:latin typeface="Verdana"/>
                <a:ea typeface="Verdana"/>
                <a:cs typeface="Verdana"/>
                <a:sym typeface="Verdana"/>
              </a:rPr>
              <a:t>](</a:t>
            </a:r>
            <a:r>
              <a:rPr lang="ru" sz="1100">
                <a:solidFill>
                  <a:srgbClr val="0000FF"/>
                </a:solidFill>
                <a:highlight>
                  <a:srgbClr val="F3F3F3"/>
                </a:highlight>
                <a:latin typeface="Verdana"/>
                <a:ea typeface="Verdana"/>
                <a:cs typeface="Verdana"/>
                <a:sym typeface="Verdana"/>
              </a:rPr>
              <a:t>10</a:t>
            </a:r>
            <a:r>
              <a:rPr lang="ru" sz="1100">
                <a:solidFill>
                  <a:schemeClr val="dk1"/>
                </a:solidFill>
                <a:highlight>
                  <a:srgbClr val="F3F3F3"/>
                </a:highlight>
                <a:latin typeface="Verdana"/>
                <a:ea typeface="Verdana"/>
                <a:cs typeface="Verdana"/>
                <a:sym typeface="Verdana"/>
              </a:rPr>
              <a:t>) </a:t>
            </a:r>
          </a:p>
          <a:p>
            <a:pPr indent="0" lvl="0" marL="914400" rtl="0">
              <a:spcBef>
                <a:spcPts val="0"/>
              </a:spcBef>
              <a:buNone/>
            </a:pPr>
            <a:r>
              <a:rPr b="1" lang="ru" sz="1100">
                <a:solidFill>
                  <a:srgbClr val="000080"/>
                </a:solidFill>
                <a:highlight>
                  <a:srgbClr val="F3F3F3"/>
                </a:highlight>
                <a:latin typeface="Verdana"/>
                <a:ea typeface="Verdana"/>
                <a:cs typeface="Verdana"/>
                <a:sym typeface="Verdana"/>
              </a:rPr>
              <a:t>val </a:t>
            </a:r>
            <a:r>
              <a:rPr lang="ru" sz="1100">
                <a:solidFill>
                  <a:schemeClr val="dk1"/>
                </a:solidFill>
                <a:highlight>
                  <a:srgbClr val="F3F3F3"/>
                </a:highlight>
                <a:latin typeface="Verdana"/>
                <a:ea typeface="Verdana"/>
                <a:cs typeface="Verdana"/>
                <a:sym typeface="Verdana"/>
              </a:rPr>
              <a:t>seq = </a:t>
            </a:r>
            <a:r>
              <a:rPr i="1" lang="ru" sz="1100">
                <a:solidFill>
                  <a:schemeClr val="dk1"/>
                </a:solidFill>
                <a:highlight>
                  <a:srgbClr val="F3F3F3"/>
                </a:highlight>
                <a:latin typeface="Verdana"/>
                <a:ea typeface="Verdana"/>
                <a:cs typeface="Verdana"/>
                <a:sym typeface="Verdana"/>
              </a:rPr>
              <a:t>bind</a:t>
            </a:r>
            <a:r>
              <a:rPr lang="ru" sz="1100">
                <a:solidFill>
                  <a:schemeClr val="dk1"/>
                </a:solidFill>
                <a:highlight>
                  <a:srgbClr val="F3F3F3"/>
                </a:highlight>
                <a:latin typeface="Verdana"/>
                <a:ea typeface="Verdana"/>
                <a:cs typeface="Verdana"/>
                <a:sym typeface="Verdana"/>
              </a:rPr>
              <a:t>[Int, </a:t>
            </a:r>
            <a:r>
              <a:rPr lang="ru" sz="1100">
                <a:solidFill>
                  <a:srgbClr val="20999D"/>
                </a:solidFill>
                <a:highlight>
                  <a:srgbClr val="F3F3F3"/>
                </a:highlight>
                <a:latin typeface="Verdana"/>
                <a:ea typeface="Verdana"/>
                <a:cs typeface="Verdana"/>
                <a:sym typeface="Verdana"/>
              </a:rPr>
              <a:t>Seq</a:t>
            </a:r>
            <a:r>
              <a:rPr lang="ru" sz="1100">
                <a:solidFill>
                  <a:schemeClr val="dk1"/>
                </a:solidFill>
                <a:highlight>
                  <a:srgbClr val="F3F3F3"/>
                </a:highlight>
                <a:latin typeface="Verdana"/>
                <a:ea typeface="Verdana"/>
                <a:cs typeface="Verdana"/>
                <a:sym typeface="Verdana"/>
              </a:rPr>
              <a:t>](</a:t>
            </a:r>
            <a:r>
              <a:rPr lang="ru" sz="1100">
                <a:solidFill>
                  <a:srgbClr val="0000FF"/>
                </a:solidFill>
                <a:highlight>
                  <a:srgbClr val="F3F3F3"/>
                </a:highlight>
                <a:latin typeface="Verdana"/>
                <a:ea typeface="Verdana"/>
                <a:cs typeface="Verdana"/>
                <a:sym typeface="Verdana"/>
              </a:rPr>
              <a:t>10</a:t>
            </a:r>
            <a:r>
              <a:rPr lang="ru" sz="1100">
                <a:solidFill>
                  <a:schemeClr val="dk1"/>
                </a:solidFill>
                <a:highlight>
                  <a:srgbClr val="F3F3F3"/>
                </a:highlight>
                <a:latin typeface="Verdana"/>
                <a:ea typeface="Verdana"/>
                <a:cs typeface="Verdana"/>
                <a:sym typeface="Verdana"/>
              </a:rPr>
              <a:t>) </a:t>
            </a:r>
          </a:p>
          <a:p>
            <a:pPr indent="457200" lvl="0" marL="0" rtl="0">
              <a:spcBef>
                <a:spcPts val="0"/>
              </a:spcBef>
              <a:buNone/>
            </a:pPr>
            <a:r>
              <a:rPr lang="ru">
                <a:solidFill>
                  <a:srgbClr val="434343"/>
                </a:solidFill>
              </a:rPr>
              <a:t>Разобраться с имплиситами нам еще предстоит, а сейчас разберемся с type bounds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81" name="Shape 881"/>
        <p:cNvGrpSpPr/>
        <p:nvPr/>
      </p:nvGrpSpPr>
      <p:grpSpPr>
        <a:xfrm>
          <a:off x="0" y="0"/>
          <a:ext cx="0" cy="0"/>
          <a:chOff x="0" y="0"/>
          <a:chExt cx="0" cy="0"/>
        </a:xfrm>
      </p:grpSpPr>
      <p:sp>
        <p:nvSpPr>
          <p:cNvPr id="882" name="Shape 8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83" name="Shape 883"/>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Ограничение TP (type parameter bound, TPB) - это способ передать дополнительную информацию о TP. TPB можно, так же, воспринимать как ограничение на тип, который мы можем передать в качестве TP</a:t>
            </a:r>
          </a:p>
          <a:p>
            <a:pPr indent="457200" lvl="0" marL="0" rtl="0">
              <a:spcBef>
                <a:spcPts val="0"/>
              </a:spcBef>
              <a:buNone/>
            </a:pPr>
            <a:r>
              <a:rPr lang="ru">
                <a:solidFill>
                  <a:srgbClr val="434343"/>
                </a:solidFill>
              </a:rPr>
              <a:t>TPB бывают 2-х видов</a:t>
            </a:r>
          </a:p>
          <a:p>
            <a:pPr indent="-228600" lvl="0" marL="457200" rtl="0">
              <a:spcBef>
                <a:spcPts val="0"/>
              </a:spcBef>
              <a:buClr>
                <a:srgbClr val="434343"/>
              </a:buClr>
              <a:buChar char="●"/>
            </a:pPr>
            <a:r>
              <a:rPr lang="ru">
                <a:solidFill>
                  <a:srgbClr val="434343"/>
                </a:solidFill>
              </a:rPr>
              <a:t>upper bound, обозначается с помощью оператора &lt;: например так: [B &lt;: A]. Данное выражение говорит нам о том, что TP B может быть только А или любым наследником А На месте TP А может находится конкретное значение типа, например [B &lt;: Long] </a:t>
            </a:r>
          </a:p>
          <a:p>
            <a:pPr indent="-228600" lvl="0" marL="457200" rtl="0">
              <a:spcBef>
                <a:spcPts val="0"/>
              </a:spcBef>
              <a:buClr>
                <a:srgbClr val="434343"/>
              </a:buClr>
              <a:buChar char="●"/>
            </a:pPr>
            <a:r>
              <a:rPr lang="ru">
                <a:solidFill>
                  <a:srgbClr val="434343"/>
                </a:solidFill>
              </a:rPr>
              <a:t>lower bound, [B &gt;: A] говорит нам о том, что тип B может быть A или любым из его предков. Пример применения lower bound будет дан после введения понятия вариативности</a:t>
            </a: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87" name="Shape 887"/>
        <p:cNvGrpSpPr/>
        <p:nvPr/>
      </p:nvGrpSpPr>
      <p:grpSpPr>
        <a:xfrm>
          <a:off x="0" y="0"/>
          <a:ext cx="0" cy="0"/>
          <a:chOff x="0" y="0"/>
          <a:chExt cx="0" cy="0"/>
        </a:xfrm>
      </p:grpSpPr>
      <p:sp>
        <p:nvSpPr>
          <p:cNvPr id="888" name="Shape 8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89" name="Shape 889"/>
          <p:cNvSpPr txBox="1"/>
          <p:nvPr/>
        </p:nvSpPr>
        <p:spPr>
          <a:xfrm>
            <a:off x="311700" y="1108600"/>
            <a:ext cx="8520600" cy="46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90" name="Shape 890"/>
          <p:cNvSpPr txBox="1"/>
          <p:nvPr/>
        </p:nvSpPr>
        <p:spPr>
          <a:xfrm>
            <a:off x="311700" y="1595800"/>
            <a:ext cx="5425800" cy="33270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isSimilar(x: Any): Boolean</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MyInt(x: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isSimilar(m: Any):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m.isInstanceOf[MyInt] &amp;&amp;</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m.asInstanceOf[MyInt].x == x</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UpperBoundTest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findSimilar[</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&lt;: Similar](e: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xs: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(xs.isEmpty) </a:t>
            </a:r>
            <a:r>
              <a:rPr b="1" lang="ru" sz="1000">
                <a:solidFill>
                  <a:srgbClr val="000080"/>
                </a:solidFill>
                <a:highlight>
                  <a:srgbClr val="FFFFFF"/>
                </a:highlight>
                <a:latin typeface="Verdana"/>
                <a:ea typeface="Verdana"/>
                <a:cs typeface="Verdana"/>
                <a:sym typeface="Verdana"/>
              </a:rPr>
              <a:t>false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if </a:t>
            </a:r>
            <a:r>
              <a:rPr lang="ru" sz="1000">
                <a:solidFill>
                  <a:schemeClr val="dk1"/>
                </a:solidFill>
                <a:highlight>
                  <a:srgbClr val="FFFFFF"/>
                </a:highlight>
                <a:latin typeface="Verdana"/>
                <a:ea typeface="Verdana"/>
                <a:cs typeface="Verdana"/>
                <a:sym typeface="Verdana"/>
              </a:rPr>
              <a:t>(e.isSimilar(xs.head)) </a:t>
            </a:r>
            <a:r>
              <a:rPr b="1" lang="ru" sz="1000">
                <a:solidFill>
                  <a:srgbClr val="000080"/>
                </a:solidFill>
                <a:highlight>
                  <a:srgbClr val="FFFFFF"/>
                </a:highlight>
                <a:latin typeface="Verdana"/>
                <a:ea typeface="Verdana"/>
                <a:cs typeface="Verdana"/>
                <a:sym typeface="Verdana"/>
              </a:rPr>
              <a:t>true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 xs.tail)</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[MyInt]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94" name="Shape 894"/>
        <p:cNvGrpSpPr/>
        <p:nvPr/>
      </p:nvGrpSpPr>
      <p:grpSpPr>
        <a:xfrm>
          <a:off x="0" y="0"/>
          <a:ext cx="0" cy="0"/>
          <a:chOff x="0" y="0"/>
          <a:chExt cx="0" cy="0"/>
        </a:xfrm>
      </p:grpSpPr>
      <p:sp>
        <p:nvSpPr>
          <p:cNvPr id="895" name="Shape 89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96" name="Shape 896"/>
          <p:cNvSpPr txBox="1"/>
          <p:nvPr/>
        </p:nvSpPr>
        <p:spPr>
          <a:xfrm>
            <a:off x="311700" y="1108600"/>
            <a:ext cx="8520600" cy="3859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lvl="0" rtl="0">
              <a:spcBef>
                <a:spcPts val="0"/>
              </a:spcBef>
              <a:buNone/>
            </a:pPr>
            <a:r>
              <a:rPr lang="ru">
                <a:solidFill>
                  <a:srgbClr val="434343"/>
                </a:solidFill>
              </a:rPr>
              <a:t>	Вариативность (V For Variance). Для типов, принимающих TP возникает вопрос, как TP влияют на отношение наследования т.е.  Если List &lt;: Seq и String &lt;:  AnyRef,то будет ли List[String] &lt;: Seq[String] или еще интереснее List[AnyRef] &lt;: Seq[String]. В java этот ответ однозначен и на оба вопроса он - нет. В scala есть механизм, позволяющий более гибко влиять на поведение TP</a:t>
            </a:r>
          </a:p>
          <a:p>
            <a:pPr indent="-228600" lvl="0" marL="457200" rtl="0">
              <a:spcBef>
                <a:spcPts val="0"/>
              </a:spcBef>
              <a:buClr>
                <a:srgbClr val="434343"/>
              </a:buClr>
              <a:buChar char="●"/>
            </a:pPr>
            <a:r>
              <a:rPr lang="ru">
                <a:solidFill>
                  <a:srgbClr val="434343"/>
                </a:solidFill>
              </a:rPr>
              <a:t>covariance. Обозначается символом ‘</a:t>
            </a:r>
            <a:r>
              <a:rPr b="1" lang="ru">
                <a:solidFill>
                  <a:srgbClr val="434343"/>
                </a:solidFill>
              </a:rPr>
              <a:t>+</a:t>
            </a:r>
            <a:r>
              <a:rPr lang="ru">
                <a:solidFill>
                  <a:srgbClr val="434343"/>
                </a:solidFill>
              </a:rPr>
              <a:t>’ перед TP. Если TP помечен как ковариантный, это значит, что если для типов выполняются  условия B &lt;: A  и N &lt;: T, то B[N] &lt;: A[T] </a:t>
            </a:r>
          </a:p>
          <a:p>
            <a:pPr indent="-228600" lvl="0" marL="457200" rtl="0">
              <a:spcBef>
                <a:spcPts val="0"/>
              </a:spcBef>
              <a:buClr>
                <a:srgbClr val="434343"/>
              </a:buClr>
              <a:buChar char="●"/>
            </a:pPr>
            <a:r>
              <a:rPr lang="ru">
                <a:solidFill>
                  <a:srgbClr val="434343"/>
                </a:solidFill>
              </a:rPr>
              <a:t>contravariance. Обозначается сиволом ‘-’, перед TP. Для контравариантных типов выполняются условия, если  B &lt;: A  и N &gt;: T,  B[] &lt;: A[T]. </a:t>
            </a:r>
          </a:p>
          <a:p>
            <a:pPr indent="-228600" lvl="0" marL="457200" rtl="0">
              <a:spcBef>
                <a:spcPts val="0"/>
              </a:spcBef>
              <a:buClr>
                <a:srgbClr val="434343"/>
              </a:buClr>
              <a:buChar char="●"/>
            </a:pPr>
            <a:r>
              <a:rPr lang="ru">
                <a:solidFill>
                  <a:srgbClr val="434343"/>
                </a:solidFill>
              </a:rPr>
              <a:t>invariance. Если перед TP не стоит ни каких символов, такой тип называют инвариантным. Т.е. вне зависимости от отношения наследования между типам, принимающими TP, типы, принявшие разные TP не будут иметь никакого отношения наследования (по аналогии с Java)</a:t>
            </a:r>
          </a:p>
          <a:p>
            <a:pPr lvl="0" rtl="0">
              <a:spcBef>
                <a:spcPts val="0"/>
              </a:spcBef>
              <a:buNone/>
            </a:pPr>
            <a:r>
              <a:rPr lang="ru">
                <a:solidFill>
                  <a:srgbClr val="434343"/>
                </a:solidFill>
              </a:rPr>
              <a:t>	Простое мнемоническое правило для понимания вариативности: обратите внимание на стрелки, </a:t>
            </a:r>
          </a:p>
          <a:p>
            <a:pPr indent="-228600" lvl="0" marL="457200" rtl="0">
              <a:spcBef>
                <a:spcPts val="0"/>
              </a:spcBef>
              <a:buClr>
                <a:srgbClr val="434343"/>
              </a:buClr>
              <a:buChar char="●"/>
            </a:pPr>
            <a:r>
              <a:rPr lang="ru">
                <a:solidFill>
                  <a:srgbClr val="434343"/>
                </a:solidFill>
              </a:rPr>
              <a:t>если они направленны в одну сторону - это ковариантность</a:t>
            </a:r>
          </a:p>
          <a:p>
            <a:pPr indent="-228600" lvl="0" marL="457200" rtl="0">
              <a:spcBef>
                <a:spcPts val="0"/>
              </a:spcBef>
              <a:buClr>
                <a:srgbClr val="434343"/>
              </a:buClr>
              <a:buChar char="●"/>
            </a:pPr>
            <a:r>
              <a:rPr lang="ru">
                <a:solidFill>
                  <a:srgbClr val="434343"/>
                </a:solidFill>
              </a:rPr>
              <a:t>если они направлены в разные стороны  - это контравариантность</a:t>
            </a:r>
          </a:p>
          <a:p>
            <a:pPr lvl="0">
              <a:spcBef>
                <a:spcPts val="0"/>
              </a:spcBef>
              <a:buNone/>
            </a:pPr>
            <a:r>
              <a:t/>
            </a:r>
            <a:endParaRPr>
              <a:solidFill>
                <a:srgbClr val="434343"/>
              </a:solidFill>
            </a:endParaRP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00" name="Shape 900"/>
        <p:cNvGrpSpPr/>
        <p:nvPr/>
      </p:nvGrpSpPr>
      <p:grpSpPr>
        <a:xfrm>
          <a:off x="0" y="0"/>
          <a:ext cx="0" cy="0"/>
          <a:chOff x="0" y="0"/>
          <a:chExt cx="0" cy="0"/>
        </a:xfrm>
      </p:grpSpPr>
      <p:sp>
        <p:nvSpPr>
          <p:cNvPr id="901" name="Shape 90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02" name="Shape 902"/>
          <p:cNvSpPr txBox="1"/>
          <p:nvPr/>
        </p:nvSpPr>
        <p:spPr>
          <a:xfrm>
            <a:off x="311700" y="1108600"/>
            <a:ext cx="8520600" cy="883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Хороший пример ковариантности - коллекции в scala. Если Seq не был ковариантным, мы не смогли бы передать список строк в метода, который принимает AnyRef.</a:t>
            </a:r>
          </a:p>
        </p:txBody>
      </p:sp>
      <p:sp>
        <p:nvSpPr>
          <p:cNvPr id="903" name="Shape 903"/>
          <p:cNvSpPr txBox="1"/>
          <p:nvPr/>
        </p:nvSpPr>
        <p:spPr>
          <a:xfrm>
            <a:off x="311700" y="2127700"/>
            <a:ext cx="5425800" cy="1414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printSeq(someSeq: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[AnyRef]): Unit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someSeq.foreach(</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toPrint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"d"</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printSeq(toPrint)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wontPrint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printSeq(wontPrint)</a:t>
            </a: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07" name="Shape 907"/>
        <p:cNvGrpSpPr/>
        <p:nvPr/>
      </p:nvGrpSpPr>
      <p:grpSpPr>
        <a:xfrm>
          <a:off x="0" y="0"/>
          <a:ext cx="0" cy="0"/>
          <a:chOff x="0" y="0"/>
          <a:chExt cx="0" cy="0"/>
        </a:xfrm>
      </p:grpSpPr>
      <p:sp>
        <p:nvSpPr>
          <p:cNvPr id="908" name="Shape 90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09" name="Shape 909"/>
          <p:cNvSpPr txBox="1"/>
          <p:nvPr/>
        </p:nvSpPr>
        <p:spPr>
          <a:xfrm>
            <a:off x="311700" y="1108600"/>
            <a:ext cx="8520600" cy="1115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Пример инвариантности. В примере ниже мы не сможем сложить 2 массива Т.к. TP нашего листа инвариантен. Мы не сможем этого сделать, даже если поставим ‘+’ перед TP, но уже совершенно по другой причине.</a:t>
            </a:r>
          </a:p>
        </p:txBody>
      </p:sp>
      <p:sp>
        <p:nvSpPr>
          <p:cNvPr id="910" name="Shape 910"/>
          <p:cNvSpPr txBox="1"/>
          <p:nvPr/>
        </p:nvSpPr>
        <p:spPr>
          <a:xfrm>
            <a:off x="311700" y="2252175"/>
            <a:ext cx="5425800" cy="2116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latin typeface="Verdana"/>
                <a:ea typeface="Verdana"/>
                <a:cs typeface="Verdana"/>
                <a:sym typeface="Verdana"/>
              </a:rPr>
              <a:t>[AnyRef] </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NOP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14" name="Shape 914"/>
        <p:cNvGrpSpPr/>
        <p:nvPr/>
      </p:nvGrpSpPr>
      <p:grpSpPr>
        <a:xfrm>
          <a:off x="0" y="0"/>
          <a:ext cx="0" cy="0"/>
          <a:chOff x="0" y="0"/>
          <a:chExt cx="0" cy="0"/>
        </a:xfrm>
      </p:grpSpPr>
      <p:sp>
        <p:nvSpPr>
          <p:cNvPr id="915" name="Shape 91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916" name="Shape 916"/>
          <p:cNvSpPr txBox="1"/>
          <p:nvPr/>
        </p:nvSpPr>
        <p:spPr>
          <a:xfrm>
            <a:off x="311700" y="1108600"/>
            <a:ext cx="8520600" cy="1466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Контравариантность и обещанный пример с lower bound. Дело в том, что все функции в scala имеют контравариантные параметры, а +T ковариантен и не может быть использован в качестве параметра метода.  </a:t>
            </a:r>
          </a:p>
          <a:p>
            <a:pPr indent="0" lvl="0" marL="0" rtl="0">
              <a:spcBef>
                <a:spcPts val="0"/>
              </a:spcBef>
              <a:buNone/>
            </a:pPr>
            <a:r>
              <a:rPr lang="ru">
                <a:solidFill>
                  <a:srgbClr val="434343"/>
                </a:solidFill>
              </a:rPr>
              <a:t>Довольно дохдчиваое объяснение, почему параметры функций контравариантны можно найти на </a:t>
            </a:r>
          </a:p>
          <a:p>
            <a:pPr indent="0" lvl="0" marL="0" rtl="0">
              <a:spcBef>
                <a:spcPts val="0"/>
              </a:spcBef>
              <a:buNone/>
            </a:pPr>
            <a:r>
              <a:rPr lang="ru" u="sng">
                <a:solidFill>
                  <a:schemeClr val="hlink"/>
                </a:solidFill>
                <a:hlinkClick r:id="rId3"/>
              </a:rPr>
              <a:t>stack overflow</a:t>
            </a:r>
          </a:p>
        </p:txBody>
      </p:sp>
      <p:sp>
        <p:nvSpPr>
          <p:cNvPr id="917" name="Shape 917"/>
          <p:cNvSpPr txBox="1"/>
          <p:nvPr/>
        </p:nvSpPr>
        <p:spPr>
          <a:xfrm>
            <a:off x="311700" y="2659575"/>
            <a:ext cx="5425800" cy="22407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](other: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YES</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39" name="Shape 139"/>
        <p:cNvGrpSpPr/>
        <p:nvPr/>
      </p:nvGrpSpPr>
      <p:grpSpPr>
        <a:xfrm>
          <a:off x="0" y="0"/>
          <a:ext cx="0" cy="0"/>
          <a:chOff x="0" y="0"/>
          <a:chExt cx="0" cy="0"/>
        </a:xfrm>
      </p:grpSpPr>
      <p:sp>
        <p:nvSpPr>
          <p:cNvPr id="140" name="Shape 14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1" name="Shape 141"/>
          <p:cNvSpPr txBox="1"/>
          <p:nvPr/>
        </p:nvSpPr>
        <p:spPr>
          <a:xfrm>
            <a:off x="311700" y="1118425"/>
            <a:ext cx="8520600" cy="38091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457200" lvl="0" marL="0" marR="0" rtl="0">
              <a:lnSpc>
                <a:spcPct val="115000"/>
              </a:lnSpc>
              <a:spcBef>
                <a:spcPts val="0"/>
              </a:spcBef>
              <a:spcAft>
                <a:spcPts val="100"/>
              </a:spcAft>
              <a:buNone/>
            </a:pPr>
            <a:r>
              <a:rPr lang="ru">
                <a:solidFill>
                  <a:srgbClr val="434343"/>
                </a:solidFill>
              </a:rPr>
              <a:t>Скала имеет продвинутую систему вывода типов. Это значит, что если выражение строится на основе структур известных типов, то компилятор сможет определить тип возвращаемого результата. Для членов коллекций, арифметических и др. операций компилятор определит тип, как ближайший общий родитель (см. схему выше) операндов, участвующих в выражении.</a:t>
            </a:r>
          </a:p>
          <a:p>
            <a:pPr indent="457200" lvl="0" marL="0" marR="0" rtl="0">
              <a:lnSpc>
                <a:spcPct val="115000"/>
              </a:lnSpc>
              <a:spcBef>
                <a:spcPts val="0"/>
              </a:spcBef>
              <a:spcAft>
                <a:spcPts val="100"/>
              </a:spcAft>
              <a:buNone/>
            </a:pPr>
            <a:r>
              <a:rPr lang="ru">
                <a:solidFill>
                  <a:srgbClr val="434343"/>
                </a:solidFill>
              </a:rPr>
              <a:t>Вывод типов осуществляется на уровне выражений. Это значит, что если для члена выражения необходимо вывести тип, он будет выведен на основе членов типов этого же выражения. То, как используется этот член, далее в других выражениях, учитываться при выводе не будет.</a:t>
            </a:r>
          </a:p>
          <a:p>
            <a:pPr indent="457200" lvl="0" marL="0" marR="0" rtl="0">
              <a:lnSpc>
                <a:spcPct val="115000"/>
              </a:lnSpc>
              <a:spcBef>
                <a:spcPts val="0"/>
              </a:spcBef>
              <a:spcAft>
                <a:spcPts val="100"/>
              </a:spcAft>
              <a:buNone/>
            </a:pPr>
            <a:r>
              <a:rPr lang="ru">
                <a:solidFill>
                  <a:srgbClr val="434343"/>
                </a:solidFill>
              </a:rPr>
              <a:t>Разработчик должен воспринимать систему типов, как возможность, воспользовавшись компилятором, доказать правильность, написанного кода.</a:t>
            </a:r>
          </a:p>
          <a:p>
            <a:pPr indent="0" lvl="0" marL="0" marR="0" rtl="0">
              <a:lnSpc>
                <a:spcPct val="115000"/>
              </a:lnSpc>
              <a:spcBef>
                <a:spcPts val="0"/>
              </a:spcBef>
              <a:spcAft>
                <a:spcPts val="100"/>
              </a:spcAft>
              <a:buNone/>
            </a:pPr>
            <a:r>
              <a:rPr lang="ru">
                <a:solidFill>
                  <a:srgbClr val="434343"/>
                </a:solidFill>
              </a:rPr>
              <a:t>	</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434343"/>
              </a:solidFill>
            </a:endParaRPr>
          </a:p>
          <a:p>
            <a:pPr indent="0" lvl="0" marL="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21" name="Shape 921"/>
        <p:cNvGrpSpPr/>
        <p:nvPr/>
      </p:nvGrpSpPr>
      <p:grpSpPr>
        <a:xfrm>
          <a:off x="0" y="0"/>
          <a:ext cx="0" cy="0"/>
          <a:chOff x="0" y="0"/>
          <a:chExt cx="0" cy="0"/>
        </a:xfrm>
      </p:grpSpPr>
      <p:sp>
        <p:nvSpPr>
          <p:cNvPr id="922" name="Shape 92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23" name="Shape 923"/>
          <p:cNvSpPr txBox="1"/>
          <p:nvPr/>
        </p:nvSpPr>
        <p:spPr>
          <a:xfrm>
            <a:off x="311700" y="1108600"/>
            <a:ext cx="8520600" cy="3316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Абстрактные типы (abstract type, AT)</a:t>
            </a:r>
          </a:p>
          <a:p>
            <a:pPr lvl="0">
              <a:spcBef>
                <a:spcPts val="0"/>
              </a:spcBef>
              <a:buNone/>
            </a:pPr>
            <a:r>
              <a:rPr lang="ru">
                <a:solidFill>
                  <a:srgbClr val="434343"/>
                </a:solidFill>
              </a:rPr>
              <a:t>	Абстрактные типы - альтернативный способ создать полиморфные типы. AT определяются в ключевым словом </a:t>
            </a:r>
            <a:r>
              <a:rPr b="1" lang="ru">
                <a:solidFill>
                  <a:srgbClr val="434343"/>
                </a:solidFill>
              </a:rPr>
              <a:t>type </a:t>
            </a:r>
            <a:r>
              <a:rPr lang="ru">
                <a:solidFill>
                  <a:srgbClr val="434343"/>
                </a:solidFill>
              </a:rPr>
              <a:t>в теле класса,объекта или трейта. К АT применимы все те же правила, что и к TP. </a:t>
            </a:r>
            <a:r>
              <a:rPr lang="ru">
                <a:solidFill>
                  <a:srgbClr val="434343"/>
                </a:solidFill>
              </a:rPr>
              <a:t>AT относятся так к TP, как параметры переданные через конструктор, относятся к </a:t>
            </a:r>
            <a:r>
              <a:rPr lang="ru">
                <a:solidFill>
                  <a:srgbClr val="434343"/>
                </a:solidFill>
              </a:rPr>
              <a:t>унаследованным </a:t>
            </a:r>
            <a:r>
              <a:rPr lang="ru">
                <a:solidFill>
                  <a:srgbClr val="434343"/>
                </a:solidFill>
              </a:rPr>
              <a:t>членам класса.	</a:t>
            </a:r>
          </a:p>
          <a:p>
            <a:pPr lvl="0">
              <a:spcBef>
                <a:spcPts val="0"/>
              </a:spcBef>
              <a:buNone/>
            </a:pPr>
            <a:r>
              <a:rPr lang="ru">
                <a:solidFill>
                  <a:srgbClr val="434343"/>
                </a:solidFill>
              </a:rPr>
              <a:t>	AT применяются в следующих случаях:</a:t>
            </a:r>
          </a:p>
          <a:p>
            <a:pPr indent="-228600" lvl="0" marL="914400" rtl="0">
              <a:spcBef>
                <a:spcPts val="0"/>
              </a:spcBef>
              <a:buClr>
                <a:srgbClr val="434343"/>
              </a:buClr>
              <a:buChar char="●"/>
            </a:pPr>
            <a:r>
              <a:rPr lang="ru">
                <a:solidFill>
                  <a:srgbClr val="434343"/>
                </a:solidFill>
              </a:rPr>
              <a:t>когда принципиально важно убрать </a:t>
            </a:r>
            <a:r>
              <a:rPr lang="ru">
                <a:solidFill>
                  <a:srgbClr val="434343"/>
                </a:solidFill>
              </a:rPr>
              <a:t>TP из сигнатуры методов или типов.</a:t>
            </a:r>
          </a:p>
          <a:p>
            <a:pPr indent="-228600" lvl="0" marL="914400" rtl="0">
              <a:spcBef>
                <a:spcPts val="0"/>
              </a:spcBef>
              <a:buClr>
                <a:srgbClr val="434343"/>
              </a:buClr>
              <a:buChar char="●"/>
            </a:pPr>
            <a:r>
              <a:rPr lang="ru">
                <a:solidFill>
                  <a:srgbClr val="434343"/>
                </a:solidFill>
              </a:rPr>
              <a:t>если TP имеют крайне сложный вид или их стало очень много и они делают код сложным для восприятия</a:t>
            </a:r>
          </a:p>
          <a:p>
            <a:pPr indent="-228600" lvl="0" marL="914400" rtl="0">
              <a:spcBef>
                <a:spcPts val="0"/>
              </a:spcBef>
              <a:buClr>
                <a:srgbClr val="434343"/>
              </a:buClr>
              <a:buChar char="●"/>
            </a:pPr>
            <a:r>
              <a:rPr lang="ru">
                <a:solidFill>
                  <a:srgbClr val="434343"/>
                </a:solidFill>
              </a:rPr>
              <a:t>что бы подчеркнуть, что AT по смыслу является частью типа в котором описан(отношение is-a).  </a:t>
            </a:r>
          </a:p>
          <a:p>
            <a:pPr indent="457200" lvl="0" rtl="0">
              <a:spcBef>
                <a:spcPts val="0"/>
              </a:spcBef>
              <a:buNone/>
            </a:pPr>
            <a:r>
              <a:rPr lang="ru">
                <a:solidFill>
                  <a:srgbClr val="434343"/>
                </a:solidFill>
              </a:rPr>
              <a:t>В остальных случаях  предпочтительно использовать TP. Так же как полиморфизм через композицию часто более предпочтителен чем полиморфизм через наследование.</a:t>
            </a:r>
          </a:p>
          <a:p>
            <a:pPr indent="457200" lvl="0" rtl="0">
              <a:spcBef>
                <a:spcPts val="0"/>
              </a:spcBef>
              <a:buNone/>
            </a:pPr>
            <a:r>
              <a:rPr lang="ru">
                <a:solidFill>
                  <a:srgbClr val="434343"/>
                </a:solidFill>
              </a:rPr>
              <a:t>Интервью Одерского на тему AT vs TP  </a:t>
            </a:r>
            <a:r>
              <a:rPr lang="ru" u="sng">
                <a:solidFill>
                  <a:schemeClr val="hlink"/>
                </a:solidFill>
                <a:hlinkClick r:id="rId3"/>
              </a:rPr>
              <a:t>на artima</a:t>
            </a: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27" name="Shape 927"/>
        <p:cNvGrpSpPr/>
        <p:nvPr/>
      </p:nvGrpSpPr>
      <p:grpSpPr>
        <a:xfrm>
          <a:off x="0" y="0"/>
          <a:ext cx="0" cy="0"/>
          <a:chOff x="0" y="0"/>
          <a:chExt cx="0" cy="0"/>
        </a:xfrm>
      </p:grpSpPr>
      <p:sp>
        <p:nvSpPr>
          <p:cNvPr id="928" name="Shape 9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29" name="Shape 929"/>
          <p:cNvSpPr txBox="1"/>
          <p:nvPr/>
        </p:nvSpPr>
        <p:spPr>
          <a:xfrm>
            <a:off x="311700" y="1063450"/>
            <a:ext cx="8520600" cy="4530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Абстрактные типы (abstract type, AT)</a:t>
            </a:r>
          </a:p>
          <a:p>
            <a:pPr indent="0" lvl="0" marL="0" rtl="0">
              <a:spcBef>
                <a:spcPts val="0"/>
              </a:spcBef>
              <a:buNone/>
            </a:pPr>
            <a:r>
              <a:rPr lang="ru">
                <a:solidFill>
                  <a:srgbClr val="434343"/>
                </a:solidFill>
              </a:rPr>
              <a:t>	</a:t>
            </a:r>
          </a:p>
        </p:txBody>
      </p:sp>
      <p:sp>
        <p:nvSpPr>
          <p:cNvPr id="930" name="Shape 930"/>
          <p:cNvSpPr txBox="1"/>
          <p:nvPr/>
        </p:nvSpPr>
        <p:spPr>
          <a:xfrm>
            <a:off x="311700" y="1561725"/>
            <a:ext cx="5425800" cy="3508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ListNode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&lt;: ListNode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a:t>
            </a:r>
            <a:r>
              <a:rPr lang="ru" sz="1000">
                <a:solidFill>
                  <a:srgbClr val="20999D"/>
                </a:solidFill>
                <a:highlight>
                  <a:srgbClr val="FFFFFF"/>
                </a:highlight>
                <a:latin typeface="Verdana"/>
                <a:ea typeface="Verdana"/>
                <a:cs typeface="Verdana"/>
                <a:sym typeface="Verdana"/>
              </a:rPr>
              <a:t>R</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R</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StringNode(</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StringNode)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ListNode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StringNode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StringNode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YES</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34" name="Shape 934"/>
        <p:cNvGrpSpPr/>
        <p:nvPr/>
      </p:nvGrpSpPr>
      <p:grpSpPr>
        <a:xfrm>
          <a:off x="0" y="0"/>
          <a:ext cx="0" cy="0"/>
          <a:chOff x="0" y="0"/>
          <a:chExt cx="0" cy="0"/>
        </a:xfrm>
      </p:grpSpPr>
      <p:sp>
        <p:nvSpPr>
          <p:cNvPr id="935" name="Shape 93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36" name="Shape 936"/>
          <p:cNvSpPr txBox="1"/>
          <p:nvPr/>
        </p:nvSpPr>
        <p:spPr>
          <a:xfrm>
            <a:off x="284225" y="1142925"/>
            <a:ext cx="8520600" cy="3316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Type erasure (TE)</a:t>
            </a:r>
          </a:p>
          <a:p>
            <a:pPr lvl="0">
              <a:spcBef>
                <a:spcPts val="0"/>
              </a:spcBef>
              <a:buNone/>
            </a:pPr>
            <a:r>
              <a:rPr lang="ru">
                <a:solidFill>
                  <a:srgbClr val="434343"/>
                </a:solidFill>
              </a:rPr>
              <a:t>	TE - это процедура удаления информации о типах в runtime. Это значит, что значение TP и AT будет заменено на нижнюю границу, определенную для этого TP. Т.е., если мы определили TP таким образом [T], он будет заменен на при компиляции на Object. Если TP имел нижнюю границу,   то он буде заменен на это ограничивающее значение. Т.е, например, [T &lt;: List[String]] станет List[Any], а [T &lt;: List[_]] станет тоже List[Any]</a:t>
            </a:r>
          </a:p>
          <a:p>
            <a:pPr lvl="0">
              <a:spcBef>
                <a:spcPts val="0"/>
              </a:spcBef>
              <a:buNone/>
            </a:pPr>
            <a:r>
              <a:rPr lang="ru">
                <a:solidFill>
                  <a:srgbClr val="434343"/>
                </a:solidFill>
              </a:rPr>
              <a:t>	Есть способы сохранить информацию о типах используя scala reflection. Его исследования не входит в текущую версию курса и пока остается для самостоятельного изучения.</a:t>
            </a:r>
          </a:p>
          <a:p>
            <a:pPr lvl="0">
              <a:spcBef>
                <a:spcPts val="0"/>
              </a:spcBef>
              <a:buNone/>
            </a:pPr>
            <a:r>
              <a:t/>
            </a:r>
            <a:endParaRPr>
              <a:solidFill>
                <a:srgbClr val="434343"/>
              </a:solidFill>
            </a:endParaRP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40" name="Shape 940"/>
        <p:cNvGrpSpPr/>
        <p:nvPr/>
      </p:nvGrpSpPr>
      <p:grpSpPr>
        <a:xfrm>
          <a:off x="0" y="0"/>
          <a:ext cx="0" cy="0"/>
          <a:chOff x="0" y="0"/>
          <a:chExt cx="0" cy="0"/>
        </a:xfrm>
      </p:grpSpPr>
      <p:sp>
        <p:nvSpPr>
          <p:cNvPr id="941" name="Shape 94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42" name="Shape 942"/>
          <p:cNvSpPr txBox="1"/>
          <p:nvPr/>
        </p:nvSpPr>
        <p:spPr>
          <a:xfrm>
            <a:off x="311700" y="1063450"/>
            <a:ext cx="8520600" cy="453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erasure (TE)</a:t>
            </a:r>
          </a:p>
          <a:p>
            <a:pPr indent="0" lvl="0" marL="0" rtl="0">
              <a:spcBef>
                <a:spcPts val="0"/>
              </a:spcBef>
              <a:buNone/>
            </a:pPr>
            <a:r>
              <a:rPr lang="ru">
                <a:solidFill>
                  <a:srgbClr val="434343"/>
                </a:solidFill>
              </a:rPr>
              <a:t>	</a:t>
            </a:r>
          </a:p>
        </p:txBody>
      </p:sp>
      <p:sp>
        <p:nvSpPr>
          <p:cNvPr id="943" name="Shape 943"/>
          <p:cNvSpPr txBox="1"/>
          <p:nvPr/>
        </p:nvSpPr>
        <p:spPr>
          <a:xfrm>
            <a:off x="311700" y="1454225"/>
            <a:ext cx="5425800" cy="36384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maybePrepend(elem: Any): Unit = elem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"suitable for prepend"</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"not suitable"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stringListPrepend[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generalListPrepend[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[_]](other: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ln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valList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 = </a:t>
            </a:r>
            <a:r>
              <a:rPr b="1" lang="ru" sz="1000">
                <a:solidFill>
                  <a:srgbClr val="008000"/>
                </a:solidFill>
                <a:highlight>
                  <a:srgbClr val="FFFFFF"/>
                </a:highlight>
                <a:latin typeface="Verdana"/>
                <a:ea typeface="Verdana"/>
                <a:cs typeface="Verdana"/>
                <a:sym typeface="Verdana"/>
              </a:rPr>
              <a:t>"bad prm"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ln.maybePrepend(str)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ln.stringListPrepend(strList)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ln.stringListPrepend(valList)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ln.stringListPrepend(str)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ln.generalListPrepend(strList)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ln.generalListPrepend(valList)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ln.generalListPrepend(str)</a:t>
            </a: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47" name="Shape 947"/>
        <p:cNvGrpSpPr/>
        <p:nvPr/>
      </p:nvGrpSpPr>
      <p:grpSpPr>
        <a:xfrm>
          <a:off x="0" y="0"/>
          <a:ext cx="0" cy="0"/>
          <a:chOff x="0" y="0"/>
          <a:chExt cx="0" cy="0"/>
        </a:xfrm>
      </p:grpSpPr>
      <p:sp>
        <p:nvSpPr>
          <p:cNvPr id="948" name="Shape 94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49" name="Shape 949"/>
          <p:cNvSpPr txBox="1"/>
          <p:nvPr/>
        </p:nvSpPr>
        <p:spPr>
          <a:xfrm>
            <a:off x="311700" y="1108600"/>
            <a:ext cx="8520600" cy="2620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Задания</a:t>
            </a:r>
          </a:p>
          <a:p>
            <a:pPr lvl="0">
              <a:spcBef>
                <a:spcPts val="0"/>
              </a:spcBef>
              <a:buNone/>
            </a:pPr>
            <a:r>
              <a:rPr lang="ru">
                <a:solidFill>
                  <a:srgbClr val="434343"/>
                </a:solidFill>
              </a:rPr>
              <a:t>	Измените lectures.collections.MyList, применив TP так, что бы слeдующие выражения require завершались без ошибок</a:t>
            </a:r>
          </a:p>
          <a:p>
            <a:pPr lvl="0">
              <a:spcBef>
                <a:spcPts val="0"/>
              </a:spcBef>
              <a:buNone/>
            </a:pPr>
            <a:r>
              <a:rPr b="1" lang="ru" sz="1000">
                <a:solidFill>
                  <a:srgbClr val="434343"/>
                </a:solidFill>
                <a:latin typeface="Verdana"/>
                <a:ea typeface="Verdana"/>
                <a:cs typeface="Verdana"/>
                <a:sym typeface="Verdana"/>
              </a:rPr>
              <a:t>  </a:t>
            </a:r>
            <a:r>
              <a:rPr b="1" lang="ru" sz="1000">
                <a:solidFill>
                  <a:srgbClr val="434343"/>
                </a:solidFill>
                <a:latin typeface="Verdana"/>
                <a:ea typeface="Verdana"/>
                <a:cs typeface="Verdana"/>
                <a:sym typeface="Verdana"/>
              </a:rPr>
              <a:t>require(MyList[Int, List[Int]](List(1, 2, 3, 4, 5, 6)).map(p =&gt; p * 2).data == List(2, 4, 6, 8, 10, 12))</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require(MyList[Long, 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require(MyList[Int, List[Int]](List(1, 2, 3, 4, 5, 6)).foldLeft(0)((tpl) =&gt; tpl._1 + tpl._2) == 21)</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require(MyList[Float, IndexedSeq[Float]](ArrayBuffer.empty[Float]).foldLeft(0)((tpl) =&gt; tpl._1 + tpl._2) == 0)</a:t>
            </a:r>
          </a:p>
          <a:p>
            <a:pPr lvl="0">
              <a:spcBef>
                <a:spcPts val="0"/>
              </a:spcBef>
              <a:buNone/>
            </a:pPr>
            <a:r>
              <a:rPr lang="ru">
                <a:solidFill>
                  <a:srgbClr val="434343"/>
                </a:solidFill>
              </a:rPr>
              <a:t>	Затем на основе первоначального MyList создайте 2 наследника MyListBuffer и MyIndexedList так, что бы выполнялись</a:t>
            </a:r>
          </a:p>
          <a:p>
            <a:pPr lvl="0" rtl="0">
              <a:spcBef>
                <a:spcPts val="0"/>
              </a:spcBef>
              <a:buClr>
                <a:schemeClr val="dk1"/>
              </a:buClr>
              <a:buSzPct val="110000"/>
              <a:buFont typeface="Arial"/>
              <a:buNone/>
            </a:pPr>
            <a:r>
              <a:rPr b="1" lang="ru" sz="1000">
                <a:solidFill>
                  <a:srgbClr val="434343"/>
                </a:solidFill>
                <a:latin typeface="Verdana"/>
                <a:ea typeface="Verdana"/>
                <a:cs typeface="Verdana"/>
                <a:sym typeface="Verdana"/>
              </a:rPr>
              <a:t>  require(MyListBuffer[Long](ListBuffer(1,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require(MyIndexedList[Float](ArrayBuffer.empty[Float]).foldLeft(0)((tpl) =&gt; tpl._1 + tpl._2) == 0)</a:t>
            </a:r>
            <a:br>
              <a:rPr b="1" lang="ru" sz="1000">
                <a:solidFill>
                  <a:srgbClr val="434343"/>
                </a:solidFill>
                <a:latin typeface="Verdana"/>
                <a:ea typeface="Verdana"/>
                <a:cs typeface="Verdana"/>
                <a:sym typeface="Verdana"/>
              </a:rPr>
            </a:b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53" name="Shape 953"/>
        <p:cNvGrpSpPr/>
        <p:nvPr/>
      </p:nvGrpSpPr>
      <p:grpSpPr>
        <a:xfrm>
          <a:off x="0" y="0"/>
          <a:ext cx="0" cy="0"/>
          <a:chOff x="0" y="0"/>
          <a:chExt cx="0" cy="0"/>
        </a:xfrm>
      </p:grpSpPr>
      <p:sp>
        <p:nvSpPr>
          <p:cNvPr id="954" name="Shape 95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55" name="Shape 955"/>
          <p:cNvSpPr txBox="1"/>
          <p:nvPr/>
        </p:nvSpPr>
        <p:spPr>
          <a:xfrm>
            <a:off x="311700" y="1032400"/>
            <a:ext cx="8520600" cy="3941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Implicits</a:t>
            </a:r>
            <a:r>
              <a:rPr lang="ru">
                <a:solidFill>
                  <a:srgbClr val="434343"/>
                </a:solidFill>
              </a:rPr>
              <a:t> - это механизм позволяющий внести изменение в работу приложения не делая явных правок в коде, подвергаемом изменению. Этот механизм применим и в compile time и в runtime</a:t>
            </a:r>
          </a:p>
          <a:p>
            <a:pPr lvl="0" rtl="0">
              <a:spcBef>
                <a:spcPts val="0"/>
              </a:spcBef>
              <a:buNone/>
            </a:pPr>
            <a:r>
              <a:rPr lang="ru">
                <a:solidFill>
                  <a:srgbClr val="434343"/>
                </a:solidFill>
              </a:rPr>
              <a:t>Имплиситы имеют 3 основные сферы применения</a:t>
            </a:r>
          </a:p>
          <a:p>
            <a:pPr indent="-228600" lvl="0" marL="914400" rtl="0">
              <a:spcBef>
                <a:spcPts val="0"/>
              </a:spcBef>
              <a:buClr>
                <a:srgbClr val="434343"/>
              </a:buClr>
              <a:buChar char="●"/>
            </a:pPr>
            <a:r>
              <a:rPr lang="ru">
                <a:solidFill>
                  <a:srgbClr val="434343"/>
                </a:solidFill>
              </a:rPr>
              <a:t>неявные параметры (implicit parameters, ImP).  </a:t>
            </a:r>
          </a:p>
          <a:p>
            <a:pPr indent="-228600" lvl="0" marL="914400" rtl="0">
              <a:spcBef>
                <a:spcPts val="0"/>
              </a:spcBef>
              <a:buClr>
                <a:srgbClr val="434343"/>
              </a:buClr>
              <a:buChar char="●"/>
            </a:pPr>
            <a:r>
              <a:rPr lang="ru">
                <a:solidFill>
                  <a:srgbClr val="434343"/>
                </a:solidFill>
              </a:rPr>
              <a:t>неявная конвертация (implicit convertions, ImC)</a:t>
            </a:r>
          </a:p>
          <a:p>
            <a:pPr indent="-228600" lvl="0" marL="914400" rtl="0">
              <a:spcBef>
                <a:spcPts val="0"/>
              </a:spcBef>
              <a:buClr>
                <a:srgbClr val="434343"/>
              </a:buClr>
              <a:buChar char="●"/>
            </a:pPr>
            <a:r>
              <a:rPr lang="ru">
                <a:solidFill>
                  <a:srgbClr val="434343"/>
                </a:solidFill>
              </a:rPr>
              <a:t>неявный контекст (implicit context, IC)</a:t>
            </a:r>
          </a:p>
          <a:p>
            <a:pPr lvl="0" rtl="0">
              <a:spcBef>
                <a:spcPts val="0"/>
              </a:spcBef>
              <a:buNone/>
            </a:pPr>
            <a:r>
              <a:rPr lang="ru">
                <a:solidFill>
                  <a:srgbClr val="434343"/>
                </a:solidFill>
              </a:rPr>
              <a:t>В определенном смысле имплиситы можно воспринимать как еще один способ создания полиморфных типов.</a:t>
            </a:r>
          </a:p>
          <a:p>
            <a:pPr lvl="0" rtl="0">
              <a:spcBef>
                <a:spcPts val="0"/>
              </a:spcBef>
              <a:buNone/>
            </a:pPr>
            <a:r>
              <a:rPr lang="ru">
                <a:solidFill>
                  <a:srgbClr val="434343"/>
                </a:solidFill>
              </a:rPr>
              <a:t>Имлиситными могут быть </a:t>
            </a:r>
          </a:p>
          <a:p>
            <a:pPr indent="-228600" lvl="0" marL="457200" rtl="0">
              <a:spcBef>
                <a:spcPts val="0"/>
              </a:spcBef>
              <a:buClr>
                <a:srgbClr val="434343"/>
              </a:buClr>
              <a:buChar char="●"/>
            </a:pPr>
            <a:r>
              <a:rPr lang="ru">
                <a:solidFill>
                  <a:srgbClr val="434343"/>
                </a:solidFill>
              </a:rPr>
              <a:t>переменные и константы. В пример ниже определена имплиситная константа</a:t>
            </a:r>
          </a:p>
          <a:p>
            <a:pPr lvl="0" rtl="0">
              <a:spcBef>
                <a:spcPts val="0"/>
              </a:spcBef>
              <a:buNone/>
            </a:pPr>
            <a:r>
              <a:rPr lang="ru">
                <a:solidFill>
                  <a:schemeClr val="dk2"/>
                </a:solidFill>
              </a:rPr>
              <a:t>	</a:t>
            </a:r>
            <a:r>
              <a:rPr b="1" lang="ru" sz="1100">
                <a:solidFill>
                  <a:srgbClr val="000080"/>
                </a:solidFill>
                <a:highlight>
                  <a:srgbClr val="FFFFFF"/>
                </a:highlight>
                <a:latin typeface="Courier New"/>
                <a:ea typeface="Courier New"/>
                <a:cs typeface="Courier New"/>
                <a:sym typeface="Courier New"/>
              </a:rPr>
              <a:t>implicit val </a:t>
            </a:r>
            <a:r>
              <a:rPr i="1" lang="ru" sz="1100">
                <a:solidFill>
                  <a:srgbClr val="660E7A"/>
                </a:solidFill>
                <a:highlight>
                  <a:srgbClr val="FFFFFF"/>
                </a:highlight>
                <a:latin typeface="Courier New"/>
                <a:ea typeface="Courier New"/>
                <a:cs typeface="Courier New"/>
                <a:sym typeface="Courier New"/>
              </a:rPr>
              <a:t>seqBuilder </a:t>
            </a:r>
            <a:r>
              <a:rPr lang="ru" sz="1100">
                <a:solidFill>
                  <a:schemeClr val="dk1"/>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new </a:t>
            </a:r>
            <a:r>
              <a:rPr lang="ru" sz="1100">
                <a:solidFill>
                  <a:schemeClr val="dk1"/>
                </a:solidFill>
                <a:highlight>
                  <a:srgbClr val="FFFFFF"/>
                </a:highlight>
                <a:latin typeface="Courier New"/>
                <a:ea typeface="Courier New"/>
                <a:cs typeface="Courier New"/>
                <a:sym typeface="Courier New"/>
              </a:rPr>
              <a:t>Builder[</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        </a:t>
            </a:r>
            <a:r>
              <a:rPr lang="ru" sz="1100">
                <a:solidFill>
                  <a:srgbClr val="F3F3F3"/>
                </a:solidFill>
                <a:highlight>
                  <a:srgbClr val="FFFFFF"/>
                </a:highlight>
                <a:latin typeface="Courier New"/>
                <a:ea typeface="Courier New"/>
                <a:cs typeface="Courier New"/>
                <a:sym typeface="Courier New"/>
              </a:rPr>
              <a:t>_</a:t>
            </a:r>
            <a:r>
              <a:rPr lang="ru" sz="1100">
                <a:solidFill>
                  <a:schemeClr val="dk1"/>
                </a:solidFill>
                <a:highlight>
                  <a:srgbClr val="FFFFFF"/>
                </a:highlight>
                <a:latin typeface="Courier New"/>
                <a:ea typeface="Courier New"/>
                <a:cs typeface="Courier New"/>
                <a:sym typeface="Courier New"/>
              </a:rPr>
              <a:t> </a:t>
            </a:r>
          </a:p>
          <a:p>
            <a:pPr indent="457200" lvl="0" rtl="0">
              <a:spcBef>
                <a:spcPts val="0"/>
              </a:spcBef>
              <a:buNone/>
            </a:pPr>
            <a:r>
              <a:rPr lang="ru" sz="1100">
                <a:solidFill>
                  <a:schemeClr val="dk1"/>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override def </a:t>
            </a:r>
            <a:r>
              <a:rPr lang="ru" sz="1100">
                <a:solidFill>
                  <a:schemeClr val="dk1"/>
                </a:solidFill>
                <a:highlight>
                  <a:srgbClr val="FFFFFF"/>
                </a:highlight>
                <a:latin typeface="Courier New"/>
                <a:ea typeface="Courier New"/>
                <a:cs typeface="Courier New"/>
                <a:sym typeface="Courier New"/>
              </a:rPr>
              <a:t>build[</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](item: </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 </a:t>
            </a:r>
            <a:r>
              <a:rPr i="1" lang="ru" sz="1100">
                <a:solidFill>
                  <a:srgbClr val="660E7A"/>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(item)}</a:t>
            </a:r>
          </a:p>
          <a:p>
            <a:pPr indent="-228600" lvl="0" marL="457200" rtl="0">
              <a:spcBef>
                <a:spcPts val="0"/>
              </a:spcBef>
              <a:buClr>
                <a:srgbClr val="434343"/>
              </a:buClr>
              <a:buChar char="●"/>
            </a:pPr>
            <a:r>
              <a:rPr lang="ru">
                <a:solidFill>
                  <a:srgbClr val="434343"/>
                </a:solidFill>
              </a:rPr>
              <a:t>методы</a:t>
            </a:r>
          </a:p>
          <a:p>
            <a:pPr lvl="0" rtl="0">
              <a:spcBef>
                <a:spcPts val="0"/>
              </a:spcBef>
              <a:buNone/>
            </a:pPr>
            <a:r>
              <a:rPr lang="ru">
                <a:solidFill>
                  <a:schemeClr val="dk2"/>
                </a:solidFill>
              </a:rPr>
              <a:t> 	</a:t>
            </a:r>
            <a:r>
              <a:rPr b="1" lang="ru" sz="1100">
                <a:solidFill>
                  <a:srgbClr val="000080"/>
                </a:solidFill>
                <a:highlight>
                  <a:srgbClr val="FFFFFF"/>
                </a:highlight>
                <a:latin typeface="Courier New"/>
                <a:ea typeface="Courier New"/>
                <a:cs typeface="Courier New"/>
                <a:sym typeface="Courier New"/>
              </a:rPr>
              <a:t>implicit def </a:t>
            </a:r>
            <a:r>
              <a:rPr lang="ru" sz="1100">
                <a:solidFill>
                  <a:schemeClr val="dk1"/>
                </a:solidFill>
                <a:highlight>
                  <a:srgbClr val="FFFFFF"/>
                </a:highlight>
                <a:latin typeface="Courier New"/>
                <a:ea typeface="Courier New"/>
                <a:cs typeface="Courier New"/>
                <a:sym typeface="Courier New"/>
              </a:rPr>
              <a:t>seqBuilder() = </a:t>
            </a:r>
            <a:r>
              <a:rPr b="1" lang="ru" sz="1100">
                <a:solidFill>
                  <a:srgbClr val="000080"/>
                </a:solidFill>
                <a:highlight>
                  <a:srgbClr val="FFFFFF"/>
                </a:highlight>
                <a:latin typeface="Courier New"/>
                <a:ea typeface="Courier New"/>
                <a:cs typeface="Courier New"/>
                <a:sym typeface="Courier New"/>
              </a:rPr>
              <a:t>new </a:t>
            </a:r>
            <a:r>
              <a:rPr lang="ru" sz="1100">
                <a:solidFill>
                  <a:schemeClr val="dk1"/>
                </a:solidFill>
                <a:highlight>
                  <a:srgbClr val="FFFFFF"/>
                </a:highlight>
                <a:latin typeface="Courier New"/>
                <a:ea typeface="Courier New"/>
                <a:cs typeface="Courier New"/>
                <a:sym typeface="Courier New"/>
              </a:rPr>
              <a:t>Builder[</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      </a:t>
            </a:r>
            <a:r>
              <a:rPr lang="ru" sz="1100">
                <a:solidFill>
                  <a:srgbClr val="FFFFFF"/>
                </a:solidFill>
                <a:highlight>
                  <a:srgbClr val="FFFFFF"/>
                </a:highlight>
                <a:latin typeface="Courier New"/>
                <a:ea typeface="Courier New"/>
                <a:cs typeface="Courier New"/>
                <a:sym typeface="Courier New"/>
              </a:rPr>
              <a:t>_</a:t>
            </a:r>
          </a:p>
          <a:p>
            <a:pPr lvl="0" rtl="0">
              <a:spcBef>
                <a:spcPts val="0"/>
              </a:spcBef>
              <a:buNone/>
            </a:pPr>
            <a:r>
              <a:rPr lang="ru" sz="1100">
                <a:solidFill>
                  <a:schemeClr val="dk1"/>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override def </a:t>
            </a:r>
            <a:r>
              <a:rPr lang="ru" sz="1100">
                <a:solidFill>
                  <a:schemeClr val="dk1"/>
                </a:solidFill>
                <a:highlight>
                  <a:srgbClr val="FFFFFF"/>
                </a:highlight>
                <a:latin typeface="Courier New"/>
                <a:ea typeface="Courier New"/>
                <a:cs typeface="Courier New"/>
                <a:sym typeface="Courier New"/>
              </a:rPr>
              <a:t>build[</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](item: </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 </a:t>
            </a:r>
            <a:r>
              <a:rPr i="1" lang="ru" sz="1100">
                <a:solidFill>
                  <a:srgbClr val="660E7A"/>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(item)}</a:t>
            </a:r>
          </a:p>
          <a:p>
            <a:pPr indent="-228600" lvl="0" marL="457200" rtl="0">
              <a:spcBef>
                <a:spcPts val="0"/>
              </a:spcBef>
              <a:buClr>
                <a:srgbClr val="434343"/>
              </a:buClr>
              <a:buChar char="●"/>
            </a:pPr>
            <a:r>
              <a:rPr lang="ru">
                <a:solidFill>
                  <a:srgbClr val="434343"/>
                </a:solidFill>
              </a:rPr>
              <a:t>классы (начиная с scala 2.10 )</a:t>
            </a:r>
          </a:p>
          <a:p>
            <a:pPr lvl="0" rtl="0">
              <a:spcBef>
                <a:spcPts val="0"/>
              </a:spcBef>
              <a:buNone/>
            </a:pPr>
            <a:r>
              <a:rPr lang="ru">
                <a:solidFill>
                  <a:schemeClr val="dk2"/>
                </a:solidFill>
              </a:rPr>
              <a:t>	</a:t>
            </a:r>
            <a:r>
              <a:rPr b="1" lang="ru" sz="1100">
                <a:solidFill>
                  <a:srgbClr val="000080"/>
                </a:solidFill>
                <a:highlight>
                  <a:srgbClr val="FFFFFF"/>
                </a:highlight>
                <a:latin typeface="Courier New"/>
                <a:ea typeface="Courier New"/>
                <a:cs typeface="Courier New"/>
                <a:sym typeface="Courier New"/>
              </a:rPr>
              <a:t>implicit class </a:t>
            </a:r>
            <a:r>
              <a:rPr lang="ru" sz="1100">
                <a:solidFill>
                  <a:schemeClr val="dk1"/>
                </a:solidFill>
                <a:highlight>
                  <a:srgbClr val="FFFFFF"/>
                </a:highlight>
                <a:latin typeface="Courier New"/>
                <a:ea typeface="Courier New"/>
                <a:cs typeface="Courier New"/>
                <a:sym typeface="Courier New"/>
              </a:rPr>
              <a:t>IntWithTimes(x: Int) { … }          </a:t>
            </a:r>
            <a:r>
              <a:rPr lang="ru" sz="1100">
                <a:solidFill>
                  <a:srgbClr val="F3F3F3"/>
                </a:solidFill>
                <a:highlight>
                  <a:srgbClr val="FFFFFF"/>
                </a:highlight>
                <a:latin typeface="Courier New"/>
                <a:ea typeface="Courier New"/>
                <a:cs typeface="Courier New"/>
                <a:sym typeface="Courier New"/>
              </a:rPr>
              <a:t>_</a:t>
            </a:r>
            <a:r>
              <a:rPr lang="ru" sz="1100">
                <a:solidFill>
                  <a:schemeClr val="dk1"/>
                </a:solidFill>
                <a:highlight>
                  <a:srgbClr val="FFFFFF"/>
                </a:highlight>
                <a:latin typeface="Courier New"/>
                <a:ea typeface="Courier New"/>
                <a:cs typeface="Courier New"/>
                <a:sym typeface="Courier New"/>
              </a:rPr>
              <a:t>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59" name="Shape 959"/>
        <p:cNvGrpSpPr/>
        <p:nvPr/>
      </p:nvGrpSpPr>
      <p:grpSpPr>
        <a:xfrm>
          <a:off x="0" y="0"/>
          <a:ext cx="0" cy="0"/>
          <a:chOff x="0" y="0"/>
          <a:chExt cx="0" cy="0"/>
        </a:xfrm>
      </p:grpSpPr>
      <p:sp>
        <p:nvSpPr>
          <p:cNvPr id="960" name="Shape 9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61" name="Shape 961"/>
          <p:cNvSpPr txBox="1"/>
          <p:nvPr/>
        </p:nvSpPr>
        <p:spPr>
          <a:xfrm>
            <a:off x="311700" y="1032400"/>
            <a:ext cx="8520600" cy="3941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Свойства имплиситов</a:t>
            </a:r>
          </a:p>
          <a:p>
            <a:pPr indent="-228600" lvl="0" marL="457200" rtl="0">
              <a:spcBef>
                <a:spcPts val="0"/>
              </a:spcBef>
              <a:buClr>
                <a:srgbClr val="434343"/>
              </a:buClr>
              <a:buChar char="●"/>
            </a:pPr>
            <a:r>
              <a:rPr lang="ru">
                <a:solidFill>
                  <a:srgbClr val="434343"/>
                </a:solidFill>
              </a:rPr>
              <a:t>именование - имплиситы могут иметь любые имена, но для того, чтобы стать имплиситами их  определение должно начитаться с ключевого слова </a:t>
            </a:r>
            <a:r>
              <a:rPr b="1" lang="ru">
                <a:solidFill>
                  <a:srgbClr val="434343"/>
                </a:solidFill>
              </a:rPr>
              <a:t>implicit</a:t>
            </a:r>
          </a:p>
          <a:p>
            <a:pPr indent="-228600" lvl="0" marL="457200" rtl="0">
              <a:spcBef>
                <a:spcPts val="0"/>
              </a:spcBef>
              <a:buClr>
                <a:srgbClr val="434343"/>
              </a:buClr>
              <a:buChar char="●"/>
            </a:pPr>
            <a:r>
              <a:rPr lang="ru">
                <a:solidFill>
                  <a:srgbClr val="434343"/>
                </a:solidFill>
              </a:rPr>
              <a:t>доступность - для того, что бы имплисит был применен, он должен находиться в скоупе.  Что бы поместить имплисит в скоуп можно:</a:t>
            </a:r>
          </a:p>
          <a:p>
            <a:pPr indent="-228600" lvl="1" marL="914400" rtl="0">
              <a:spcBef>
                <a:spcPts val="0"/>
              </a:spcBef>
              <a:buClr>
                <a:srgbClr val="434343"/>
              </a:buClr>
              <a:buChar char="○"/>
            </a:pPr>
            <a:r>
              <a:rPr lang="ru">
                <a:solidFill>
                  <a:srgbClr val="434343"/>
                </a:solidFill>
              </a:rPr>
              <a:t>определить его внутри класса, в котором он будет использован</a:t>
            </a:r>
          </a:p>
          <a:p>
            <a:pPr indent="-228600" lvl="1" marL="914400" rtl="0">
              <a:spcBef>
                <a:spcPts val="0"/>
              </a:spcBef>
              <a:buClr>
                <a:srgbClr val="434343"/>
              </a:buClr>
              <a:buChar char="○"/>
            </a:pPr>
            <a:r>
              <a:rPr lang="ru">
                <a:solidFill>
                  <a:srgbClr val="434343"/>
                </a:solidFill>
              </a:rPr>
              <a:t>импортировать с помощью ключевого слова import</a:t>
            </a:r>
          </a:p>
          <a:p>
            <a:pPr indent="-228600" lvl="1" marL="914400" rtl="0">
              <a:spcBef>
                <a:spcPts val="0"/>
              </a:spcBef>
              <a:buClr>
                <a:srgbClr val="434343"/>
              </a:buClr>
              <a:buChar char="○"/>
            </a:pPr>
            <a:r>
              <a:rPr lang="ru">
                <a:solidFill>
                  <a:srgbClr val="434343"/>
                </a:solidFill>
              </a:rPr>
              <a:t>определить в объекте-компаньоне</a:t>
            </a:r>
          </a:p>
          <a:p>
            <a:pPr indent="-228600" lvl="0" marL="457200" rtl="0">
              <a:spcBef>
                <a:spcPts val="0"/>
              </a:spcBef>
              <a:buClr>
                <a:srgbClr val="434343"/>
              </a:buClr>
              <a:buChar char="●"/>
            </a:pPr>
            <a:r>
              <a:rPr lang="ru">
                <a:solidFill>
                  <a:srgbClr val="434343"/>
                </a:solidFill>
              </a:rPr>
              <a:t>однозначность - в скоупе не должно быть нескольких имплиситов с одной сигнатурой</a:t>
            </a:r>
          </a:p>
          <a:p>
            <a:pPr indent="-228600" lvl="0" marL="457200" rtl="0">
              <a:spcBef>
                <a:spcPts val="0"/>
              </a:spcBef>
              <a:buClr>
                <a:srgbClr val="434343"/>
              </a:buClr>
              <a:buChar char="●"/>
            </a:pPr>
            <a:r>
              <a:rPr lang="ru">
                <a:solidFill>
                  <a:srgbClr val="434343"/>
                </a:solidFill>
              </a:rPr>
              <a:t>сначала явные - если вывод типов не выявил необходимости в применении имплиситов, они применены не будут, даже если доступны в скоупе.</a:t>
            </a:r>
          </a:p>
          <a:p>
            <a:pPr indent="-228600" lvl="0" marL="457200" rtl="0">
              <a:spcBef>
                <a:spcPts val="0"/>
              </a:spcBef>
              <a:buClr>
                <a:srgbClr val="434343"/>
              </a:buClr>
              <a:buChar char="●"/>
            </a:pPr>
            <a:r>
              <a:rPr lang="ru">
                <a:solidFill>
                  <a:srgbClr val="434343"/>
                </a:solidFill>
              </a:rPr>
              <a:t>одноуровневость - компилятор не будет предпринимать попытки применить имплиситы несколько подряд, что бы добиться совпадения типа. Т.е. если в скоупе нет имплисита подходящего типа, имплиситы применяться не будут.</a:t>
            </a: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65" name="Shape 965"/>
        <p:cNvGrpSpPr/>
        <p:nvPr/>
      </p:nvGrpSpPr>
      <p:grpSpPr>
        <a:xfrm>
          <a:off x="0" y="0"/>
          <a:ext cx="0" cy="0"/>
          <a:chOff x="0" y="0"/>
          <a:chExt cx="0" cy="0"/>
        </a:xfrm>
      </p:grpSpPr>
      <p:sp>
        <p:nvSpPr>
          <p:cNvPr id="966" name="Shape 96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67" name="Shape 967"/>
          <p:cNvSpPr txBox="1"/>
          <p:nvPr/>
        </p:nvSpPr>
        <p:spPr>
          <a:xfrm>
            <a:off x="311700" y="1063350"/>
            <a:ext cx="8520600" cy="3740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convertions (ImC)</a:t>
            </a:r>
          </a:p>
          <a:p>
            <a:pPr lvl="0" rtl="0">
              <a:spcBef>
                <a:spcPts val="0"/>
              </a:spcBef>
              <a:buNone/>
            </a:pPr>
            <a:r>
              <a:rPr lang="ru">
                <a:solidFill>
                  <a:srgbClr val="434343"/>
                </a:solidFill>
              </a:rPr>
              <a:t>	ImC  - это способ превратить объект одного типа в объект другого типа, без явной конвертации. Для того, что бы ImC имело место необходимо 2 условия</a:t>
            </a:r>
          </a:p>
          <a:p>
            <a:pPr indent="-228600" lvl="0" marL="914400" rtl="0">
              <a:spcBef>
                <a:spcPts val="0"/>
              </a:spcBef>
              <a:buClr>
                <a:srgbClr val="434343"/>
              </a:buClr>
              <a:buChar char="●"/>
            </a:pPr>
            <a:r>
              <a:rPr lang="ru">
                <a:solidFill>
                  <a:srgbClr val="434343"/>
                </a:solidFill>
              </a:rPr>
              <a:t>тип объекта, который подлежит конвертации не соответствует ожидаемому, в данном месте приложения. Т.е. объект передают или возвращают из функции, чья сигнатура подразумевает другой тип. Или у объекта вызывают член, которого нет в данном типе </a:t>
            </a:r>
          </a:p>
          <a:p>
            <a:pPr indent="-228600" lvl="0" marL="914400" rtl="0">
              <a:spcBef>
                <a:spcPts val="0"/>
              </a:spcBef>
              <a:buClr>
                <a:srgbClr val="434343"/>
              </a:buClr>
              <a:buChar char="●"/>
            </a:pPr>
            <a:r>
              <a:rPr lang="ru">
                <a:solidFill>
                  <a:srgbClr val="434343"/>
                </a:solidFill>
              </a:rPr>
              <a:t>В текущем скоупе есть доступный способ превратить объект в новый объект подходящего типа</a:t>
            </a:r>
          </a:p>
          <a:p>
            <a:pPr lvl="0" rtl="0">
              <a:spcBef>
                <a:spcPts val="0"/>
              </a:spcBef>
              <a:buNone/>
            </a:pPr>
            <a:r>
              <a:rPr lang="ru">
                <a:solidFill>
                  <a:srgbClr val="434343"/>
                </a:solidFill>
              </a:rPr>
              <a:t>	ImC обычно реализуют через implicit функции или implicit классы</a:t>
            </a:r>
          </a:p>
          <a:p>
            <a:pPr lvl="0" rtl="0">
              <a:spcBef>
                <a:spcPts val="0"/>
              </a:spcBef>
              <a:buNone/>
            </a:pPr>
            <a:r>
              <a:t/>
            </a:r>
            <a:endParaRPr>
              <a:solidFill>
                <a:srgbClr val="434343"/>
              </a:solidFill>
            </a:endParaRPr>
          </a:p>
          <a:p>
            <a:pPr lvl="0" rtl="0">
              <a:spcBef>
                <a:spcPts val="0"/>
              </a:spcBef>
              <a:buNone/>
            </a:pPr>
            <a:r>
              <a:rPr lang="ru">
                <a:solidFill>
                  <a:srgbClr val="434343"/>
                </a:solidFill>
              </a:rPr>
              <a:t>Pimp My Library - это шаблон программирования применяемый в основном для расширения сторонних библиотек. Суть его заключается в том, что объекты библиотечных типов неявно конвертируются в объекты расширенных типов. Таким образом внешне код выглядит так, как будто у библитечных объектов появились новые методы и свойства.</a:t>
            </a: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71" name="Shape 971"/>
        <p:cNvGrpSpPr/>
        <p:nvPr/>
      </p:nvGrpSpPr>
      <p:grpSpPr>
        <a:xfrm>
          <a:off x="0" y="0"/>
          <a:ext cx="0" cy="0"/>
          <a:chOff x="0" y="0"/>
          <a:chExt cx="0" cy="0"/>
        </a:xfrm>
      </p:grpSpPr>
      <p:sp>
        <p:nvSpPr>
          <p:cNvPr id="972" name="Shape 9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73" name="Shape 973"/>
          <p:cNvSpPr txBox="1"/>
          <p:nvPr/>
        </p:nvSpPr>
        <p:spPr>
          <a:xfrm>
            <a:off x="311700" y="1108600"/>
            <a:ext cx="8520600" cy="262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convertions (ImC)</a:t>
            </a:r>
          </a:p>
          <a:p>
            <a:pPr lvl="0" rtl="0">
              <a:spcBef>
                <a:spcPts val="0"/>
              </a:spcBef>
              <a:buNone/>
            </a:pPr>
            <a:r>
              <a:rPr lang="ru">
                <a:solidFill>
                  <a:srgbClr val="434343"/>
                </a:solidFill>
              </a:rPr>
              <a:t>	Характерным примером применения ImC является расширение строки в Scala. Благодаря Predef.scala, содержимое доступно без импорта во всех scala файлах.</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rPr lang="ru">
                <a:solidFill>
                  <a:srgbClr val="434343"/>
                </a:solidFill>
              </a:rPr>
              <a:t>В примере выше строка неявно конвертирована в тип StringOps, который имеет метод r(), превращающий строку в Regexp</a:t>
            </a:r>
          </a:p>
        </p:txBody>
      </p:sp>
      <p:sp>
        <p:nvSpPr>
          <p:cNvPr id="974" name="Shape 974"/>
          <p:cNvSpPr txBox="1"/>
          <p:nvPr/>
        </p:nvSpPr>
        <p:spPr>
          <a:xfrm>
            <a:off x="311700" y="1963600"/>
            <a:ext cx="6919800" cy="14598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This is possible due to implicit convertion</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//thanks to this line @inline implicit def augmentString(x: String): StringOps = new StringOps(x)</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and Predef.scala in general</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regex = </a:t>
            </a:r>
            <a:r>
              <a:rPr b="1" lang="ru" sz="1000">
                <a:solidFill>
                  <a:srgbClr val="008000"/>
                </a:solidFill>
                <a:highlight>
                  <a:srgbClr val="FFFFFF"/>
                </a:highlight>
                <a:latin typeface="Verdana"/>
                <a:ea typeface="Verdana"/>
                <a:cs typeface="Verdana"/>
                <a:sym typeface="Verdana"/>
              </a:rPr>
              <a:t>"sdfvsdf"</a:t>
            </a:r>
            <a:r>
              <a:rPr lang="ru" sz="1000">
                <a:solidFill>
                  <a:schemeClr val="dk1"/>
                </a:solidFill>
                <a:highlight>
                  <a:srgbClr val="FFFFFF"/>
                </a:highlight>
                <a:latin typeface="Verdana"/>
                <a:ea typeface="Verdana"/>
                <a:cs typeface="Verdana"/>
                <a:sym typeface="Verdana"/>
              </a:rPr>
              <a:t>.r</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//@inline implicit def longWrapper(x: Long)       = new runtime.RichLong(x)</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//@inline implicit def floatWrapper(x: Float)     = new runtime.RichFloat(x)</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strangeSum(arg1: Long, </a:t>
            </a:r>
            <a:r>
              <a:rPr lang="ru" sz="1000">
                <a:solidFill>
                  <a:schemeClr val="dk1"/>
                </a:solidFill>
                <a:highlight>
                  <a:srgbClr val="E4E4FF"/>
                </a:highlight>
                <a:latin typeface="Verdana"/>
                <a:ea typeface="Verdana"/>
                <a:cs typeface="Verdana"/>
                <a:sym typeface="Verdana"/>
              </a:rPr>
              <a:t>arg2</a:t>
            </a:r>
            <a:r>
              <a:rPr lang="ru" sz="1000">
                <a:solidFill>
                  <a:schemeClr val="dk1"/>
                </a:solidFill>
                <a:highlight>
                  <a:srgbClr val="FFFFFF"/>
                </a:highlight>
                <a:latin typeface="Verdana"/>
                <a:ea typeface="Verdana"/>
                <a:cs typeface="Verdana"/>
                <a:sym typeface="Verdana"/>
              </a:rPr>
              <a:t>: Float): Double  = arg1 + </a:t>
            </a:r>
            <a:r>
              <a:rPr lang="ru" sz="1000">
                <a:solidFill>
                  <a:schemeClr val="dk1"/>
                </a:solidFill>
                <a:highlight>
                  <a:srgbClr val="E4E4FF"/>
                </a:highlight>
                <a:latin typeface="Verdana"/>
                <a:ea typeface="Verdana"/>
                <a:cs typeface="Verdana"/>
                <a:sym typeface="Verdana"/>
              </a:rPr>
              <a:t>arg2</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78" name="Shape 978"/>
        <p:cNvGrpSpPr/>
        <p:nvPr/>
      </p:nvGrpSpPr>
      <p:grpSpPr>
        <a:xfrm>
          <a:off x="0" y="0"/>
          <a:ext cx="0" cy="0"/>
          <a:chOff x="0" y="0"/>
          <a:chExt cx="0" cy="0"/>
        </a:xfrm>
      </p:grpSpPr>
      <p:sp>
        <p:nvSpPr>
          <p:cNvPr id="979" name="Shape 9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80" name="Shape 980"/>
          <p:cNvSpPr txBox="1"/>
          <p:nvPr/>
        </p:nvSpPr>
        <p:spPr>
          <a:xfrm>
            <a:off x="311700" y="1108600"/>
            <a:ext cx="8520600" cy="262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parameters(ImP)</a:t>
            </a:r>
          </a:p>
          <a:p>
            <a:pPr lvl="0" rtl="0">
              <a:spcBef>
                <a:spcPts val="0"/>
              </a:spcBef>
              <a:buNone/>
            </a:pPr>
            <a:r>
              <a:rPr lang="ru">
                <a:solidFill>
                  <a:srgbClr val="434343"/>
                </a:solidFill>
              </a:rPr>
              <a:t>	Методы (но не функции) могут иметь один или более параметров, подставляемых неявно. </a:t>
            </a:r>
          </a:p>
          <a:p>
            <a:pPr lvl="0" rtl="0">
              <a:spcBef>
                <a:spcPts val="0"/>
              </a:spcBef>
              <a:buNone/>
            </a:pPr>
            <a:r>
              <a:rPr lang="ru">
                <a:solidFill>
                  <a:srgbClr val="434343"/>
                </a:solidFill>
              </a:rPr>
              <a:t>Для этого</a:t>
            </a:r>
          </a:p>
          <a:p>
            <a:pPr indent="-228600" lvl="0" marL="457200" rtl="0">
              <a:spcBef>
                <a:spcPts val="0"/>
              </a:spcBef>
              <a:buClr>
                <a:srgbClr val="434343"/>
              </a:buClr>
              <a:buChar char="●"/>
            </a:pPr>
            <a:r>
              <a:rPr lang="ru">
                <a:solidFill>
                  <a:srgbClr val="434343"/>
                </a:solidFill>
              </a:rPr>
              <a:t>в функции с одним набором параметров, весь набор должен быть помечен implicit </a:t>
            </a:r>
          </a:p>
          <a:p>
            <a:pPr lvl="0">
              <a:spcBef>
                <a:spcPts val="0"/>
              </a:spcBef>
              <a:buNone/>
            </a:pPr>
            <a:r>
              <a:rPr lang="ru">
                <a:solidFill>
                  <a:srgbClr val="434343"/>
                </a:solidFill>
              </a:rPr>
              <a:t>		</a:t>
            </a: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rtl="0">
              <a:spcBef>
                <a:spcPts val="0"/>
              </a:spcBef>
              <a:buNone/>
            </a:pPr>
            <a:r>
              <a:t/>
            </a:r>
            <a:endParaRPr>
              <a:solidFill>
                <a:srgbClr val="434343"/>
              </a:solidFill>
            </a:endParaRPr>
          </a:p>
          <a:p>
            <a:pPr lv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457200" rtl="0">
              <a:spcBef>
                <a:spcPts val="0"/>
              </a:spcBef>
              <a:buClr>
                <a:srgbClr val="434343"/>
              </a:buClr>
              <a:buChar char="●"/>
            </a:pPr>
            <a:r>
              <a:rPr lang="ru">
                <a:solidFill>
                  <a:srgbClr val="434343"/>
                </a:solidFill>
              </a:rPr>
              <a:t>в функциях с несколькими наборами параметров, последний набор должен быть помечен implicit. </a:t>
            </a:r>
          </a:p>
          <a:p>
            <a:pPr indent="-228600" lvl="0" marL="457200" rtl="0">
              <a:spcBef>
                <a:spcPts val="0"/>
              </a:spcBef>
              <a:buClr>
                <a:srgbClr val="434343"/>
              </a:buClr>
              <a:buChar char="●"/>
            </a:pPr>
            <a:r>
              <a:rPr lang="ru">
                <a:solidFill>
                  <a:srgbClr val="434343"/>
                </a:solidFill>
              </a:rPr>
              <a:t>в скоупе в месте вызова такой функции должны быть определены все требуемые имплиситы. В данном случае это могут быть </a:t>
            </a:r>
            <a:r>
              <a:rPr b="1" lang="ru">
                <a:solidFill>
                  <a:srgbClr val="434343"/>
                </a:solidFill>
              </a:rPr>
              <a:t>implicit val</a:t>
            </a:r>
            <a:r>
              <a:rPr lang="ru">
                <a:solidFill>
                  <a:srgbClr val="434343"/>
                </a:solidFill>
              </a:rPr>
              <a:t> или </a:t>
            </a:r>
            <a:r>
              <a:rPr b="1" lang="ru">
                <a:solidFill>
                  <a:srgbClr val="434343"/>
                </a:solidFill>
              </a:rPr>
              <a:t>implicit object</a:t>
            </a:r>
          </a:p>
          <a:p>
            <a:pPr lvl="0" rtl="0">
              <a:spcBef>
                <a:spcPts val="0"/>
              </a:spcBef>
              <a:buNone/>
            </a:pPr>
            <a:r>
              <a:rPr lang="ru">
                <a:solidFill>
                  <a:srgbClr val="434343"/>
                </a:solidFill>
              </a:rPr>
              <a:t>Имплиситные параметры часто применяются там, где в при стандартном ООП подходе применяется паттерн стратегия. При этом, полиморфизм из наследственного превращается в параметрический, что дает большую гибкость. Пример :  </a:t>
            </a:r>
            <a:r>
              <a:rPr b="1" lang="ru">
                <a:solidFill>
                  <a:srgbClr val="434343"/>
                </a:solidFill>
              </a:rPr>
              <a:t>scala.collection.SeqLike</a:t>
            </a:r>
            <a:r>
              <a:rPr lang="ru">
                <a:solidFill>
                  <a:srgbClr val="434343"/>
                </a:solidFill>
              </a:rPr>
              <a:t>, метод sorted</a:t>
            </a:r>
          </a:p>
          <a:p>
            <a:pPr lvl="0" rtl="0">
              <a:spcBef>
                <a:spcPts val="0"/>
              </a:spcBef>
              <a:buNone/>
            </a:pPr>
            <a:r>
              <a:t/>
            </a:r>
            <a:endParaRPr>
              <a:solidFill>
                <a:srgbClr val="434343"/>
              </a:solidFill>
            </a:endParaRPr>
          </a:p>
        </p:txBody>
      </p:sp>
      <p:sp>
        <p:nvSpPr>
          <p:cNvPr id="981" name="Shape 981"/>
          <p:cNvSpPr txBox="1"/>
          <p:nvPr/>
        </p:nvSpPr>
        <p:spPr>
          <a:xfrm>
            <a:off x="311700" y="2139025"/>
            <a:ext cx="6919800" cy="1369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MyImplicit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compare(that: Int): Int = </a:t>
            </a:r>
            <a:r>
              <a:rPr lang="ru" sz="1000">
                <a:solidFill>
                  <a:srgbClr val="0000FF"/>
                </a:solidFill>
                <a:highlight>
                  <a:srgbClr val="FFFFFF"/>
                </a:highlight>
                <a:latin typeface="Verdana"/>
                <a:ea typeface="Verdana"/>
                <a:cs typeface="Verdana"/>
                <a:sym typeface="Verdana"/>
              </a:rPr>
              <a:t>1</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io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MyImplicit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doImplicitly()( </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prm: MyImplicit)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(prm)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doImplicitly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45" name="Shape 145"/>
        <p:cNvGrpSpPr/>
        <p:nvPr/>
      </p:nvGrpSpPr>
      <p:grpSpPr>
        <a:xfrm>
          <a:off x="0" y="0"/>
          <a:ext cx="0" cy="0"/>
          <a:chOff x="0" y="0"/>
          <a:chExt cx="0" cy="0"/>
        </a:xfrm>
      </p:grpSpPr>
      <p:sp>
        <p:nvSpPr>
          <p:cNvPr id="146" name="Shape 14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7" name="Shape 147"/>
          <p:cNvSpPr txBox="1"/>
          <p:nvPr/>
        </p:nvSpPr>
        <p:spPr>
          <a:xfrm>
            <a:off x="311700" y="1516175"/>
            <a:ext cx="5187000" cy="25029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printSomething() = </a:t>
            </a:r>
            <a:r>
              <a:rPr b="1" lang="ru" sz="1000">
                <a:solidFill>
                  <a:srgbClr val="008000"/>
                </a:solidFill>
                <a:highlight>
                  <a:srgbClr val="E4E4FF"/>
                </a:highlight>
                <a:latin typeface="Verdana"/>
                <a:ea typeface="Verdana"/>
                <a:cs typeface="Verdana"/>
                <a:sym typeface="Verdana"/>
              </a:rPr>
              <a:t>" - это 2 плюс 3"</a:t>
            </a:r>
          </a:p>
          <a:p>
            <a:pPr indent="-69850" lvl="0" marL="0" marR="0" rtl="0" algn="l">
              <a:lnSpc>
                <a:spcPct val="115000"/>
              </a:lnSpc>
              <a:spcBef>
                <a:spcPts val="0"/>
              </a:spcBef>
              <a:spcAft>
                <a:spcPts val="100"/>
              </a:spcAft>
              <a:buClr>
                <a:schemeClr val="dk1"/>
              </a:buClr>
              <a:buFont typeface="Arial"/>
              <a:buNone/>
            </a:pPr>
            <a:r>
              <a:t/>
            </a:r>
            <a:endParaRPr b="1" sz="1000">
              <a:solidFill>
                <a:srgbClr val="008000"/>
              </a:solidFill>
              <a:highlight>
                <a:srgbClr val="E4E4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calculateSomething()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p>
          <a:p>
            <a:pPr indent="-69850" lvl="0" marL="0" marR="0" rtl="0" algn="l">
              <a:lnSpc>
                <a:spcPct val="115000"/>
              </a:lnSpc>
              <a:spcBef>
                <a:spcPts val="0"/>
              </a:spcBef>
              <a:spcAft>
                <a:spcPts val="100"/>
              </a:spcAft>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convert operands into their nearest common ancestor</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for each operation individually</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type conversion is left associative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result = calculateSomething + </a:t>
            </a:r>
            <a:r>
              <a:rPr lang="ru" sz="1000">
                <a:solidFill>
                  <a:srgbClr val="0000FF"/>
                </a:solidFill>
                <a:highlight>
                  <a:srgbClr val="FFFFFF"/>
                </a:highlight>
                <a:latin typeface="Verdana"/>
                <a:ea typeface="Verdana"/>
                <a:cs typeface="Verdana"/>
                <a:sym typeface="Verdana"/>
              </a:rPr>
              <a:t>3 </a:t>
            </a:r>
            <a:r>
              <a:rPr lang="ru" sz="1000">
                <a:solidFill>
                  <a:schemeClr val="dk1"/>
                </a:solidFill>
                <a:highlight>
                  <a:srgbClr val="FFFFFF"/>
                </a:highlight>
                <a:latin typeface="Verdana"/>
                <a:ea typeface="Verdana"/>
                <a:cs typeface="Verdana"/>
                <a:sym typeface="Verdana"/>
              </a:rPr>
              <a:t>+ printSomething</a:t>
            </a:r>
          </a:p>
          <a:p>
            <a:pPr indent="-69850" lvl="0" marL="0" marR="0" rtl="0" algn="l">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use view to convert Int and Long into float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numericList: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p:txBody>
      </p:sp>
      <p:sp>
        <p:nvSpPr>
          <p:cNvPr id="148" name="Shape 148"/>
          <p:cNvSpPr txBox="1"/>
          <p:nvPr/>
        </p:nvSpPr>
        <p:spPr>
          <a:xfrm>
            <a:off x="311700" y="943475"/>
            <a:ext cx="1888200" cy="5727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85" name="Shape 985"/>
        <p:cNvGrpSpPr/>
        <p:nvPr/>
      </p:nvGrpSpPr>
      <p:grpSpPr>
        <a:xfrm>
          <a:off x="0" y="0"/>
          <a:ext cx="0" cy="0"/>
          <a:chOff x="0" y="0"/>
          <a:chExt cx="0" cy="0"/>
        </a:xfrm>
      </p:grpSpPr>
      <p:sp>
        <p:nvSpPr>
          <p:cNvPr id="986" name="Shape 9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87" name="Shape 987"/>
          <p:cNvSpPr txBox="1"/>
          <p:nvPr/>
        </p:nvSpPr>
        <p:spPr>
          <a:xfrm>
            <a:off x="311700" y="1108600"/>
            <a:ext cx="8520600" cy="3468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context bounds(</a:t>
            </a:r>
            <a:r>
              <a:rPr lang="ru">
                <a:solidFill>
                  <a:srgbClr val="434343"/>
                </a:solidFill>
              </a:rPr>
              <a:t>IC</a:t>
            </a:r>
            <a:r>
              <a:rPr lang="ru" sz="1800">
                <a:solidFill>
                  <a:srgbClr val="434343"/>
                </a:solidFill>
              </a:rPr>
              <a:t>)</a:t>
            </a:r>
            <a:r>
              <a:rPr lang="ru">
                <a:solidFill>
                  <a:srgbClr val="434343"/>
                </a:solidFill>
              </a:rPr>
              <a:t>-  это сравнительно новый механизм, пришедший в скалу с версии 2.8. Он может быть применен только в методам или классам. Предназначен он для того, что бы с помощью TP описать контекст в котором может выполняться данный или создан инстанс данного класса. Под контекстом понимается набор имплиситов доступных в данном скоупе. </a:t>
            </a:r>
          </a:p>
          <a:p>
            <a:pPr lvl="0" rtl="0">
              <a:spcBef>
                <a:spcPts val="0"/>
              </a:spcBef>
              <a:buNone/>
            </a:pPr>
            <a:r>
              <a:rPr lang="ru">
                <a:solidFill>
                  <a:srgbClr val="434343"/>
                </a:solidFill>
              </a:rPr>
              <a:t>Для того, что бы определить </a:t>
            </a:r>
            <a:r>
              <a:rPr lang="ru">
                <a:solidFill>
                  <a:srgbClr val="434343"/>
                </a:solidFill>
              </a:rPr>
              <a:t>IC после TP через двоеточие нужно передать тип требуемого имплисита, например так: </a:t>
            </a:r>
            <a:r>
              <a:rPr b="1" lang="ru">
                <a:solidFill>
                  <a:srgbClr val="434343"/>
                </a:solidFill>
              </a:rPr>
              <a:t>[T : Numeric]</a:t>
            </a:r>
            <a:r>
              <a:rPr lang="ru">
                <a:solidFill>
                  <a:srgbClr val="434343"/>
                </a:solidFill>
              </a:rPr>
              <a:t>. Тип имплисита должен в свою очередь принимать TP</a:t>
            </a:r>
          </a:p>
          <a:p>
            <a:pPr indent="457200" lvl="0" rtl="0">
              <a:spcBef>
                <a:spcPts val="0"/>
              </a:spcBef>
              <a:buNone/>
            </a:pPr>
            <a:r>
              <a:rPr lang="ru">
                <a:solidFill>
                  <a:srgbClr val="434343"/>
                </a:solidFill>
              </a:rPr>
              <a:t>Перед применением IC скала компилятор конвертирует его в имплисит параметр. Например следующие 2 функции практически идентичны</a:t>
            </a:r>
          </a:p>
          <a:p>
            <a:pPr lvl="0" rtl="0">
              <a:spcBef>
                <a:spcPts val="0"/>
              </a:spcBef>
              <a:buNone/>
            </a:pPr>
            <a:r>
              <a:rPr b="1" lang="ru">
                <a:solidFill>
                  <a:srgbClr val="434343"/>
                </a:solidFill>
              </a:rPr>
              <a:t>def add</a:t>
            </a:r>
            <a:r>
              <a:rPr b="1" lang="ru">
                <a:solidFill>
                  <a:srgbClr val="434343"/>
                </a:solidFill>
              </a:rPr>
              <a:t>[T : Numeric](one: T, other: T) = ???</a:t>
            </a:r>
          </a:p>
          <a:p>
            <a:pPr lvl="0" rtl="0">
              <a:spcBef>
                <a:spcPts val="0"/>
              </a:spcBef>
              <a:buNone/>
            </a:pPr>
            <a:r>
              <a:rPr b="1" lang="ru">
                <a:solidFill>
                  <a:srgbClr val="434343"/>
                </a:solidFill>
              </a:rPr>
              <a:t>def add[T](one: T, other: T)(implicit evidence: Numeric[T]) = ???</a:t>
            </a:r>
          </a:p>
          <a:p>
            <a:pPr lvl="0" rtl="0">
              <a:spcBef>
                <a:spcPts val="0"/>
              </a:spcBef>
              <a:buNone/>
            </a:pPr>
            <a:r>
              <a:rPr lang="ru">
                <a:solidFill>
                  <a:srgbClr val="434343"/>
                </a:solidFill>
              </a:rPr>
              <a:t>Разница заключается в том, что в первом случае имплисит параметр не доступен явно в теле функции. Для того, что бы получить к нему доступ используется метод </a:t>
            </a:r>
            <a:r>
              <a:rPr b="1" lang="ru">
                <a:solidFill>
                  <a:srgbClr val="434343"/>
                </a:solidFill>
              </a:rPr>
              <a:t>implicitly[T](implicit e: T)</a:t>
            </a:r>
          </a:p>
          <a:p>
            <a:pPr lvl="0" rtl="0">
              <a:spcBef>
                <a:spcPts val="0"/>
              </a:spcBef>
              <a:buNone/>
            </a:pPr>
            <a:r>
              <a:rPr lang="ru">
                <a:solidFill>
                  <a:srgbClr val="434343"/>
                </a:solidFill>
              </a:rPr>
              <a:t>	</a:t>
            </a: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91" name="Shape 991"/>
        <p:cNvGrpSpPr/>
        <p:nvPr/>
      </p:nvGrpSpPr>
      <p:grpSpPr>
        <a:xfrm>
          <a:off x="0" y="0"/>
          <a:ext cx="0" cy="0"/>
          <a:chOff x="0" y="0"/>
          <a:chExt cx="0" cy="0"/>
        </a:xfrm>
      </p:grpSpPr>
      <p:sp>
        <p:nvSpPr>
          <p:cNvPr id="992" name="Shape 99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93" name="Shape 993"/>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Implicit context bounds(IC)</a:t>
            </a:r>
          </a:p>
          <a:p>
            <a:pPr lvl="0" rtl="0">
              <a:spcBef>
                <a:spcPts val="0"/>
              </a:spcBef>
              <a:buNone/>
            </a:pPr>
            <a:r>
              <a:rPr lang="ru">
                <a:solidFill>
                  <a:srgbClr val="434343"/>
                </a:solidFill>
              </a:rPr>
              <a:t>	</a:t>
            </a:r>
          </a:p>
        </p:txBody>
      </p:sp>
      <p:sp>
        <p:nvSpPr>
          <p:cNvPr id="994" name="Shape 994"/>
          <p:cNvSpPr txBox="1"/>
          <p:nvPr/>
        </p:nvSpPr>
        <p:spPr>
          <a:xfrm>
            <a:off x="311700" y="1618300"/>
            <a:ext cx="6919800" cy="3055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NumericExperiment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implicit val </a:t>
            </a:r>
            <a:r>
              <a:rPr i="1" lang="ru" sz="1000">
                <a:solidFill>
                  <a:srgbClr val="660E7A"/>
                </a:solidFill>
                <a:highlight>
                  <a:srgbClr val="FFFFFF"/>
                </a:highlight>
                <a:latin typeface="Verdana"/>
                <a:ea typeface="Verdana"/>
                <a:cs typeface="Verdana"/>
                <a:sym typeface="Verdana"/>
              </a:rPr>
              <a:t>int2Num</a:t>
            </a:r>
            <a:r>
              <a:rPr lang="ru" sz="1000">
                <a:solidFill>
                  <a:schemeClr val="dk1"/>
                </a:solidFill>
                <a:highlight>
                  <a:srgbClr val="FFFFFF"/>
                </a:highlight>
                <a:latin typeface="Verdana"/>
                <a:ea typeface="Verdana"/>
                <a:cs typeface="Verdana"/>
                <a:sym typeface="Verdana"/>
              </a:rPr>
              <a:t>: Numeric[Int]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Numeric[Int]()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Int, y: Int): Int = x + y</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doAddWithExplicitPrm[</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evidence: 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evidence.add(one,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doAdd</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doAddWithExplicitPrm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98" name="Shape 998"/>
        <p:cNvGrpSpPr/>
        <p:nvPr/>
      </p:nvGrpSpPr>
      <p:grpSpPr>
        <a:xfrm>
          <a:off x="0" y="0"/>
          <a:ext cx="0" cy="0"/>
          <a:chOff x="0" y="0"/>
          <a:chExt cx="0" cy="0"/>
        </a:xfrm>
      </p:grpSpPr>
      <p:sp>
        <p:nvSpPr>
          <p:cNvPr id="999" name="Shape 99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00" name="Shape 1000"/>
          <p:cNvSpPr txBox="1"/>
          <p:nvPr/>
        </p:nvSpPr>
        <p:spPr>
          <a:xfrm>
            <a:off x="311700" y="1023725"/>
            <a:ext cx="8520600" cy="3468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classes (TC) - </a:t>
            </a:r>
            <a:r>
              <a:rPr lang="ru">
                <a:solidFill>
                  <a:srgbClr val="434343"/>
                </a:solidFill>
              </a:rPr>
              <a:t>это паттерн, позволяющий инстансы разных типов к общему классу типов (type class). Реализуется этот паттерн с помощью механизма имплиситов.</a:t>
            </a:r>
          </a:p>
          <a:p>
            <a:pPr lvl="0" rtl="0">
              <a:spcBef>
                <a:spcPts val="0"/>
              </a:spcBef>
              <a:buNone/>
            </a:pPr>
            <a:r>
              <a:rPr lang="ru">
                <a:solidFill>
                  <a:srgbClr val="434343"/>
                </a:solidFill>
              </a:rPr>
              <a:t>Трейт </a:t>
            </a:r>
            <a:r>
              <a:rPr b="1" lang="ru">
                <a:solidFill>
                  <a:srgbClr val="434343"/>
                </a:solidFill>
              </a:rPr>
              <a:t>Numeric[T] </a:t>
            </a:r>
            <a:r>
              <a:rPr lang="ru">
                <a:solidFill>
                  <a:srgbClr val="434343"/>
                </a:solidFill>
              </a:rPr>
              <a:t>из примера выше, представляет собой класс типов, для которых может быть определена операция сложения(add). В примере, к этому типу классов приводиться тип Int. Таким же образом можно поступить с любым типом для которого может быть определена операция сложения.</a:t>
            </a:r>
          </a:p>
          <a:p>
            <a:pPr lvl="0" rtl="0">
              <a:spcBef>
                <a:spcPts val="0"/>
              </a:spcBef>
              <a:buNone/>
            </a:pPr>
            <a:r>
              <a:rPr lang="ru">
                <a:solidFill>
                  <a:srgbClr val="434343"/>
                </a:solidFill>
              </a:rPr>
              <a:t>Благодаря TC мы можем создавать код, применимый к типам не имеющим между собой отношения наследования, но которые могут быть сведены к одному классу типов</a:t>
            </a:r>
          </a:p>
          <a:p>
            <a:pPr lvl="0" rtl="0">
              <a:spcBef>
                <a:spcPts val="0"/>
              </a:spcBef>
              <a:buNone/>
            </a:pPr>
            <a:r>
              <a:rPr lang="ru">
                <a:solidFill>
                  <a:srgbClr val="434343"/>
                </a:solidFill>
              </a:rPr>
              <a:t>Хороший пример -  тип </a:t>
            </a:r>
            <a:r>
              <a:rPr b="1" lang="ru">
                <a:solidFill>
                  <a:srgbClr val="434343"/>
                </a:solidFill>
              </a:rPr>
              <a:t>scala.math.Numeric[T] </a:t>
            </a:r>
          </a:p>
          <a:p>
            <a:pPr lvl="0" rtl="0">
              <a:spcBef>
                <a:spcPts val="0"/>
              </a:spcBef>
              <a:buNone/>
            </a:pPr>
            <a:r>
              <a:t/>
            </a:r>
            <a:endParaRPr>
              <a:solidFill>
                <a:srgbClr val="434343"/>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04" name="Shape 1004"/>
        <p:cNvGrpSpPr/>
        <p:nvPr/>
      </p:nvGrpSpPr>
      <p:grpSpPr>
        <a:xfrm>
          <a:off x="0" y="0"/>
          <a:ext cx="0" cy="0"/>
          <a:chOff x="0" y="0"/>
          <a:chExt cx="0" cy="0"/>
        </a:xfrm>
      </p:grpSpPr>
      <p:sp>
        <p:nvSpPr>
          <p:cNvPr id="1005" name="Shape 100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06" name="Shape 1006"/>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classes</a:t>
            </a:r>
            <a:r>
              <a:rPr lang="ru">
                <a:solidFill>
                  <a:srgbClr val="434343"/>
                </a:solidFill>
              </a:rPr>
              <a:t>	</a:t>
            </a:r>
          </a:p>
        </p:txBody>
      </p:sp>
      <p:sp>
        <p:nvSpPr>
          <p:cNvPr id="1007" name="Shape 1007"/>
          <p:cNvSpPr txBox="1"/>
          <p:nvPr/>
        </p:nvSpPr>
        <p:spPr>
          <a:xfrm>
            <a:off x="311700" y="1618300"/>
            <a:ext cx="6919800" cy="28914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MoneyAmount(money: Double)</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money2Num: Numeric[MoneyAmount]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Numeric[MoneyAmount]()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MoneyAmount, y: MoneyAmount): MoneyAmount =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(x.money + y.money)</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doAdd(</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300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1" name="Shape 1011"/>
        <p:cNvGrpSpPr/>
        <p:nvPr/>
      </p:nvGrpSpPr>
      <p:grpSpPr>
        <a:xfrm>
          <a:off x="0" y="0"/>
          <a:ext cx="0" cy="0"/>
          <a:chOff x="0" y="0"/>
          <a:chExt cx="0" cy="0"/>
        </a:xfrm>
      </p:grpSpPr>
      <p:sp>
        <p:nvSpPr>
          <p:cNvPr id="1012" name="Shape 10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13" name="Shape 1013"/>
          <p:cNvSpPr txBox="1"/>
          <p:nvPr/>
        </p:nvSpPr>
        <p:spPr>
          <a:xfrm>
            <a:off x="311700" y="1108600"/>
            <a:ext cx="8520600" cy="3548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Цепочки имплиситов</a:t>
            </a:r>
          </a:p>
          <a:p>
            <a:pPr lvl="0" rtl="0">
              <a:spcBef>
                <a:spcPts val="0"/>
              </a:spcBef>
              <a:buNone/>
            </a:pPr>
            <a:r>
              <a:rPr lang="ru">
                <a:solidFill>
                  <a:srgbClr val="434343"/>
                </a:solidFill>
              </a:rPr>
              <a:t>	Как уже упоминалось ранее, компилятор не будет предпринимать попытку произвести несколько преобразований подряд, что бы добиться совпадения типов. Однако, в случае необходимости, можно добиться поведения практически идентичного цепочке имплиситных преобразований. Этого можно добиться сделав так, что бы иплиситное преобразование в свою очередь требовало, имплиситное преобразование. Таким образом, можно выстроить сколь угодно длинную цепочку преобразований. </a:t>
            </a: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7" name="Shape 1017"/>
        <p:cNvGrpSpPr/>
        <p:nvPr/>
      </p:nvGrpSpPr>
      <p:grpSpPr>
        <a:xfrm>
          <a:off x="0" y="0"/>
          <a:ext cx="0" cy="0"/>
          <a:chOff x="0" y="0"/>
          <a:chExt cx="0" cy="0"/>
        </a:xfrm>
      </p:grpSpPr>
      <p:sp>
        <p:nvSpPr>
          <p:cNvPr id="1018" name="Shape 10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19" name="Shape 1019"/>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Цепочки имплиситов, пример из scala FAQ</a:t>
            </a:r>
          </a:p>
        </p:txBody>
      </p:sp>
      <p:sp>
        <p:nvSpPr>
          <p:cNvPr id="1020" name="Shape 1020"/>
          <p:cNvSpPr txBox="1"/>
          <p:nvPr/>
        </p:nvSpPr>
        <p:spPr>
          <a:xfrm>
            <a:off x="311700" y="1618300"/>
            <a:ext cx="6919800" cy="28350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A(</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 Int)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total = m + n + o</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toA(n: Int): A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aToB[</a:t>
            </a:r>
            <a:r>
              <a:rPr lang="ru" sz="1000">
                <a:solidFill>
                  <a:srgbClr val="20999D"/>
                </a:solidFill>
                <a:highlight>
                  <a:srgbClr val="FFFFFF"/>
                </a:highlight>
                <a:latin typeface="Verdana"/>
                <a:ea typeface="Verdana"/>
                <a:cs typeface="Verdana"/>
                <a:sym typeface="Verdana"/>
              </a:rPr>
              <a:t>A1</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A1</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A1 </a:t>
            </a:r>
            <a:r>
              <a:rPr lang="ru" sz="1000">
                <a:solidFill>
                  <a:schemeClr val="dk1"/>
                </a:solidFill>
                <a:highlight>
                  <a:srgbClr val="FFFFFF"/>
                </a:highlight>
                <a:latin typeface="Verdana"/>
                <a:ea typeface="Verdana"/>
                <a:cs typeface="Verdana"/>
                <a:sym typeface="Verdana"/>
              </a:rPr>
              <a:t>=&gt; A): B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B(a.n, a.n)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bToC[</a:t>
            </a:r>
            <a:r>
              <a:rPr lang="ru" sz="1000">
                <a:solidFill>
                  <a:srgbClr val="20999D"/>
                </a:solidFill>
                <a:highlight>
                  <a:srgbClr val="FFFFFF"/>
                </a:highlight>
                <a:latin typeface="Verdana"/>
                <a:ea typeface="Verdana"/>
                <a:cs typeface="Verdana"/>
                <a:sym typeface="Verdana"/>
              </a:rPr>
              <a:t>B1</a:t>
            </a:r>
            <a:r>
              <a:rPr lang="ru" sz="1000">
                <a:solidFill>
                  <a:schemeClr val="dk1"/>
                </a:solidFill>
                <a:highlight>
                  <a:srgbClr val="FFFFFF"/>
                </a:highlight>
                <a:latin typeface="Verdana"/>
                <a:ea typeface="Verdana"/>
                <a:cs typeface="Verdana"/>
                <a:sym typeface="Verdana"/>
              </a:rPr>
              <a:t>](b: </a:t>
            </a:r>
            <a:r>
              <a:rPr lang="ru" sz="1000">
                <a:solidFill>
                  <a:srgbClr val="20999D"/>
                </a:solidFill>
                <a:highlight>
                  <a:srgbClr val="FFFFFF"/>
                </a:highlight>
                <a:latin typeface="Verdana"/>
                <a:ea typeface="Verdana"/>
                <a:cs typeface="Verdana"/>
                <a:sym typeface="Verdana"/>
              </a:rPr>
              <a:t>B1</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B1 </a:t>
            </a:r>
            <a:r>
              <a:rPr lang="ru" sz="1000">
                <a:solidFill>
                  <a:schemeClr val="dk1"/>
                </a:solidFill>
                <a:highlight>
                  <a:srgbClr val="FFFFFF"/>
                </a:highlight>
                <a:latin typeface="Verdana"/>
                <a:ea typeface="Verdana"/>
                <a:cs typeface="Verdana"/>
                <a:sym typeface="Verdana"/>
              </a:rPr>
              <a:t>=&gt; B): 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C(b.m, b.n, b.m + b.n)</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works</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).total)</a:t>
            </a: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24" name="Shape 1024"/>
        <p:cNvGrpSpPr/>
        <p:nvPr/>
      </p:nvGrpSpPr>
      <p:grpSpPr>
        <a:xfrm>
          <a:off x="0" y="0"/>
          <a:ext cx="0" cy="0"/>
          <a:chOff x="0" y="0"/>
          <a:chExt cx="0" cy="0"/>
        </a:xfrm>
      </p:grpSpPr>
      <p:sp>
        <p:nvSpPr>
          <p:cNvPr id="1025" name="Shape 102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1026" name="Shape 1026"/>
          <p:cNvSpPr txBox="1"/>
          <p:nvPr/>
        </p:nvSpPr>
        <p:spPr>
          <a:xfrm>
            <a:off x="311700" y="1108600"/>
            <a:ext cx="8520600" cy="832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lvl="0" rtl="0">
              <a:spcBef>
                <a:spcPts val="0"/>
              </a:spcBef>
              <a:buNone/>
            </a:pPr>
            <a:r>
              <a:rPr b="1" lang="ru" sz="1800">
                <a:solidFill>
                  <a:srgbClr val="434343"/>
                </a:solidFill>
              </a:rPr>
              <a:t>lectures.oop.types.GeneralBST.scala</a:t>
            </a: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0" name="Shape 1030"/>
        <p:cNvGrpSpPr/>
        <p:nvPr/>
      </p:nvGrpSpPr>
      <p:grpSpPr>
        <a:xfrm>
          <a:off x="0" y="0"/>
          <a:ext cx="0" cy="0"/>
          <a:chOff x="0" y="0"/>
          <a:chExt cx="0" cy="0"/>
        </a:xfrm>
      </p:grpSpPr>
      <p:sp>
        <p:nvSpPr>
          <p:cNvPr id="1031" name="Shape 103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32" name="Shape 1032"/>
          <p:cNvSpPr txBox="1"/>
          <p:nvPr/>
        </p:nvSpPr>
        <p:spPr>
          <a:xfrm>
            <a:off x="311700" y="1108600"/>
            <a:ext cx="8520600" cy="36783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Streams</a:t>
            </a:r>
          </a:p>
          <a:p>
            <a:pPr lvl="0" rtl="0">
              <a:spcBef>
                <a:spcPts val="0"/>
              </a:spcBef>
              <a:buNone/>
            </a:pPr>
            <a:r>
              <a:rPr lang="ru" sz="1800">
                <a:solidFill>
                  <a:srgbClr val="434343"/>
                </a:solidFill>
              </a:rPr>
              <a:t>	</a:t>
            </a:r>
            <a:r>
              <a:rPr lang="ru">
                <a:solidFill>
                  <a:srgbClr val="434343"/>
                </a:solidFill>
              </a:rPr>
              <a:t>Stream - это Seq, чьи методы вычисляются лениво. Они предназначены для представления данных с неизвестной размерностью (потенциально бесконечной). В отличии от view потоки сохраняют вычисленные значения. Поэтому, несмотря на то, что stream-ы представляют неограниченные наборы данных, чаще всего, вычислить можно только конечное кол-во значений.</a:t>
            </a:r>
          </a:p>
          <a:p>
            <a:pPr lvl="0" rtl="0">
              <a:spcBef>
                <a:spcPts val="0"/>
              </a:spcBef>
              <a:buNone/>
            </a:pPr>
            <a:r>
              <a:rPr lang="ru">
                <a:solidFill>
                  <a:srgbClr val="434343"/>
                </a:solidFill>
              </a:rPr>
              <a:t>	Наиболее востребованные методы</a:t>
            </a:r>
          </a:p>
          <a:p>
            <a:pPr indent="-228600" lvl="0" marL="914400" rtl="0">
              <a:spcBef>
                <a:spcPts val="0"/>
              </a:spcBef>
              <a:buClr>
                <a:srgbClr val="434343"/>
              </a:buClr>
              <a:buChar char="●"/>
            </a:pPr>
            <a:r>
              <a:rPr b="1" lang="ru">
                <a:solidFill>
                  <a:srgbClr val="434343"/>
                </a:solidFill>
              </a:rPr>
              <a:t>#:: </a:t>
            </a:r>
            <a:r>
              <a:rPr lang="ru">
                <a:solidFill>
                  <a:srgbClr val="434343"/>
                </a:solidFill>
              </a:rPr>
              <a:t>- prepend элементов стрима, например: </a:t>
            </a:r>
            <a:r>
              <a:rPr b="1" lang="ru">
                <a:solidFill>
                  <a:srgbClr val="434343"/>
                </a:solidFill>
              </a:rPr>
              <a:t>1 #:: 2 #:: 3 #:: Stream.empty </a:t>
            </a:r>
          </a:p>
          <a:p>
            <a:pPr indent="-228600" lvl="0" marL="914400" rtl="0">
              <a:spcBef>
                <a:spcPts val="0"/>
              </a:spcBef>
              <a:buClr>
                <a:srgbClr val="434343"/>
              </a:buClr>
              <a:buChar char="●"/>
            </a:pPr>
            <a:r>
              <a:rPr b="1" lang="ru">
                <a:solidFill>
                  <a:srgbClr val="434343"/>
                </a:solidFill>
              </a:rPr>
              <a:t>head</a:t>
            </a:r>
            <a:r>
              <a:rPr lang="ru">
                <a:solidFill>
                  <a:srgbClr val="434343"/>
                </a:solidFill>
              </a:rPr>
              <a:t> - первый элемент стрима</a:t>
            </a:r>
          </a:p>
          <a:p>
            <a:pPr indent="-228600" lvl="0" marL="914400" rtl="0">
              <a:spcBef>
                <a:spcPts val="0"/>
              </a:spcBef>
              <a:buClr>
                <a:srgbClr val="434343"/>
              </a:buClr>
              <a:buChar char="●"/>
            </a:pPr>
            <a:r>
              <a:rPr b="1" lang="ru">
                <a:solidFill>
                  <a:srgbClr val="434343"/>
                </a:solidFill>
              </a:rPr>
              <a:t>tail</a:t>
            </a:r>
            <a:r>
              <a:rPr lang="ru">
                <a:solidFill>
                  <a:srgbClr val="434343"/>
                </a:solidFill>
              </a:rPr>
              <a:t> - стрим представляющий собой оставшиеся члены стрима</a:t>
            </a:r>
          </a:p>
          <a:p>
            <a:pPr indent="-228600" lvl="0" marL="914400" rtl="0">
              <a:spcBef>
                <a:spcPts val="0"/>
              </a:spcBef>
              <a:buClr>
                <a:srgbClr val="434343"/>
              </a:buClr>
              <a:buChar char="●"/>
            </a:pPr>
            <a:r>
              <a:rPr b="1" lang="ru">
                <a:solidFill>
                  <a:srgbClr val="434343"/>
                </a:solidFill>
              </a:rPr>
              <a:t>take(n:Int)</a:t>
            </a:r>
            <a:r>
              <a:rPr lang="ru">
                <a:solidFill>
                  <a:srgbClr val="434343"/>
                </a:solidFill>
              </a:rPr>
              <a:t> - метод предназначенный для ограничения элементов стрима. Этот метод тоже ленив и не приводит к вычислению реальных значений</a:t>
            </a:r>
          </a:p>
          <a:p>
            <a:pPr indent="-228600" lvl="0" marL="914400" rtl="0">
              <a:spcBef>
                <a:spcPts val="0"/>
              </a:spcBef>
              <a:buClr>
                <a:srgbClr val="434343"/>
              </a:buClr>
              <a:buChar char="●"/>
            </a:pPr>
            <a:r>
              <a:rPr b="1" lang="ru">
                <a:solidFill>
                  <a:srgbClr val="434343"/>
                </a:solidFill>
              </a:rPr>
              <a:t>force()</a:t>
            </a:r>
            <a:r>
              <a:rPr lang="ru">
                <a:solidFill>
                  <a:srgbClr val="434343"/>
                </a:solidFill>
              </a:rPr>
              <a:t> - вычисляет все значения стрима, если вызвать на бесконечном стриме, приведет к зависанию или к RuntimeException</a:t>
            </a:r>
          </a:p>
          <a:p>
            <a:pPr indent="-228600" lvl="0" marL="914400" rtl="0">
              <a:spcBef>
                <a:spcPts val="0"/>
              </a:spcBef>
              <a:buClr>
                <a:srgbClr val="434343"/>
              </a:buClr>
              <a:buChar char="●"/>
            </a:pPr>
            <a:r>
              <a:rPr b="1" lang="ru">
                <a:solidFill>
                  <a:srgbClr val="434343"/>
                </a:solidFill>
              </a:rPr>
              <a:t>append(rest:  =&gt; ...)</a:t>
            </a:r>
            <a:r>
              <a:rPr lang="ru">
                <a:solidFill>
                  <a:srgbClr val="434343"/>
                </a:solidFill>
              </a:rPr>
              <a:t>  - ленивая реализация конкатинации стрима со значиями, содержащимися в переданном TraversableOnce[A]</a:t>
            </a:r>
          </a:p>
          <a:p>
            <a:pPr indent="-228600" lvl="0" marL="914400" rtl="0">
              <a:spcBef>
                <a:spcPts val="0"/>
              </a:spcBef>
              <a:buClr>
                <a:srgbClr val="434343"/>
              </a:buClr>
              <a:buChar char="●"/>
            </a:pPr>
            <a:r>
              <a:rPr b="1" lang="ru">
                <a:solidFill>
                  <a:srgbClr val="434343"/>
                </a:solidFill>
              </a:rPr>
              <a:t>map, flatMap</a:t>
            </a:r>
            <a:r>
              <a:rPr lang="ru">
                <a:solidFill>
                  <a:srgbClr val="434343"/>
                </a:solidFill>
              </a:rPr>
              <a:t> - ленивые реализации привычных map и flatMap</a:t>
            </a:r>
          </a:p>
          <a:p>
            <a:pPr lvl="0" rtl="0">
              <a:spcBef>
                <a:spcPts val="0"/>
              </a:spcBef>
              <a:buNone/>
            </a:pPr>
            <a:r>
              <a:t/>
            </a:r>
            <a:endParaRPr>
              <a:solidFill>
                <a:srgbClr val="434343"/>
              </a:solidFill>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6" name="Shape 1036"/>
        <p:cNvGrpSpPr/>
        <p:nvPr/>
      </p:nvGrpSpPr>
      <p:grpSpPr>
        <a:xfrm>
          <a:off x="0" y="0"/>
          <a:ext cx="0" cy="0"/>
          <a:chOff x="0" y="0"/>
          <a:chExt cx="0" cy="0"/>
        </a:xfrm>
      </p:grpSpPr>
      <p:sp>
        <p:nvSpPr>
          <p:cNvPr id="1037" name="Shape 103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38" name="Shape 1038"/>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Streams</a:t>
            </a:r>
          </a:p>
        </p:txBody>
      </p:sp>
      <p:sp>
        <p:nvSpPr>
          <p:cNvPr id="1039" name="Shape 1039"/>
          <p:cNvSpPr txBox="1"/>
          <p:nvPr/>
        </p:nvSpPr>
        <p:spPr>
          <a:xfrm>
            <a:off x="311700" y="1618300"/>
            <a:ext cx="6919800" cy="28350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Метод вычисляющий степени 2</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powerOf2():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t>
            </a:r>
            <a:r>
              <a:rPr i="1" lang="ru" sz="1000">
                <a:solidFill>
                  <a:srgbClr val="660E7A"/>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append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().map(_ *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chemeClr val="dk1"/>
                </a:solidFill>
                <a:highlight>
                  <a:srgbClr val="E4E4FF"/>
                </a:highlight>
                <a:latin typeface="Verdana"/>
                <a:ea typeface="Verdana"/>
                <a:cs typeface="Verdana"/>
                <a:sym typeface="Verdana"/>
              </a:rPr>
              <a:t>force</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fibFrom(a: Int, b: Int):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 #::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(b, a + b)</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fibs2 </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 другим способом</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.zip(</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.tail).map { n =&gt; n._1 + n._2 }</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43" name="Shape 1043"/>
        <p:cNvGrpSpPr/>
        <p:nvPr/>
      </p:nvGrpSpPr>
      <p:grpSpPr>
        <a:xfrm>
          <a:off x="0" y="0"/>
          <a:ext cx="0" cy="0"/>
          <a:chOff x="0" y="0"/>
          <a:chExt cx="0" cy="0"/>
        </a:xfrm>
      </p:grpSpPr>
      <p:sp>
        <p:nvSpPr>
          <p:cNvPr id="1044" name="Shape 104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45" name="Shape 1045"/>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Streams</a:t>
            </a:r>
          </a:p>
        </p:txBody>
      </p:sp>
      <p:sp>
        <p:nvSpPr>
          <p:cNvPr id="1046" name="Shape 1046"/>
          <p:cNvSpPr txBox="1"/>
          <p:nvPr/>
        </p:nvSpPr>
        <p:spPr>
          <a:xfrm>
            <a:off x="311700" y="1618300"/>
            <a:ext cx="6919800" cy="26187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Метод вычисляющий степени 2</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powerOf2():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t>
            </a:r>
            <a:r>
              <a:rPr i="1" lang="ru" sz="1000">
                <a:solidFill>
                  <a:srgbClr val="660E7A"/>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append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().map(_ *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chemeClr val="dk1"/>
                </a:solidFill>
                <a:highlight>
                  <a:srgbClr val="E4E4FF"/>
                </a:highlight>
                <a:latin typeface="Verdana"/>
                <a:ea typeface="Verdana"/>
                <a:cs typeface="Verdana"/>
                <a:sym typeface="Verdana"/>
              </a:rPr>
              <a:t>force</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fibFrom(a: Int, b: Int):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 #::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(b, a + b)</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fibs2 </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 другим способом</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.zip(</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.tail).map { n =&gt; n._1 + n._2 }</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2" name="Shape 152"/>
        <p:cNvGrpSpPr/>
        <p:nvPr/>
      </p:nvGrpSpPr>
      <p:grpSpPr>
        <a:xfrm>
          <a:off x="0" y="0"/>
          <a:ext cx="0" cy="0"/>
          <a:chOff x="0" y="0"/>
          <a:chExt cx="0" cy="0"/>
        </a:xfrm>
      </p:grpSpPr>
      <p:sp>
        <p:nvSpPr>
          <p:cNvPr id="153" name="Shape 15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54" name="Shape 154"/>
          <p:cNvSpPr txBox="1"/>
          <p:nvPr/>
        </p:nvSpPr>
        <p:spPr>
          <a:xfrm>
            <a:off x="311700" y="1755450"/>
            <a:ext cx="4599900" cy="16326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fullNotion: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new </a:t>
            </a:r>
            <a:r>
              <a:rPr lang="ru" sz="1000">
                <a:solidFill>
                  <a:schemeClr val="dk1"/>
                </a:solidFill>
                <a:highlight>
                  <a:srgbClr val="E4E4FF"/>
                </a:highlight>
                <a:latin typeface="Verdana"/>
                <a:ea typeface="Verdana"/>
                <a:cs typeface="Verdana"/>
                <a:sym typeface="Verdana"/>
              </a:rPr>
              <a:t>List[Float](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0f</a:t>
            </a:r>
            <a:r>
              <a:rPr lang="ru" sz="1000">
                <a:solidFill>
                  <a:schemeClr val="dk1"/>
                </a:solidFill>
                <a:highlight>
                  <a:srgbClr val="E4E4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shortNotion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fullNotionFunction():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shortNotion</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shortNotionFunction() = shortNotion</a:t>
            </a:r>
          </a:p>
        </p:txBody>
      </p:sp>
      <p:sp>
        <p:nvSpPr>
          <p:cNvPr id="155" name="Shape 155"/>
          <p:cNvSpPr txBox="1"/>
          <p:nvPr/>
        </p:nvSpPr>
        <p:spPr>
          <a:xfrm>
            <a:off x="311700" y="943475"/>
            <a:ext cx="8520600" cy="8322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a:p>
            <a:pPr indent="0" lvl="0" marL="457200" rtl="0">
              <a:lnSpc>
                <a:spcPct val="115000"/>
              </a:lnSpc>
              <a:spcBef>
                <a:spcPts val="0"/>
              </a:spcBef>
              <a:spcAft>
                <a:spcPts val="100"/>
              </a:spcAft>
              <a:buNone/>
            </a:pPr>
            <a:r>
              <a:rPr lang="ru">
                <a:solidFill>
                  <a:srgbClr val="434343"/>
                </a:solidFill>
              </a:rPr>
              <a:t>Синтаксический сахар, связанный с выводом типов</a:t>
            </a: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50" name="Shape 1050"/>
        <p:cNvGrpSpPr/>
        <p:nvPr/>
      </p:nvGrpSpPr>
      <p:grpSpPr>
        <a:xfrm>
          <a:off x="0" y="0"/>
          <a:ext cx="0" cy="0"/>
          <a:chOff x="0" y="0"/>
          <a:chExt cx="0" cy="0"/>
        </a:xfrm>
      </p:grpSpPr>
      <p:sp>
        <p:nvSpPr>
          <p:cNvPr id="1051" name="Shape 105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52" name="Shape 1052"/>
          <p:cNvSpPr txBox="1"/>
          <p:nvPr/>
        </p:nvSpPr>
        <p:spPr>
          <a:xfrm>
            <a:off x="311700" y="1108600"/>
            <a:ext cx="8520600" cy="1262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Structured types (ST)</a:t>
            </a:r>
          </a:p>
          <a:p>
            <a:pPr lvl="0" rtl="0">
              <a:spcBef>
                <a:spcPts val="0"/>
              </a:spcBef>
              <a:buNone/>
            </a:pPr>
            <a:r>
              <a:rPr lang="ru" sz="1800">
                <a:solidFill>
                  <a:srgbClr val="434343"/>
                </a:solidFill>
              </a:rPr>
              <a:t>	</a:t>
            </a:r>
            <a:r>
              <a:rPr lang="ru">
                <a:solidFill>
                  <a:srgbClr val="434343"/>
                </a:solidFill>
              </a:rPr>
              <a:t>ST - это способ определить тип, описав сигнатуру его членов. Этот механизм можно использовать для реализации </a:t>
            </a:r>
            <a:r>
              <a:rPr lang="ru" u="sng">
                <a:solidFill>
                  <a:schemeClr val="hlink"/>
                </a:solidFill>
                <a:hlinkClick r:id="rId3"/>
              </a:rPr>
              <a:t>Duck Typing </a:t>
            </a:r>
            <a:r>
              <a:rPr lang="ru">
                <a:solidFill>
                  <a:srgbClr val="434343"/>
                </a:solidFill>
              </a:rPr>
              <a:t>. Описание ST представляет собой заключенные в фигурные скобки описания членов типа и может присутствовать почти везде, где могут быть обычные типы</a:t>
            </a:r>
          </a:p>
          <a:p>
            <a:pPr lvl="0" rtl="0">
              <a:lnSpc>
                <a:spcPct val="150000"/>
              </a:lnSpc>
              <a:spcBef>
                <a:spcPts val="0"/>
              </a:spcBef>
              <a:spcAft>
                <a:spcPts val="1400"/>
              </a:spcAft>
              <a:buClr>
                <a:schemeClr val="dk1"/>
              </a:buClr>
              <a:buFont typeface="Arial"/>
              <a:buNone/>
            </a:pPr>
            <a:r>
              <a:t/>
            </a:r>
            <a:endParaRPr sz="900">
              <a:solidFill>
                <a:schemeClr val="dk1"/>
              </a:solidFill>
              <a:highlight>
                <a:srgbClr val="F5F5F5"/>
              </a:highlight>
              <a:latin typeface="Courier New"/>
              <a:ea typeface="Courier New"/>
              <a:cs typeface="Courier New"/>
              <a:sym typeface="Courier New"/>
            </a:endParaRPr>
          </a:p>
          <a:p>
            <a:pPr lvl="0" rtl="0">
              <a:spcBef>
                <a:spcPts val="0"/>
              </a:spcBef>
              <a:buNone/>
            </a:pPr>
            <a:r>
              <a:t/>
            </a:r>
            <a:endParaRPr>
              <a:solidFill>
                <a:srgbClr val="434343"/>
              </a:solidFill>
            </a:endParaRPr>
          </a:p>
          <a:p>
            <a:pPr lvl="0" rtl="0">
              <a:spcBef>
                <a:spcPts val="0"/>
              </a:spcBef>
              <a:buNone/>
            </a:pPr>
            <a:r>
              <a:rPr lang="ru">
                <a:solidFill>
                  <a:srgbClr val="434343"/>
                </a:solidFill>
              </a:rPr>
              <a:t>	</a:t>
            </a:r>
          </a:p>
        </p:txBody>
      </p:sp>
      <p:sp>
        <p:nvSpPr>
          <p:cNvPr id="1053" name="Shape 1053"/>
          <p:cNvSpPr txBox="1"/>
          <p:nvPr/>
        </p:nvSpPr>
        <p:spPr>
          <a:xfrm>
            <a:off x="311700" y="2485000"/>
            <a:ext cx="6919800" cy="15021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foo(x: {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 }) = </a:t>
            </a:r>
            <a:r>
              <a:rPr lang="ru" sz="1000">
                <a:solidFill>
                  <a:srgbClr val="0000FF"/>
                </a:solidFill>
                <a:highlight>
                  <a:srgbClr val="E4E4FF"/>
                </a:highlight>
                <a:latin typeface="Verdana"/>
                <a:ea typeface="Verdana"/>
                <a:cs typeface="Verdana"/>
                <a:sym typeface="Verdana"/>
              </a:rPr>
              <a:t>123 </a:t>
            </a:r>
            <a:r>
              <a:rPr lang="ru" sz="1000">
                <a:solidFill>
                  <a:schemeClr val="dk1"/>
                </a:solidFill>
                <a:highlight>
                  <a:srgbClr val="E4E4FF"/>
                </a:highlight>
                <a:latin typeface="Verdana"/>
                <a:ea typeface="Verdana"/>
                <a:cs typeface="Verdana"/>
                <a:sym typeface="Verdana"/>
              </a:rPr>
              <a:t>+ x.get</a:t>
            </a:r>
          </a:p>
          <a:p>
            <a:pPr indent="-69850" lvl="0" marL="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foo2[</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&lt;: {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 }] (x: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123  </a:t>
            </a:r>
            <a:r>
              <a:rPr lang="ru" sz="1000">
                <a:solidFill>
                  <a:schemeClr val="dk1"/>
                </a:solidFill>
                <a:highlight>
                  <a:srgbClr val="FFFFFF"/>
                </a:highlight>
                <a:latin typeface="Verdana"/>
                <a:ea typeface="Verdana"/>
                <a:cs typeface="Verdana"/>
                <a:sym typeface="Verdana"/>
              </a:rPr>
              <a:t>+  x.get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Foo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foo(x: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123  </a:t>
            </a:r>
            <a:r>
              <a:rPr lang="ru" sz="1000">
                <a:solidFill>
                  <a:schemeClr val="dk1"/>
                </a:solidFill>
                <a:highlight>
                  <a:srgbClr val="FFFFFF"/>
                </a:highlight>
                <a:latin typeface="Verdana"/>
                <a:ea typeface="Verdana"/>
                <a:cs typeface="Verdana"/>
                <a:sym typeface="Verdana"/>
              </a:rPr>
              <a:t>+  x.get</a:t>
            </a:r>
          </a:p>
          <a:p>
            <a:pPr indent="-69850" lvl="0" marL="0" rtl="0">
              <a:spcBef>
                <a:spcPts val="0"/>
              </a:spcBef>
              <a:buClr>
                <a:schemeClr val="dk1"/>
              </a:buClr>
              <a:buSzPct val="100000"/>
              <a:buFont typeface="Arial"/>
              <a:buNone/>
            </a:pPr>
            <a:r>
              <a:rPr lang="ru" sz="1100">
                <a:solidFill>
                  <a:schemeClr val="dk1"/>
                </a:solidFill>
                <a:highlight>
                  <a:srgbClr val="FFFFFF"/>
                </a:highlight>
                <a:latin typeface="Courier New"/>
                <a:ea typeface="Courier New"/>
                <a:cs typeface="Courier New"/>
                <a:sym typeface="Courier New"/>
              </a:rPr>
              <a:t>}</a:t>
            </a:r>
          </a:p>
        </p:txBody>
      </p:sp>
      <p:sp>
        <p:nvSpPr>
          <p:cNvPr id="1054" name="Shape 1054"/>
          <p:cNvSpPr txBox="1"/>
          <p:nvPr/>
        </p:nvSpPr>
        <p:spPr>
          <a:xfrm>
            <a:off x="311700" y="4027450"/>
            <a:ext cx="8520600" cy="10521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ru">
                <a:solidFill>
                  <a:srgbClr val="434343"/>
                </a:solidFill>
              </a:rPr>
              <a:t>Использование ST может привести к заметной деградации производительности приложения т.к. для реализации ST применяется reflection. </a:t>
            </a:r>
          </a:p>
          <a:p>
            <a:pPr lvl="0" rtl="0">
              <a:spcBef>
                <a:spcPts val="0"/>
              </a:spcBef>
              <a:buNone/>
            </a:pPr>
            <a:r>
              <a:rPr lang="ru">
                <a:solidFill>
                  <a:srgbClr val="434343"/>
                </a:solidFill>
              </a:rPr>
              <a:t>	</a:t>
            </a: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58" name="Shape 1058"/>
        <p:cNvGrpSpPr/>
        <p:nvPr/>
      </p:nvGrpSpPr>
      <p:grpSpPr>
        <a:xfrm>
          <a:off x="0" y="0"/>
          <a:ext cx="0" cy="0"/>
          <a:chOff x="0" y="0"/>
          <a:chExt cx="0" cy="0"/>
        </a:xfrm>
      </p:grpSpPr>
      <p:sp>
        <p:nvSpPr>
          <p:cNvPr id="1059" name="Shape 10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60" name="Shape 1060"/>
          <p:cNvSpPr txBox="1"/>
          <p:nvPr/>
        </p:nvSpPr>
        <p:spPr>
          <a:xfrm>
            <a:off x="311700" y="1108600"/>
            <a:ext cx="8487600" cy="2326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Path dependent types</a:t>
            </a:r>
            <a:r>
              <a:rPr lang="ru" sz="1800">
                <a:solidFill>
                  <a:srgbClr val="434343"/>
                </a:solidFill>
              </a:rPr>
              <a:t> (PDT)</a:t>
            </a:r>
          </a:p>
          <a:p>
            <a:pPr lvl="0" rtl="0">
              <a:spcBef>
                <a:spcPts val="0"/>
              </a:spcBef>
              <a:buNone/>
            </a:pPr>
            <a:r>
              <a:rPr lang="ru" sz="1800">
                <a:solidFill>
                  <a:srgbClr val="434343"/>
                </a:solidFill>
              </a:rPr>
              <a:t>	</a:t>
            </a:r>
            <a:r>
              <a:rPr lang="ru">
                <a:solidFill>
                  <a:srgbClr val="434343"/>
                </a:solidFill>
              </a:rPr>
              <a:t>Path dependency  - это свойство вложенных типов scala. Допустим внутри класса </a:t>
            </a:r>
            <a:r>
              <a:rPr b="1" lang="ru">
                <a:solidFill>
                  <a:srgbClr val="434343"/>
                </a:solidFill>
              </a:rPr>
              <a:t>Cnt</a:t>
            </a:r>
            <a:r>
              <a:rPr lang="ru">
                <a:solidFill>
                  <a:srgbClr val="434343"/>
                </a:solidFill>
              </a:rPr>
              <a:t> объявлен внутренний тип </a:t>
            </a:r>
            <a:r>
              <a:rPr b="1" lang="ru">
                <a:solidFill>
                  <a:srgbClr val="434343"/>
                </a:solidFill>
              </a:rPr>
              <a:t>Inner</a:t>
            </a:r>
            <a:r>
              <a:rPr lang="ru">
                <a:solidFill>
                  <a:srgbClr val="434343"/>
                </a:solidFill>
              </a:rPr>
              <a:t>. Тогда все использования </a:t>
            </a:r>
            <a:r>
              <a:rPr b="1" lang="ru">
                <a:solidFill>
                  <a:srgbClr val="434343"/>
                </a:solidFill>
              </a:rPr>
              <a:t>Inner</a:t>
            </a:r>
            <a:r>
              <a:rPr lang="ru">
                <a:solidFill>
                  <a:srgbClr val="434343"/>
                </a:solidFill>
              </a:rPr>
              <a:t>, без спецификации полного “пути” типа, будут path dependent. Это значит, что для каждого инстанса внешнего класса будет определен свой внутренний тип, не равный типу в других инстансах. Полный путь типа можно описать с помощью символа </a:t>
            </a:r>
            <a:r>
              <a:rPr b="1" lang="ru">
                <a:solidFill>
                  <a:srgbClr val="434343"/>
                </a:solidFill>
              </a:rPr>
              <a:t>#. </a:t>
            </a:r>
            <a:r>
              <a:rPr lang="ru">
                <a:solidFill>
                  <a:srgbClr val="434343"/>
                </a:solidFill>
              </a:rPr>
              <a:t>Например</a:t>
            </a:r>
            <a:r>
              <a:rPr b="1" lang="ru">
                <a:solidFill>
                  <a:srgbClr val="434343"/>
                </a:solidFill>
              </a:rPr>
              <a:t> </a:t>
            </a:r>
            <a:r>
              <a:rPr lang="ru">
                <a:solidFill>
                  <a:srgbClr val="434343"/>
                </a:solidFill>
              </a:rPr>
              <a:t>полный путь</a:t>
            </a:r>
            <a:r>
              <a:rPr lang="ru">
                <a:solidFill>
                  <a:srgbClr val="434343"/>
                </a:solidFill>
              </a:rPr>
              <a:t> типа Inner будет Cnt#Inner. Путь может быть описан для любой глубины вложенности типа. </a:t>
            </a:r>
          </a:p>
          <a:p>
            <a:pPr lvl="0" rtl="0">
              <a:spcBef>
                <a:spcPts val="0"/>
              </a:spcBef>
              <a:buNone/>
            </a:pPr>
            <a:r>
              <a:rPr lang="ru">
                <a:solidFill>
                  <a:srgbClr val="434343"/>
                </a:solidFill>
              </a:rPr>
              <a:t>  </a:t>
            </a: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64" name="Shape 1064"/>
        <p:cNvGrpSpPr/>
        <p:nvPr/>
      </p:nvGrpSpPr>
      <p:grpSpPr>
        <a:xfrm>
          <a:off x="0" y="0"/>
          <a:ext cx="0" cy="0"/>
          <a:chOff x="0" y="0"/>
          <a:chExt cx="0" cy="0"/>
        </a:xfrm>
      </p:grpSpPr>
      <p:sp>
        <p:nvSpPr>
          <p:cNvPr id="1065" name="Shape 10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66" name="Shape 1066"/>
          <p:cNvSpPr txBox="1"/>
          <p:nvPr/>
        </p:nvSpPr>
        <p:spPr>
          <a:xfrm>
            <a:off x="311700" y="1021425"/>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Path dependent types</a:t>
            </a:r>
          </a:p>
        </p:txBody>
      </p:sp>
      <p:sp>
        <p:nvSpPr>
          <p:cNvPr id="1067" name="Shape 1067"/>
          <p:cNvSpPr txBox="1"/>
          <p:nvPr/>
        </p:nvSpPr>
        <p:spPr>
          <a:xfrm>
            <a:off x="311700" y="1443950"/>
            <a:ext cx="6919800" cy="35103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scala.reflect.runtime.</a:t>
            </a:r>
            <a:r>
              <a:rPr i="1" lang="ru" sz="1000">
                <a:solidFill>
                  <a:srgbClr val="660E7A"/>
                </a:solidFill>
                <a:highlight>
                  <a:srgbClr val="FFFFFF"/>
                </a:highlight>
                <a:latin typeface="Verdana"/>
                <a:ea typeface="Verdana"/>
                <a:cs typeface="Verdana"/>
                <a:sym typeface="Verdana"/>
              </a:rPr>
              <a:t>universe</a:t>
            </a:r>
            <a:r>
              <a:rPr lang="ru" sz="1000">
                <a:solidFill>
                  <a:schemeClr val="dk1"/>
                </a:solidFill>
                <a:highlight>
                  <a:srgbClr val="FFFFFF"/>
                </a:highlight>
                <a:latin typeface="Verdana"/>
                <a:ea typeface="Verdana"/>
                <a:cs typeface="Verdana"/>
                <a:sym typeface="Verdana"/>
              </a:rPr>
              <a:t>._</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tagged[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TypeTag](t: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typeTag[</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Inner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getInner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Inner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doPathIndependent(t: Cnt#Inner)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 dependent"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doPathDependent(t: Inner)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"PathDependent"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Cnt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cnt2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Cnt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 = cnt.getInner</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in2 = cnt2.getInner</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inT = Cnt.</a:t>
            </a:r>
            <a:r>
              <a:rPr i="1" lang="ru" sz="1000">
                <a:solidFill>
                  <a:schemeClr val="dk1"/>
                </a:solidFill>
                <a:highlight>
                  <a:srgbClr val="FFFFFF"/>
                </a:highlight>
                <a:latin typeface="Verdana"/>
                <a:ea typeface="Verdana"/>
                <a:cs typeface="Verdana"/>
                <a:sym typeface="Verdana"/>
              </a:rPr>
              <a:t>tagged</a:t>
            </a:r>
            <a:r>
              <a:rPr lang="ru" sz="1000">
                <a:solidFill>
                  <a:schemeClr val="dk1"/>
                </a:solidFill>
                <a:highlight>
                  <a:srgbClr val="FFFFFF"/>
                </a:highlight>
                <a:latin typeface="Verdana"/>
                <a:ea typeface="Verdana"/>
                <a:cs typeface="Verdana"/>
                <a:sym typeface="Verdana"/>
              </a:rPr>
              <a:t>(in)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in2T = Cnt.</a:t>
            </a:r>
            <a:r>
              <a:rPr i="1" lang="ru" sz="1000">
                <a:solidFill>
                  <a:schemeClr val="dk1"/>
                </a:solidFill>
                <a:highlight>
                  <a:srgbClr val="FFFFFF"/>
                </a:highlight>
                <a:latin typeface="Verdana"/>
                <a:ea typeface="Verdana"/>
                <a:cs typeface="Verdana"/>
                <a:sym typeface="Verdana"/>
              </a:rPr>
              <a:t>tagged</a:t>
            </a:r>
            <a:r>
              <a:rPr lang="ru" sz="1000">
                <a:solidFill>
                  <a:schemeClr val="dk1"/>
                </a:solidFill>
                <a:highlight>
                  <a:srgbClr val="FFFFFF"/>
                </a:highlight>
                <a:latin typeface="Verdana"/>
                <a:ea typeface="Verdana"/>
                <a:cs typeface="Verdana"/>
                <a:sym typeface="Verdana"/>
              </a:rPr>
              <a:t>(in2)</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cnt.doPathIndependent(in)</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cnt.doPathIndependent(in2)</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cnt.doPathDependent(in)</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//cnt.doPathDependent(in2) won't compile deu to  path dependency</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assert</a:t>
            </a:r>
            <a:r>
              <a:rPr lang="ru" sz="1000">
                <a:solidFill>
                  <a:schemeClr val="dk1"/>
                </a:solidFill>
                <a:highlight>
                  <a:srgbClr val="FFFFFF"/>
                </a:highlight>
                <a:latin typeface="Verdana"/>
                <a:ea typeface="Verdana"/>
                <a:cs typeface="Verdana"/>
                <a:sym typeface="Verdana"/>
              </a:rPr>
              <a:t>(!(inT.tpe =:= in2T.tpe))</a:t>
            </a: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71" name="Shape 1071"/>
        <p:cNvGrpSpPr/>
        <p:nvPr/>
      </p:nvGrpSpPr>
      <p:grpSpPr>
        <a:xfrm>
          <a:off x="0" y="0"/>
          <a:ext cx="0" cy="0"/>
          <a:chOff x="0" y="0"/>
          <a:chExt cx="0" cy="0"/>
        </a:xfrm>
      </p:grpSpPr>
      <p:sp>
        <p:nvSpPr>
          <p:cNvPr id="1072" name="Shape 10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73" name="Shape 1073"/>
          <p:cNvSpPr txBox="1"/>
          <p:nvPr/>
        </p:nvSpPr>
        <p:spPr>
          <a:xfrm>
            <a:off x="311700" y="1085350"/>
            <a:ext cx="8520600" cy="35376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В scala применяется та же самая модель памяти, что и в java. Соответственно доступны все те же механизмы управления потоками, что и в Java, следовательно можно </a:t>
            </a:r>
          </a:p>
          <a:p>
            <a:pPr indent="-228600" lvl="0" marL="914400" rtl="0">
              <a:spcBef>
                <a:spcPts val="0"/>
              </a:spcBef>
              <a:buClr>
                <a:srgbClr val="434343"/>
              </a:buClr>
              <a:buChar char="●"/>
            </a:pPr>
            <a:r>
              <a:rPr lang="ru">
                <a:solidFill>
                  <a:srgbClr val="434343"/>
                </a:solidFill>
              </a:rPr>
              <a:t>синхронизироваться на мониторах объектов: </a:t>
            </a:r>
            <a:r>
              <a:rPr b="1" lang="ru">
                <a:solidFill>
                  <a:srgbClr val="434343"/>
                </a:solidFill>
              </a:rPr>
              <a:t>someInstance.synchronized{}</a:t>
            </a:r>
            <a:r>
              <a:rPr lang="ru">
                <a:solidFill>
                  <a:srgbClr val="434343"/>
                </a:solidFill>
              </a:rPr>
              <a:t> или даже </a:t>
            </a:r>
            <a:r>
              <a:rPr b="1" lang="ru">
                <a:solidFill>
                  <a:srgbClr val="434343"/>
                </a:solidFill>
              </a:rPr>
              <a:t>this.synchronized{...}</a:t>
            </a:r>
          </a:p>
          <a:p>
            <a:pPr indent="-228600" lvl="0" marL="914400" rtl="0">
              <a:spcBef>
                <a:spcPts val="0"/>
              </a:spcBef>
              <a:buClr>
                <a:srgbClr val="434343"/>
              </a:buClr>
              <a:buChar char="●"/>
            </a:pPr>
            <a:r>
              <a:rPr lang="ru">
                <a:solidFill>
                  <a:srgbClr val="434343"/>
                </a:solidFill>
              </a:rPr>
              <a:t>создавать volatile методы и переменные, с помощью аннотации </a:t>
            </a:r>
            <a:r>
              <a:rPr b="1" lang="ru">
                <a:solidFill>
                  <a:srgbClr val="434343"/>
                </a:solidFill>
              </a:rPr>
              <a:t>@volatile</a:t>
            </a:r>
          </a:p>
          <a:p>
            <a:pPr indent="-228600" lvl="0" marL="914400" rtl="0">
              <a:spcBef>
                <a:spcPts val="0"/>
              </a:spcBef>
              <a:buClr>
                <a:srgbClr val="434343"/>
              </a:buClr>
              <a:buChar char="●"/>
            </a:pPr>
            <a:r>
              <a:rPr lang="ru">
                <a:solidFill>
                  <a:srgbClr val="434343"/>
                </a:solidFill>
              </a:rPr>
              <a:t>использовать </a:t>
            </a:r>
            <a:r>
              <a:rPr b="1" lang="ru">
                <a:solidFill>
                  <a:srgbClr val="434343"/>
                </a:solidFill>
              </a:rPr>
              <a:t>ReentrantLock</a:t>
            </a:r>
            <a:r>
              <a:rPr lang="ru">
                <a:solidFill>
                  <a:srgbClr val="434343"/>
                </a:solidFill>
              </a:rPr>
              <a:t>, барьеры, семафоры и другие примитивы</a:t>
            </a:r>
          </a:p>
          <a:p>
            <a:pPr indent="-228600" lvl="0" marL="914400" rtl="0">
              <a:spcBef>
                <a:spcPts val="0"/>
              </a:spcBef>
              <a:buClr>
                <a:srgbClr val="434343"/>
              </a:buClr>
              <a:buChar char="●"/>
            </a:pPr>
            <a:r>
              <a:rPr lang="ru">
                <a:solidFill>
                  <a:srgbClr val="434343"/>
                </a:solidFill>
              </a:rPr>
              <a:t>атомарные конструкции, например </a:t>
            </a:r>
            <a:r>
              <a:rPr b="1" lang="ru">
                <a:solidFill>
                  <a:srgbClr val="434343"/>
                </a:solidFill>
              </a:rPr>
              <a:t>AtomicReference</a:t>
            </a:r>
            <a:r>
              <a:rPr lang="ru">
                <a:solidFill>
                  <a:srgbClr val="434343"/>
                </a:solidFill>
              </a:rPr>
              <a:t> </a:t>
            </a:r>
          </a:p>
          <a:p>
            <a:pPr indent="-228600" lvl="0" marL="914400" rtl="0">
              <a:spcBef>
                <a:spcPts val="0"/>
              </a:spcBef>
              <a:buClr>
                <a:srgbClr val="434343"/>
              </a:buClr>
              <a:buChar char="●"/>
            </a:pPr>
            <a:r>
              <a:rPr lang="ru">
                <a:solidFill>
                  <a:srgbClr val="434343"/>
                </a:solidFill>
              </a:rPr>
              <a:t>использовать конкурентные коллекции из Java и из Scala, например </a:t>
            </a:r>
            <a:r>
              <a:rPr b="1" lang="ru">
                <a:solidFill>
                  <a:srgbClr val="434343"/>
                </a:solidFill>
              </a:rPr>
              <a:t>TrieMap</a:t>
            </a:r>
            <a:r>
              <a:rPr lang="ru">
                <a:solidFill>
                  <a:srgbClr val="434343"/>
                </a:solidFill>
              </a:rPr>
              <a:t> из </a:t>
            </a:r>
            <a:r>
              <a:rPr b="1" lang="ru">
                <a:solidFill>
                  <a:srgbClr val="434343"/>
                </a:solidFill>
              </a:rPr>
              <a:t>scala.collection.concurrent</a:t>
            </a:r>
            <a:r>
              <a:rPr lang="ru">
                <a:solidFill>
                  <a:srgbClr val="434343"/>
                </a:solidFill>
              </a:rPr>
              <a:t> или параллельные коллекции из </a:t>
            </a:r>
            <a:r>
              <a:rPr b="1" lang="ru">
                <a:solidFill>
                  <a:srgbClr val="434343"/>
                </a:solidFill>
              </a:rPr>
              <a:t>scala.collection.parallel</a:t>
            </a:r>
          </a:p>
          <a:p>
            <a:pPr lvl="0" rtl="0">
              <a:spcBef>
                <a:spcPts val="0"/>
              </a:spcBef>
              <a:buNone/>
            </a:pPr>
            <a:r>
              <a:rPr lang="ru">
                <a:solidFill>
                  <a:srgbClr val="434343"/>
                </a:solidFill>
              </a:rPr>
              <a:t>Несмотря на обширность инструментов работы в многопоточной среде, scala представляет 2 инструмента, которые можно считать наиболее предпочтительными для написания многопоточного функционального кода. Это </a:t>
            </a:r>
            <a:r>
              <a:rPr b="1" lang="ru">
                <a:solidFill>
                  <a:srgbClr val="434343"/>
                </a:solidFill>
              </a:rPr>
              <a:t>scala.concurrent.Future</a:t>
            </a:r>
            <a:r>
              <a:rPr lang="ru">
                <a:solidFill>
                  <a:srgbClr val="434343"/>
                </a:solidFill>
              </a:rPr>
              <a:t> и </a:t>
            </a:r>
            <a:r>
              <a:rPr lang="ru" u="sng">
                <a:solidFill>
                  <a:schemeClr val="hlink"/>
                </a:solidFill>
                <a:hlinkClick r:id="rId3"/>
              </a:rPr>
              <a:t>Akka actors</a:t>
            </a:r>
            <a:r>
              <a:rPr lang="ru">
                <a:solidFill>
                  <a:srgbClr val="434343"/>
                </a:solidFill>
              </a:rPr>
              <a:t>. Оба инструмента, инкапсулируют в себе особенности работы с памятью и потоками, что позволяет разработчику сфокусировать свое внимание на логике приложения.</a:t>
            </a: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77" name="Shape 1077"/>
        <p:cNvGrpSpPr/>
        <p:nvPr/>
      </p:nvGrpSpPr>
      <p:grpSpPr>
        <a:xfrm>
          <a:off x="0" y="0"/>
          <a:ext cx="0" cy="0"/>
          <a:chOff x="0" y="0"/>
          <a:chExt cx="0" cy="0"/>
        </a:xfrm>
      </p:grpSpPr>
      <p:sp>
        <p:nvSpPr>
          <p:cNvPr id="1078" name="Shape 10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79" name="Shape 1079"/>
          <p:cNvSpPr txBox="1"/>
          <p:nvPr/>
        </p:nvSpPr>
        <p:spPr>
          <a:xfrm>
            <a:off x="311700" y="110860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F - это трейт, который представляет собой контейнер над асинхронной задачей. Он позволяет применять к задачам методы композиции и трансформации аналогичные методам Traversable. При этом детали реализации, касающиеся работы с потоками и памятью, практически полностью скрыты внутри реализации.</a:t>
            </a:r>
          </a:p>
          <a:p>
            <a:pPr lvl="0" rtl="0">
              <a:spcBef>
                <a:spcPts val="0"/>
              </a:spcBef>
              <a:buNone/>
            </a:pPr>
            <a:r>
              <a:rPr lang="ru">
                <a:solidFill>
                  <a:srgbClr val="434343"/>
                </a:solidFill>
              </a:rPr>
              <a:t>	Для того, что бы создать асинхронную задачу необходимо</a:t>
            </a:r>
          </a:p>
          <a:p>
            <a:pPr indent="-228600" lvl="0" marL="914400" rtl="0">
              <a:spcBef>
                <a:spcPts val="0"/>
              </a:spcBef>
              <a:buClr>
                <a:srgbClr val="434343"/>
              </a:buClr>
              <a:buChar char="●"/>
            </a:pPr>
            <a:r>
              <a:rPr lang="ru">
                <a:solidFill>
                  <a:srgbClr val="434343"/>
                </a:solidFill>
              </a:rPr>
              <a:t>вызвать </a:t>
            </a:r>
            <a:r>
              <a:rPr b="1" lang="ru">
                <a:solidFill>
                  <a:srgbClr val="434343"/>
                </a:solidFill>
              </a:rPr>
              <a:t>def apply[T](body: =&gt;T). </a:t>
            </a:r>
            <a:r>
              <a:rPr lang="ru">
                <a:solidFill>
                  <a:srgbClr val="434343"/>
                </a:solidFill>
              </a:rPr>
              <a:t>Пример ниже асинхронно напечатает слово “Hi”</a:t>
            </a:r>
          </a:p>
          <a:p>
            <a:pPr indent="-228600" lvl="0" marL="914400" rtl="0">
              <a:spcBef>
                <a:spcPts val="0"/>
              </a:spcBef>
              <a:buClr>
                <a:srgbClr val="434343"/>
              </a:buClr>
              <a:buChar char="●"/>
            </a:pPr>
            <a:r>
              <a:rPr lang="ru">
                <a:solidFill>
                  <a:srgbClr val="434343"/>
                </a:solidFill>
              </a:rPr>
              <a:t>импортировать в контекст или передать явно </a:t>
            </a:r>
            <a:r>
              <a:rPr b="1" lang="ru">
                <a:solidFill>
                  <a:srgbClr val="434343"/>
                </a:solidFill>
              </a:rPr>
              <a:t>ExecutionContext. </a:t>
            </a:r>
            <a:r>
              <a:rPr lang="ru">
                <a:solidFill>
                  <a:srgbClr val="434343"/>
                </a:solidFill>
              </a:rPr>
              <a:t>EC отвечает за асинхронное выполнение кода, переданного </a:t>
            </a:r>
            <a:r>
              <a:rPr b="1" lang="ru">
                <a:solidFill>
                  <a:srgbClr val="434343"/>
                </a:solidFill>
              </a:rPr>
              <a:t>Future.apply</a:t>
            </a:r>
            <a:r>
              <a:rPr lang="ru">
                <a:solidFill>
                  <a:srgbClr val="434343"/>
                </a:solidFill>
              </a:rPr>
              <a:t>. </a:t>
            </a:r>
          </a:p>
          <a:p>
            <a:pPr lvl="0" rtl="0">
              <a:spcBef>
                <a:spcPts val="0"/>
              </a:spcBef>
              <a:buNone/>
            </a:pPr>
            <a:r>
              <a:t/>
            </a:r>
            <a:endParaRPr>
              <a:solidFill>
                <a:srgbClr val="434343"/>
              </a:solidFill>
            </a:endParaRPr>
          </a:p>
        </p:txBody>
      </p:sp>
      <p:sp>
        <p:nvSpPr>
          <p:cNvPr id="1080" name="Shape 1080"/>
          <p:cNvSpPr txBox="1"/>
          <p:nvPr/>
        </p:nvSpPr>
        <p:spPr>
          <a:xfrm>
            <a:off x="311700" y="3293200"/>
            <a:ext cx="6919800" cy="10320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scala.concurrent.Future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scala.concurrent.ExecutionContext.Implicits.</a:t>
            </a:r>
            <a:r>
              <a:rPr i="1" lang="ru" sz="1000">
                <a:solidFill>
                  <a:srgbClr val="660E7A"/>
                </a:solidFill>
                <a:highlight>
                  <a:srgbClr val="FFFFFF"/>
                </a:highlight>
                <a:latin typeface="Verdana"/>
                <a:ea typeface="Verdana"/>
                <a:cs typeface="Verdana"/>
                <a:sym typeface="Verdana"/>
              </a:rPr>
              <a:t>global</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Future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"Hi"</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84" name="Shape 1084"/>
        <p:cNvGrpSpPr/>
        <p:nvPr/>
      </p:nvGrpSpPr>
      <p:grpSpPr>
        <a:xfrm>
          <a:off x="0" y="0"/>
          <a:ext cx="0" cy="0"/>
          <a:chOff x="0" y="0"/>
          <a:chExt cx="0" cy="0"/>
        </a:xfrm>
      </p:grpSpPr>
      <p:sp>
        <p:nvSpPr>
          <p:cNvPr id="1085" name="Shape 108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86" name="Shape 1086"/>
          <p:cNvSpPr txBox="1"/>
          <p:nvPr/>
        </p:nvSpPr>
        <p:spPr>
          <a:xfrm>
            <a:off x="311700" y="1108600"/>
            <a:ext cx="8520600" cy="245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Каждый раз, когда мы создаем F, “под капотом” создается Task. Task может быть выполнен синхронно в том же потоке, но скорее всего будет выполнен асинхронно. По умолчанию scala использует </a:t>
            </a:r>
            <a:r>
              <a:rPr lang="ru" u="sng">
                <a:solidFill>
                  <a:schemeClr val="hlink"/>
                </a:solidFill>
                <a:hlinkClick r:id="rId3"/>
              </a:rPr>
              <a:t>ForkJoinPool </a:t>
            </a:r>
            <a:r>
              <a:rPr lang="ru">
                <a:solidFill>
                  <a:srgbClr val="434343"/>
                </a:solidFill>
              </a:rPr>
              <a:t> для хранения и исполнения задач. Задачи, могут выполнятся не в том порядке, в каком они были созданы, тем не менее, у разработчика есть способ влиять на порядок их выполнения. Это и многое другое можно сделать с помощью функций комбинаторов, описанных чуть ниже.</a:t>
            </a:r>
          </a:p>
          <a:p>
            <a:pPr lvl="0" rtl="0">
              <a:spcBef>
                <a:spcPts val="0"/>
              </a:spcBef>
              <a:buNone/>
            </a:pPr>
            <a:r>
              <a:rPr lang="ru">
                <a:solidFill>
                  <a:srgbClr val="434343"/>
                </a:solidFill>
              </a:rPr>
              <a:t>	Исключительные ситуации(кроме фатальных), случившиеся внутри фьючи, не распространяются на код снаружи. Вместо этого они влияют на тип возвращаемого значения. Таким образом удобно бывает думать о фьючах, как об асинхронных Try[T]</a:t>
            </a: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90" name="Shape 1090"/>
        <p:cNvGrpSpPr/>
        <p:nvPr/>
      </p:nvGrpSpPr>
      <p:grpSpPr>
        <a:xfrm>
          <a:off x="0" y="0"/>
          <a:ext cx="0" cy="0"/>
          <a:chOff x="0" y="0"/>
          <a:chExt cx="0" cy="0"/>
        </a:xfrm>
      </p:grpSpPr>
      <p:sp>
        <p:nvSpPr>
          <p:cNvPr id="1091" name="Shape 109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92" name="Shape 1092"/>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Scala Futures(F) and Promises(P)</a:t>
            </a:r>
          </a:p>
          <a:p>
            <a:pPr lvl="0" rtl="0">
              <a:spcBef>
                <a:spcPts val="0"/>
              </a:spcBef>
              <a:buNone/>
            </a:pPr>
            <a:r>
              <a:rPr lang="ru">
                <a:solidFill>
                  <a:srgbClr val="434343"/>
                </a:solidFill>
              </a:rPr>
              <a:t>	Статические функции для работы c Future</a:t>
            </a:r>
          </a:p>
          <a:p>
            <a:pPr indent="-228600" lvl="0" marL="914400" rtl="0">
              <a:spcBef>
                <a:spcPts val="0"/>
              </a:spcBef>
              <a:buClr>
                <a:srgbClr val="434343"/>
              </a:buClr>
              <a:buChar char="●"/>
            </a:pPr>
            <a:r>
              <a:rPr b="1" lang="ru">
                <a:solidFill>
                  <a:srgbClr val="434343"/>
                </a:solidFill>
              </a:rPr>
              <a:t>Future.sequence -</a:t>
            </a:r>
            <a:r>
              <a:rPr lang="ru"/>
              <a:t> </a:t>
            </a:r>
            <a:r>
              <a:rPr lang="ru">
                <a:solidFill>
                  <a:srgbClr val="434343"/>
                </a:solidFill>
              </a:rPr>
              <a:t>превращает последовательность фьюч во фьючу от последовательности результатов.</a:t>
            </a:r>
          </a:p>
          <a:p>
            <a:pPr indent="-228600" lvl="0" marL="914400" rtl="0">
              <a:spcBef>
                <a:spcPts val="0"/>
              </a:spcBef>
              <a:buClr>
                <a:srgbClr val="434343"/>
              </a:buClr>
              <a:buChar char="●"/>
            </a:pPr>
            <a:r>
              <a:rPr b="1" lang="ru">
                <a:solidFill>
                  <a:srgbClr val="434343"/>
                </a:solidFill>
              </a:rPr>
              <a:t>Future.fromTry - </a:t>
            </a:r>
            <a:r>
              <a:rPr lang="ru">
                <a:solidFill>
                  <a:srgbClr val="434343"/>
                </a:solidFill>
              </a:rPr>
              <a:t>синхронно создаст завершенную фьючу из Try[]</a:t>
            </a:r>
          </a:p>
          <a:p>
            <a:pPr indent="-228600" lvl="0" marL="914400" rtl="0">
              <a:spcBef>
                <a:spcPts val="0"/>
              </a:spcBef>
              <a:buClr>
                <a:srgbClr val="434343"/>
              </a:buClr>
              <a:buChar char="●"/>
            </a:pPr>
            <a:r>
              <a:rPr b="1" lang="ru">
                <a:solidFill>
                  <a:srgbClr val="434343"/>
                </a:solidFill>
              </a:rPr>
              <a:t>Future.successful - </a:t>
            </a:r>
            <a:r>
              <a:rPr lang="ru">
                <a:solidFill>
                  <a:srgbClr val="434343"/>
                </a:solidFill>
              </a:rPr>
              <a:t>так же синхронно создаст успешно завершенную фьючу, содержащую значение, переданное в этот метод</a:t>
            </a:r>
          </a:p>
          <a:p>
            <a:pPr indent="-228600" lvl="0" marL="914400" rtl="0" algn="just">
              <a:spcBef>
                <a:spcPts val="0"/>
              </a:spcBef>
              <a:buClr>
                <a:srgbClr val="434343"/>
              </a:buClr>
              <a:buChar char="●"/>
            </a:pPr>
            <a:r>
              <a:rPr b="1" lang="ru">
                <a:solidFill>
                  <a:srgbClr val="434343"/>
                </a:solidFill>
              </a:rPr>
              <a:t>Future.traverse - </a:t>
            </a:r>
            <a:r>
              <a:rPr lang="ru">
                <a:solidFill>
                  <a:srgbClr val="434343"/>
                </a:solidFill>
              </a:rPr>
              <a:t>превращает переданный TraversableOnce во фьючу </a:t>
            </a: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96" name="Shape 1096"/>
        <p:cNvGrpSpPr/>
        <p:nvPr/>
      </p:nvGrpSpPr>
      <p:grpSpPr>
        <a:xfrm>
          <a:off x="0" y="0"/>
          <a:ext cx="0" cy="0"/>
          <a:chOff x="0" y="0"/>
          <a:chExt cx="0" cy="0"/>
        </a:xfrm>
      </p:grpSpPr>
      <p:sp>
        <p:nvSpPr>
          <p:cNvPr id="1097" name="Shape 109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98" name="Shape 1098"/>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Callback функции</a:t>
            </a:r>
          </a:p>
          <a:p>
            <a:pPr indent="-228600" lvl="0" marL="914400" rtl="0">
              <a:spcBef>
                <a:spcPts val="0"/>
              </a:spcBef>
              <a:buClr>
                <a:srgbClr val="434343"/>
              </a:buClr>
              <a:buChar char="●"/>
            </a:pPr>
            <a:r>
              <a:rPr b="1" lang="ru">
                <a:solidFill>
                  <a:srgbClr val="434343"/>
                </a:solidFill>
              </a:rPr>
              <a:t>future.onComplete, onFailure, onSuccess</a:t>
            </a:r>
            <a:r>
              <a:rPr lang="ru">
                <a:solidFill>
                  <a:srgbClr val="434343"/>
                </a:solidFill>
              </a:rPr>
              <a:t> - методы, позволяющие передать колбэк, который будет выполнен в зависимости от того,  как завершилась фьюча. Методы возвращают unit и предназначены для выполнения каких-то побочных действий. Может быть задано произвольное количество колбэков. Порядок их определения не влияет на порядок вызов.</a:t>
            </a:r>
          </a:p>
          <a:p>
            <a:pPr indent="-228600" lvl="0" marL="914400" rtl="0">
              <a:spcBef>
                <a:spcPts val="0"/>
              </a:spcBef>
              <a:buClr>
                <a:srgbClr val="434343"/>
              </a:buClr>
              <a:buChar char="●"/>
            </a:pPr>
            <a:r>
              <a:rPr b="1" lang="ru">
                <a:solidFill>
                  <a:srgbClr val="434343"/>
                </a:solidFill>
              </a:rPr>
              <a:t>andThen - </a:t>
            </a:r>
            <a:r>
              <a:rPr lang="ru">
                <a:solidFill>
                  <a:srgbClr val="434343"/>
                </a:solidFill>
              </a:rPr>
              <a:t>позволяет определить несколько побочных функций. Функции будут выполнены в том порядке, в котором переданы </a:t>
            </a:r>
          </a:p>
          <a:p>
            <a:pPr lvl="0" rtl="0">
              <a:spcBef>
                <a:spcPts val="0"/>
              </a:spcBef>
              <a:buNone/>
            </a:pPr>
            <a:r>
              <a:t/>
            </a:r>
            <a:endParaRPr>
              <a:solidFill>
                <a:srgbClr val="434343"/>
              </a:solidFill>
            </a:endParaRPr>
          </a:p>
          <a:p>
            <a:pPr lvl="0" rtl="0">
              <a:spcBef>
                <a:spcPts val="0"/>
              </a:spcBef>
              <a:buNone/>
            </a:pPr>
            <a:r>
              <a:rPr lang="ru">
                <a:solidFill>
                  <a:srgbClr val="434343"/>
                </a:solidFill>
              </a:rPr>
              <a:t>		</a:t>
            </a:r>
          </a:p>
        </p:txBody>
      </p:sp>
      <p:sp>
        <p:nvSpPr>
          <p:cNvPr id="1099" name="Shape 1099"/>
          <p:cNvSpPr txBox="1"/>
          <p:nvPr/>
        </p:nvSpPr>
        <p:spPr>
          <a:xfrm>
            <a:off x="311700" y="3259250"/>
            <a:ext cx="6919800" cy="1759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scala.concurrent.Future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scala.concurrent.ExecutionContext.Implicits.</a:t>
            </a:r>
            <a:r>
              <a:rPr i="1" lang="ru" sz="1000">
                <a:solidFill>
                  <a:srgbClr val="660E7A"/>
                </a:solidFill>
                <a:highlight>
                  <a:srgbClr val="FFFFFF"/>
                </a:highlight>
                <a:latin typeface="Verdana"/>
                <a:ea typeface="Verdana"/>
                <a:cs typeface="Verdana"/>
                <a:sym typeface="Verdana"/>
              </a:rPr>
              <a:t>global</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scala.util._</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f = </a:t>
            </a:r>
            <a:r>
              <a:rPr i="1" lang="ru" sz="1000">
                <a:solidFill>
                  <a:schemeClr val="dk1"/>
                </a:solidFill>
                <a:highlight>
                  <a:srgbClr val="FFFFFF"/>
                </a:highlight>
                <a:latin typeface="Verdana"/>
                <a:ea typeface="Verdana"/>
                <a:cs typeface="Verdana"/>
                <a:sym typeface="Verdana"/>
              </a:rPr>
              <a:t>Future </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f andThen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 =&gt; sys.</a:t>
            </a:r>
            <a:r>
              <a:rPr i="1" lang="ru" sz="1000">
                <a:solidFill>
                  <a:schemeClr val="dk1"/>
                </a:solidFill>
                <a:highlight>
                  <a:srgbClr val="FFFFFF"/>
                </a:highlight>
                <a:latin typeface="Verdana"/>
                <a:ea typeface="Verdana"/>
                <a:cs typeface="Verdana"/>
                <a:sym typeface="Verdana"/>
              </a:rPr>
              <a:t>error</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"runtime exception"</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andThen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Failure</a:t>
            </a:r>
            <a:r>
              <a:rPr lang="ru" sz="1000">
                <a:solidFill>
                  <a:schemeClr val="dk1"/>
                </a:solidFill>
                <a:highlight>
                  <a:srgbClr val="FFFFFF"/>
                </a:highlight>
                <a:latin typeface="Verdana"/>
                <a:ea typeface="Verdana"/>
                <a:cs typeface="Verdana"/>
                <a:sym typeface="Verdana"/>
              </a:rPr>
              <a:t>(t)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Success</a:t>
            </a:r>
            <a:r>
              <a:rPr lang="ru" sz="1000">
                <a:solidFill>
                  <a:schemeClr val="dk1"/>
                </a:solidFill>
                <a:highlight>
                  <a:srgbClr val="FFFFFF"/>
                </a:highlight>
                <a:latin typeface="Verdana"/>
                <a:ea typeface="Verdana"/>
                <a:cs typeface="Verdana"/>
                <a:sym typeface="Verdana"/>
              </a:rPr>
              <a:t>(v)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(v)</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03" name="Shape 1103"/>
        <p:cNvGrpSpPr/>
        <p:nvPr/>
      </p:nvGrpSpPr>
      <p:grpSpPr>
        <a:xfrm>
          <a:off x="0" y="0"/>
          <a:ext cx="0" cy="0"/>
          <a:chOff x="0" y="0"/>
          <a:chExt cx="0" cy="0"/>
        </a:xfrm>
      </p:grpSpPr>
      <p:sp>
        <p:nvSpPr>
          <p:cNvPr id="1104" name="Shape 11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05" name="Shape 1105"/>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Методы комбинаторы - </a:t>
            </a:r>
            <a:r>
              <a:rPr b="1" lang="ru">
                <a:solidFill>
                  <a:srgbClr val="434343"/>
                </a:solidFill>
              </a:rPr>
              <a:t>map, flatMap, filter, collect</a:t>
            </a:r>
            <a:r>
              <a:rPr lang="ru">
                <a:solidFill>
                  <a:srgbClr val="434343"/>
                </a:solidFill>
              </a:rPr>
              <a:t> и т.д. имею тот же смысл, что и функции, описанные в </a:t>
            </a:r>
            <a:r>
              <a:rPr b="1" lang="ru">
                <a:solidFill>
                  <a:srgbClr val="434343"/>
                </a:solidFill>
              </a:rPr>
              <a:t>Traversable</a:t>
            </a:r>
            <a:r>
              <a:rPr lang="ru">
                <a:solidFill>
                  <a:srgbClr val="434343"/>
                </a:solidFill>
              </a:rPr>
              <a:t>. Используя их нужно помнить, что каждое применение этих функций порождает новый таск, который кладется в очередь на выполнение. Иногда имеет смысл сэкономить несколько тасков, объединив несколько действий в одну функцию.</a:t>
            </a:r>
          </a:p>
          <a:p>
            <a:pPr lvl="0" rtl="0">
              <a:spcBef>
                <a:spcPts val="0"/>
              </a:spcBef>
              <a:buNone/>
            </a:pPr>
            <a:r>
              <a:rPr lang="ru">
                <a:solidFill>
                  <a:srgbClr val="434343"/>
                </a:solidFill>
              </a:rPr>
              <a:t>	Т.к. над Future определены методы, </a:t>
            </a:r>
            <a:r>
              <a:rPr b="1" lang="ru">
                <a:solidFill>
                  <a:srgbClr val="434343"/>
                </a:solidFill>
              </a:rPr>
              <a:t>foreach, map, flatMap </a:t>
            </a:r>
            <a:r>
              <a:rPr lang="ru">
                <a:solidFill>
                  <a:srgbClr val="434343"/>
                </a:solidFill>
              </a:rPr>
              <a:t>и</a:t>
            </a:r>
            <a:r>
              <a:rPr b="1" lang="ru">
                <a:solidFill>
                  <a:srgbClr val="434343"/>
                </a:solidFill>
              </a:rPr>
              <a:t> withFilter</a:t>
            </a:r>
            <a:r>
              <a:rPr lang="ru">
                <a:solidFill>
                  <a:srgbClr val="434343"/>
                </a:solidFill>
              </a:rPr>
              <a:t>, для композиции фьюч есть возможность применять for comprehension.</a:t>
            </a:r>
          </a:p>
          <a:p>
            <a:pPr lvl="0" rtl="0">
              <a:spcBef>
                <a:spcPts val="0"/>
              </a:spcBef>
              <a:buNone/>
            </a:pPr>
            <a:r>
              <a:rPr lang="ru">
                <a:solidFill>
                  <a:srgbClr val="434343"/>
                </a:solidFill>
              </a:rPr>
              <a:t>	Значение фьючи можно несколькими способами.  Методы из Await сопряжены с риском возникновения ошибок в приложении и должны быть использованы с осторожность</a:t>
            </a:r>
          </a:p>
          <a:p>
            <a:pPr indent="-228600" lvl="0" marL="914400" rtl="0">
              <a:spcBef>
                <a:spcPts val="0"/>
              </a:spcBef>
              <a:buClr>
                <a:srgbClr val="434343"/>
              </a:buClr>
              <a:buChar char="●"/>
            </a:pPr>
            <a:r>
              <a:rPr b="1" lang="ru">
                <a:solidFill>
                  <a:srgbClr val="434343"/>
                </a:solidFill>
              </a:rPr>
              <a:t>Await.result </a:t>
            </a:r>
            <a:r>
              <a:rPr lang="ru">
                <a:solidFill>
                  <a:srgbClr val="434343"/>
                </a:solidFill>
              </a:rPr>
              <a:t>- блокирует текущий поток и ждет в течении duration результат. Если фьюча не завершаеться в отведенное время, будет брошен TimeoutException</a:t>
            </a:r>
          </a:p>
          <a:p>
            <a:pPr indent="-228600" lvl="0" marL="914400" rtl="0">
              <a:spcBef>
                <a:spcPts val="0"/>
              </a:spcBef>
              <a:buClr>
                <a:srgbClr val="434343"/>
              </a:buClr>
              <a:buChar char="●"/>
            </a:pPr>
            <a:r>
              <a:rPr b="1" lang="ru">
                <a:solidFill>
                  <a:srgbClr val="434343"/>
                </a:solidFill>
              </a:rPr>
              <a:t>Await.ready</a:t>
            </a:r>
            <a:r>
              <a:rPr lang="ru">
                <a:solidFill>
                  <a:srgbClr val="434343"/>
                </a:solidFill>
              </a:rPr>
              <a:t> - блокирует текущий поток и ждет завершения фьючи. </a:t>
            </a:r>
          </a:p>
          <a:p>
            <a:pPr indent="-228600" lvl="0" marL="914400" rtl="0">
              <a:spcBef>
                <a:spcPts val="0"/>
              </a:spcBef>
              <a:buClr>
                <a:srgbClr val="434343"/>
              </a:buClr>
              <a:buChar char="●"/>
            </a:pPr>
            <a:r>
              <a:rPr b="1" lang="ru">
                <a:solidFill>
                  <a:srgbClr val="434343"/>
                </a:solidFill>
              </a:rPr>
              <a:t>future.value</a:t>
            </a:r>
            <a:r>
              <a:rPr lang="ru">
                <a:solidFill>
                  <a:srgbClr val="434343"/>
                </a:solidFill>
              </a:rPr>
              <a:t> - возвращает </a:t>
            </a:r>
            <a:r>
              <a:rPr b="1" lang="ru">
                <a:solidFill>
                  <a:srgbClr val="434343"/>
                </a:solidFill>
              </a:rPr>
              <a:t>Option[Try[T]]</a:t>
            </a:r>
            <a:r>
              <a:rPr lang="ru">
                <a:solidFill>
                  <a:srgbClr val="434343"/>
                </a:solidFill>
              </a:rPr>
              <a:t>. Если фьюча еще не завершилась, вернет None </a:t>
            </a: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09" name="Shape 1109"/>
        <p:cNvGrpSpPr/>
        <p:nvPr/>
      </p:nvGrpSpPr>
      <p:grpSpPr>
        <a:xfrm>
          <a:off x="0" y="0"/>
          <a:ext cx="0" cy="0"/>
          <a:chOff x="0" y="0"/>
          <a:chExt cx="0" cy="0"/>
        </a:xfrm>
      </p:grpSpPr>
      <p:sp>
        <p:nvSpPr>
          <p:cNvPr id="1110" name="Shape 111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11" name="Shape 1111"/>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Promise - это трейт, объекты которого могут иметь одно из трех  состояний</a:t>
            </a:r>
          </a:p>
          <a:p>
            <a:pPr indent="-228600" lvl="0" marL="914400" rtl="0">
              <a:spcBef>
                <a:spcPts val="0"/>
              </a:spcBef>
              <a:buClr>
                <a:srgbClr val="434343"/>
              </a:buClr>
              <a:buChar char="●"/>
            </a:pPr>
            <a:r>
              <a:rPr lang="ru">
                <a:solidFill>
                  <a:srgbClr val="434343"/>
                </a:solidFill>
              </a:rPr>
              <a:t>не завершенное</a:t>
            </a:r>
          </a:p>
          <a:p>
            <a:pPr indent="-228600" lvl="0" marL="914400" rtl="0">
              <a:spcBef>
                <a:spcPts val="0"/>
              </a:spcBef>
              <a:buClr>
                <a:srgbClr val="434343"/>
              </a:buClr>
              <a:buChar char="●"/>
            </a:pPr>
            <a:r>
              <a:rPr lang="ru">
                <a:solidFill>
                  <a:srgbClr val="434343"/>
                </a:solidFill>
              </a:rPr>
              <a:t>завершенное</a:t>
            </a:r>
          </a:p>
          <a:p>
            <a:pPr indent="-228600" lvl="0" marL="914400" rtl="0">
              <a:spcBef>
                <a:spcPts val="0"/>
              </a:spcBef>
              <a:buClr>
                <a:srgbClr val="434343"/>
              </a:buClr>
              <a:buChar char="●"/>
            </a:pPr>
            <a:r>
              <a:rPr lang="ru">
                <a:solidFill>
                  <a:srgbClr val="434343"/>
                </a:solidFill>
              </a:rPr>
              <a:t>связанное с другим P</a:t>
            </a:r>
          </a:p>
          <a:p>
            <a:pPr lvl="0" rtl="0">
              <a:spcBef>
                <a:spcPts val="0"/>
              </a:spcBef>
              <a:buNone/>
            </a:pPr>
            <a:r>
              <a:rPr lang="ru">
                <a:solidFill>
                  <a:srgbClr val="434343"/>
                </a:solidFill>
              </a:rPr>
              <a:t>	Promise чаще всего используется, для того, что бы получить объект Future, условие  завершения которого находиться за пределами этого Future</a:t>
            </a:r>
          </a:p>
          <a:p>
            <a:pPr lvl="0">
              <a:spcBef>
                <a:spcPts val="0"/>
              </a:spcBef>
              <a:buNone/>
            </a:pPr>
            <a:r>
              <a:rPr lang="ru">
                <a:solidFill>
                  <a:srgbClr val="434343"/>
                </a:solidFill>
              </a:rPr>
              <a:t>	Методы P</a:t>
            </a:r>
          </a:p>
          <a:p>
            <a:pPr indent="-228600" lvl="0" marL="914400" rtl="0">
              <a:spcBef>
                <a:spcPts val="0"/>
              </a:spcBef>
              <a:buClr>
                <a:srgbClr val="434343"/>
              </a:buClr>
              <a:buChar char="●"/>
            </a:pPr>
            <a:r>
              <a:rPr b="1" lang="ru">
                <a:solidFill>
                  <a:srgbClr val="434343"/>
                </a:solidFill>
              </a:rPr>
              <a:t>Promise.apply</a:t>
            </a:r>
            <a:r>
              <a:rPr lang="ru">
                <a:solidFill>
                  <a:srgbClr val="434343"/>
                </a:solidFill>
              </a:rPr>
              <a:t> - создает новый инстанс P</a:t>
            </a:r>
          </a:p>
          <a:p>
            <a:pPr indent="-228600" lvl="0" marL="914400" rtl="0">
              <a:spcBef>
                <a:spcPts val="0"/>
              </a:spcBef>
              <a:buClr>
                <a:srgbClr val="434343"/>
              </a:buClr>
              <a:buChar char="●"/>
            </a:pPr>
            <a:r>
              <a:rPr b="1" lang="ru">
                <a:solidFill>
                  <a:srgbClr val="434343"/>
                </a:solidFill>
              </a:rPr>
              <a:t>Promise.failed</a:t>
            </a:r>
            <a:r>
              <a:rPr lang="ru">
                <a:solidFill>
                  <a:srgbClr val="434343"/>
                </a:solidFill>
              </a:rPr>
              <a:t> - создает P, завершенный неудачно</a:t>
            </a:r>
          </a:p>
          <a:p>
            <a:pPr indent="-228600" lvl="0" marL="914400" rtl="0">
              <a:spcBef>
                <a:spcPts val="0"/>
              </a:spcBef>
              <a:buClr>
                <a:srgbClr val="434343"/>
              </a:buClr>
              <a:buChar char="●"/>
            </a:pPr>
            <a:r>
              <a:rPr b="1" lang="ru">
                <a:solidFill>
                  <a:srgbClr val="434343"/>
                </a:solidFill>
              </a:rPr>
              <a:t>Promise.successful</a:t>
            </a:r>
            <a:r>
              <a:rPr lang="ru">
                <a:solidFill>
                  <a:srgbClr val="434343"/>
                </a:solidFill>
              </a:rPr>
              <a:t> - создаст P, завершенный удачно </a:t>
            </a:r>
          </a:p>
          <a:p>
            <a:pPr indent="-228600" lvl="0" marL="914400" rtl="0">
              <a:spcBef>
                <a:spcPts val="0"/>
              </a:spcBef>
              <a:buClr>
                <a:srgbClr val="434343"/>
              </a:buClr>
              <a:buChar char="●"/>
            </a:pPr>
            <a:r>
              <a:rPr b="1" lang="ru">
                <a:solidFill>
                  <a:srgbClr val="434343"/>
                </a:solidFill>
              </a:rPr>
              <a:t>p.future</a:t>
            </a:r>
            <a:r>
              <a:rPr lang="ru">
                <a:solidFill>
                  <a:srgbClr val="434343"/>
                </a:solidFill>
              </a:rPr>
              <a:t> - возвращает объект future, связанный с состоянием текущего P</a:t>
            </a:r>
          </a:p>
          <a:p>
            <a:pPr indent="-228600" lvl="0" marL="914400" rtl="0">
              <a:spcBef>
                <a:spcPts val="0"/>
              </a:spcBef>
              <a:buClr>
                <a:srgbClr val="434343"/>
              </a:buClr>
              <a:buChar char="●"/>
            </a:pPr>
            <a:r>
              <a:rPr b="1" lang="ru">
                <a:solidFill>
                  <a:srgbClr val="434343"/>
                </a:solidFill>
              </a:rPr>
              <a:t>p.complete(Try[T]) </a:t>
            </a:r>
            <a:r>
              <a:rPr lang="ru">
                <a:solidFill>
                  <a:srgbClr val="434343"/>
                </a:solidFill>
              </a:rPr>
              <a:t>-  завершает P. Если Try завершиться удачно, то P тоже будет завершен удачно, иначе P завершиться с ошибкой </a:t>
            </a:r>
          </a:p>
          <a:p>
            <a:pPr indent="-228600" lvl="0" marL="914400" rtl="0">
              <a:spcBef>
                <a:spcPts val="0"/>
              </a:spcBef>
              <a:buClr>
                <a:srgbClr val="434343"/>
              </a:buClr>
              <a:buChar char="●"/>
            </a:pPr>
            <a:r>
              <a:rPr b="1" lang="ru">
                <a:solidFill>
                  <a:srgbClr val="434343"/>
                </a:solidFill>
              </a:rPr>
              <a:t>tryComplete, completeWith, tryCompleteWith, success</a:t>
            </a:r>
            <a:r>
              <a:rPr lang="ru">
                <a:solidFill>
                  <a:srgbClr val="434343"/>
                </a:solidFill>
              </a:rPr>
              <a:t> и т.д. - способы так или иначе завершить P</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9" name="Shape 159"/>
        <p:cNvGrpSpPr/>
        <p:nvPr/>
      </p:nvGrpSpPr>
      <p:grpSpPr>
        <a:xfrm>
          <a:off x="0" y="0"/>
          <a:ext cx="0" cy="0"/>
          <a:chOff x="0" y="0"/>
          <a:chExt cx="0" cy="0"/>
        </a:xfrm>
      </p:grpSpPr>
      <p:sp>
        <p:nvSpPr>
          <p:cNvPr id="160" name="Shape 1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61" name="Shape 161"/>
          <p:cNvSpPr txBox="1"/>
          <p:nvPr/>
        </p:nvSpPr>
        <p:spPr>
          <a:xfrm>
            <a:off x="311700" y="1118425"/>
            <a:ext cx="8520600" cy="14976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0" lvl="0" marL="457200" marR="0" rtl="0" algn="l">
              <a:lnSpc>
                <a:spcPct val="115000"/>
              </a:lnSpc>
              <a:spcBef>
                <a:spcPts val="0"/>
              </a:spcBef>
              <a:spcAft>
                <a:spcPts val="100"/>
              </a:spcAft>
              <a:buNone/>
            </a:pPr>
            <a:r>
              <a:rPr lang="ru">
                <a:solidFill>
                  <a:srgbClr val="434343"/>
                </a:solidFill>
              </a:rPr>
              <a:t>Когда вывод типов не работает</a:t>
            </a:r>
          </a:p>
          <a:p>
            <a:pPr indent="-228600" lvl="0" marL="914400" marR="0" rtl="0" algn="l">
              <a:lnSpc>
                <a:spcPct val="115000"/>
              </a:lnSpc>
              <a:spcBef>
                <a:spcPts val="0"/>
              </a:spcBef>
              <a:spcAft>
                <a:spcPts val="100"/>
              </a:spcAft>
              <a:buClr>
                <a:srgbClr val="434343"/>
              </a:buClr>
              <a:buChar char="●"/>
            </a:pPr>
            <a:r>
              <a:rPr lang="ru">
                <a:solidFill>
                  <a:srgbClr val="434343"/>
                </a:solidFill>
              </a:rPr>
              <a:t>когда неизвестен как минимум один из типов участвующий в операции. Т.е. вот так, например, </a:t>
            </a:r>
          </a:p>
          <a:p>
            <a:pPr lvl="0" marR="0" rtl="0" algn="l">
              <a:lnSpc>
                <a:spcPct val="115000"/>
              </a:lnSpc>
              <a:spcBef>
                <a:spcPts val="0"/>
              </a:spcBef>
              <a:spcAft>
                <a:spcPts val="100"/>
              </a:spcAft>
              <a:buNone/>
            </a:pPr>
            <a:r>
              <a:rPr lang="ru">
                <a:solidFill>
                  <a:srgbClr val="434343"/>
                </a:solidFill>
              </a:rPr>
              <a:t> </a:t>
            </a: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indent="-228600" lvl="0" marL="914400" marR="0" rtl="0" algn="l">
              <a:lnSpc>
                <a:spcPct val="115000"/>
              </a:lnSpc>
              <a:spcBef>
                <a:spcPts val="0"/>
              </a:spcBef>
              <a:spcAft>
                <a:spcPts val="100"/>
              </a:spcAft>
              <a:buClr>
                <a:srgbClr val="434343"/>
              </a:buClr>
              <a:buChar char="●"/>
            </a:pPr>
            <a:r>
              <a:rPr lang="ru">
                <a:solidFill>
                  <a:srgbClr val="434343"/>
                </a:solidFill>
              </a:rPr>
              <a:t>когда у рекурсивных функции, не указан явно возвращаемый тип</a:t>
            </a:r>
          </a:p>
          <a:p>
            <a:pPr indent="-228600" lvl="0" marL="914400" marR="0" rtl="0" algn="l">
              <a:lnSpc>
                <a:spcPct val="115000"/>
              </a:lnSpc>
              <a:spcBef>
                <a:spcPts val="0"/>
              </a:spcBef>
              <a:spcAft>
                <a:spcPts val="100"/>
              </a:spcAft>
              <a:buClr>
                <a:srgbClr val="434343"/>
              </a:buClr>
              <a:buChar char="●"/>
            </a:pPr>
            <a:r>
              <a:rPr lang="ru">
                <a:solidFill>
                  <a:srgbClr val="434343"/>
                </a:solidFill>
              </a:rPr>
              <a:t>для входных атрибутов функций</a:t>
            </a:r>
          </a:p>
        </p:txBody>
      </p:sp>
      <p:sp>
        <p:nvSpPr>
          <p:cNvPr id="162" name="Shape 162"/>
          <p:cNvSpPr txBox="1"/>
          <p:nvPr/>
        </p:nvSpPr>
        <p:spPr>
          <a:xfrm>
            <a:off x="1025900" y="2300775"/>
            <a:ext cx="5723100" cy="8661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Нельзя, тип X неопределен ( хотя есть языки в которых это сработает)</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 =&gt; x }</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 так можно. Так мы определили функцию, identity для Int</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x:Int =&gt; x}</a:t>
            </a: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15" name="Shape 1115"/>
        <p:cNvGrpSpPr/>
        <p:nvPr/>
      </p:nvGrpSpPr>
      <p:grpSpPr>
        <a:xfrm>
          <a:off x="0" y="0"/>
          <a:ext cx="0" cy="0"/>
          <a:chOff x="0" y="0"/>
          <a:chExt cx="0" cy="0"/>
        </a:xfrm>
      </p:grpSpPr>
      <p:sp>
        <p:nvSpPr>
          <p:cNvPr id="1116" name="Shape 111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17" name="Shape 1117"/>
          <p:cNvSpPr txBox="1"/>
          <p:nvPr/>
        </p:nvSpPr>
        <p:spPr>
          <a:xfrm>
            <a:off x="311700" y="1102950"/>
            <a:ext cx="8520600" cy="702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Пример </a:t>
            </a:r>
            <a:r>
              <a:rPr b="1" lang="ru">
                <a:solidFill>
                  <a:srgbClr val="434343"/>
                </a:solidFill>
              </a:rPr>
              <a:t>lectures.concurrent.PromiseExample</a:t>
            </a: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21" name="Shape 1121"/>
        <p:cNvGrpSpPr/>
        <p:nvPr/>
      </p:nvGrpSpPr>
      <p:grpSpPr>
        <a:xfrm>
          <a:off x="0" y="0"/>
          <a:ext cx="0" cy="0"/>
          <a:chOff x="0" y="0"/>
          <a:chExt cx="0" cy="0"/>
        </a:xfrm>
      </p:grpSpPr>
      <p:sp>
        <p:nvSpPr>
          <p:cNvPr id="1122" name="Shape 112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23" name="Shape 1123"/>
          <p:cNvSpPr txBox="1"/>
          <p:nvPr/>
        </p:nvSpPr>
        <p:spPr>
          <a:xfrm>
            <a:off x="311700" y="1102950"/>
            <a:ext cx="8520600" cy="275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Правила написания надежного кода с Future и Promise</a:t>
            </a:r>
          </a:p>
          <a:p>
            <a:pPr indent="-228600" lvl="0" marL="914400" rtl="0">
              <a:spcBef>
                <a:spcPts val="0"/>
              </a:spcBef>
              <a:buClr>
                <a:srgbClr val="434343"/>
              </a:buClr>
              <a:buChar char="●"/>
            </a:pPr>
            <a:r>
              <a:rPr lang="ru">
                <a:solidFill>
                  <a:srgbClr val="434343"/>
                </a:solidFill>
              </a:rPr>
              <a:t>Если метод возвращает Future[T], он никогда не должен кидать ошибок</a:t>
            </a:r>
          </a:p>
          <a:p>
            <a:pPr indent="-228600" lvl="0" marL="914400" rtl="0">
              <a:spcBef>
                <a:spcPts val="0"/>
              </a:spcBef>
              <a:buClr>
                <a:srgbClr val="434343"/>
              </a:buClr>
              <a:buChar char="●"/>
            </a:pPr>
            <a:r>
              <a:rPr lang="ru">
                <a:solidFill>
                  <a:srgbClr val="434343"/>
                </a:solidFill>
              </a:rPr>
              <a:t>Старайтесь избегать методов из Await и вообще старайтесь не смешивать синхронный и асинхронный код</a:t>
            </a:r>
          </a:p>
          <a:p>
            <a:pPr indent="-228600" lvl="0" marL="914400" rtl="0">
              <a:spcBef>
                <a:spcPts val="0"/>
              </a:spcBef>
              <a:buClr>
                <a:srgbClr val="434343"/>
              </a:buClr>
              <a:buChar char="●"/>
            </a:pPr>
            <a:r>
              <a:rPr lang="ru">
                <a:solidFill>
                  <a:srgbClr val="434343"/>
                </a:solidFill>
              </a:rPr>
              <a:t>Если избежать Await или других блокирующих вызовов внутри Future невозможно, создайте для таких фьюч отдельный контекст (или несколько контекстов). Сделайте так, что бы исчерпание потоков в этом контексте не влияло но функционирование приложение</a:t>
            </a:r>
          </a:p>
          <a:p>
            <a:pPr indent="-228600" lvl="0" marL="914400" rtl="0">
              <a:spcBef>
                <a:spcPts val="0"/>
              </a:spcBef>
              <a:buClr>
                <a:srgbClr val="434343"/>
              </a:buClr>
              <a:buChar char="●"/>
            </a:pPr>
            <a:r>
              <a:rPr lang="ru">
                <a:solidFill>
                  <a:srgbClr val="434343"/>
                </a:solidFill>
              </a:rPr>
              <a:t>Будьте аккуратны с комбинаторами. Помните, что каждый map, filter и т.д. - это новая таска в контексте</a:t>
            </a:r>
          </a:p>
          <a:p>
            <a:pPr indent="-228600" lvl="0" marL="914400" rtl="0">
              <a:spcBef>
                <a:spcPts val="0"/>
              </a:spcBef>
              <a:buClr>
                <a:srgbClr val="434343"/>
              </a:buClr>
              <a:buChar char="●"/>
            </a:pPr>
            <a:r>
              <a:rPr lang="ru">
                <a:solidFill>
                  <a:srgbClr val="434343"/>
                </a:solidFill>
              </a:rPr>
              <a:t>Если нужно создать фьючу от известного значения, используйте </a:t>
            </a:r>
            <a:r>
              <a:rPr b="1" lang="ru">
                <a:solidFill>
                  <a:srgbClr val="434343"/>
                </a:solidFill>
              </a:rPr>
              <a:t>Future.successful</a:t>
            </a:r>
            <a:r>
              <a:rPr lang="ru">
                <a:solidFill>
                  <a:srgbClr val="434343"/>
                </a:solidFill>
              </a:rPr>
              <a:t>, в не Future{}, т.к. последний создаст ненужный таск.</a:t>
            </a:r>
          </a:p>
          <a:p>
            <a:pPr lvl="0" rtl="0">
              <a:spcBef>
                <a:spcPts val="0"/>
              </a:spcBef>
              <a:buNone/>
            </a:pPr>
            <a:r>
              <a:rPr lang="ru">
                <a:solidFill>
                  <a:srgbClr val="434343"/>
                </a:solidFill>
              </a:rPr>
              <a:t> 	</a:t>
            </a: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27" name="Shape 1127"/>
        <p:cNvGrpSpPr/>
        <p:nvPr/>
      </p:nvGrpSpPr>
      <p:grpSpPr>
        <a:xfrm>
          <a:off x="0" y="0"/>
          <a:ext cx="0" cy="0"/>
          <a:chOff x="0" y="0"/>
          <a:chExt cx="0" cy="0"/>
        </a:xfrm>
      </p:grpSpPr>
      <p:sp>
        <p:nvSpPr>
          <p:cNvPr id="1128" name="Shape 11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29" name="Shape 1129"/>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indent="457200" lvl="0" rtl="0">
              <a:spcBef>
                <a:spcPts val="0"/>
              </a:spcBef>
              <a:buNone/>
            </a:pPr>
            <a:r>
              <a:rPr lang="ru">
                <a:solidFill>
                  <a:srgbClr val="434343"/>
                </a:solidFill>
              </a:rPr>
              <a:t>Задание:  </a:t>
            </a:r>
            <a:r>
              <a:rPr b="1" lang="ru">
                <a:solidFill>
                  <a:srgbClr val="434343"/>
                </a:solidFill>
              </a:rPr>
              <a:t>lectures.concurrent.Smooth.scala</a:t>
            </a:r>
          </a:p>
          <a:p>
            <a:pPr indent="457200" lvl="0" rtl="0">
              <a:spcBef>
                <a:spcPts val="0"/>
              </a:spcBef>
              <a:buNone/>
            </a:pPr>
            <a:r>
              <a:rPr lang="ru">
                <a:solidFill>
                  <a:srgbClr val="434343"/>
                </a:solidFill>
              </a:rPr>
              <a:t>	</a:t>
            </a: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33" name="Shape 1133"/>
        <p:cNvGrpSpPr/>
        <p:nvPr/>
      </p:nvGrpSpPr>
      <p:grpSpPr>
        <a:xfrm>
          <a:off x="0" y="0"/>
          <a:ext cx="0" cy="0"/>
          <a:chOff x="0" y="0"/>
          <a:chExt cx="0" cy="0"/>
        </a:xfrm>
      </p:grpSpPr>
      <p:sp>
        <p:nvSpPr>
          <p:cNvPr id="1134" name="Shape 113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35" name="Shape 1135"/>
          <p:cNvSpPr txBox="1"/>
          <p:nvPr/>
        </p:nvSpPr>
        <p:spPr>
          <a:xfrm>
            <a:off x="311700" y="1108600"/>
            <a:ext cx="8520600" cy="152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Akka </a:t>
            </a:r>
            <a:r>
              <a:rPr lang="ru">
                <a:solidFill>
                  <a:srgbClr val="434343"/>
                </a:solidFill>
              </a:rPr>
              <a:t>представляет семейство фреймворков для создания распределенный, устойчивых, масштабируемых приложений. В основе технологий Akka лежит идея акторов</a:t>
            </a:r>
          </a:p>
          <a:p>
            <a:pPr lvl="0" rtl="0">
              <a:spcBef>
                <a:spcPts val="0"/>
              </a:spcBef>
              <a:buNone/>
            </a:pPr>
            <a:r>
              <a:rPr lang="ru">
                <a:solidFill>
                  <a:srgbClr val="434343"/>
                </a:solidFill>
              </a:rPr>
              <a:t>Знакомство с этой идеей мы начнем с простого приложения</a:t>
            </a:r>
          </a:p>
          <a:p>
            <a:pPr indent="457200" lvl="0" rtl="0">
              <a:spcBef>
                <a:spcPts val="0"/>
              </a:spcBef>
              <a:buNone/>
            </a:pPr>
            <a:r>
              <a:rPr b="1" lang="ru">
                <a:solidFill>
                  <a:srgbClr val="434343"/>
                </a:solidFill>
              </a:rPr>
              <a:t>lectures.concurrent.akka.AkkaPinPongExample</a:t>
            </a:r>
          </a:p>
          <a:p>
            <a:pPr lvl="0" rtl="0">
              <a:spcBef>
                <a:spcPts val="0"/>
              </a:spcBef>
              <a:buNone/>
            </a:pPr>
            <a:r>
              <a:rPr lang="ru" sz="1800">
                <a:solidFill>
                  <a:srgbClr val="434343"/>
                </a:solidFill>
              </a:rPr>
              <a:t>	</a:t>
            </a:r>
            <a:r>
              <a:rPr lang="ru">
                <a:solidFill>
                  <a:srgbClr val="434343"/>
                </a:solidFill>
              </a:rPr>
              <a:t>и</a:t>
            </a:r>
          </a:p>
          <a:p>
            <a:pPr lvl="0" rtl="0">
              <a:spcBef>
                <a:spcPts val="0"/>
              </a:spcBef>
              <a:buNone/>
            </a:pPr>
            <a:r>
              <a:rPr lang="ru">
                <a:solidFill>
                  <a:srgbClr val="434343"/>
                </a:solidFill>
              </a:rPr>
              <a:t>	страницы </a:t>
            </a:r>
            <a:r>
              <a:rPr lang="ru" u="sng">
                <a:solidFill>
                  <a:schemeClr val="hlink"/>
                </a:solidFill>
                <a:hlinkClick r:id="rId3"/>
              </a:rPr>
              <a:t>документации</a:t>
            </a:r>
            <a:r>
              <a:rPr lang="ru">
                <a:solidFill>
                  <a:srgbClr val="434343"/>
                </a:solidFill>
              </a:rPr>
              <a:t>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66" name="Shape 166"/>
        <p:cNvGrpSpPr/>
        <p:nvPr/>
      </p:nvGrpSpPr>
      <p:grpSpPr>
        <a:xfrm>
          <a:off x="0" y="0"/>
          <a:ext cx="0" cy="0"/>
          <a:chOff x="0" y="0"/>
          <a:chExt cx="0" cy="0"/>
        </a:xfrm>
      </p:grpSpPr>
      <p:sp>
        <p:nvSpPr>
          <p:cNvPr id="167" name="Shape 16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r>
              <a:rPr lang="ru" sz="3000">
                <a:solidFill>
                  <a:schemeClr val="dk2"/>
                </a:solidFill>
              </a:rPr>
              <a:t> </a:t>
            </a:r>
            <a:r>
              <a:rPr lang="ru">
                <a:solidFill>
                  <a:schemeClr val="dk2"/>
                </a:solidFill>
              </a:rPr>
              <a:t>Задания</a:t>
            </a:r>
          </a:p>
        </p:txBody>
      </p:sp>
      <p:sp>
        <p:nvSpPr>
          <p:cNvPr id="168" name="Shape 168"/>
          <p:cNvSpPr txBox="1"/>
          <p:nvPr/>
        </p:nvSpPr>
        <p:spPr>
          <a:xfrm>
            <a:off x="311700" y="1118425"/>
            <a:ext cx="8520600" cy="20244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Объяснить вывод типов</a:t>
            </a:r>
          </a:p>
          <a:p>
            <a:pPr indent="457200" lvl="0" marR="0" rtl="0" algn="l">
              <a:lnSpc>
                <a:spcPct val="115000"/>
              </a:lnSpc>
              <a:spcBef>
                <a:spcPts val="0"/>
              </a:spcBef>
              <a:spcAft>
                <a:spcPts val="100"/>
              </a:spcAft>
              <a:buNone/>
            </a:pPr>
            <a:r>
              <a:rPr b="1" lang="ru" sz="1100">
                <a:solidFill>
                  <a:srgbClr val="434343"/>
                </a:solidFill>
                <a:latin typeface="Verdana"/>
                <a:ea typeface="Verdana"/>
                <a:cs typeface="Verdana"/>
                <a:sym typeface="Verdana"/>
              </a:rPr>
              <a:t>lectures.types.TypeInference</a:t>
            </a:r>
          </a:p>
          <a:p>
            <a:pPr indent="0" lvl="0" marL="0" marR="0" rtl="0" algn="l">
              <a:lnSpc>
                <a:spcPct val="115000"/>
              </a:lnSpc>
              <a:spcBef>
                <a:spcPts val="0"/>
              </a:spcBef>
              <a:spcAft>
                <a:spcPts val="100"/>
              </a:spcAft>
              <a:buNone/>
            </a:pPr>
            <a:r>
              <a:t/>
            </a:r>
            <a:endParaRPr>
              <a:solidFill>
                <a:srgbClr val="434343"/>
              </a:solidFill>
            </a:endParaRPr>
          </a:p>
          <a:p>
            <a:pPr indent="-69850" lvl="0" marL="0" marR="0" rtl="0" algn="l">
              <a:lnSpc>
                <a:spcPct val="115000"/>
              </a:lnSpc>
              <a:spcBef>
                <a:spcPts val="0"/>
              </a:spcBef>
              <a:spcAft>
                <a:spcPts val="100"/>
              </a:spcAft>
              <a:buClr>
                <a:schemeClr val="dk1"/>
              </a:buClr>
              <a:buFont typeface="Arial"/>
              <a:buNone/>
            </a:pPr>
            <a:r>
              <a:rPr lang="ru">
                <a:solidFill>
                  <a:srgbClr val="434343"/>
                </a:solidFill>
              </a:rPr>
              <a:t>Исправить компиляцию</a:t>
            </a:r>
          </a:p>
          <a:p>
            <a:pPr lvl="0" marR="0" rtl="0" algn="l">
              <a:lnSpc>
                <a:spcPct val="115000"/>
              </a:lnSpc>
              <a:spcBef>
                <a:spcPts val="0"/>
              </a:spcBef>
              <a:spcAft>
                <a:spcPts val="100"/>
              </a:spcAft>
              <a:buNone/>
            </a:pPr>
            <a:r>
              <a:rPr lang="ru">
                <a:solidFill>
                  <a:srgbClr val="434343"/>
                </a:solidFill>
              </a:rPr>
              <a:t> 	</a:t>
            </a:r>
            <a:r>
              <a:rPr b="1" lang="ru" sz="1100">
                <a:solidFill>
                  <a:srgbClr val="434343"/>
                </a:solidFill>
                <a:latin typeface="Verdana"/>
                <a:ea typeface="Verdana"/>
                <a:cs typeface="Verdana"/>
                <a:sym typeface="Verdana"/>
              </a:rPr>
              <a:t>lectures.types.</a:t>
            </a:r>
            <a:r>
              <a:rPr b="1" lang="ru" sz="1100">
                <a:solidFill>
                  <a:srgbClr val="434343"/>
                </a:solidFill>
                <a:latin typeface="Verdana"/>
                <a:ea typeface="Verdana"/>
                <a:cs typeface="Verdana"/>
                <a:sym typeface="Verdana"/>
              </a:rPr>
              <a:t>FixCompile</a:t>
            </a: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69" name="Shape 169"/>
          <p:cNvSpPr txBox="1"/>
          <p:nvPr/>
        </p:nvSpPr>
        <p:spPr>
          <a:xfrm>
            <a:off x="311700" y="2537375"/>
            <a:ext cx="8520600" cy="9651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В скале есть выражение  - ???. Объясните, что делает метод и почему выражение ниже компилируется.</a:t>
            </a:r>
          </a:p>
          <a:p>
            <a:pPr lvl="0" marR="0" rtl="0" algn="l">
              <a:lnSpc>
                <a:spcPct val="115000"/>
              </a:lnSpc>
              <a:spcBef>
                <a:spcPts val="0"/>
              </a:spcBef>
              <a:spcAft>
                <a:spcPts val="100"/>
              </a:spcAft>
              <a:buNone/>
            </a:pPr>
            <a:r>
              <a:t/>
            </a:r>
            <a:endParaRPr i="1" sz="1000">
              <a:solidFill>
                <a:schemeClr val="dk1"/>
              </a:solidFill>
              <a:highlight>
                <a:srgbClr val="FFFFFF"/>
              </a:highlight>
              <a:latin typeface="Verdana"/>
              <a:ea typeface="Verdana"/>
              <a:cs typeface="Verdana"/>
              <a:sym typeface="Verdana"/>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70" name="Shape 170"/>
          <p:cNvSpPr txBox="1"/>
          <p:nvPr/>
        </p:nvSpPr>
        <p:spPr>
          <a:xfrm>
            <a:off x="311700" y="3205600"/>
            <a:ext cx="5723100" cy="259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someFunction(prm1: Int, prm2:</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Option[Int] = </a:t>
            </a:r>
            <a:r>
              <a:rPr i="1" lang="ru" sz="1000">
                <a:solidFill>
                  <a:schemeClr val="dk1"/>
                </a:solidFill>
                <a:latin typeface="Verdana"/>
                <a:ea typeface="Verdana"/>
                <a:cs typeface="Verdana"/>
                <a:sym typeface="Verdana"/>
              </a:rPr>
              <a: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74" name="Shape 174"/>
        <p:cNvGrpSpPr/>
        <p:nvPr/>
      </p:nvGrpSpPr>
      <p:grpSpPr>
        <a:xfrm>
          <a:off x="0" y="0"/>
          <a:ext cx="0" cy="0"/>
          <a:chOff x="0" y="0"/>
          <a:chExt cx="0" cy="0"/>
        </a:xfrm>
      </p:grpSpPr>
      <p:sp>
        <p:nvSpPr>
          <p:cNvPr id="175" name="Shape 17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76" name="Shape 176"/>
          <p:cNvSpPr txBox="1"/>
          <p:nvPr/>
        </p:nvSpPr>
        <p:spPr>
          <a:xfrm>
            <a:off x="311700" y="3867625"/>
            <a:ext cx="4993500" cy="10332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package </a:t>
            </a:r>
            <a:r>
              <a:rPr lang="ru" sz="1000">
                <a:solidFill>
                  <a:schemeClr val="dk1"/>
                </a:solidFill>
                <a:latin typeface="Verdana"/>
                <a:ea typeface="Verdana"/>
                <a:cs typeface="Verdana"/>
                <a:sym typeface="Verdana"/>
              </a:rPr>
              <a:t>lectures</a:t>
            </a: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LectureContent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getContent() =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is AAAAWESOME"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8000"/>
                </a:solidFill>
                <a:latin typeface="Verdana"/>
                <a:ea typeface="Verdana"/>
                <a:cs typeface="Verdana"/>
                <a:sym typeface="Verdana"/>
              </a:rPr>
              <a:t> </a:t>
            </a:r>
            <a:r>
              <a:rPr lang="ru" sz="1000">
                <a:solidFill>
                  <a:schemeClr val="dk1"/>
                </a:solidFill>
                <a:latin typeface="Verdana"/>
                <a:ea typeface="Verdana"/>
                <a:cs typeface="Verdana"/>
                <a:sym typeface="Verdana"/>
              </a:rPr>
              <a:t>}}</a:t>
            </a:r>
          </a:p>
        </p:txBody>
      </p:sp>
      <p:sp>
        <p:nvSpPr>
          <p:cNvPr id="177" name="Shape 177"/>
          <p:cNvSpPr txBox="1"/>
          <p:nvPr/>
        </p:nvSpPr>
        <p:spPr>
          <a:xfrm>
            <a:off x="311700" y="1118425"/>
            <a:ext cx="5940900" cy="2749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Пакет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package</a:t>
            </a:r>
          </a:p>
          <a:p>
            <a:pPr indent="-228600" lvl="0" marL="457200" rtl="0">
              <a:lnSpc>
                <a:spcPct val="115000"/>
              </a:lnSpc>
              <a:spcBef>
                <a:spcPts val="0"/>
              </a:spcBef>
              <a:spcAft>
                <a:spcPts val="100"/>
              </a:spcAft>
              <a:buClr>
                <a:srgbClr val="434343"/>
              </a:buClr>
              <a:buChar char="●"/>
            </a:pPr>
            <a:r>
              <a:rPr lang="ru">
                <a:solidFill>
                  <a:srgbClr val="434343"/>
                </a:solidFill>
              </a:rPr>
              <a:t>Если присутствует, инструкция должна быть первой в файле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только один раз</a:t>
            </a:r>
          </a:p>
          <a:p>
            <a:pPr indent="-228600" lvl="0" marL="457200" rtl="0">
              <a:lnSpc>
                <a:spcPct val="115000"/>
              </a:lnSpc>
              <a:spcBef>
                <a:spcPts val="0"/>
              </a:spcBef>
              <a:spcAft>
                <a:spcPts val="100"/>
              </a:spcAft>
              <a:buClr>
                <a:srgbClr val="434343"/>
              </a:buClr>
              <a:buChar char="●"/>
            </a:pPr>
            <a:r>
              <a:rPr lang="ru">
                <a:solidFill>
                  <a:srgbClr val="434343"/>
                </a:solidFill>
              </a:rPr>
              <a:t>Прeдназначен для </a:t>
            </a:r>
          </a:p>
          <a:p>
            <a:pPr indent="-228600" lvl="1" marL="914400" rtl="0">
              <a:lnSpc>
                <a:spcPct val="115000"/>
              </a:lnSpc>
              <a:spcBef>
                <a:spcPts val="0"/>
              </a:spcBef>
              <a:spcAft>
                <a:spcPts val="100"/>
              </a:spcAft>
              <a:buClr>
                <a:srgbClr val="434343"/>
              </a:buClr>
              <a:buChar char="○"/>
            </a:pPr>
            <a:r>
              <a:rPr lang="ru">
                <a:solidFill>
                  <a:srgbClr val="434343"/>
                </a:solidFill>
              </a:rPr>
              <a:t>разделения приложения на компоненты</a:t>
            </a:r>
          </a:p>
          <a:p>
            <a:pPr indent="-317500" lvl="1" marL="914400" marR="0" rtl="0" algn="l">
              <a:lnSpc>
                <a:spcPct val="115000"/>
              </a:lnSpc>
              <a:spcBef>
                <a:spcPts val="0"/>
              </a:spcBef>
              <a:spcAft>
                <a:spcPts val="100"/>
              </a:spcAft>
              <a:buClr>
                <a:srgbClr val="434343"/>
              </a:buClr>
              <a:buFont typeface="Arial"/>
              <a:buChar char="○"/>
            </a:pPr>
            <a:r>
              <a:rPr lang="ru">
                <a:solidFill>
                  <a:srgbClr val="434343"/>
                </a:solidFill>
              </a:rPr>
              <a:t>контроля за доступом к компонентам</a:t>
            </a:r>
          </a:p>
          <a:p>
            <a:pPr indent="-228600" lvl="1" marL="914400" marR="0" rtl="0" algn="l">
              <a:lnSpc>
                <a:spcPct val="115000"/>
              </a:lnSpc>
              <a:spcBef>
                <a:spcPts val="0"/>
              </a:spcBef>
              <a:spcAft>
                <a:spcPts val="100"/>
              </a:spcAft>
              <a:buClr>
                <a:srgbClr val="434343"/>
              </a:buClr>
              <a:buChar char="○"/>
            </a:pPr>
            <a:r>
              <a:rPr lang="ru">
                <a:solidFill>
                  <a:srgbClr val="434343"/>
                </a:solidFill>
              </a:rPr>
              <a:t>уникальной идентификации приложения среди других приложений</a:t>
            </a:r>
          </a:p>
          <a:p>
            <a:pPr indent="-228600" lvl="0" marL="457200" rtl="0">
              <a:lnSpc>
                <a:spcPct val="115000"/>
              </a:lnSpc>
              <a:spcBef>
                <a:spcPts val="0"/>
              </a:spcBef>
              <a:spcAft>
                <a:spcPts val="100"/>
              </a:spcAft>
              <a:buClr>
                <a:srgbClr val="434343"/>
              </a:buClr>
              <a:buChar char="●"/>
            </a:pPr>
            <a:r>
              <a:rPr b="1" lang="ru">
                <a:solidFill>
                  <a:srgbClr val="434343"/>
                </a:solidFill>
              </a:rPr>
              <a:t>package object </a:t>
            </a:r>
            <a:r>
              <a:rPr lang="ru">
                <a:solidFill>
                  <a:srgbClr val="434343"/>
                </a:solidFill>
              </a:rPr>
              <a:t>- альтернативный способ создания пакетов</a:t>
            </a: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81" name="Shape 181"/>
        <p:cNvGrpSpPr/>
        <p:nvPr/>
      </p:nvGrpSpPr>
      <p:grpSpPr>
        <a:xfrm>
          <a:off x="0" y="0"/>
          <a:ext cx="0" cy="0"/>
          <a:chOff x="0" y="0"/>
          <a:chExt cx="0" cy="0"/>
        </a:xfrm>
      </p:grpSpPr>
      <p:sp>
        <p:nvSpPr>
          <p:cNvPr id="182" name="Shape 182"/>
          <p:cNvSpPr txBox="1"/>
          <p:nvPr/>
        </p:nvSpPr>
        <p:spPr>
          <a:xfrm>
            <a:off x="311700" y="1118425"/>
            <a:ext cx="8492700" cy="22935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Импорт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import</a:t>
            </a:r>
          </a:p>
          <a:p>
            <a:pPr indent="-228600" lvl="0" marL="457200" rtl="0">
              <a:lnSpc>
                <a:spcPct val="115000"/>
              </a:lnSpc>
              <a:spcBef>
                <a:spcPts val="0"/>
              </a:spcBef>
              <a:spcAft>
                <a:spcPts val="100"/>
              </a:spcAft>
              <a:buClr>
                <a:srgbClr val="434343"/>
              </a:buClr>
              <a:buChar char="●"/>
            </a:pPr>
            <a:r>
              <a:rPr lang="ru">
                <a:solidFill>
                  <a:srgbClr val="434343"/>
                </a:solidFill>
              </a:rPr>
              <a:t>Делает возможным использование других компонентов  в текущем скоупе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в произвольном месте </a:t>
            </a:r>
          </a:p>
          <a:p>
            <a:pPr indent="-228600" lvl="0" marL="457200" rtl="0">
              <a:lnSpc>
                <a:spcPct val="115000"/>
              </a:lnSpc>
              <a:spcBef>
                <a:spcPts val="0"/>
              </a:spcBef>
              <a:spcAft>
                <a:spcPts val="100"/>
              </a:spcAft>
              <a:buClr>
                <a:srgbClr val="434343"/>
              </a:buClr>
              <a:buChar char="●"/>
            </a:pPr>
            <a:r>
              <a:rPr lang="ru">
                <a:solidFill>
                  <a:srgbClr val="434343"/>
                </a:solidFill>
              </a:rPr>
              <a:t>Инструкция для импорта</a:t>
            </a:r>
          </a:p>
          <a:p>
            <a:pPr indent="-228600" lvl="1" marL="914400" rtl="0">
              <a:lnSpc>
                <a:spcPct val="115000"/>
              </a:lnSpc>
              <a:spcBef>
                <a:spcPts val="0"/>
              </a:spcBef>
              <a:spcAft>
                <a:spcPts val="100"/>
              </a:spcAft>
              <a:buClr>
                <a:srgbClr val="434343"/>
              </a:buClr>
              <a:buChar char="○"/>
            </a:pPr>
            <a:r>
              <a:rPr lang="ru">
                <a:solidFill>
                  <a:srgbClr val="434343"/>
                </a:solidFill>
              </a:rPr>
              <a:t>конкретного класса, объекта или типа и другого пакета</a:t>
            </a:r>
          </a:p>
          <a:p>
            <a:pPr indent="0" lvl="0" marL="457200" rtl="0">
              <a:lnSpc>
                <a:spcPct val="115000"/>
              </a:lnSpc>
              <a:spcBef>
                <a:spcPts val="0"/>
              </a:spcBef>
              <a:spcAft>
                <a:spcPts val="100"/>
              </a:spcAft>
              <a:buNone/>
            </a:pPr>
            <a:r>
              <a:rPr lang="ru">
                <a:solidFill>
                  <a:srgbClr val="434343"/>
                </a:solidFill>
              </a:rPr>
              <a:t>         </a:t>
            </a:r>
          </a:p>
          <a:p>
            <a:pPr indent="-228600" lvl="1" marL="914400" rtl="0">
              <a:lnSpc>
                <a:spcPct val="115000"/>
              </a:lnSpc>
              <a:spcBef>
                <a:spcPts val="0"/>
              </a:spcBef>
              <a:spcAft>
                <a:spcPts val="100"/>
              </a:spcAft>
              <a:buClr>
                <a:srgbClr val="434343"/>
              </a:buClr>
              <a:buChar char="○"/>
            </a:pPr>
            <a:r>
              <a:rPr lang="ru">
                <a:solidFill>
                  <a:srgbClr val="434343"/>
                </a:solidFill>
              </a:rPr>
              <a:t>списка компонентов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или всего содержимого пакета</a:t>
            </a:r>
          </a:p>
          <a:p>
            <a:pPr lvl="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внутренних компонент из объектов и пакетов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синонима пакета</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p:txBody>
      </p:sp>
      <p:sp>
        <p:nvSpPr>
          <p:cNvPr id="183" name="Shape 18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84" name="Shape 184"/>
          <p:cNvSpPr txBox="1"/>
          <p:nvPr/>
        </p:nvSpPr>
        <p:spPr>
          <a:xfrm>
            <a:off x="1295875" y="2758900"/>
            <a:ext cx="38646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a:t>
            </a:r>
          </a:p>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185" name="Shape 185"/>
          <p:cNvSpPr txBox="1"/>
          <p:nvPr/>
        </p:nvSpPr>
        <p:spPr>
          <a:xfrm>
            <a:off x="1284475" y="326512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LectureContent2}</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86" name="Shape 186"/>
          <p:cNvSpPr txBox="1"/>
          <p:nvPr/>
        </p:nvSpPr>
        <p:spPr>
          <a:xfrm>
            <a:off x="1284475" y="3785683"/>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lectures._</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87" name="Shape 187"/>
          <p:cNvSpPr txBox="1"/>
          <p:nvPr/>
        </p:nvSpPr>
        <p:spPr>
          <a:xfrm>
            <a:off x="1284475" y="4306217"/>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LectureContent._</a:t>
            </a:r>
          </a:p>
        </p:txBody>
      </p:sp>
      <p:sp>
        <p:nvSpPr>
          <p:cNvPr id="188" name="Shape 188"/>
          <p:cNvSpPr txBox="1"/>
          <p:nvPr/>
        </p:nvSpPr>
        <p:spPr>
          <a:xfrm>
            <a:off x="1284475" y="480377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lectures.{LectureContent2 =&gt; LCC2}</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 name="Shape 60"/>
        <p:cNvGrpSpPr/>
        <p:nvPr/>
      </p:nvGrpSpPr>
      <p:grpSpPr>
        <a:xfrm>
          <a:off x="0" y="0"/>
          <a:ext cx="0" cy="0"/>
          <a:chOff x="0" y="0"/>
          <a:chExt cx="0" cy="0"/>
        </a:xfrm>
      </p:grpSpPr>
      <p:sp>
        <p:nvSpPr>
          <p:cNvPr id="61" name="Shape 61"/>
          <p:cNvSpPr txBox="1"/>
          <p:nvPr>
            <p:ph idx="1" type="body"/>
          </p:nvPr>
        </p:nvSpPr>
        <p:spPr>
          <a:xfrm>
            <a:off x="276300" y="1046594"/>
            <a:ext cx="8591400" cy="3417600"/>
          </a:xfrm>
          <a:prstGeom prst="rect">
            <a:avLst/>
          </a:prstGeom>
        </p:spPr>
        <p:txBody>
          <a:bodyPr anchorCtr="0" anchor="t" bIns="91425" lIns="91425" rIns="91425" tIns="91425">
            <a:noAutofit/>
          </a:bodyPr>
          <a:lstStyle/>
          <a:p>
            <a:pPr lvl="0" marR="0" rtl="0" algn="l">
              <a:lnSpc>
                <a:spcPct val="100000"/>
              </a:lnSpc>
              <a:spcBef>
                <a:spcPts val="0"/>
              </a:spcBef>
              <a:spcAft>
                <a:spcPts val="1600"/>
              </a:spcAft>
              <a:buNone/>
            </a:pPr>
            <a:r>
              <a:rPr lang="ru">
                <a:solidFill>
                  <a:srgbClr val="434343"/>
                </a:solidFill>
              </a:rPr>
              <a:t>Лекторы</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Попов Сергей; </a:t>
            </a:r>
            <a:r>
              <a:rPr b="1" lang="ru" sz="1400">
                <a:solidFill>
                  <a:srgbClr val="434343"/>
                </a:solidFill>
                <a:hlinkClick r:id="rId3"/>
              </a:rPr>
              <a:t>s.popov2@tinkoff.ru</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Титаренко Артем; </a:t>
            </a:r>
            <a:r>
              <a:rPr b="1" lang="ru" sz="1400">
                <a:solidFill>
                  <a:srgbClr val="434343"/>
                </a:solidFill>
              </a:rPr>
              <a:t>a.titarenko@tinkoff.ru </a:t>
            </a:r>
          </a:p>
          <a:p>
            <a:pPr lvl="0" marR="0" rtl="0" algn="l">
              <a:lnSpc>
                <a:spcPct val="100000"/>
              </a:lnSpc>
              <a:spcBef>
                <a:spcPts val="0"/>
              </a:spcBef>
              <a:spcAft>
                <a:spcPts val="1600"/>
              </a:spcAft>
              <a:buNone/>
            </a:pPr>
            <a:r>
              <a:rPr lang="ru">
                <a:solidFill>
                  <a:srgbClr val="434343"/>
                </a:solidFill>
              </a:rPr>
              <a:t>Группа в telegram </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TFS scala 2017</a:t>
            </a:r>
          </a:p>
          <a:p>
            <a:pPr lvl="0" marR="0" rtl="0" algn="l">
              <a:lnSpc>
                <a:spcPct val="100000"/>
              </a:lnSpc>
              <a:spcBef>
                <a:spcPts val="0"/>
              </a:spcBef>
              <a:spcAft>
                <a:spcPts val="1600"/>
              </a:spcAft>
              <a:buNone/>
            </a:pPr>
            <a:r>
              <a:rPr lang="ru">
                <a:solidFill>
                  <a:srgbClr val="434343"/>
                </a:solidFill>
              </a:rPr>
              <a:t>Github школы</a:t>
            </a:r>
          </a:p>
          <a:p>
            <a:pPr indent="-317500" lvl="0" marL="914400" rtl="0">
              <a:spcBef>
                <a:spcPts val="0"/>
              </a:spcBef>
              <a:buClr>
                <a:srgbClr val="434343"/>
              </a:buClr>
              <a:buSzPct val="100000"/>
            </a:pPr>
            <a:r>
              <a:rPr lang="ru" sz="1400">
                <a:solidFill>
                  <a:srgbClr val="434343"/>
                </a:solidFill>
              </a:rPr>
              <a:t>https://github.com/sergeypopov83/scala-school</a:t>
            </a:r>
          </a:p>
          <a:p>
            <a:pPr lvl="0" rtl="0">
              <a:lnSpc>
                <a:spcPct val="100000"/>
              </a:lnSpc>
              <a:spcBef>
                <a:spcPts val="0"/>
              </a:spcBef>
              <a:buNone/>
            </a:pPr>
            <a:r>
              <a:rPr lang="ru">
                <a:solidFill>
                  <a:srgbClr val="434343"/>
                </a:solidFill>
              </a:rPr>
              <a:t>Анкета </a:t>
            </a:r>
          </a:p>
          <a:p>
            <a:pPr indent="-317500" lvl="0" marL="914400" rtl="0">
              <a:spcBef>
                <a:spcPts val="0"/>
              </a:spcBef>
              <a:buClr>
                <a:srgbClr val="434343"/>
              </a:buClr>
              <a:buSzPct val="100000"/>
            </a:pPr>
            <a:r>
              <a:rPr lang="ru" sz="1400">
                <a:solidFill>
                  <a:srgbClr val="434343"/>
                </a:solidFill>
              </a:rPr>
              <a:t>https://goo.gl/kTTQEc</a:t>
            </a:r>
          </a:p>
          <a:p>
            <a:pPr lvl="0" marR="0" rtl="0" algn="l">
              <a:lnSpc>
                <a:spcPct val="115000"/>
              </a:lnSpc>
              <a:spcBef>
                <a:spcPts val="0"/>
              </a:spcBef>
              <a:spcAft>
                <a:spcPts val="1600"/>
              </a:spcAft>
              <a:buNone/>
            </a:pPr>
            <a:r>
              <a:t/>
            </a:r>
            <a:endParaRPr>
              <a:solidFill>
                <a:srgbClr val="434343"/>
              </a:solidFill>
            </a:endParaRPr>
          </a:p>
        </p:txBody>
      </p:sp>
      <p:sp>
        <p:nvSpPr>
          <p:cNvPr id="62" name="Shape 62"/>
          <p:cNvSpPr txBox="1"/>
          <p:nvPr>
            <p:ph type="title"/>
          </p:nvPr>
        </p:nvSpPr>
        <p:spPr>
          <a:xfrm>
            <a:off x="311700" y="2797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Контакты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92" name="Shape 192"/>
        <p:cNvGrpSpPr/>
        <p:nvPr/>
      </p:nvGrpSpPr>
      <p:grpSpPr>
        <a:xfrm>
          <a:off x="0" y="0"/>
          <a:ext cx="0" cy="0"/>
          <a:chOff x="0" y="0"/>
          <a:chExt cx="0" cy="0"/>
        </a:xfrm>
      </p:grpSpPr>
      <p:sp>
        <p:nvSpPr>
          <p:cNvPr id="193" name="Shape 19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Определения</a:t>
            </a:r>
          </a:p>
        </p:txBody>
      </p:sp>
      <p:sp>
        <p:nvSpPr>
          <p:cNvPr id="194" name="Shape 194"/>
          <p:cNvSpPr txBox="1"/>
          <p:nvPr/>
        </p:nvSpPr>
        <p:spPr>
          <a:xfrm>
            <a:off x="311700" y="1624475"/>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variableName: SomeType = value</a:t>
            </a:r>
          </a:p>
        </p:txBody>
      </p:sp>
      <p:sp>
        <p:nvSpPr>
          <p:cNvPr id="195" name="Shape 195"/>
          <p:cNvSpPr txBox="1"/>
          <p:nvPr/>
        </p:nvSpPr>
        <p:spPr>
          <a:xfrm>
            <a:off x="311700" y="2606450"/>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variableName: SomeType = value</a:t>
            </a:r>
          </a:p>
        </p:txBody>
      </p:sp>
      <p:sp>
        <p:nvSpPr>
          <p:cNvPr id="196" name="Shape 196"/>
          <p:cNvSpPr txBox="1"/>
          <p:nvPr/>
        </p:nvSpPr>
        <p:spPr>
          <a:xfrm>
            <a:off x="311700" y="11946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Переменные</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sz="1100">
              <a:solidFill>
                <a:schemeClr val="dk1"/>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7" name="Shape 197"/>
          <p:cNvSpPr txBox="1"/>
          <p:nvPr/>
        </p:nvSpPr>
        <p:spPr>
          <a:xfrm>
            <a:off x="311700" y="218793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Константы</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8" name="Shape 198"/>
          <p:cNvSpPr txBox="1"/>
          <p:nvPr/>
        </p:nvSpPr>
        <p:spPr>
          <a:xfrm>
            <a:off x="311700" y="318848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Ленивая инициализация</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9" name="Shape 199"/>
          <p:cNvSpPr txBox="1"/>
          <p:nvPr/>
        </p:nvSpPr>
        <p:spPr>
          <a:xfrm>
            <a:off x="311700" y="3601650"/>
            <a:ext cx="4701600" cy="2814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lazy val </a:t>
            </a:r>
            <a:r>
              <a:rPr lang="ru" sz="1000">
                <a:solidFill>
                  <a:schemeClr val="dk1"/>
                </a:solidFill>
                <a:latin typeface="Verdana"/>
                <a:ea typeface="Verdana"/>
                <a:cs typeface="Verdana"/>
                <a:sym typeface="Verdana"/>
              </a:rPr>
              <a:t>variableName: SomeType = value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03" name="Shape 203"/>
        <p:cNvGrpSpPr/>
        <p:nvPr/>
      </p:nvGrpSpPr>
      <p:grpSpPr>
        <a:xfrm>
          <a:off x="0" y="0"/>
          <a:ext cx="0" cy="0"/>
          <a:chOff x="0" y="0"/>
          <a:chExt cx="0" cy="0"/>
        </a:xfrm>
      </p:grpSpPr>
      <p:sp>
        <p:nvSpPr>
          <p:cNvPr id="204" name="Shape 2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05" name="Shape 205"/>
          <p:cNvSpPr txBox="1"/>
          <p:nvPr/>
        </p:nvSpPr>
        <p:spPr>
          <a:xfrm>
            <a:off x="311700" y="1600000"/>
            <a:ext cx="5974800" cy="250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10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ReturnType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FUNCTION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WITH DEFAULT VALUE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 defaultValue): ReturnType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 AND BODY BRACES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Int, otherPrm: Int) =  inputPrm</a:t>
            </a: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otherPrm</a:t>
            </a:r>
          </a:p>
          <a:p>
            <a:pPr lvl="0" rtl="0">
              <a:lnSpc>
                <a:spcPct val="115000"/>
              </a:lnSpc>
              <a:spcBef>
                <a:spcPts val="0"/>
              </a:spcBef>
              <a:spcAft>
                <a:spcPts val="100"/>
              </a:spcAft>
              <a:buNone/>
            </a:pPr>
            <a:r>
              <a:t/>
            </a:r>
            <a:endParaRPr sz="900">
              <a:solidFill>
                <a:srgbClr val="0000FF"/>
              </a:solidFill>
              <a:latin typeface="Courier New"/>
              <a:ea typeface="Courier New"/>
              <a:cs typeface="Courier New"/>
              <a:sym typeface="Courier New"/>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06" name="Shape 206"/>
          <p:cNvSpPr txBox="1"/>
          <p:nvPr/>
        </p:nvSpPr>
        <p:spPr>
          <a:xfrm>
            <a:off x="311700" y="11946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Функции</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7" name="Shape 207"/>
          <p:cNvSpPr txBox="1"/>
          <p:nvPr/>
        </p:nvSpPr>
        <p:spPr>
          <a:xfrm>
            <a:off x="311700" y="4194025"/>
            <a:ext cx="85206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Значением функции, является значение последнего в ней выражения </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11" name="Shape 211"/>
        <p:cNvGrpSpPr/>
        <p:nvPr/>
      </p:nvGrpSpPr>
      <p:grpSpPr>
        <a:xfrm>
          <a:off x="0" y="0"/>
          <a:ext cx="0" cy="0"/>
          <a:chOff x="0" y="0"/>
          <a:chExt cx="0" cy="0"/>
        </a:xfrm>
      </p:grpSpPr>
      <p:sp>
        <p:nvSpPr>
          <p:cNvPr id="212" name="Shape 2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13" name="Shape 213"/>
          <p:cNvSpPr txBox="1"/>
          <p:nvPr/>
        </p:nvSpPr>
        <p:spPr>
          <a:xfrm>
            <a:off x="311700" y="1119050"/>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Процедуры</a:t>
            </a:r>
          </a:p>
        </p:txBody>
      </p:sp>
      <p:sp>
        <p:nvSpPr>
          <p:cNvPr id="214" name="Shape 214"/>
          <p:cNvSpPr txBox="1"/>
          <p:nvPr/>
        </p:nvSpPr>
        <p:spPr>
          <a:xfrm>
            <a:off x="311700" y="1577325"/>
            <a:ext cx="5725800" cy="921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PROCEDURE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 Unit = ???</a:t>
            </a:r>
          </a:p>
        </p:txBody>
      </p:sp>
      <p:sp>
        <p:nvSpPr>
          <p:cNvPr id="215" name="Shape 215"/>
          <p:cNvSpPr txBox="1"/>
          <p:nvPr/>
        </p:nvSpPr>
        <p:spPr>
          <a:xfrm>
            <a:off x="311700" y="3206425"/>
            <a:ext cx="5273100" cy="1812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name(somePrm: Int, variablePrm: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FUNCTION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i="1" lang="ru" sz="1000">
                <a:solidFill>
                  <a:srgbClr val="660E7A"/>
                </a:solidFill>
                <a:latin typeface="Verdana"/>
                <a:ea typeface="Verdana"/>
                <a:cs typeface="Verdana"/>
                <a:sym typeface="Verdana"/>
              </a:rPr>
              <a:t>Seq</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"2"</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"3"</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"4"</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16" name="Shape 216"/>
          <p:cNvSpPr txBox="1"/>
          <p:nvPr/>
        </p:nvSpPr>
        <p:spPr>
          <a:xfrm>
            <a:off x="311700" y="2772025"/>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Переменная длина аргументов</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20" name="Shape 220"/>
        <p:cNvGrpSpPr/>
        <p:nvPr/>
      </p:nvGrpSpPr>
      <p:grpSpPr>
        <a:xfrm>
          <a:off x="0" y="0"/>
          <a:ext cx="0" cy="0"/>
          <a:chOff x="0" y="0"/>
          <a:chExt cx="0" cy="0"/>
        </a:xfrm>
      </p:grpSpPr>
      <p:sp>
        <p:nvSpPr>
          <p:cNvPr id="221" name="Shape 2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22" name="Shape 222"/>
          <p:cNvSpPr txBox="1"/>
          <p:nvPr/>
        </p:nvSpPr>
        <p:spPr>
          <a:xfrm>
            <a:off x="311700" y="1523650"/>
            <a:ext cx="4809300" cy="1248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myFun:(String) =&gt; Unit = (msg: String) =&gt; print(msg)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или проще</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myFun = (msg: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(msg)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тоже, но без синтаксического сахара</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noSugarPlease: Function1[</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Unit] = (msg: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(msg)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223" name="Shape 223"/>
          <p:cNvSpPr txBox="1"/>
          <p:nvPr/>
        </p:nvSpPr>
        <p:spPr>
          <a:xfrm>
            <a:off x="311700" y="1098475"/>
            <a:ext cx="3259200" cy="3801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могут быть значениями</a:t>
            </a:r>
          </a:p>
        </p:txBody>
      </p:sp>
      <p:sp>
        <p:nvSpPr>
          <p:cNvPr id="224" name="Shape 224"/>
          <p:cNvSpPr txBox="1"/>
          <p:nvPr/>
        </p:nvSpPr>
        <p:spPr>
          <a:xfrm>
            <a:off x="311700" y="2929458"/>
            <a:ext cx="8447400" cy="5727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можно передавать и возвращать из других функций, это, так называемые, функции высшего порядка</a:t>
            </a:r>
          </a:p>
          <a:p>
            <a:pPr lvl="0" rtl="0">
              <a:spcBef>
                <a:spcPts val="0"/>
              </a:spcBef>
              <a:buNone/>
            </a:pPr>
            <a:r>
              <a:t/>
            </a:r>
            <a:endParaRPr>
              <a:solidFill>
                <a:srgbClr val="666666"/>
              </a:solidFill>
            </a:endParaRPr>
          </a:p>
        </p:txBody>
      </p:sp>
      <p:sp>
        <p:nvSpPr>
          <p:cNvPr id="225" name="Shape 225"/>
          <p:cNvSpPr txBox="1"/>
          <p:nvPr/>
        </p:nvSpPr>
        <p:spPr>
          <a:xfrm>
            <a:off x="311700" y="3603800"/>
            <a:ext cx="4764000" cy="572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printer(thunk: () =&gt;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=&gt; Unit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(thunk())</a:t>
            </a:r>
          </a:p>
        </p:txBody>
      </p:sp>
      <p:sp>
        <p:nvSpPr>
          <p:cNvPr id="226" name="Shape 226"/>
          <p:cNvSpPr txBox="1"/>
          <p:nvPr/>
        </p:nvSpPr>
        <p:spPr>
          <a:xfrm>
            <a:off x="311700" y="4325125"/>
            <a:ext cx="6876000" cy="4530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Все параметры переданные в функции являются константами</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30" name="Shape 230"/>
        <p:cNvGrpSpPr/>
        <p:nvPr/>
      </p:nvGrpSpPr>
      <p:grpSpPr>
        <a:xfrm>
          <a:off x="0" y="0"/>
          <a:ext cx="0" cy="0"/>
          <a:chOff x="0" y="0"/>
          <a:chExt cx="0" cy="0"/>
        </a:xfrm>
      </p:grpSpPr>
      <p:sp>
        <p:nvSpPr>
          <p:cNvPr id="231" name="Shape 23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32" name="Shape 232"/>
          <p:cNvSpPr txBox="1"/>
          <p:nvPr/>
        </p:nvSpPr>
        <p:spPr>
          <a:xfrm>
            <a:off x="311700" y="1098475"/>
            <a:ext cx="8520600" cy="2322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Разница между def и val</a:t>
            </a:r>
          </a:p>
          <a:p>
            <a:pPr lvl="0">
              <a:spcBef>
                <a:spcPts val="0"/>
              </a:spcBef>
              <a:buNone/>
            </a:pPr>
            <a:r>
              <a:rPr lang="ru">
                <a:solidFill>
                  <a:srgbClr val="434343"/>
                </a:solidFill>
              </a:rPr>
              <a:t>	</a:t>
            </a:r>
          </a:p>
          <a:p>
            <a:pPr indent="457200" lvl="0">
              <a:spcBef>
                <a:spcPts val="0"/>
              </a:spcBef>
              <a:buNone/>
            </a:pPr>
            <a:r>
              <a:rPr lang="ru">
                <a:solidFill>
                  <a:srgbClr val="434343"/>
                </a:solidFill>
              </a:rPr>
              <a:t>Функцией принято называть выражение, определенное с помощью ключевого слова </a:t>
            </a:r>
            <a:r>
              <a:rPr b="1" lang="ru">
                <a:solidFill>
                  <a:srgbClr val="434343"/>
                </a:solidFill>
              </a:rPr>
              <a:t>val</a:t>
            </a:r>
            <a:r>
              <a:rPr lang="ru">
                <a:solidFill>
                  <a:srgbClr val="434343"/>
                </a:solidFill>
              </a:rPr>
              <a:t>. Такое значение имеет тип </a:t>
            </a:r>
            <a:r>
              <a:rPr b="1" lang="ru">
                <a:solidFill>
                  <a:srgbClr val="434343"/>
                </a:solidFill>
              </a:rPr>
              <a:t>FunctionN</a:t>
            </a:r>
            <a:r>
              <a:rPr lang="ru">
                <a:solidFill>
                  <a:srgbClr val="434343"/>
                </a:solidFill>
              </a:rPr>
              <a:t> (где 0&lt;=N &lt;= 22 - количесвто входных параметров). Функция имеет все методы, содержащиеся в типе </a:t>
            </a:r>
            <a:r>
              <a:rPr b="1" lang="ru">
                <a:solidFill>
                  <a:srgbClr val="434343"/>
                </a:solidFill>
              </a:rPr>
              <a:t>FunctionN</a:t>
            </a:r>
            <a:r>
              <a:rPr lang="ru">
                <a:solidFill>
                  <a:srgbClr val="434343"/>
                </a:solidFill>
              </a:rPr>
              <a:t>, может быть передана как значение, в другие функции. Функции можно композировать. </a:t>
            </a:r>
          </a:p>
          <a:p>
            <a:pPr lvl="0">
              <a:spcBef>
                <a:spcPts val="0"/>
              </a:spcBef>
              <a:buNone/>
            </a:pPr>
            <a:r>
              <a:rPr lang="ru">
                <a:solidFill>
                  <a:srgbClr val="434343"/>
                </a:solidFill>
              </a:rPr>
              <a:t>	</a:t>
            </a:r>
          </a:p>
          <a:p>
            <a:pPr indent="457200" lvl="0" rtl="0">
              <a:spcBef>
                <a:spcPts val="0"/>
              </a:spcBef>
              <a:buNone/>
            </a:pPr>
            <a:r>
              <a:rPr lang="ru">
                <a:solidFill>
                  <a:srgbClr val="434343"/>
                </a:solidFill>
              </a:rPr>
              <a:t>Методом, называется выражение определенное с помощью ключевого слова</a:t>
            </a:r>
            <a:r>
              <a:rPr b="1" lang="ru">
                <a:solidFill>
                  <a:srgbClr val="434343"/>
                </a:solidFill>
              </a:rPr>
              <a:t> def</a:t>
            </a:r>
            <a:r>
              <a:rPr lang="ru">
                <a:solidFill>
                  <a:srgbClr val="434343"/>
                </a:solidFill>
              </a:rPr>
              <a:t>, как член объекта или класса . Метод не имеет типа, но может быть генерализован с помощью Tуpe Parameters. Для того, что бы передать метод как значение, он должен быть преобразован в </a:t>
            </a:r>
            <a:r>
              <a:rPr b="1" lang="ru">
                <a:solidFill>
                  <a:srgbClr val="434343"/>
                </a:solidFill>
              </a:rPr>
              <a:t>val</a:t>
            </a:r>
            <a:r>
              <a:rPr lang="ru">
                <a:solidFill>
                  <a:srgbClr val="434343"/>
                </a:solidFill>
              </a:rPr>
              <a:t> типа </a:t>
            </a:r>
            <a:r>
              <a:rPr b="1" lang="ru">
                <a:solidFill>
                  <a:srgbClr val="434343"/>
                </a:solidFill>
              </a:rPr>
              <a:t>FunctionN</a:t>
            </a:r>
            <a:r>
              <a:rPr lang="ru">
                <a:solidFill>
                  <a:srgbClr val="434343"/>
                </a:solidFill>
              </a:rPr>
              <a:t>. Чаще всего, это происходит неявно, но требует дополнительных расходов и может привести к деградации приложения. </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36" name="Shape 236"/>
        <p:cNvGrpSpPr/>
        <p:nvPr/>
      </p:nvGrpSpPr>
      <p:grpSpPr>
        <a:xfrm>
          <a:off x="0" y="0"/>
          <a:ext cx="0" cy="0"/>
          <a:chOff x="0" y="0"/>
          <a:chExt cx="0" cy="0"/>
        </a:xfrm>
      </p:grpSpPr>
      <p:sp>
        <p:nvSpPr>
          <p:cNvPr id="237" name="Shape 23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38" name="Shape 238"/>
          <p:cNvSpPr txBox="1"/>
          <p:nvPr/>
        </p:nvSpPr>
        <p:spPr>
          <a:xfrm>
            <a:off x="311700" y="2367525"/>
            <a:ext cx="6376500" cy="2699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notCurriedFilter(data1: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(String) =&gt; Boolean = (data2: String) =&gt; data1 == data2</a:t>
            </a:r>
          </a:p>
          <a:p>
            <a:pPr lvl="0" rtl="0">
              <a:lnSpc>
                <a:spcPct val="115000"/>
              </a:lnSpc>
              <a:spcBef>
                <a:spcPts val="0"/>
              </a:spcBef>
              <a:spcAft>
                <a:spcPts val="100"/>
              </a:spcAft>
              <a:buClr>
                <a:schemeClr val="dk1"/>
              </a:buClr>
              <a:buFont typeface="Arial"/>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)(data2: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Boolean = data1 == data2</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partiallyApplied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fullyAppliedAgain = partiallyApplied(</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 = </a:t>
            </a:r>
            <a:r>
              <a:rPr lang="ru" sz="1000">
                <a:solidFill>
                  <a:schemeClr val="dk1"/>
                </a:solidFill>
                <a:highlight>
                  <a:srgbClr val="E4E4FF"/>
                </a:highlight>
                <a:latin typeface="Verdana"/>
                <a:ea typeface="Verdana"/>
                <a:cs typeface="Verdana"/>
                <a:sym typeface="Verdana"/>
              </a:rPr>
              <a:t>(data1: String, data2: String) =&gt; data1 == data2</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//cF: String =&gt; (String =&gt; Boolean)</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cF = f.curried</a:t>
            </a:r>
          </a:p>
        </p:txBody>
      </p:sp>
      <p:sp>
        <p:nvSpPr>
          <p:cNvPr id="239" name="Shape 239"/>
          <p:cNvSpPr txBox="1"/>
          <p:nvPr/>
        </p:nvSpPr>
        <p:spPr>
          <a:xfrm>
            <a:off x="311700" y="1115325"/>
            <a:ext cx="8481600" cy="1252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Каррирование.</a:t>
            </a:r>
            <a:r>
              <a:rPr lang="ru">
                <a:solidFill>
                  <a:srgbClr val="434343"/>
                </a:solidFill>
              </a:rPr>
              <a:t> </a:t>
            </a:r>
          </a:p>
          <a:p>
            <a:pPr indent="0" lvl="0" marL="0" rtl="0">
              <a:spcBef>
                <a:spcPts val="0"/>
              </a:spcBef>
              <a:buNone/>
            </a:pPr>
            <a:r>
              <a:rPr lang="ru">
                <a:solidFill>
                  <a:srgbClr val="434343"/>
                </a:solidFill>
              </a:rPr>
              <a:t>Каррирование  -  это способ представить функцию от нескольких переменных, как функцию высшего порядка от одной переменной. </a:t>
            </a:r>
          </a:p>
          <a:p>
            <a:pPr indent="0" lvl="0" marL="0">
              <a:spcBef>
                <a:spcPts val="0"/>
              </a:spcBef>
              <a:buNone/>
            </a:pPr>
            <a:r>
              <a:rPr lang="ru">
                <a:solidFill>
                  <a:srgbClr val="434343"/>
                </a:solidFill>
              </a:rPr>
              <a:t>Для функций от 2-х и более переменных каррирование доступно через метод </a:t>
            </a:r>
            <a:r>
              <a:rPr b="1" lang="ru">
                <a:solidFill>
                  <a:srgbClr val="434343"/>
                </a:solidFill>
              </a:rPr>
              <a:t>curried</a:t>
            </a:r>
            <a:r>
              <a:rPr lang="ru">
                <a:solidFill>
                  <a:srgbClr val="434343"/>
                </a:solidFill>
              </a:rPr>
              <a:t>. Для методов оно реализуется через сигнатуры с несколькими наборами параметров.</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43" name="Shape 243"/>
        <p:cNvGrpSpPr/>
        <p:nvPr/>
      </p:nvGrpSpPr>
      <p:grpSpPr>
        <a:xfrm>
          <a:off x="0" y="0"/>
          <a:ext cx="0" cy="0"/>
          <a:chOff x="0" y="0"/>
          <a:chExt cx="0" cy="0"/>
        </a:xfrm>
      </p:grpSpPr>
      <p:sp>
        <p:nvSpPr>
          <p:cNvPr id="244" name="Shape 24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45" name="Shape 245"/>
          <p:cNvSpPr txBox="1"/>
          <p:nvPr/>
        </p:nvSpPr>
        <p:spPr>
          <a:xfrm>
            <a:off x="311700" y="1073500"/>
            <a:ext cx="8520600" cy="2406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одной переменной</a:t>
            </a:r>
          </a:p>
          <a:p>
            <a:pPr lvl="0">
              <a:spcBef>
                <a:spcPts val="0"/>
              </a:spcBef>
              <a:buNone/>
            </a:pPr>
            <a:r>
              <a:rPr lang="ru" sz="1800">
                <a:solidFill>
                  <a:srgbClr val="434343"/>
                </a:solidFill>
              </a:rPr>
              <a:t>	</a:t>
            </a:r>
            <a:r>
              <a:rPr lang="ru">
                <a:solidFill>
                  <a:srgbClr val="434343"/>
                </a:solidFill>
              </a:rPr>
              <a:t>Для функции одной переменной определены комбинаторы функций </a:t>
            </a:r>
            <a:r>
              <a:rPr b="1" lang="ru">
                <a:solidFill>
                  <a:srgbClr val="434343"/>
                </a:solidFill>
              </a:rPr>
              <a:t>compose</a:t>
            </a:r>
            <a:r>
              <a:rPr lang="ru">
                <a:solidFill>
                  <a:srgbClr val="434343"/>
                </a:solidFill>
              </a:rPr>
              <a:t> и </a:t>
            </a:r>
            <a:r>
              <a:rPr b="1" lang="ru">
                <a:solidFill>
                  <a:srgbClr val="434343"/>
                </a:solidFill>
              </a:rPr>
              <a:t>andThen. </a:t>
            </a:r>
            <a:r>
              <a:rPr lang="ru">
                <a:solidFill>
                  <a:srgbClr val="434343"/>
                </a:solidFill>
              </a:rPr>
              <a:t>Комбинаторы  - это функции, позволяющие объединить 2 и более функций в одну. При этом комбинаторы задают последовательность, в которой будут выполняться тела, комбинируемых функций</a:t>
            </a:r>
          </a:p>
          <a:p>
            <a:pPr indent="-228600" lvl="0" marL="914400" rtl="0">
              <a:spcBef>
                <a:spcPts val="0"/>
              </a:spcBef>
              <a:buClr>
                <a:srgbClr val="434343"/>
              </a:buClr>
              <a:buChar char="●"/>
            </a:pPr>
            <a:r>
              <a:rPr b="1" lang="ru">
                <a:solidFill>
                  <a:srgbClr val="434343"/>
                </a:solidFill>
              </a:rPr>
              <a:t>def compose[A](g : scala.Function1[A, T1]) : scala.Function1[A, R]  - </a:t>
            </a:r>
            <a:r>
              <a:rPr lang="ru">
                <a:solidFill>
                  <a:srgbClr val="434343"/>
                </a:solidFill>
              </a:rPr>
              <a:t>принимает функцию, которая будет выполнена перед текущей. Результат переданной функции будет передан на вход текущей</a:t>
            </a:r>
          </a:p>
          <a:p>
            <a:pPr indent="-228600" lvl="0" marL="914400" rtl="0">
              <a:spcBef>
                <a:spcPts val="0"/>
              </a:spcBef>
              <a:buClr>
                <a:srgbClr val="434343"/>
              </a:buClr>
              <a:buChar char="●"/>
            </a:pPr>
            <a:r>
              <a:rPr b="1" lang="ru">
                <a:solidFill>
                  <a:srgbClr val="434343"/>
                </a:solidFill>
              </a:rPr>
              <a:t>def andThen[A](g : scala.Function1[R, A]) : scala.Function1[T1, A] - </a:t>
            </a:r>
            <a:r>
              <a:rPr lang="ru">
                <a:solidFill>
                  <a:srgbClr val="434343"/>
                </a:solidFill>
              </a:rPr>
              <a:t>аналогична compose, но переданная функия будет выполнена после текущей</a:t>
            </a:r>
          </a:p>
        </p:txBody>
      </p:sp>
      <p:sp>
        <p:nvSpPr>
          <p:cNvPr id="246" name="Shape 246"/>
          <p:cNvSpPr txBox="1"/>
          <p:nvPr/>
        </p:nvSpPr>
        <p:spPr>
          <a:xfrm>
            <a:off x="311700" y="3564675"/>
            <a:ext cx="4820400" cy="143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 = (int: Int) =&gt; int * int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show(int: Int)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s"Square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int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powAndShow  = pow compose show</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powAndShow  = pow andThen show</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powAndShow(</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0" name="Shape 250"/>
        <p:cNvGrpSpPr/>
        <p:nvPr/>
      </p:nvGrpSpPr>
      <p:grpSpPr>
        <a:xfrm>
          <a:off x="0" y="0"/>
          <a:ext cx="0" cy="0"/>
          <a:chOff x="0" y="0"/>
          <a:chExt cx="0" cy="0"/>
        </a:xfrm>
      </p:grpSpPr>
      <p:sp>
        <p:nvSpPr>
          <p:cNvPr id="251" name="Shape 25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2" name="Shape 252"/>
          <p:cNvSpPr txBox="1"/>
          <p:nvPr/>
        </p:nvSpPr>
        <p:spPr>
          <a:xfrm>
            <a:off x="311700" y="1073500"/>
            <a:ext cx="8520600" cy="345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Функции нескольких переменных не имею комбинаторов, аналогичных функциям одной переменно. Для того, что бы иметь возможность комбинировать функции нескольких переменных, необходимо свести их к функции одной переменной. Это можно сделать 2-я способами. Рассмотрим их на примере функции от 2-х переменных</a:t>
            </a:r>
          </a:p>
          <a:p>
            <a:pPr indent="-228600" lvl="0" marL="914400" rtl="0">
              <a:spcBef>
                <a:spcPts val="0"/>
              </a:spcBef>
              <a:buClr>
                <a:srgbClr val="434343"/>
              </a:buClr>
              <a:buChar char="●"/>
            </a:pPr>
            <a:r>
              <a:rPr b="1" lang="ru">
                <a:solidFill>
                  <a:srgbClr val="434343"/>
                </a:solidFill>
              </a:rPr>
              <a:t>def curried : scala.Function1[T1, scala.Function1[T2, R]]</a:t>
            </a:r>
            <a:r>
              <a:rPr lang="ru">
                <a:solidFill>
                  <a:srgbClr val="434343"/>
                </a:solidFill>
              </a:rPr>
              <a:t>  - каррирует функцию. Т.е. возвращает функцию, которая на вход принимет первый параметр, а на выход возвращает функцию, принимающую второй параметр исходной функции</a:t>
            </a:r>
          </a:p>
          <a:p>
            <a:pPr indent="-228600" lvl="0" marL="914400">
              <a:spcBef>
                <a:spcPts val="0"/>
              </a:spcBef>
              <a:buClr>
                <a:srgbClr val="434343"/>
              </a:buClr>
              <a:buChar char="●"/>
            </a:pPr>
            <a:r>
              <a:rPr b="1" lang="ru">
                <a:solidFill>
                  <a:srgbClr val="434343"/>
                </a:solidFill>
              </a:rPr>
              <a:t>def tupled : scala.Function1[scala.Tuple2[T1, T2], R] - </a:t>
            </a:r>
            <a:r>
              <a:rPr lang="ru">
                <a:solidFill>
                  <a:srgbClr val="434343"/>
                </a:solidFill>
              </a:rPr>
              <a:t>объединяет все параметры функции в один параметр в виде scala Tuple. Мы рассмотрим этот метод чуть позже, когда будем изучать tuples</a:t>
            </a:r>
          </a:p>
          <a:p>
            <a:pPr lvl="0" rtl="0">
              <a:spcBef>
                <a:spcPts val="0"/>
              </a:spcBef>
              <a:buNone/>
            </a:pPr>
            <a:r>
              <a:rPr lang="ru">
                <a:solidFill>
                  <a:srgbClr val="434343"/>
                </a:solidFill>
              </a:rPr>
              <a:t>Композировать функции удобно, когда есть набор стандартных функций, которые нужно выполнить в определенном порядке. Композиция функций позволяет писать очень выразительный код и часто применяется для написания DSL</a:t>
            </a:r>
          </a:p>
          <a:p>
            <a:pPr lvl="0" rtl="0">
              <a:spcBef>
                <a:spcPts val="0"/>
              </a:spcBef>
              <a:buNone/>
            </a:pPr>
            <a:r>
              <a:rPr lang="ru">
                <a:solidFill>
                  <a:srgbClr val="434343"/>
                </a:solidFill>
              </a:rPr>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6" name="Shape 256"/>
        <p:cNvGrpSpPr/>
        <p:nvPr/>
      </p:nvGrpSpPr>
      <p:grpSpPr>
        <a:xfrm>
          <a:off x="0" y="0"/>
          <a:ext cx="0" cy="0"/>
          <a:chOff x="0" y="0"/>
          <a:chExt cx="0" cy="0"/>
        </a:xfrm>
      </p:grpSpPr>
      <p:sp>
        <p:nvSpPr>
          <p:cNvPr id="257" name="Shape 25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8" name="Shape 258"/>
          <p:cNvSpPr txBox="1"/>
          <p:nvPr/>
        </p:nvSpPr>
        <p:spPr>
          <a:xfrm>
            <a:off x="311700" y="1073500"/>
            <a:ext cx="8520600" cy="987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Представим, что перед выполнением функции multiply нам надо распечатать входные параметры. Для этого воспользуемся композицией функций</a:t>
            </a:r>
          </a:p>
          <a:p>
            <a:pPr lvl="0" rtl="0">
              <a:spcBef>
                <a:spcPts val="0"/>
              </a:spcBef>
              <a:buNone/>
            </a:pPr>
            <a:r>
              <a:t/>
            </a:r>
            <a:endParaRPr sz="1800">
              <a:solidFill>
                <a:srgbClr val="434343"/>
              </a:solidFill>
            </a:endParaRPr>
          </a:p>
          <a:p>
            <a:pPr lvl="0" rtl="0">
              <a:spcBef>
                <a:spcPts val="0"/>
              </a:spcBef>
              <a:buNone/>
            </a:pPr>
            <a:r>
              <a:rPr lang="ru" sz="1800">
                <a:solidFill>
                  <a:srgbClr val="434343"/>
                </a:solidFill>
              </a:rPr>
              <a:t>	</a:t>
            </a:r>
            <a:r>
              <a:rPr lang="ru">
                <a:solidFill>
                  <a:srgbClr val="434343"/>
                </a:solidFill>
              </a:rPr>
              <a:t>	</a:t>
            </a:r>
          </a:p>
        </p:txBody>
      </p:sp>
      <p:sp>
        <p:nvSpPr>
          <p:cNvPr id="259" name="Shape 259"/>
          <p:cNvSpPr txBox="1"/>
          <p:nvPr/>
        </p:nvSpPr>
        <p:spPr>
          <a:xfrm>
            <a:off x="311700" y="2060475"/>
            <a:ext cx="4679100" cy="2931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multiply  = </a:t>
            </a:r>
            <a:r>
              <a:rPr lang="ru" sz="1000">
                <a:solidFill>
                  <a:schemeClr val="dk1"/>
                </a:solidFill>
                <a:highlight>
                  <a:srgbClr val="E4E4FF"/>
                </a:highlight>
                <a:latin typeface="Verdana"/>
                <a:ea typeface="Verdana"/>
                <a:cs typeface="Verdana"/>
                <a:sym typeface="Verdana"/>
              </a:rPr>
              <a:t>(i:Int, j: Int) =&gt; i * j</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setOperand  =  multiply.curried</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printOperand[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s"operand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a}</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printResult[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s"And a result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executeWith[</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mulitplyWithPrinter(i: Int, j: Int)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((printOperand[Int] _ andThen setOperand)(i) compose printOperand[Int] andThen printResult)(j)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((printOperand[Int] _ andThen setOperand)(i)</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породит функцию (j : Int) =&gt;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println(s"operand is 10"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(j) =&gt; 10 * 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mulitplyWithPrinter(</a:t>
            </a:r>
            <a:r>
              <a:rPr lang="ru" sz="1000">
                <a:solidFill>
                  <a:srgbClr val="0000FF"/>
                </a:solidFill>
                <a:highlight>
                  <a:srgbClr val="FFFFFF"/>
                </a:highlight>
                <a:latin typeface="Verdana"/>
                <a:ea typeface="Verdana"/>
                <a:cs typeface="Verdana"/>
                <a:sym typeface="Verdana"/>
              </a:rPr>
              <a:t>11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63" name="Shape 263"/>
        <p:cNvGrpSpPr/>
        <p:nvPr/>
      </p:nvGrpSpPr>
      <p:grpSpPr>
        <a:xfrm>
          <a:off x="0" y="0"/>
          <a:ext cx="0" cy="0"/>
          <a:chOff x="0" y="0"/>
          <a:chExt cx="0" cy="0"/>
        </a:xfrm>
      </p:grpSpPr>
      <p:sp>
        <p:nvSpPr>
          <p:cNvPr id="264" name="Shape 26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65" name="Shape 265"/>
          <p:cNvSpPr txBox="1"/>
          <p:nvPr/>
        </p:nvSpPr>
        <p:spPr>
          <a:xfrm>
            <a:off x="283400" y="1194625"/>
            <a:ext cx="5940900" cy="4407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Call-by-name параметры или лень в помощь</a:t>
            </a:r>
          </a:p>
        </p:txBody>
      </p:sp>
      <p:sp>
        <p:nvSpPr>
          <p:cNvPr id="266" name="Shape 266"/>
          <p:cNvSpPr txBox="1"/>
          <p:nvPr/>
        </p:nvSpPr>
        <p:spPr>
          <a:xfrm>
            <a:off x="311700" y="1794350"/>
            <a:ext cx="4769700" cy="306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67" name="Shape 267"/>
          <p:cNvSpPr txBox="1"/>
          <p:nvPr/>
        </p:nvSpPr>
        <p:spPr>
          <a:xfrm>
            <a:off x="311700" y="2260275"/>
            <a:ext cx="8464500" cy="19008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Параметры, переданные по имени имеют несколько особенностей</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в теле функции только тогда, когда используются</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при каждом вызове функций, в которую переданы</a:t>
            </a:r>
          </a:p>
          <a:p>
            <a:pPr indent="-228600" lvl="0" marL="914400" rtl="0">
              <a:lnSpc>
                <a:spcPct val="115000"/>
              </a:lnSpc>
              <a:spcBef>
                <a:spcPts val="0"/>
              </a:spcBef>
              <a:spcAft>
                <a:spcPts val="100"/>
              </a:spcAft>
              <a:buClr>
                <a:srgbClr val="434343"/>
              </a:buClr>
              <a:buChar char="●"/>
            </a:pPr>
            <a:r>
              <a:rPr lang="ru">
                <a:solidFill>
                  <a:srgbClr val="434343"/>
                </a:solidFill>
              </a:rPr>
              <a:t>не могу быть var или val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311700" y="276525"/>
            <a:ext cx="8520600" cy="572700"/>
          </a:xfrm>
          <a:prstGeom prst="rect">
            <a:avLst/>
          </a:prstGeom>
          <a:solidFill>
            <a:srgbClr val="FFDD2D"/>
          </a:solidFill>
        </p:spPr>
        <p:txBody>
          <a:bodyPr anchorCtr="0" anchor="t" bIns="91425" lIns="91425" rIns="91425" tIns="91425">
            <a:noAutofit/>
          </a:bodyPr>
          <a:lstStyle/>
          <a:p>
            <a:pPr lvl="0">
              <a:spcBef>
                <a:spcPts val="0"/>
              </a:spcBef>
              <a:buNone/>
            </a:pPr>
            <a:r>
              <a:rPr lang="ru">
                <a:solidFill>
                  <a:schemeClr val="dk2"/>
                </a:solidFill>
              </a:rPr>
              <a:t>О курсе</a:t>
            </a:r>
          </a:p>
        </p:txBody>
      </p:sp>
      <p:sp>
        <p:nvSpPr>
          <p:cNvPr id="68" name="Shape 68"/>
          <p:cNvSpPr txBox="1"/>
          <p:nvPr>
            <p:ph idx="1" type="body"/>
          </p:nvPr>
        </p:nvSpPr>
        <p:spPr>
          <a:xfrm>
            <a:off x="279375" y="1114425"/>
            <a:ext cx="3604500" cy="37905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ru">
                <a:solidFill>
                  <a:srgbClr val="434343"/>
                </a:solidFill>
              </a:rPr>
              <a:t>Цель</a:t>
            </a:r>
          </a:p>
          <a:p>
            <a:pPr indent="-228600" lvl="0" marL="457200" rtl="0">
              <a:spcBef>
                <a:spcPts val="0"/>
              </a:spcBef>
              <a:buClr>
                <a:srgbClr val="434343"/>
              </a:buClr>
              <a:buChar char="●"/>
            </a:pPr>
            <a:r>
              <a:rPr lang="ru">
                <a:solidFill>
                  <a:srgbClr val="434343"/>
                </a:solidFill>
              </a:rPr>
              <a:t>Научить основам языка</a:t>
            </a:r>
          </a:p>
          <a:p>
            <a:pPr indent="-228600" lvl="0" marL="457200" rtl="0">
              <a:spcBef>
                <a:spcPts val="0"/>
              </a:spcBef>
              <a:buClr>
                <a:srgbClr val="434343"/>
              </a:buClr>
              <a:buChar char="●"/>
            </a:pPr>
            <a:r>
              <a:rPr lang="ru">
                <a:solidFill>
                  <a:srgbClr val="434343"/>
                </a:solidFill>
              </a:rPr>
              <a:t>Теоретическим основам функционального программирования</a:t>
            </a:r>
          </a:p>
          <a:p>
            <a:pPr indent="-228600" lvl="0" marL="457200" rtl="0">
              <a:spcBef>
                <a:spcPts val="0"/>
              </a:spcBef>
              <a:buClr>
                <a:srgbClr val="434343"/>
              </a:buClr>
              <a:buChar char="●"/>
            </a:pPr>
            <a:r>
              <a:rPr lang="ru">
                <a:solidFill>
                  <a:srgbClr val="434343"/>
                </a:solidFill>
              </a:rPr>
              <a:t>Познакомить со стеком технологий</a:t>
            </a:r>
          </a:p>
          <a:p>
            <a:pPr indent="-228600" lvl="0" marL="457200" rtl="0">
              <a:spcBef>
                <a:spcPts val="0"/>
              </a:spcBef>
              <a:buClr>
                <a:srgbClr val="434343"/>
              </a:buClr>
              <a:buChar char="●"/>
            </a:pPr>
            <a:r>
              <a:rPr lang="ru">
                <a:solidFill>
                  <a:srgbClr val="434343"/>
                </a:solidFill>
              </a:rPr>
              <a:t>Развить практические навыки программирования</a:t>
            </a:r>
          </a:p>
          <a:p>
            <a:pPr indent="-228600" lvl="0" marL="457200" rtl="0">
              <a:spcBef>
                <a:spcPts val="0"/>
              </a:spcBef>
              <a:buClr>
                <a:srgbClr val="434343"/>
              </a:buClr>
              <a:buChar char="●"/>
            </a:pPr>
            <a:r>
              <a:rPr lang="ru">
                <a:solidFill>
                  <a:srgbClr val="434343"/>
                </a:solidFill>
              </a:rPr>
              <a:t>Научить работе в команде.</a:t>
            </a:r>
          </a:p>
          <a:p>
            <a:pPr lvl="0">
              <a:spcBef>
                <a:spcPts val="0"/>
              </a:spcBef>
              <a:buNone/>
            </a:pPr>
            <a:r>
              <a:t/>
            </a:r>
            <a:endParaRPr/>
          </a:p>
          <a:p>
            <a:pPr lvl="0">
              <a:spcBef>
                <a:spcPts val="0"/>
              </a:spcBef>
              <a:buNone/>
            </a:pPr>
            <a:r>
              <a:t/>
            </a:r>
            <a:endParaRPr/>
          </a:p>
        </p:txBody>
      </p:sp>
      <p:pic>
        <p:nvPicPr>
          <p:cNvPr descr="gerb.png" id="69" name="Shape 69"/>
          <p:cNvPicPr preferRelativeResize="0"/>
          <p:nvPr/>
        </p:nvPicPr>
        <p:blipFill>
          <a:blip r:embed="rId3">
            <a:alphaModFix/>
          </a:blip>
          <a:stretch>
            <a:fillRect/>
          </a:stretch>
        </p:blipFill>
        <p:spPr>
          <a:xfrm>
            <a:off x="4268240" y="2145176"/>
            <a:ext cx="1652499" cy="1471249"/>
          </a:xfrm>
          <a:prstGeom prst="rect">
            <a:avLst/>
          </a:prstGeom>
          <a:noFill/>
          <a:ln>
            <a:noFill/>
          </a:ln>
        </p:spPr>
      </p:pic>
      <p:pic>
        <p:nvPicPr>
          <p:cNvPr descr="Scala.png" id="70" name="Shape 70"/>
          <p:cNvPicPr preferRelativeResize="0"/>
          <p:nvPr/>
        </p:nvPicPr>
        <p:blipFill>
          <a:blip r:embed="rId4">
            <a:alphaModFix/>
          </a:blip>
          <a:stretch>
            <a:fillRect/>
          </a:stretch>
        </p:blipFill>
        <p:spPr>
          <a:xfrm>
            <a:off x="6931959" y="1741537"/>
            <a:ext cx="1514475" cy="2162175"/>
          </a:xfrm>
          <a:prstGeom prst="rect">
            <a:avLst/>
          </a:prstGeom>
          <a:noFill/>
          <a:ln>
            <a:noFill/>
          </a:ln>
        </p:spPr>
      </p:pic>
      <p:sp>
        <p:nvSpPr>
          <p:cNvPr id="71" name="Shape 71"/>
          <p:cNvSpPr txBox="1"/>
          <p:nvPr/>
        </p:nvSpPr>
        <p:spPr>
          <a:xfrm>
            <a:off x="6095200" y="2378350"/>
            <a:ext cx="3722100" cy="434400"/>
          </a:xfrm>
          <a:prstGeom prst="rect">
            <a:avLst/>
          </a:prstGeom>
          <a:noFill/>
          <a:ln>
            <a:noFill/>
          </a:ln>
        </p:spPr>
        <p:txBody>
          <a:bodyPr anchorCtr="0" anchor="t" bIns="91425" lIns="91425" rIns="91425" tIns="91425">
            <a:noAutofit/>
          </a:bodyPr>
          <a:lstStyle/>
          <a:p>
            <a:pPr lvl="0">
              <a:spcBef>
                <a:spcPts val="0"/>
              </a:spcBef>
              <a:buNone/>
            </a:pPr>
            <a:r>
              <a:rPr lang="ru" sz="6000"/>
              <a: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1" name="Shape 271"/>
        <p:cNvGrpSpPr/>
        <p:nvPr/>
      </p:nvGrpSpPr>
      <p:grpSpPr>
        <a:xfrm>
          <a:off x="0" y="0"/>
          <a:ext cx="0" cy="0"/>
          <a:chOff x="0" y="0"/>
          <a:chExt cx="0" cy="0"/>
        </a:xfrm>
      </p:grpSpPr>
      <p:sp>
        <p:nvSpPr>
          <p:cNvPr id="272" name="Shape 2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73" name="Shape 273"/>
          <p:cNvSpPr txBox="1"/>
          <p:nvPr/>
        </p:nvSpPr>
        <p:spPr>
          <a:xfrm>
            <a:off x="311700" y="1677375"/>
            <a:ext cx="4679100" cy="282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Application {</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ServiceA(c: =&gt; ServiceC){</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getC = c</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ServiceC(</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 ServiceA)</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 ServiceA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ServiceA(</a:t>
            </a:r>
            <a:r>
              <a:rPr i="1" lang="ru" sz="1000">
                <a:solidFill>
                  <a:srgbClr val="660E7A"/>
                </a:solidFill>
                <a:latin typeface="Verdana"/>
                <a:ea typeface="Verdana"/>
                <a:cs typeface="Verdana"/>
                <a:sym typeface="Verdana"/>
              </a:rPr>
              <a:t>c</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lazy val </a:t>
            </a:r>
            <a:r>
              <a:rPr i="1" lang="ru" sz="1000">
                <a:solidFill>
                  <a:srgbClr val="660E7A"/>
                </a:solidFill>
                <a:latin typeface="Verdana"/>
                <a:ea typeface="Verdana"/>
                <a:cs typeface="Verdana"/>
                <a:sym typeface="Verdana"/>
              </a:rPr>
              <a:t>c</a:t>
            </a:r>
            <a:r>
              <a:rPr lang="ru" sz="1000">
                <a:solidFill>
                  <a:schemeClr val="dk1"/>
                </a:solidFill>
                <a:latin typeface="Verdana"/>
                <a:ea typeface="Verdana"/>
                <a:cs typeface="Verdana"/>
                <a:sym typeface="Verdana"/>
              </a:rPr>
              <a:t>: ServiceC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ServiceC(a)</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app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Application()</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  = app.a</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a.getC</a:t>
            </a:r>
          </a:p>
        </p:txBody>
      </p:sp>
      <p:sp>
        <p:nvSpPr>
          <p:cNvPr id="274" name="Shape 274"/>
          <p:cNvSpPr txBox="1"/>
          <p:nvPr/>
        </p:nvSpPr>
        <p:spPr>
          <a:xfrm>
            <a:off x="311700" y="1171275"/>
            <a:ext cx="49959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Разрешение циклических зависимостей</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8" name="Shape 278"/>
        <p:cNvGrpSpPr/>
        <p:nvPr/>
      </p:nvGrpSpPr>
      <p:grpSpPr>
        <a:xfrm>
          <a:off x="0" y="0"/>
          <a:ext cx="0" cy="0"/>
          <a:chOff x="0" y="0"/>
          <a:chExt cx="0" cy="0"/>
        </a:xfrm>
      </p:grpSpPr>
      <p:sp>
        <p:nvSpPr>
          <p:cNvPr id="279" name="Shape 2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80" name="Shape 280"/>
          <p:cNvSpPr txBox="1"/>
          <p:nvPr/>
        </p:nvSpPr>
        <p:spPr>
          <a:xfrm>
            <a:off x="311700" y="1073487"/>
            <a:ext cx="32592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Повторное вычисление</a:t>
            </a:r>
          </a:p>
        </p:txBody>
      </p:sp>
      <p:sp>
        <p:nvSpPr>
          <p:cNvPr id="281" name="Shape 281"/>
          <p:cNvSpPr txBox="1"/>
          <p:nvPr/>
        </p:nvSpPr>
        <p:spPr>
          <a:xfrm>
            <a:off x="311700" y="1677400"/>
            <a:ext cx="4820400" cy="2045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callByValue(x: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println(</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callByValue(something())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callByName(something())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85" name="Shape 285"/>
        <p:cNvGrpSpPr/>
        <p:nvPr/>
      </p:nvGrpSpPr>
      <p:grpSpPr>
        <a:xfrm>
          <a:off x="0" y="0"/>
          <a:ext cx="0" cy="0"/>
          <a:chOff x="0" y="0"/>
          <a:chExt cx="0" cy="0"/>
        </a:xfrm>
      </p:grpSpPr>
      <p:sp>
        <p:nvSpPr>
          <p:cNvPr id="286" name="Shape 2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 Задания</a:t>
            </a:r>
          </a:p>
        </p:txBody>
      </p:sp>
      <p:sp>
        <p:nvSpPr>
          <p:cNvPr id="287" name="Shape 287"/>
          <p:cNvSpPr txBox="1"/>
          <p:nvPr/>
        </p:nvSpPr>
        <p:spPr>
          <a:xfrm>
            <a:off x="311700" y="1079299"/>
            <a:ext cx="7881600" cy="3433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Подсчитать числа Фибоначчи</a:t>
            </a:r>
          </a:p>
          <a:p>
            <a:pPr lvl="0">
              <a:spcBef>
                <a:spcPts val="0"/>
              </a:spcBef>
              <a:buNone/>
            </a:pPr>
            <a:r>
              <a:t/>
            </a:r>
            <a:endParaRPr>
              <a:solidFill>
                <a:srgbClr val="434343"/>
              </a:solidFill>
            </a:endParaRPr>
          </a:p>
          <a:p>
            <a:pPr lvl="0">
              <a:spcBef>
                <a:spcPts val="0"/>
              </a:spcBef>
              <a:buNone/>
            </a:pPr>
            <a:r>
              <a:rPr lang="ru">
                <a:solidFill>
                  <a:srgbClr val="434343"/>
                </a:solidFill>
              </a:rPr>
              <a:t>Дана заготовка наивной реализации подсчета чисел Фибоначи. Необходимо исправить код и вывести 9-ое число Фибоначи </a:t>
            </a:r>
          </a:p>
          <a:p>
            <a:pPr lvl="0">
              <a:spcBef>
                <a:spcPts val="0"/>
              </a:spcBef>
              <a:buNone/>
            </a:pPr>
            <a:r>
              <a:rPr lang="ru">
                <a:solidFill>
                  <a:srgbClr val="434343"/>
                </a:solidFill>
              </a:rPr>
              <a:t>	</a:t>
            </a:r>
            <a:r>
              <a:rPr b="1" lang="ru">
                <a:solidFill>
                  <a:srgbClr val="434343"/>
                </a:solidFill>
              </a:rPr>
              <a:t>lectures.functions.Fibonacci</a:t>
            </a:r>
          </a:p>
          <a:p>
            <a:pPr lvl="0">
              <a:spcBef>
                <a:spcPts val="0"/>
              </a:spcBef>
              <a:buNone/>
            </a:pPr>
            <a:r>
              <a:t/>
            </a:r>
            <a:endParaRPr b="1">
              <a:solidFill>
                <a:srgbClr val="434343"/>
              </a:solidFill>
            </a:endParaRPr>
          </a:p>
          <a:p>
            <a:pPr lvl="0">
              <a:spcBef>
                <a:spcPts val="0"/>
              </a:spcBef>
              <a:buNone/>
            </a:pPr>
            <a:r>
              <a:rPr lang="ru">
                <a:solidFill>
                  <a:srgbClr val="434343"/>
                </a:solidFill>
              </a:rPr>
              <a:t>Реализовать более эффективный способ вычисления чисел Фибоначчи</a:t>
            </a:r>
          </a:p>
          <a:p>
            <a:pPr lvl="0" rtl="0">
              <a:spcBef>
                <a:spcPts val="0"/>
              </a:spcBef>
              <a:buNone/>
            </a:pPr>
            <a:r>
              <a:rPr b="1" lang="ru">
                <a:solidFill>
                  <a:srgbClr val="434343"/>
                </a:solidFill>
              </a:rPr>
              <a:t>	lectures.functions.Fibonacci2</a:t>
            </a:r>
          </a:p>
          <a:p>
            <a:pPr lvl="0">
              <a:spcBef>
                <a:spcPts val="0"/>
              </a:spcBef>
              <a:buNone/>
            </a:pPr>
            <a:r>
              <a:t/>
            </a:r>
            <a:endParaRPr>
              <a:solidFill>
                <a:srgbClr val="666666"/>
              </a:solidFill>
            </a:endParaRPr>
          </a:p>
          <a:p>
            <a:pPr indent="0" lvl="0" marL="0">
              <a:spcBef>
                <a:spcPts val="0"/>
              </a:spcBef>
              <a:buNone/>
            </a:pPr>
            <a:r>
              <a:rPr lang="ru">
                <a:solidFill>
                  <a:srgbClr val="434343"/>
                </a:solidFill>
              </a:rPr>
              <a:t>Освоить каррирование и функции высшего порядка</a:t>
            </a:r>
          </a:p>
          <a:p>
            <a:pPr indent="457200" lvl="0" rtl="0">
              <a:spcBef>
                <a:spcPts val="0"/>
              </a:spcBef>
              <a:buNone/>
            </a:pPr>
            <a:r>
              <a:rPr b="1" lang="ru">
                <a:solidFill>
                  <a:srgbClr val="434343"/>
                </a:solidFill>
              </a:rPr>
              <a:t>lectures.functions.Computation, lectures.functions.CurriedComputation,</a:t>
            </a:r>
          </a:p>
          <a:p>
            <a:pPr indent="457200" lvl="0" rtl="0">
              <a:spcBef>
                <a:spcPts val="0"/>
              </a:spcBef>
              <a:buNone/>
            </a:pPr>
            <a:r>
              <a:rPr b="1" lang="ru">
                <a:solidFill>
                  <a:srgbClr val="434343"/>
                </a:solidFill>
              </a:rPr>
              <a:t>lectures.functions.FunctionalComputation</a:t>
            </a:r>
          </a:p>
          <a:p>
            <a:pPr indent="457200" lvl="0" rtl="0">
              <a:spcBef>
                <a:spcPts val="0"/>
              </a:spcBef>
              <a:buNone/>
            </a:pPr>
            <a:r>
              <a:t/>
            </a:r>
            <a:endParaRPr b="1">
              <a:solidFill>
                <a:srgbClr val="434343"/>
              </a:solidFill>
            </a:endParaRPr>
          </a:p>
          <a:p>
            <a:pPr indent="0" lvl="0" marL="0" rtl="0">
              <a:spcBef>
                <a:spcPts val="0"/>
              </a:spcBef>
              <a:buNone/>
            </a:pPr>
            <a:r>
              <a:rPr lang="ru">
                <a:solidFill>
                  <a:srgbClr val="434343"/>
                </a:solidFill>
              </a:rPr>
              <a:t>Воспользоваться композицией функций для написания простого DB API</a:t>
            </a:r>
          </a:p>
          <a:p>
            <a:pPr indent="0" lvl="0" marL="0" rtl="0">
              <a:spcBef>
                <a:spcPts val="0"/>
              </a:spcBef>
              <a:buNone/>
            </a:pPr>
            <a:r>
              <a:rPr b="1" lang="ru">
                <a:solidFill>
                  <a:srgbClr val="434343"/>
                </a:solidFill>
              </a:rPr>
              <a:t>	lectures.functions.SQLAPI</a:t>
            </a:r>
          </a:p>
          <a:p>
            <a:pPr indent="387350" lvl="0" rtl="0">
              <a:spcBef>
                <a:spcPts val="0"/>
              </a:spcBef>
              <a:buClr>
                <a:schemeClr val="dk1"/>
              </a:buClr>
              <a:buFont typeface="Arial"/>
              <a:buNone/>
            </a:pPr>
            <a:r>
              <a:t/>
            </a:r>
            <a:endParaRPr b="1">
              <a:solidFill>
                <a:srgbClr val="43434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1" name="Shape 291"/>
        <p:cNvGrpSpPr/>
        <p:nvPr/>
      </p:nvGrpSpPr>
      <p:grpSpPr>
        <a:xfrm>
          <a:off x="0" y="0"/>
          <a:ext cx="0" cy="0"/>
          <a:chOff x="0" y="0"/>
          <a:chExt cx="0" cy="0"/>
        </a:xfrm>
      </p:grpSpPr>
      <p:sp>
        <p:nvSpPr>
          <p:cNvPr id="292" name="Shape 29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293" name="Shape 293"/>
          <p:cNvSpPr txBox="1"/>
          <p:nvPr/>
        </p:nvSpPr>
        <p:spPr>
          <a:xfrm>
            <a:off x="311700" y="1139975"/>
            <a:ext cx="8520600" cy="1208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Условный оператор</a:t>
            </a:r>
          </a:p>
          <a:p>
            <a:pPr lvl="0">
              <a:spcBef>
                <a:spcPts val="0"/>
              </a:spcBef>
              <a:buNone/>
            </a:pPr>
            <a:r>
              <a:rPr lang="ru">
                <a:solidFill>
                  <a:srgbClr val="666666"/>
                </a:solidFill>
              </a:rPr>
              <a:t>	</a:t>
            </a:r>
            <a:r>
              <a:rPr lang="ru">
                <a:solidFill>
                  <a:srgbClr val="434343"/>
                </a:solidFill>
              </a:rPr>
              <a:t>В скале есть только один условный оператор -  </a:t>
            </a:r>
            <a:r>
              <a:rPr b="1" lang="ru">
                <a:solidFill>
                  <a:srgbClr val="434343"/>
                </a:solidFill>
              </a:rPr>
              <a:t>IF.  </a:t>
            </a:r>
            <a:r>
              <a:rPr lang="ru">
                <a:solidFill>
                  <a:srgbClr val="434343"/>
                </a:solidFill>
              </a:rPr>
              <a:t>Тернарный оператор, как в JAVA отсутствует</a:t>
            </a:r>
          </a:p>
          <a:p>
            <a:pPr lvl="0" rtl="0">
              <a:spcBef>
                <a:spcPts val="0"/>
              </a:spcBef>
              <a:buNone/>
            </a:pPr>
            <a:r>
              <a:rPr lang="ru">
                <a:solidFill>
                  <a:srgbClr val="434343"/>
                </a:solidFill>
              </a:rPr>
              <a:t>	Еще один важный способ организовать ветвление  -  это сопоставление с образцом (pattern matching). Мы рассмотрим подробно, отдельно в одной из следующих лекций. </a:t>
            </a:r>
          </a:p>
        </p:txBody>
      </p:sp>
      <p:sp>
        <p:nvSpPr>
          <p:cNvPr id="294" name="Shape 294"/>
          <p:cNvSpPr txBox="1"/>
          <p:nvPr/>
        </p:nvSpPr>
        <p:spPr>
          <a:xfrm>
            <a:off x="311700" y="2580150"/>
            <a:ext cx="4735500" cy="15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"bad"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"everything is not so good"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"much better"</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"that's it. Perfect"</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8" name="Shape 298"/>
        <p:cNvGrpSpPr/>
        <p:nvPr/>
      </p:nvGrpSpPr>
      <p:grpSpPr>
        <a:xfrm>
          <a:off x="0" y="0"/>
          <a:ext cx="0" cy="0"/>
          <a:chOff x="0" y="0"/>
          <a:chExt cx="0" cy="0"/>
        </a:xfrm>
      </p:grpSpPr>
      <p:sp>
        <p:nvSpPr>
          <p:cNvPr id="299" name="Shape 29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00" name="Shape 300"/>
          <p:cNvSpPr txBox="1"/>
          <p:nvPr/>
        </p:nvSpPr>
        <p:spPr>
          <a:xfrm>
            <a:off x="311700" y="1139975"/>
            <a:ext cx="8520600" cy="3268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Циклы.</a:t>
            </a:r>
          </a:p>
          <a:p>
            <a:pPr lvl="0">
              <a:spcBef>
                <a:spcPts val="0"/>
              </a:spcBef>
              <a:buNone/>
            </a:pPr>
            <a:r>
              <a:rPr lang="ru" sz="1800">
                <a:solidFill>
                  <a:srgbClr val="434343"/>
                </a:solidFill>
              </a:rPr>
              <a:t>	</a:t>
            </a:r>
            <a:r>
              <a:rPr lang="ru">
                <a:solidFill>
                  <a:srgbClr val="434343"/>
                </a:solidFill>
              </a:rPr>
              <a:t>В scala 3 основных вида цикла</a:t>
            </a:r>
          </a:p>
          <a:p>
            <a:pPr indent="-228600" lvl="0" marL="1371600" rtl="0">
              <a:spcBef>
                <a:spcPts val="0"/>
              </a:spcBef>
              <a:buClr>
                <a:srgbClr val="434343"/>
              </a:buClr>
              <a:buChar char="●"/>
            </a:pPr>
            <a:r>
              <a:rPr b="1" lang="ru">
                <a:solidFill>
                  <a:srgbClr val="434343"/>
                </a:solidFill>
              </a:rPr>
              <a:t>while</a:t>
            </a:r>
            <a:r>
              <a:rPr lang="ru">
                <a:solidFill>
                  <a:srgbClr val="434343"/>
                </a:solidFill>
              </a:rPr>
              <a:t> - повторяет свое тело пока выполняется условие </a:t>
            </a:r>
          </a:p>
          <a:p>
            <a:pPr indent="-228600" lvl="0" marL="1371600" rtl="0">
              <a:spcBef>
                <a:spcPts val="0"/>
              </a:spcBef>
              <a:buClr>
                <a:srgbClr val="434343"/>
              </a:buClr>
              <a:buChar char="●"/>
            </a:pPr>
            <a:r>
              <a:rPr b="1" lang="ru">
                <a:solidFill>
                  <a:srgbClr val="434343"/>
                </a:solidFill>
              </a:rPr>
              <a:t>for </a:t>
            </a:r>
            <a:r>
              <a:rPr lang="ru">
                <a:solidFill>
                  <a:srgbClr val="434343"/>
                </a:solidFill>
              </a:rPr>
              <a:t>- итерируется по переданной в оператор коллекции или интервалу (Range)</a:t>
            </a:r>
          </a:p>
          <a:p>
            <a:pPr indent="-228600" lvl="1" marL="2286000" rtl="0">
              <a:spcBef>
                <a:spcPts val="0"/>
              </a:spcBef>
              <a:buClr>
                <a:srgbClr val="434343"/>
              </a:buClr>
              <a:buChar char="○"/>
            </a:pPr>
            <a:r>
              <a:rPr lang="ru">
                <a:solidFill>
                  <a:srgbClr val="434343"/>
                </a:solidFill>
              </a:rPr>
              <a:t>в одном операторе можно итерироваться сразу по нескольким коллекциям</a:t>
            </a:r>
          </a:p>
          <a:p>
            <a:pPr indent="-228600" lvl="1" marL="2286000" rtl="0">
              <a:spcBef>
                <a:spcPts val="0"/>
              </a:spcBef>
              <a:buClr>
                <a:srgbClr val="434343"/>
              </a:buClr>
              <a:buChar char="○"/>
            </a:pPr>
            <a:r>
              <a:rPr lang="ru">
                <a:solidFill>
                  <a:srgbClr val="434343"/>
                </a:solidFill>
              </a:rPr>
              <a:t>оператор позволяет фильтровать члены коллекции, по которым итерируется, с помощью встроенного оператора if</a:t>
            </a:r>
          </a:p>
          <a:p>
            <a:pPr indent="-228600" lvl="1" marL="2286000" rtl="0">
              <a:spcBef>
                <a:spcPts val="0"/>
              </a:spcBef>
              <a:buClr>
                <a:srgbClr val="434343"/>
              </a:buClr>
              <a:buChar char="○"/>
            </a:pPr>
            <a:r>
              <a:rPr lang="ru">
                <a:solidFill>
                  <a:srgbClr val="434343"/>
                </a:solidFill>
              </a:rPr>
              <a:t>оператор позволяет определять переменные между вложенными циклами	</a:t>
            </a: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for  {} yield {}</a:t>
            </a:r>
            <a:r>
              <a:rPr lang="ru">
                <a:solidFill>
                  <a:srgbClr val="434343"/>
                </a:solidFill>
              </a:rPr>
              <a:t>. Если перед телом цикла стоит слово </a:t>
            </a:r>
            <a:r>
              <a:rPr b="1" lang="ru">
                <a:solidFill>
                  <a:srgbClr val="434343"/>
                </a:solidFill>
              </a:rPr>
              <a:t>yield</a:t>
            </a:r>
            <a:r>
              <a:rPr lang="ru">
                <a:solidFill>
                  <a:srgbClr val="434343"/>
                </a:solidFill>
              </a:rPr>
              <a:t>,  то цикл становится оператором, возвращающим коллекцию. Тип элементов в итоговой коллекции зависит от типа возвращаемого телом цикла</a:t>
            </a:r>
          </a:p>
        </p:txBody>
      </p:sp>
      <p:sp>
        <p:nvSpPr>
          <p:cNvPr id="301" name="Shape 301"/>
          <p:cNvSpPr txBox="1"/>
          <p:nvPr/>
        </p:nvSpPr>
        <p:spPr>
          <a:xfrm>
            <a:off x="311700" y="4362825"/>
            <a:ext cx="4735500" cy="667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while</a:t>
            </a:r>
            <a:r>
              <a:rPr lang="ru" sz="1000">
                <a:solidFill>
                  <a:schemeClr val="dk1"/>
                </a:solidFill>
                <a:latin typeface="Verdana"/>
                <a:ea typeface="Verdana"/>
                <a:cs typeface="Verdana"/>
                <a:sym typeface="Verdana"/>
              </a:rPr>
              <a:t>(condition){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statement(s);</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05" name="Shape 305"/>
        <p:cNvGrpSpPr/>
        <p:nvPr/>
      </p:nvGrpSpPr>
      <p:grpSpPr>
        <a:xfrm>
          <a:off x="0" y="0"/>
          <a:ext cx="0" cy="0"/>
          <a:chOff x="0" y="0"/>
          <a:chExt cx="0" cy="0"/>
        </a:xfrm>
      </p:grpSpPr>
      <p:sp>
        <p:nvSpPr>
          <p:cNvPr id="306" name="Shape 30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07" name="Shape 307"/>
          <p:cNvSpPr txBox="1"/>
          <p:nvPr/>
        </p:nvSpPr>
        <p:spPr>
          <a:xfrm>
            <a:off x="311700" y="1471475"/>
            <a:ext cx="5344200" cy="186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ВКЛЮЧАЯ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ИСКЛЮЧАЯ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until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print(i)</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1" name="Shape 311"/>
        <p:cNvGrpSpPr/>
        <p:nvPr/>
      </p:nvGrpSpPr>
      <p:grpSpPr>
        <a:xfrm>
          <a:off x="0" y="0"/>
          <a:ext cx="0" cy="0"/>
          <a:chOff x="0" y="0"/>
          <a:chExt cx="0" cy="0"/>
        </a:xfrm>
      </p:grpSpPr>
      <p:sp>
        <p:nvSpPr>
          <p:cNvPr id="312" name="Shape 3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13" name="Shape 313"/>
          <p:cNvSpPr txBox="1"/>
          <p:nvPr/>
        </p:nvSpPr>
        <p:spPr>
          <a:xfrm>
            <a:off x="311700" y="1471475"/>
            <a:ext cx="5344200" cy="273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7" name="Shape 317"/>
        <p:cNvGrpSpPr/>
        <p:nvPr/>
      </p:nvGrpSpPr>
      <p:grpSpPr>
        <a:xfrm>
          <a:off x="0" y="0"/>
          <a:ext cx="0" cy="0"/>
          <a:chOff x="0" y="0"/>
          <a:chExt cx="0" cy="0"/>
        </a:xfrm>
      </p:grpSpPr>
      <p:sp>
        <p:nvSpPr>
          <p:cNvPr id="318" name="Shape 3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19" name="Shape 319"/>
          <p:cNvSpPr txBox="1"/>
          <p:nvPr/>
        </p:nvSpPr>
        <p:spPr>
          <a:xfrm>
            <a:off x="311700" y="1471475"/>
            <a:ext cx="5476800" cy="2953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foodArray: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yield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23" name="Shape 323"/>
        <p:cNvGrpSpPr/>
        <p:nvPr/>
      </p:nvGrpSpPr>
      <p:grpSpPr>
        <a:xfrm>
          <a:off x="0" y="0"/>
          <a:ext cx="0" cy="0"/>
          <a:chOff x="0" y="0"/>
          <a:chExt cx="0" cy="0"/>
        </a:xfrm>
      </p:grpSpPr>
      <p:sp>
        <p:nvSpPr>
          <p:cNvPr id="324" name="Shape 3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 Задания</a:t>
            </a:r>
          </a:p>
        </p:txBody>
      </p:sp>
      <p:sp>
        <p:nvSpPr>
          <p:cNvPr id="325" name="Shape 325"/>
          <p:cNvSpPr txBox="1"/>
          <p:nvPr/>
        </p:nvSpPr>
        <p:spPr>
          <a:xfrm>
            <a:off x="311700" y="1053950"/>
            <a:ext cx="7881600" cy="1764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434343"/>
                </a:solidFill>
              </a:rPr>
              <a:t>По тренируйтесь в написании циклов и условных операторов</a:t>
            </a:r>
          </a:p>
          <a:p>
            <a:pPr indent="457200" lvl="0" marL="0" marR="0" rtl="0" algn="l">
              <a:lnSpc>
                <a:spcPct val="100000"/>
              </a:lnSpc>
              <a:spcBef>
                <a:spcPts val="0"/>
              </a:spcBef>
              <a:spcAft>
                <a:spcPts val="0"/>
              </a:spcAft>
              <a:buNone/>
            </a:pPr>
            <a:r>
              <a:rPr b="1" lang="ru">
                <a:solidFill>
                  <a:srgbClr val="434343"/>
                </a:solidFill>
              </a:rPr>
              <a:t>lectures.operators.Competition</a:t>
            </a:r>
          </a:p>
          <a:p>
            <a:pPr indent="0" lvl="0" marL="0" marR="0" rtl="0" algn="l">
              <a:lnSpc>
                <a:spcPct val="100000"/>
              </a:lnSpc>
              <a:spcBef>
                <a:spcPts val="0"/>
              </a:spcBef>
              <a:spcAft>
                <a:spcPts val="0"/>
              </a:spcAft>
              <a:buNone/>
            </a:pPr>
            <a:r>
              <a:t/>
            </a:r>
            <a:endParaRPr b="1">
              <a:solidFill>
                <a:srgbClr val="434343"/>
              </a:solidFill>
            </a:endParaRPr>
          </a:p>
          <a:p>
            <a:pPr lvl="0" rtl="0">
              <a:spcBef>
                <a:spcPts val="0"/>
              </a:spcBef>
              <a:buNone/>
            </a:pPr>
            <a:r>
              <a:rPr lang="ru">
                <a:solidFill>
                  <a:srgbClr val="434343"/>
                </a:solidFill>
              </a:rPr>
              <a:t>Допишите программу из </a:t>
            </a:r>
            <a:r>
              <a:rPr b="1" lang="ru">
                <a:solidFill>
                  <a:srgbClr val="434343"/>
                </a:solidFill>
              </a:rPr>
              <a:t>lectures.operators.EvaluateOptimization</a:t>
            </a:r>
            <a:r>
              <a:rPr lang="ru">
                <a:solidFill>
                  <a:srgbClr val="434343"/>
                </a:solidFill>
              </a:rPr>
              <a:t>, что бы оценить качество оптимизации из предыдущей задачи</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29" name="Shape 329"/>
        <p:cNvGrpSpPr/>
        <p:nvPr/>
      </p:nvGrpSpPr>
      <p:grpSpPr>
        <a:xfrm>
          <a:off x="0" y="0"/>
          <a:ext cx="0" cy="0"/>
          <a:chOff x="0" y="0"/>
          <a:chExt cx="0" cy="0"/>
        </a:xfrm>
      </p:grpSpPr>
      <p:sp>
        <p:nvSpPr>
          <p:cNvPr id="330" name="Shape 3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31" name="Shape 331"/>
          <p:cNvSpPr txBox="1"/>
          <p:nvPr/>
        </p:nvSpPr>
        <p:spPr>
          <a:xfrm>
            <a:off x="311700" y="1053950"/>
            <a:ext cx="8520600" cy="3124800"/>
          </a:xfrm>
          <a:prstGeom prst="rect">
            <a:avLst/>
          </a:prstGeom>
          <a:noFill/>
          <a:ln>
            <a:noFill/>
          </a:ln>
        </p:spPr>
        <p:txBody>
          <a:bodyPr anchorCtr="0" anchor="t" bIns="91425" lIns="91425" rIns="91425" tIns="91425">
            <a:noAutofit/>
          </a:bodyPr>
          <a:lstStyle/>
          <a:p>
            <a:pPr indent="457200" lvl="0" marL="0" rtl="0">
              <a:spcBef>
                <a:spcPts val="0"/>
              </a:spcBef>
              <a:buNone/>
            </a:pPr>
            <a:r>
              <a:rPr lang="ru">
                <a:solidFill>
                  <a:srgbClr val="434343"/>
                </a:solidFill>
              </a:rPr>
              <a:t>Cопоставление с образцом(pattern matching) - удобный способ ветвления логики приложения. </a:t>
            </a:r>
          </a:p>
          <a:p>
            <a:pPr indent="0" lvl="0" mar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Ключевое слово </a:t>
            </a:r>
            <a:r>
              <a:rPr b="1" lang="ru">
                <a:solidFill>
                  <a:srgbClr val="434343"/>
                </a:solidFill>
              </a:rPr>
              <a:t>match, </a:t>
            </a:r>
            <a:r>
              <a:rPr lang="ru">
                <a:solidFill>
                  <a:srgbClr val="434343"/>
                </a:solidFill>
              </a:rPr>
              <a:t>после переменной, указывает на начало операции сопоставления, а </a:t>
            </a:r>
            <a:r>
              <a:rPr b="1" lang="ru">
                <a:solidFill>
                  <a:srgbClr val="434343"/>
                </a:solidFill>
              </a:rPr>
              <a:t>case </a:t>
            </a:r>
            <a:r>
              <a:rPr lang="ru">
                <a:solidFill>
                  <a:srgbClr val="434343"/>
                </a:solidFill>
              </a:rPr>
              <a:t>определяет образцы, с которыми производиться сопоставление</a:t>
            </a:r>
          </a:p>
          <a:p>
            <a:pPr indent="0" lvl="0" marL="0" rtl="0">
              <a:spcBef>
                <a:spcPts val="0"/>
              </a:spcBef>
              <a:buNone/>
            </a:pPr>
            <a:r>
              <a:rPr lang="ru">
                <a:solidFill>
                  <a:srgbClr val="434343"/>
                </a:solidFill>
              </a:rPr>
              <a:t>	Оператор сопоставления  - это полноценное выражение, имеющее возвращаемый тип, определяемы компилятором, как ближайший общий предок для значений всех веток. В данном случае </a:t>
            </a:r>
            <a:r>
              <a:rPr b="1" lang="ru">
                <a:solidFill>
                  <a:srgbClr val="434343"/>
                </a:solidFill>
              </a:rPr>
              <a:t>stringValue </a:t>
            </a:r>
            <a:r>
              <a:rPr lang="ru">
                <a:solidFill>
                  <a:srgbClr val="434343"/>
                </a:solidFill>
              </a:rPr>
              <a:t>- будет равно </a:t>
            </a:r>
            <a:r>
              <a:rPr b="1" lang="ru">
                <a:solidFill>
                  <a:srgbClr val="434343"/>
                </a:solidFill>
              </a:rPr>
              <a:t>“ten” </a:t>
            </a:r>
            <a:r>
              <a:rPr lang="ru">
                <a:solidFill>
                  <a:srgbClr val="434343"/>
                </a:solidFill>
              </a:rPr>
              <a:t>и будет иметь тип</a:t>
            </a:r>
            <a:r>
              <a:rPr b="1" lang="ru">
                <a:solidFill>
                  <a:srgbClr val="434343"/>
                </a:solidFill>
              </a:rPr>
              <a:t> String</a:t>
            </a:r>
          </a:p>
          <a:p>
            <a:pPr indent="0" lvl="0" marL="0" rtl="0">
              <a:spcBef>
                <a:spcPts val="0"/>
              </a:spcBef>
              <a:buNone/>
            </a:pPr>
            <a:r>
              <a:t/>
            </a:r>
            <a:endParaRPr>
              <a:solidFill>
                <a:srgbClr val="434343"/>
              </a:solidFill>
            </a:endParaRPr>
          </a:p>
        </p:txBody>
      </p:sp>
      <p:sp>
        <p:nvSpPr>
          <p:cNvPr id="332" name="Shape 332"/>
          <p:cNvSpPr txBox="1"/>
          <p:nvPr/>
        </p:nvSpPr>
        <p:spPr>
          <a:xfrm>
            <a:off x="311700" y="1442550"/>
            <a:ext cx="5476800" cy="1321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 name="Shape 75"/>
        <p:cNvGrpSpPr/>
        <p:nvPr/>
      </p:nvGrpSpPr>
      <p:grpSpPr>
        <a:xfrm>
          <a:off x="0" y="0"/>
          <a:ext cx="0" cy="0"/>
          <a:chOff x="0" y="0"/>
          <a:chExt cx="0" cy="0"/>
        </a:xfrm>
      </p:grpSpPr>
      <p:sp>
        <p:nvSpPr>
          <p:cNvPr id="76" name="Shape 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77" name="Shape 77"/>
          <p:cNvSpPr txBox="1"/>
          <p:nvPr>
            <p:ph idx="1" type="body"/>
          </p:nvPr>
        </p:nvSpPr>
        <p:spPr>
          <a:xfrm>
            <a:off x="311700" y="1121850"/>
            <a:ext cx="8520600" cy="3881700"/>
          </a:xfrm>
          <a:prstGeom prst="rect">
            <a:avLst/>
          </a:prstGeom>
        </p:spPr>
        <p:txBody>
          <a:bodyPr anchorCtr="0" anchor="t" bIns="91425" lIns="91425" rIns="91425" tIns="91425">
            <a:noAutofit/>
          </a:bodyPr>
          <a:lstStyle/>
          <a:p>
            <a:pPr lvl="0">
              <a:spcBef>
                <a:spcPts val="0"/>
              </a:spcBef>
              <a:buNone/>
            </a:pPr>
            <a:r>
              <a:rPr lang="ru">
                <a:solidFill>
                  <a:srgbClr val="434343"/>
                </a:solidFill>
              </a:rPr>
              <a:t>Классификация </a:t>
            </a:r>
          </a:p>
          <a:p>
            <a:pPr indent="-228600" lvl="0" marL="457200" rtl="0">
              <a:spcBef>
                <a:spcPts val="0"/>
              </a:spcBef>
              <a:buClr>
                <a:srgbClr val="434343"/>
              </a:buClr>
            </a:pPr>
            <a:r>
              <a:rPr lang="ru">
                <a:solidFill>
                  <a:srgbClr val="434343"/>
                </a:solidFill>
              </a:rPr>
              <a:t>Реализация. </a:t>
            </a:r>
          </a:p>
          <a:p>
            <a:pPr indent="-228600" lvl="1" marL="914400" rtl="0">
              <a:spcBef>
                <a:spcPts val="0"/>
              </a:spcBef>
              <a:buClr>
                <a:srgbClr val="434343"/>
              </a:buClr>
            </a:pPr>
            <a:r>
              <a:rPr lang="ru">
                <a:solidFill>
                  <a:srgbClr val="434343"/>
                </a:solidFill>
              </a:rPr>
              <a:t>Интерпретируемые</a:t>
            </a:r>
          </a:p>
          <a:p>
            <a:pPr indent="-228600" lvl="1" marL="914400" rtl="0">
              <a:spcBef>
                <a:spcPts val="0"/>
              </a:spcBef>
              <a:buClr>
                <a:srgbClr val="434343"/>
              </a:buClr>
            </a:pPr>
            <a:r>
              <a:rPr lang="ru">
                <a:solidFill>
                  <a:srgbClr val="434343"/>
                </a:solidFill>
              </a:rPr>
              <a:t>Компилируемые (JIT, AOT)</a:t>
            </a:r>
          </a:p>
          <a:p>
            <a:pPr indent="-228600" lvl="0" marL="457200" rtl="0">
              <a:spcBef>
                <a:spcPts val="0"/>
              </a:spcBef>
              <a:buClr>
                <a:srgbClr val="434343"/>
              </a:buClr>
            </a:pPr>
            <a:r>
              <a:rPr lang="ru">
                <a:solidFill>
                  <a:srgbClr val="434343"/>
                </a:solidFill>
              </a:rPr>
              <a:t>Требование к типам данных</a:t>
            </a:r>
          </a:p>
          <a:p>
            <a:pPr indent="-228600" lvl="1" marL="914400" rtl="0">
              <a:spcBef>
                <a:spcPts val="0"/>
              </a:spcBef>
              <a:buClr>
                <a:srgbClr val="434343"/>
              </a:buClr>
            </a:pPr>
            <a:r>
              <a:rPr lang="ru">
                <a:solidFill>
                  <a:srgbClr val="434343"/>
                </a:solidFill>
              </a:rPr>
              <a:t>Не типизированные</a:t>
            </a:r>
          </a:p>
          <a:p>
            <a:pPr indent="-228600" lvl="1" marL="914400" rtl="0">
              <a:spcBef>
                <a:spcPts val="0"/>
              </a:spcBef>
              <a:buClr>
                <a:srgbClr val="434343"/>
              </a:buClr>
            </a:pPr>
            <a:r>
              <a:rPr lang="ru">
                <a:solidFill>
                  <a:srgbClr val="434343"/>
                </a:solidFill>
              </a:rPr>
              <a:t>Строго типизированные</a:t>
            </a:r>
          </a:p>
          <a:p>
            <a:pPr indent="-228600" lvl="1" marL="914400" rtl="0">
              <a:spcBef>
                <a:spcPts val="0"/>
              </a:spcBef>
              <a:buClr>
                <a:srgbClr val="434343"/>
              </a:buClr>
            </a:pPr>
            <a:r>
              <a:rPr lang="ru">
                <a:solidFill>
                  <a:srgbClr val="434343"/>
                </a:solidFill>
              </a:rPr>
              <a:t>Строго типизированные с выводом типов</a:t>
            </a:r>
          </a:p>
          <a:p>
            <a:pPr indent="-228600" lvl="0" marL="457200" rtl="0">
              <a:spcBef>
                <a:spcPts val="0"/>
              </a:spcBef>
              <a:buClr>
                <a:srgbClr val="434343"/>
              </a:buClr>
            </a:pPr>
            <a:r>
              <a:rPr lang="ru">
                <a:solidFill>
                  <a:srgbClr val="434343"/>
                </a:solidFill>
              </a:rPr>
              <a:t>Представление	</a:t>
            </a:r>
          </a:p>
          <a:p>
            <a:pPr indent="-228600" lvl="1" marL="914400" rtl="0">
              <a:spcBef>
                <a:spcPts val="0"/>
              </a:spcBef>
              <a:buClr>
                <a:srgbClr val="434343"/>
              </a:buClr>
            </a:pPr>
            <a:r>
              <a:rPr lang="ru">
                <a:solidFill>
                  <a:srgbClr val="434343"/>
                </a:solidFill>
              </a:rPr>
              <a:t>Native </a:t>
            </a:r>
          </a:p>
          <a:p>
            <a:pPr indent="-228600" lvl="1" marL="914400" rtl="0">
              <a:spcBef>
                <a:spcPts val="0"/>
              </a:spcBef>
              <a:buClr>
                <a:srgbClr val="434343"/>
              </a:buClr>
            </a:pPr>
            <a:r>
              <a:rPr lang="ru">
                <a:solidFill>
                  <a:srgbClr val="434343"/>
                </a:solidFill>
              </a:rPr>
              <a:t>Virtual machine (JVM, LVM)</a:t>
            </a:r>
          </a:p>
          <a:p>
            <a:pPr indent="0" lvl="0" marL="914400" rtl="0">
              <a:spcBef>
                <a:spcPts val="0"/>
              </a:spcBef>
              <a:buNone/>
            </a:pPr>
            <a:r>
              <a:t/>
            </a:r>
            <a:endParaRPr/>
          </a:p>
          <a:p>
            <a:pPr indent="0" lvl="0" marL="457200" rtl="0">
              <a:spcBef>
                <a:spcPts val="0"/>
              </a:spcBef>
              <a:buNone/>
            </a:pPr>
            <a:r>
              <a:t/>
            </a:r>
            <a:endParaRPr/>
          </a:p>
          <a:p>
            <a:pPr lvl="0" rtl="0">
              <a:spcBef>
                <a:spcPts val="0"/>
              </a:spcBef>
              <a:buNone/>
            </a:pPr>
            <a:r>
              <a:t/>
            </a:r>
            <a:endParaRPr/>
          </a:p>
          <a:p>
            <a:pPr lvl="0" rtl="0">
              <a:spcBef>
                <a:spcPts val="0"/>
              </a:spcBef>
              <a:buNone/>
            </a:pPr>
            <a:r>
              <a:t/>
            </a:r>
            <a:endParaRPr/>
          </a:p>
          <a:p>
            <a:pPr indent="0" lvl="0" marL="45720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36" name="Shape 336"/>
        <p:cNvGrpSpPr/>
        <p:nvPr/>
      </p:nvGrpSpPr>
      <p:grpSpPr>
        <a:xfrm>
          <a:off x="0" y="0"/>
          <a:ext cx="0" cy="0"/>
          <a:chOff x="0" y="0"/>
          <a:chExt cx="0" cy="0"/>
        </a:xfrm>
      </p:grpSpPr>
      <p:sp>
        <p:nvSpPr>
          <p:cNvPr id="337" name="Shape 33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38" name="Shape 338"/>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228600" lvl="0" marL="457200" rtl="0">
              <a:spcBef>
                <a:spcPts val="0"/>
              </a:spcBef>
              <a:buClr>
                <a:srgbClr val="434343"/>
              </a:buClr>
              <a:buChar char="●"/>
            </a:pPr>
            <a:r>
              <a:rPr lang="ru">
                <a:solidFill>
                  <a:srgbClr val="434343"/>
                </a:solidFill>
              </a:rPr>
              <a:t>Сопоставление идет до первого подошедшего </a:t>
            </a:r>
            <a:r>
              <a:rPr b="1" lang="ru">
                <a:solidFill>
                  <a:srgbClr val="434343"/>
                </a:solidFill>
              </a:rPr>
              <a:t>case</a:t>
            </a:r>
            <a:r>
              <a:rPr lang="ru">
                <a:solidFill>
                  <a:srgbClr val="434343"/>
                </a:solidFill>
              </a:rPr>
              <a:t>, а не до наиболее подходящего.</a:t>
            </a:r>
          </a:p>
          <a:p>
            <a:pPr indent="-228600" lvl="0" marL="457200" rtl="0">
              <a:spcBef>
                <a:spcPts val="0"/>
              </a:spcBef>
              <a:buClr>
                <a:srgbClr val="434343"/>
              </a:buClr>
              <a:buChar char="●"/>
            </a:pPr>
            <a:r>
              <a:rPr lang="ru">
                <a:solidFill>
                  <a:srgbClr val="434343"/>
                </a:solidFill>
              </a:rPr>
              <a:t>Pattern matching исчерпывающий(</a:t>
            </a:r>
            <a:r>
              <a:rPr lang="ru">
                <a:solidFill>
                  <a:srgbClr val="434343"/>
                </a:solidFill>
              </a:rPr>
              <a:t>exhaustive)</a:t>
            </a:r>
            <a:r>
              <a:rPr lang="ru">
                <a:solidFill>
                  <a:srgbClr val="434343"/>
                </a:solidFill>
              </a:rPr>
              <a:t>, это значит, что подходящая ветка обязательно должна быть определена, иначе будет выброшено исключение </a:t>
            </a:r>
            <a:r>
              <a:rPr b="1" lang="ru">
                <a:solidFill>
                  <a:srgbClr val="434343"/>
                </a:solidFill>
              </a:rPr>
              <a:t>scala.MatchError</a:t>
            </a:r>
            <a:r>
              <a:rPr lang="ru">
                <a:solidFill>
                  <a:srgbClr val="434343"/>
                </a:solidFill>
              </a:rPr>
              <a:t>.  </a:t>
            </a:r>
          </a:p>
          <a:p>
            <a:pPr indent="-228600" lvl="0" marL="457200" rtl="0">
              <a:spcBef>
                <a:spcPts val="0"/>
              </a:spcBef>
              <a:buClr>
                <a:srgbClr val="434343"/>
              </a:buClr>
              <a:buChar char="●"/>
            </a:pPr>
            <a:r>
              <a:rPr lang="ru">
                <a:solidFill>
                  <a:srgbClr val="434343"/>
                </a:solidFill>
              </a:rPr>
              <a:t>Можно указать case по умолчанию c помощью конструкции </a:t>
            </a:r>
            <a:r>
              <a:rPr b="1" lang="ru">
                <a:solidFill>
                  <a:srgbClr val="434343"/>
                </a:solidFill>
              </a:rPr>
              <a:t>case _ =&gt; </a:t>
            </a:r>
            <a:r>
              <a:rPr lang="ru">
                <a:solidFill>
                  <a:srgbClr val="434343"/>
                </a:solidFill>
              </a:rPr>
              <a:t>или </a:t>
            </a:r>
            <a:r>
              <a:rPr b="1" lang="ru">
                <a:solidFill>
                  <a:srgbClr val="434343"/>
                </a:solidFill>
              </a:rPr>
              <a:t>case someName =&gt; </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39" name="Shape 339"/>
          <p:cNvSpPr txBox="1"/>
          <p:nvPr/>
        </p:nvSpPr>
        <p:spPr>
          <a:xfrm>
            <a:off x="311700" y="2190000"/>
            <a:ext cx="5686200" cy="2593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None/>
            </a:pPr>
            <a:r>
              <a:t/>
            </a:r>
            <a:endParaRPr sz="1000">
              <a:solidFill>
                <a:srgbClr val="0000FF"/>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выбрано “Something” несмотря на то, что </a:t>
            </a:r>
            <a:r>
              <a:rPr i="1" lang="ru" sz="1000">
                <a:solidFill>
                  <a:srgbClr val="808080"/>
                </a:solidFill>
                <a:highlight>
                  <a:srgbClr val="FFFFFF"/>
                </a:highlight>
                <a:latin typeface="Verdana"/>
                <a:ea typeface="Verdana"/>
                <a:cs typeface="Verdana"/>
                <a:sym typeface="Verdana"/>
              </a:rPr>
              <a:t>‘10’ более подходящий вариант</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b="1" lang="ru" sz="1000">
                <a:solidFill>
                  <a:srgbClr val="008000"/>
                </a:solidFill>
                <a:highlight>
                  <a:srgbClr val="FFFFFF"/>
                </a:highlight>
                <a:latin typeface="Verdana"/>
                <a:ea typeface="Verdana"/>
                <a:cs typeface="Verdana"/>
                <a:sym typeface="Verdana"/>
              </a:rPr>
              <a:t>"Something"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Ошибка компиляции</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"eleven"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43" name="Shape 343"/>
        <p:cNvGrpSpPr/>
        <p:nvPr/>
      </p:nvGrpSpPr>
      <p:grpSpPr>
        <a:xfrm>
          <a:off x="0" y="0"/>
          <a:ext cx="0" cy="0"/>
          <a:chOff x="0" y="0"/>
          <a:chExt cx="0" cy="0"/>
        </a:xfrm>
      </p:grpSpPr>
      <p:sp>
        <p:nvSpPr>
          <p:cNvPr id="344" name="Shape 34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45" name="Shape 345"/>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Возможности Pattern matching в scala</a:t>
            </a:r>
          </a:p>
          <a:p>
            <a:pPr indent="-228600" lvl="0" marL="457200" rtl="0">
              <a:spcBef>
                <a:spcPts val="0"/>
              </a:spcBef>
              <a:buClr>
                <a:srgbClr val="434343"/>
              </a:buClr>
              <a:buChar char="●"/>
            </a:pPr>
            <a:r>
              <a:rPr lang="ru">
                <a:solidFill>
                  <a:srgbClr val="434343"/>
                </a:solidFill>
              </a:rPr>
              <a:t>сопоставление по значению</a:t>
            </a:r>
          </a:p>
          <a:p>
            <a:pPr indent="-228600" lvl="0" marL="457200" rtl="0">
              <a:spcBef>
                <a:spcPts val="0"/>
              </a:spcBef>
              <a:buClr>
                <a:srgbClr val="434343"/>
              </a:buClr>
              <a:buChar char="●"/>
            </a:pPr>
            <a:r>
              <a:rPr lang="ru">
                <a:solidFill>
                  <a:srgbClr val="434343"/>
                </a:solidFill>
              </a:rPr>
              <a:t>сопоставление по типу</a:t>
            </a:r>
          </a:p>
          <a:p>
            <a:pPr indent="-228600" lvl="0" marL="457200" rtl="0">
              <a:spcBef>
                <a:spcPts val="0"/>
              </a:spcBef>
              <a:buClr>
                <a:srgbClr val="434343"/>
              </a:buClr>
              <a:buChar char="●"/>
            </a:pPr>
            <a:r>
              <a:rPr lang="ru">
                <a:solidFill>
                  <a:srgbClr val="434343"/>
                </a:solidFill>
              </a:rPr>
              <a:t>дополнительные IF внутри case</a:t>
            </a:r>
          </a:p>
          <a:p>
            <a:pPr indent="-228600" lvl="0" marL="457200" rtl="0">
              <a:spcBef>
                <a:spcPts val="0"/>
              </a:spcBef>
              <a:buClr>
                <a:srgbClr val="434343"/>
              </a:buClr>
              <a:buChar char="●"/>
            </a:pPr>
            <a:r>
              <a:rPr lang="ru">
                <a:solidFill>
                  <a:srgbClr val="434343"/>
                </a:solidFill>
              </a:rPr>
              <a:t>объединение нескольких case в один с помощью </a:t>
            </a:r>
            <a:r>
              <a:rPr b="1" lang="ru">
                <a:solidFill>
                  <a:srgbClr val="434343"/>
                </a:solidFill>
              </a:rPr>
              <a:t>|</a:t>
            </a:r>
            <a:r>
              <a:rPr lang="ru">
                <a:solidFill>
                  <a:srgbClr val="434343"/>
                </a:solidFill>
              </a:rPr>
              <a:t> </a:t>
            </a:r>
          </a:p>
          <a:p>
            <a:pPr indent="-228600" lvl="0" marL="457200" rtl="0">
              <a:spcBef>
                <a:spcPts val="0"/>
              </a:spcBef>
              <a:buClr>
                <a:srgbClr val="434343"/>
              </a:buClr>
              <a:buChar char="●"/>
            </a:pPr>
            <a:r>
              <a:rPr lang="ru">
                <a:solidFill>
                  <a:srgbClr val="434343"/>
                </a:solidFill>
              </a:rPr>
              <a:t>объявление синонима сопоставленному образцу c помощью </a:t>
            </a:r>
            <a:r>
              <a:rPr b="1" lang="ru">
                <a:solidFill>
                  <a:srgbClr val="434343"/>
                </a:solidFill>
              </a:rPr>
              <a:t>@</a:t>
            </a:r>
          </a:p>
          <a:p>
            <a:pPr indent="-228600" lvl="0" marL="457200" rtl="0">
              <a:spcBef>
                <a:spcPts val="0"/>
              </a:spcBef>
              <a:buClr>
                <a:srgbClr val="434343"/>
              </a:buClr>
              <a:buChar char="●"/>
            </a:pPr>
            <a:r>
              <a:rPr lang="ru">
                <a:solidFill>
                  <a:srgbClr val="434343"/>
                </a:solidFill>
              </a:rPr>
              <a:t>сопоставление с regexp </a:t>
            </a:r>
          </a:p>
          <a:p>
            <a:pPr indent="-228600" lvl="0" marL="457200" rtl="0">
              <a:spcBef>
                <a:spcPts val="0"/>
              </a:spcBef>
              <a:buClr>
                <a:srgbClr val="434343"/>
              </a:buClr>
              <a:buChar char="●"/>
            </a:pPr>
            <a:r>
              <a:rPr lang="ru">
                <a:solidFill>
                  <a:srgbClr val="434343"/>
                </a:solidFill>
              </a:rPr>
              <a:t>задание области определения для PartialFunction</a:t>
            </a:r>
          </a:p>
          <a:p>
            <a:pPr indent="-228600" lvl="0" marL="457200" rtl="0">
              <a:spcBef>
                <a:spcPts val="0"/>
              </a:spcBef>
              <a:buClr>
                <a:srgbClr val="434343"/>
              </a:buClr>
              <a:buChar char="●"/>
            </a:pPr>
            <a:r>
              <a:rPr lang="ru">
                <a:solidFill>
                  <a:srgbClr val="434343"/>
                </a:solidFill>
              </a:rPr>
              <a:t>использование функций экстаркторов(unapply)</a:t>
            </a:r>
          </a:p>
          <a:p>
            <a:pPr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46" name="Shape 346"/>
          <p:cNvSpPr txBox="1"/>
          <p:nvPr/>
        </p:nvSpPr>
        <p:spPr>
          <a:xfrm>
            <a:off x="311700" y="3149150"/>
            <a:ext cx="8181900" cy="1836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100">
              <a:solidFill>
                <a:srgbClr val="008000"/>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Any = </a:t>
            </a:r>
            <a:r>
              <a:rPr b="1" lang="ru" sz="1000">
                <a:solidFill>
                  <a:srgbClr val="008000"/>
                </a:solidFill>
                <a:highlight>
                  <a:srgbClr val="E4E4FF"/>
                </a:highlight>
                <a:latin typeface="Verdana"/>
                <a:ea typeface="Verdana"/>
                <a:cs typeface="Verdana"/>
                <a:sym typeface="Verdana"/>
              </a:rPr>
              <a:t>"string"</a:t>
            </a:r>
          </a:p>
          <a:p>
            <a:pPr lvl="0" rtl="0">
              <a:lnSpc>
                <a:spcPct val="115000"/>
              </a:lnSpc>
              <a:spcBef>
                <a:spcPts val="0"/>
              </a:spcBef>
              <a:spcAft>
                <a:spcPts val="100"/>
              </a:spcAft>
              <a:buNone/>
            </a:pPr>
            <a:r>
              <a:t/>
            </a:r>
            <a:endParaRPr b="1" sz="1000">
              <a:solidFill>
                <a:srgbClr val="00800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c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b="1" lang="ru" sz="1000">
                <a:solidFill>
                  <a:srgbClr val="008000"/>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"exact match"</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c: </a:t>
            </a:r>
            <a:r>
              <a:rPr lang="ru" sz="1000">
                <a:solidFill>
                  <a:srgbClr val="20999D"/>
                </a:solidFill>
                <a:highlight>
                  <a:srgbClr val="FFFFFF"/>
                </a:highlight>
                <a:latin typeface="Verdana"/>
                <a:ea typeface="Verdana"/>
                <a:cs typeface="Verdana"/>
                <a:sym typeface="Verdana"/>
              </a:rPr>
              <a:t>String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 ==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"this match, does the same as the previous case"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a:t>
            </a:r>
            <a:r>
              <a:rPr b="1" lang="ru" sz="1000">
                <a:solidFill>
                  <a:srgbClr val="008000"/>
                </a:solidFill>
                <a:highlight>
                  <a:srgbClr val="FFFFFF"/>
                </a:highlight>
                <a:latin typeface="Verdana"/>
                <a:ea typeface="Verdana"/>
                <a:cs typeface="Verdana"/>
                <a:sym typeface="Verdana"/>
              </a:rPr>
              <a:t>"won't match, because c is a string"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everything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(everything)</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50" name="Shape 350"/>
        <p:cNvGrpSpPr/>
        <p:nvPr/>
      </p:nvGrpSpPr>
      <p:grpSpPr>
        <a:xfrm>
          <a:off x="0" y="0"/>
          <a:ext cx="0" cy="0"/>
          <a:chOff x="0" y="0"/>
          <a:chExt cx="0" cy="0"/>
        </a:xfrm>
      </p:grpSpPr>
      <p:sp>
        <p:nvSpPr>
          <p:cNvPr id="351" name="Shape 35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52" name="Shape 352"/>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387350" lvl="0" rtl="0">
              <a:spcBef>
                <a:spcPts val="0"/>
              </a:spcBef>
              <a:buClr>
                <a:schemeClr val="dk1"/>
              </a:buClr>
              <a:buFont typeface="Arial"/>
              <a:buNone/>
            </a:pPr>
            <a:r>
              <a:rPr lang="ru">
                <a:solidFill>
                  <a:srgbClr val="434343"/>
                </a:solidFill>
              </a:rPr>
              <a:t>Сопоставление с образцом работает для коллекций, регулярных выражений и кейс классов благодаря методу unapply в объектах компаньонах. Подробнее этот механизм рассмотрен позже в разделе, посвященном объектам.</a:t>
            </a:r>
          </a:p>
          <a:p>
            <a:pPr indent="0" lvl="0" marL="0" rtl="0">
              <a:spcBef>
                <a:spcPts val="0"/>
              </a:spcBef>
              <a:buNone/>
            </a:pPr>
            <a:r>
              <a:t/>
            </a:r>
            <a:endParaRPr sz="1800">
              <a:solidFill>
                <a:srgbClr val="434343"/>
              </a:solidFill>
            </a:endParaRPr>
          </a:p>
          <a:p>
            <a:pPr indent="0" lvl="0" marL="0" rtl="0">
              <a:spcBef>
                <a:spcPts val="0"/>
              </a:spcBef>
              <a:buNone/>
            </a:pPr>
            <a:r>
              <a:rPr lang="ru" sz="1800">
                <a:solidFill>
                  <a:srgbClr val="434343"/>
                </a:solidFill>
              </a:rPr>
              <a:t>Pattern matching для кейс классов</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53" name="Shape 353"/>
          <p:cNvSpPr txBox="1"/>
          <p:nvPr/>
        </p:nvSpPr>
        <p:spPr>
          <a:xfrm>
            <a:off x="311700" y="2364625"/>
            <a:ext cx="6441600" cy="246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Address(country: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city: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street: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building: Int)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kremlin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"Moscow"</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"Kremlin"</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whiteHouse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"Washington DC"</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"Pennsylvania Avenue"</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1600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kremlin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inRussian@</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(inRussian.city)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 тоже что и первый case</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(country, city, _, _)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country == </a:t>
            </a:r>
            <a:r>
              <a:rPr b="1" lang="ru" sz="1000">
                <a:solidFill>
                  <a:srgbClr val="008000"/>
                </a:solidFill>
                <a:highlight>
                  <a:srgbClr val="FFFFFF"/>
                </a:highlight>
                <a:latin typeface="Verdana"/>
                <a:ea typeface="Verdana"/>
                <a:cs typeface="Verdana"/>
                <a:sym typeface="Verdana"/>
              </a:rPr>
              <a:t>"Russia"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inUSA@</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(inUSA.city)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"Terra incognita!"</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57" name="Shape 357"/>
        <p:cNvGrpSpPr/>
        <p:nvPr/>
      </p:nvGrpSpPr>
      <p:grpSpPr>
        <a:xfrm>
          <a:off x="0" y="0"/>
          <a:ext cx="0" cy="0"/>
          <a:chOff x="0" y="0"/>
          <a:chExt cx="0" cy="0"/>
        </a:xfrm>
      </p:grpSpPr>
      <p:sp>
        <p:nvSpPr>
          <p:cNvPr id="358" name="Shape 35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59" name="Shape 359"/>
          <p:cNvSpPr txBox="1"/>
          <p:nvPr/>
        </p:nvSpPr>
        <p:spPr>
          <a:xfrm>
            <a:off x="311700" y="1053950"/>
            <a:ext cx="8520600" cy="2704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Pattern matching для коллекций</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60" name="Shape 360"/>
          <p:cNvSpPr txBox="1"/>
          <p:nvPr/>
        </p:nvSpPr>
        <p:spPr>
          <a:xfrm>
            <a:off x="351150" y="1526700"/>
            <a:ext cx="5686200" cy="2112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print list in reverse order</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8</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100500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printList(list: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[Int]): Unit = list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Nil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tail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printList(tail)</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printList(list)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64" name="Shape 364"/>
        <p:cNvGrpSpPr/>
        <p:nvPr/>
      </p:nvGrpSpPr>
      <p:grpSpPr>
        <a:xfrm>
          <a:off x="0" y="0"/>
          <a:ext cx="0" cy="0"/>
          <a:chOff x="0" y="0"/>
          <a:chExt cx="0" cy="0"/>
        </a:xfrm>
      </p:grpSpPr>
      <p:sp>
        <p:nvSpPr>
          <p:cNvPr id="365" name="Shape 3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66" name="Shape 366"/>
          <p:cNvSpPr txBox="1"/>
          <p:nvPr/>
        </p:nvSpPr>
        <p:spPr>
          <a:xfrm>
            <a:off x="311700" y="1053950"/>
            <a:ext cx="8520600" cy="3931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Pattern matching для регулярных выражений</a:t>
            </a:r>
          </a:p>
          <a:p>
            <a:pPr lvl="0">
              <a:spcBef>
                <a:spcPts val="0"/>
              </a:spcBef>
              <a:buNone/>
            </a:pPr>
            <a:r>
              <a:t/>
            </a:r>
            <a:endParaRPr sz="1800">
              <a:solidFill>
                <a:srgbClr val="434343"/>
              </a:solidFill>
            </a:endParaRPr>
          </a:p>
          <a:p>
            <a:pPr lvl="0" rtl="0">
              <a:spcBef>
                <a:spcPts val="0"/>
              </a:spcBef>
              <a:buNone/>
            </a:pPr>
            <a:r>
              <a:t/>
            </a:r>
            <a:endParaRPr sz="1800">
              <a:solidFill>
                <a:srgbClr val="434343"/>
              </a:solidFill>
            </a:endParaRPr>
          </a:p>
        </p:txBody>
      </p:sp>
      <p:sp>
        <p:nvSpPr>
          <p:cNvPr id="367" name="Shape 367"/>
          <p:cNvSpPr txBox="1"/>
          <p:nvPr/>
        </p:nvSpPr>
        <p:spPr>
          <a:xfrm>
            <a:off x="311700" y="1546425"/>
            <a:ext cx="5686200" cy="320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matching без группировки</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rex1 = </a:t>
            </a:r>
            <a:r>
              <a:rPr b="1" lang="ru" sz="1000">
                <a:solidFill>
                  <a:srgbClr val="008000"/>
                </a:solidFill>
                <a:highlight>
                  <a:srgbClr val="FFFFFF"/>
                </a:highlight>
                <a:latin typeface="Verdana"/>
                <a:ea typeface="Verdana"/>
                <a:cs typeface="Verdana"/>
                <a:sym typeface="Verdana"/>
              </a:rPr>
              <a:t>"[a-z]*[0-9]{3}.*"</a:t>
            </a:r>
            <a:r>
              <a:rPr lang="ru" sz="1000">
                <a:solidFill>
                  <a:schemeClr val="dk1"/>
                </a:solidFill>
                <a:highlight>
                  <a:srgbClr val="FFFFFF"/>
                </a:highlight>
                <a:latin typeface="Verdana"/>
                <a:ea typeface="Verdana"/>
                <a:cs typeface="Verdana"/>
                <a:sym typeface="Verdana"/>
              </a:rPr>
              <a:t>.r</a:t>
            </a:r>
          </a:p>
          <a:p>
            <a:pPr lvl="0" rtl="0">
              <a:lnSpc>
                <a:spcPct val="115000"/>
              </a:lnSpc>
              <a:spcBef>
                <a:spcPts val="0"/>
              </a:spcBef>
              <a:spcAft>
                <a:spcPts val="100"/>
              </a:spcAft>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"scala212 is good"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rex1()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"matched"</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matching с группировкой</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rex = </a:t>
            </a:r>
            <a:r>
              <a:rPr b="1" lang="ru" sz="1000">
                <a:solidFill>
                  <a:srgbClr val="008000"/>
                </a:solidFill>
                <a:highlight>
                  <a:srgbClr val="FFFFFF"/>
                </a:highlight>
                <a:latin typeface="Verdana"/>
                <a:ea typeface="Verdana"/>
                <a:cs typeface="Verdana"/>
                <a:sym typeface="Verdana"/>
              </a:rPr>
              <a:t>"([a-z]*)([0-9]{3})(.*)"</a:t>
            </a:r>
            <a:r>
              <a:rPr lang="ru" sz="1000">
                <a:solidFill>
                  <a:schemeClr val="dk1"/>
                </a:solidFill>
                <a:highlight>
                  <a:srgbClr val="FFFFFF"/>
                </a:highlight>
                <a:latin typeface="Verdana"/>
                <a:ea typeface="Verdana"/>
                <a:cs typeface="Verdana"/>
                <a:sym typeface="Verdana"/>
              </a:rPr>
              <a:t>.r</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"scala212 is good"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rex(lang, ver) =&gt; </a:t>
            </a:r>
            <a:r>
              <a:rPr i="1" lang="ru" sz="1000">
                <a:solidFill>
                  <a:srgbClr val="808080"/>
                </a:solidFill>
                <a:highlight>
                  <a:srgbClr val="FFFFFF"/>
                </a:highlight>
                <a:latin typeface="Verdana"/>
                <a:ea typeface="Verdana"/>
                <a:cs typeface="Verdana"/>
                <a:sym typeface="Verdana"/>
              </a:rPr>
              <a:t>// не подойдет, т.к. не все группы использованы</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lang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ver</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rex(lang, ver, rest)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lang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ver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rest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print(</a:t>
            </a:r>
            <a:r>
              <a:rPr b="1" lang="ru" sz="1000">
                <a:solidFill>
                  <a:srgbClr val="008000"/>
                </a:solidFill>
                <a:highlight>
                  <a:srgbClr val="FFFFFF"/>
                </a:highlight>
                <a:latin typeface="Verdana"/>
                <a:ea typeface="Verdana"/>
                <a:cs typeface="Verdana"/>
                <a:sym typeface="Verdana"/>
              </a:rPr>
              <a:t>"didn’t match"</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1" name="Shape 371"/>
        <p:cNvGrpSpPr/>
        <p:nvPr/>
      </p:nvGrpSpPr>
      <p:grpSpPr>
        <a:xfrm>
          <a:off x="0" y="0"/>
          <a:ext cx="0" cy="0"/>
          <a:chOff x="0" y="0"/>
          <a:chExt cx="0" cy="0"/>
        </a:xfrm>
      </p:grpSpPr>
      <p:sp>
        <p:nvSpPr>
          <p:cNvPr id="372" name="Shape 3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 Задания</a:t>
            </a:r>
          </a:p>
        </p:txBody>
      </p:sp>
      <p:sp>
        <p:nvSpPr>
          <p:cNvPr id="373" name="Shape 373"/>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Разберите вещи по коробкам, воспользовавшись pattern matching</a:t>
            </a:r>
          </a:p>
          <a:p>
            <a:pPr indent="457200" lvl="0" marL="0" rtl="0">
              <a:spcBef>
                <a:spcPts val="0"/>
              </a:spcBef>
              <a:buNone/>
            </a:pPr>
            <a:r>
              <a:rPr b="1" lang="ru" sz="1800">
                <a:solidFill>
                  <a:srgbClr val="434343"/>
                </a:solidFill>
              </a:rPr>
              <a:t>lectures.matching.SortingStuff</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7" name="Shape 377"/>
        <p:cNvGrpSpPr/>
        <p:nvPr/>
      </p:nvGrpSpPr>
      <p:grpSpPr>
        <a:xfrm>
          <a:off x="0" y="0"/>
          <a:ext cx="0" cy="0"/>
          <a:chOff x="0" y="0"/>
          <a:chExt cx="0" cy="0"/>
        </a:xfrm>
      </p:grpSpPr>
      <p:sp>
        <p:nvSpPr>
          <p:cNvPr id="378" name="Shape 3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79" name="Shape 379"/>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Partial functions</a:t>
            </a:r>
          </a:p>
          <a:p>
            <a:pPr indent="0" lvl="0" marL="0" rtl="0">
              <a:spcBef>
                <a:spcPts val="0"/>
              </a:spcBef>
              <a:buNone/>
            </a:pPr>
            <a:r>
              <a:rPr lang="ru" sz="1800">
                <a:solidFill>
                  <a:srgbClr val="434343"/>
                </a:solidFill>
              </a:rPr>
              <a:t>	</a:t>
            </a:r>
            <a:r>
              <a:rPr lang="ru">
                <a:solidFill>
                  <a:srgbClr val="434343"/>
                </a:solidFill>
              </a:rPr>
              <a:t>Частичная функция (partial function) обозначает функцию, для которой область определения задается типами входных  параметров и определенным правилом, заданным для них. В scala PF- это функция одного аргумента, имеющая тип </a:t>
            </a:r>
            <a:r>
              <a:rPr b="1" lang="ru">
                <a:solidFill>
                  <a:srgbClr val="434343"/>
                </a:solidFill>
              </a:rPr>
              <a:t>PartialFunction[-A, +B]</a:t>
            </a:r>
          </a:p>
          <a:p>
            <a:pPr indent="0" lvl="0" marL="0" rtl="0">
              <a:spcBef>
                <a:spcPts val="0"/>
              </a:spcBef>
              <a:buNone/>
            </a:pPr>
            <a:r>
              <a:rPr lang="ru">
                <a:solidFill>
                  <a:srgbClr val="434343"/>
                </a:solidFill>
              </a:rPr>
              <a:t>	Правило для вычисления области определения задается в виде метода </a:t>
            </a:r>
          </a:p>
          <a:p>
            <a:pPr indent="0" lvl="0" marL="0" rtl="0">
              <a:spcBef>
                <a:spcPts val="0"/>
              </a:spcBef>
              <a:buNone/>
            </a:pPr>
            <a:r>
              <a:rPr b="1" lang="ru">
                <a:solidFill>
                  <a:srgbClr val="434343"/>
                </a:solidFill>
              </a:rPr>
              <a:t>def isDefinedAt(prm: A): Boolean =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80" name="Shape 380"/>
          <p:cNvSpPr txBox="1"/>
          <p:nvPr/>
        </p:nvSpPr>
        <p:spPr>
          <a:xfrm>
            <a:off x="311699" y="2651650"/>
            <a:ext cx="6169500" cy="2333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from package scala</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PartialFunction[</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scala.AnyRef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scala.Function1[</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pf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PartialFunction[Int, String] {</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apply(d: Int) = </a:t>
            </a:r>
            <a:r>
              <a:rPr b="1" lang="ru" sz="1000">
                <a:solidFill>
                  <a:srgbClr val="008000"/>
                </a:solidFill>
                <a:highlight>
                  <a:srgbClr val="E4E4FF"/>
                </a:highlight>
                <a:latin typeface="Verdana"/>
                <a:ea typeface="Verdana"/>
                <a:cs typeface="Verdana"/>
                <a:sym typeface="Verdana"/>
              </a:rPr>
              <a:t>"" </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42 </a:t>
            </a:r>
            <a:r>
              <a:rPr lang="ru" sz="1000">
                <a:solidFill>
                  <a:schemeClr val="dk1"/>
                </a:solidFill>
                <a:highlight>
                  <a:srgbClr val="E4E4FF"/>
                </a:highlight>
                <a:latin typeface="Verdana"/>
                <a:ea typeface="Verdana"/>
                <a:cs typeface="Verdana"/>
                <a:sym typeface="Verdana"/>
              </a:rPr>
              <a:t>/ d</a:t>
            </a:r>
          </a:p>
          <a:p>
            <a:pPr lvl="0" rtl="0">
              <a:lnSpc>
                <a:spcPct val="115000"/>
              </a:lnSpc>
              <a:spcBef>
                <a:spcPts val="0"/>
              </a:spcBef>
              <a:spcAft>
                <a:spcPts val="100"/>
              </a:spcAft>
              <a:buNone/>
            </a:pPr>
            <a:r>
              <a:t/>
            </a:r>
            <a:endParaRPr sz="1000">
              <a:solidFill>
                <a:schemeClr val="dk1"/>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isDefinedAt(d: Int) = d != </a:t>
            </a:r>
            <a:r>
              <a:rPr lang="ru" sz="1000">
                <a:solidFill>
                  <a:srgbClr val="0000FF"/>
                </a:solidFill>
                <a:highlight>
                  <a:srgbClr val="E4E4FF"/>
                </a:highlight>
                <a:latin typeface="Verdana"/>
                <a:ea typeface="Verdana"/>
                <a:cs typeface="Verdana"/>
                <a:sym typeface="Verdana"/>
              </a:rPr>
              <a:t>0</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despite the fact, that isDefinedAt == false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we still can apply a function to an argument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r>
              <a:rPr i="1" lang="ru" sz="1000">
                <a:solidFill>
                  <a:srgbClr val="808080"/>
                </a:solidFill>
                <a:highlight>
                  <a:srgbClr val="FFFFFF"/>
                </a:highlight>
                <a:latin typeface="Verdana"/>
                <a:ea typeface="Verdana"/>
                <a:cs typeface="Verdana"/>
                <a:sym typeface="Verdana"/>
              </a:rPr>
              <a:t>// the same as pf.apply(0</a:t>
            </a:r>
            <a:r>
              <a:rPr i="1" lang="ru" sz="1100">
                <a:solidFill>
                  <a:srgbClr val="808080"/>
                </a:solidFill>
                <a:highlight>
                  <a:srgbClr val="FFFFFF"/>
                </a:highlight>
                <a:latin typeface="Courier New"/>
                <a:ea typeface="Courier New"/>
                <a:cs typeface="Courier New"/>
                <a:sym typeface="Courier New"/>
              </a:rPr>
              <a:t>)</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84" name="Shape 384"/>
        <p:cNvGrpSpPr/>
        <p:nvPr/>
      </p:nvGrpSpPr>
      <p:grpSpPr>
        <a:xfrm>
          <a:off x="0" y="0"/>
          <a:ext cx="0" cy="0"/>
          <a:chOff x="0" y="0"/>
          <a:chExt cx="0" cy="0"/>
        </a:xfrm>
      </p:grpSpPr>
      <p:sp>
        <p:nvSpPr>
          <p:cNvPr id="385" name="Shape 38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86" name="Shape 386"/>
          <p:cNvSpPr txBox="1"/>
          <p:nvPr/>
        </p:nvSpPr>
        <p:spPr>
          <a:xfrm>
            <a:off x="311700" y="1053950"/>
            <a:ext cx="8520600" cy="383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457200" lvl="0" marL="0" rtl="0">
              <a:spcBef>
                <a:spcPts val="0"/>
              </a:spcBef>
              <a:buNone/>
            </a:pPr>
            <a:r>
              <a:rPr lang="ru">
                <a:solidFill>
                  <a:srgbClr val="434343"/>
                </a:solidFill>
              </a:rPr>
              <a:t>В примере выше </a:t>
            </a:r>
          </a:p>
          <a:p>
            <a:pPr indent="-228600" lvl="0" marL="457200" rtl="0">
              <a:spcBef>
                <a:spcPts val="0"/>
              </a:spcBef>
              <a:buClr>
                <a:srgbClr val="434343"/>
              </a:buClr>
              <a:buChar char="●"/>
            </a:pPr>
            <a:r>
              <a:rPr b="1" lang="ru">
                <a:solidFill>
                  <a:srgbClr val="434343"/>
                </a:solidFill>
              </a:rPr>
              <a:t>def apply(d: Int) -  </a:t>
            </a:r>
            <a:r>
              <a:rPr lang="ru">
                <a:solidFill>
                  <a:srgbClr val="434343"/>
                </a:solidFill>
              </a:rPr>
              <a:t>метод, который будет выполнен при вызове функции</a:t>
            </a:r>
          </a:p>
          <a:p>
            <a:pPr indent="-228600" lvl="0" marL="457200" rtl="0">
              <a:spcBef>
                <a:spcPts val="0"/>
              </a:spcBef>
              <a:buClr>
                <a:srgbClr val="434343"/>
              </a:buClr>
              <a:buChar char="●"/>
            </a:pPr>
            <a:r>
              <a:rPr b="1" lang="ru">
                <a:solidFill>
                  <a:srgbClr val="434343"/>
                </a:solidFill>
              </a:rPr>
              <a:t>def isDefinedAt(d: Int)  - </a:t>
            </a:r>
            <a:r>
              <a:rPr lang="ru">
                <a:solidFill>
                  <a:srgbClr val="434343"/>
                </a:solidFill>
              </a:rPr>
              <a:t>метод, вычисляющий область определения функции</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Для partial function есть сокращенная запись. При сокращенной записи тело PF представляет собой набор выражений </a:t>
            </a:r>
            <a:r>
              <a:rPr b="1" lang="ru">
                <a:solidFill>
                  <a:srgbClr val="434343"/>
                </a:solidFill>
              </a:rPr>
              <a:t>case.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Не путайте сокращенную запись PF с pattern Matching. Тело PF не должно содержать исчерпывающие </a:t>
            </a:r>
            <a:r>
              <a:rPr b="1" lang="ru">
                <a:solidFill>
                  <a:srgbClr val="434343"/>
                </a:solidFill>
              </a:rPr>
              <a:t>case</a:t>
            </a:r>
            <a:r>
              <a:rPr lang="ru">
                <a:solidFill>
                  <a:srgbClr val="434343"/>
                </a:solidFill>
              </a:rPr>
              <a:t> выражения</a:t>
            </a:r>
          </a:p>
        </p:txBody>
      </p:sp>
      <p:sp>
        <p:nvSpPr>
          <p:cNvPr id="387" name="Shape 387"/>
          <p:cNvSpPr txBox="1"/>
          <p:nvPr/>
        </p:nvSpPr>
        <p:spPr>
          <a:xfrm>
            <a:off x="311699" y="2728625"/>
            <a:ext cx="6169500" cy="1657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It does the same but using pattern matching</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pf2: PartialFunction[Int,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d: Int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d != </a:t>
            </a:r>
            <a:r>
              <a:rPr lang="ru" sz="1000">
                <a:solidFill>
                  <a:srgbClr val="0000FF"/>
                </a:solidFill>
                <a:highlight>
                  <a:srgbClr val="FFFFFF"/>
                </a:highlight>
                <a:latin typeface="Verdana"/>
                <a:ea typeface="Verdana"/>
                <a:cs typeface="Verdana"/>
                <a:sym typeface="Verdana"/>
              </a:rPr>
              <a:t>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42 </a:t>
            </a:r>
            <a:r>
              <a:rPr lang="ru" sz="1000">
                <a:solidFill>
                  <a:schemeClr val="dk1"/>
                </a:solidFill>
                <a:highlight>
                  <a:srgbClr val="FFFFFF"/>
                </a:highlight>
                <a:latin typeface="Verdana"/>
                <a:ea typeface="Verdana"/>
                <a:cs typeface="Verdana"/>
                <a:sym typeface="Verdana"/>
              </a:rPr>
              <a:t>/ 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Still error! But another one</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1" name="Shape 391"/>
        <p:cNvGrpSpPr/>
        <p:nvPr/>
      </p:nvGrpSpPr>
      <p:grpSpPr>
        <a:xfrm>
          <a:off x="0" y="0"/>
          <a:ext cx="0" cy="0"/>
          <a:chOff x="0" y="0"/>
          <a:chExt cx="0" cy="0"/>
        </a:xfrm>
      </p:grpSpPr>
      <p:sp>
        <p:nvSpPr>
          <p:cNvPr id="392" name="Shape 39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93" name="Shape 393"/>
          <p:cNvSpPr txBox="1"/>
          <p:nvPr/>
        </p:nvSpPr>
        <p:spPr>
          <a:xfrm>
            <a:off x="311700" y="1053950"/>
            <a:ext cx="8520600" cy="40539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457200" lvl="0" marL="0" rtl="0">
              <a:spcBef>
                <a:spcPts val="0"/>
              </a:spcBef>
              <a:buNone/>
            </a:pPr>
            <a:r>
              <a:rPr lang="ru">
                <a:solidFill>
                  <a:srgbClr val="434343"/>
                </a:solidFill>
              </a:rPr>
              <a:t>Метод </a:t>
            </a:r>
            <a:r>
              <a:rPr b="1" lang="ru">
                <a:solidFill>
                  <a:srgbClr val="434343"/>
                </a:solidFill>
              </a:rPr>
              <a:t>lift </a:t>
            </a:r>
            <a:r>
              <a:rPr lang="ru">
                <a:solidFill>
                  <a:srgbClr val="434343"/>
                </a:solidFill>
              </a:rPr>
              <a:t>превращает </a:t>
            </a:r>
            <a:r>
              <a:rPr b="1" lang="ru">
                <a:solidFill>
                  <a:srgbClr val="434343"/>
                </a:solidFill>
              </a:rPr>
              <a:t>PartialFunction[-A, +B]</a:t>
            </a:r>
            <a:r>
              <a:rPr lang="ru">
                <a:solidFill>
                  <a:srgbClr val="434343"/>
                </a:solidFill>
              </a:rPr>
              <a:t> в </a:t>
            </a:r>
            <a:r>
              <a:rPr b="1" lang="ru">
                <a:solidFill>
                  <a:srgbClr val="434343"/>
                </a:solidFill>
              </a:rPr>
              <a:t>scala.Function1[A, scala.Option[B]]</a:t>
            </a:r>
          </a:p>
          <a:p>
            <a:pPr indent="0" lvl="0" marL="0" rtl="0">
              <a:spcBef>
                <a:spcPts val="0"/>
              </a:spcBef>
              <a:buNone/>
            </a:pPr>
            <a:r>
              <a:rPr lang="ru">
                <a:solidFill>
                  <a:srgbClr val="434343"/>
                </a:solidFill>
              </a:rPr>
              <a:t>Это избавляет от необходимости проверять isDefined каждый раз, перед вызовом partial function.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PartialFunction активно применяется в scala.collection. Например метод collect: </a:t>
            </a:r>
          </a:p>
        </p:txBody>
      </p:sp>
      <p:sp>
        <p:nvSpPr>
          <p:cNvPr id="394" name="Shape 394"/>
          <p:cNvSpPr txBox="1"/>
          <p:nvPr/>
        </p:nvSpPr>
        <p:spPr>
          <a:xfrm>
            <a:off x="311699" y="1988750"/>
            <a:ext cx="6169500" cy="751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liftedPf =  </a:t>
            </a:r>
            <a:r>
              <a:rPr lang="ru" sz="1000">
                <a:solidFill>
                  <a:schemeClr val="dk1"/>
                </a:solidFill>
                <a:highlight>
                  <a:srgbClr val="E4E4FF"/>
                </a:highlight>
                <a:latin typeface="Verdana"/>
                <a:ea typeface="Verdana"/>
                <a:cs typeface="Verdana"/>
                <a:sym typeface="Verdana"/>
              </a:rPr>
              <a:t>pf2.lift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15</a:t>
            </a:r>
            <a:r>
              <a:rPr lang="ru" sz="1000">
                <a:solidFill>
                  <a:schemeClr val="dk1"/>
                </a:solidFill>
                <a:highlight>
                  <a:srgbClr val="FFFFFF"/>
                </a:highlight>
                <a:latin typeface="Verdana"/>
                <a:ea typeface="Verdana"/>
                <a:cs typeface="Verdana"/>
                <a:sym typeface="Verdana"/>
              </a:rPr>
              <a:t>)</a:t>
            </a:r>
          </a:p>
        </p:txBody>
      </p:sp>
      <p:sp>
        <p:nvSpPr>
          <p:cNvPr id="395" name="Shape 395"/>
          <p:cNvSpPr txBox="1"/>
          <p:nvPr/>
        </p:nvSpPr>
        <p:spPr>
          <a:xfrm>
            <a:off x="311699" y="3225775"/>
            <a:ext cx="6169500" cy="1260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list  = </a:t>
            </a:r>
            <a:r>
              <a:rPr lang="ru" sz="1000">
                <a:solidFill>
                  <a:schemeClr val="dk1"/>
                </a:solidFill>
                <a:highlight>
                  <a:srgbClr val="E4E4FF"/>
                </a:highlight>
                <a:latin typeface="Verdana"/>
                <a:ea typeface="Verdana"/>
                <a:cs typeface="Verdana"/>
                <a:sym typeface="Verdana"/>
              </a:rPr>
              <a:t>List(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3</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5</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6</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"4"</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pf, pf2)</a:t>
            </a:r>
          </a:p>
          <a:p>
            <a:pPr lvl="0" rtl="0">
              <a:lnSpc>
                <a:spcPct val="115000"/>
              </a:lnSpc>
              <a:spcBef>
                <a:spcPts val="0"/>
              </a:spcBef>
              <a:spcAft>
                <a:spcPts val="100"/>
              </a:spcAft>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List[Any] -&gt; List[Int]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list.collect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9" name="Shape 399"/>
        <p:cNvGrpSpPr/>
        <p:nvPr/>
      </p:nvGrpSpPr>
      <p:grpSpPr>
        <a:xfrm>
          <a:off x="0" y="0"/>
          <a:ext cx="0" cy="0"/>
          <a:chOff x="0" y="0"/>
          <a:chExt cx="0" cy="0"/>
        </a:xfrm>
      </p:grpSpPr>
      <p:sp>
        <p:nvSpPr>
          <p:cNvPr id="400" name="Shape 4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 Задания</a:t>
            </a:r>
          </a:p>
        </p:txBody>
      </p:sp>
      <p:sp>
        <p:nvSpPr>
          <p:cNvPr id="401" name="Shape 401"/>
          <p:cNvSpPr txBox="1"/>
          <p:nvPr/>
        </p:nvSpPr>
        <p:spPr>
          <a:xfrm>
            <a:off x="311700" y="1053950"/>
            <a:ext cx="8520600" cy="40539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Помогите реализовать авторизацию.</a:t>
            </a:r>
          </a:p>
          <a:p>
            <a:pPr indent="0" lvl="0" marL="0" rtl="0">
              <a:spcBef>
                <a:spcPts val="0"/>
              </a:spcBef>
              <a:buNone/>
            </a:pPr>
            <a:r>
              <a:rPr b="1" lang="ru">
                <a:solidFill>
                  <a:srgbClr val="434343"/>
                </a:solidFill>
              </a:rPr>
              <a:t>	lectures.functions.Authentication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3" name="Shape 83"/>
          <p:cNvSpPr txBox="1"/>
          <p:nvPr>
            <p:ph idx="1" type="body"/>
          </p:nvPr>
        </p:nvSpPr>
        <p:spPr>
          <a:xfrm>
            <a:off x="311700" y="1127975"/>
            <a:ext cx="8520600" cy="3881700"/>
          </a:xfrm>
          <a:prstGeom prst="rect">
            <a:avLst/>
          </a:prstGeom>
        </p:spPr>
        <p:txBody>
          <a:bodyPr anchorCtr="0" anchor="t" bIns="91425" lIns="91425" rIns="91425" tIns="91425">
            <a:noAutofit/>
          </a:bodyPr>
          <a:lstStyle/>
          <a:p>
            <a:pPr lvl="0" rtl="0">
              <a:spcBef>
                <a:spcPts val="0"/>
              </a:spcBef>
              <a:buNone/>
            </a:pPr>
            <a:r>
              <a:rPr lang="ru">
                <a:solidFill>
                  <a:srgbClr val="434343"/>
                </a:solidFill>
              </a:rPr>
              <a:t>Классификация </a:t>
            </a:r>
          </a:p>
          <a:p>
            <a:pPr indent="-228600" lvl="0" marL="457200">
              <a:spcBef>
                <a:spcPts val="0"/>
              </a:spcBef>
              <a:buClr>
                <a:srgbClr val="434343"/>
              </a:buClr>
            </a:pPr>
            <a:r>
              <a:rPr lang="ru">
                <a:solidFill>
                  <a:srgbClr val="434343"/>
                </a:solidFill>
              </a:rPr>
              <a:t>Парадигма</a:t>
            </a:r>
          </a:p>
          <a:p>
            <a:pPr indent="-228600" lvl="1" marL="914400">
              <a:spcBef>
                <a:spcPts val="0"/>
              </a:spcBef>
              <a:buClr>
                <a:srgbClr val="434343"/>
              </a:buClr>
            </a:pPr>
            <a:r>
              <a:rPr lang="ru">
                <a:solidFill>
                  <a:srgbClr val="434343"/>
                </a:solidFill>
              </a:rPr>
              <a:t>Императивные</a:t>
            </a:r>
          </a:p>
          <a:p>
            <a:pPr indent="-228600" lvl="1" marL="914400">
              <a:spcBef>
                <a:spcPts val="0"/>
              </a:spcBef>
              <a:buClr>
                <a:srgbClr val="434343"/>
              </a:buClr>
            </a:pPr>
            <a:r>
              <a:rPr lang="ru">
                <a:solidFill>
                  <a:srgbClr val="434343"/>
                </a:solidFill>
              </a:rPr>
              <a:t>ООП</a:t>
            </a:r>
          </a:p>
          <a:p>
            <a:pPr indent="-228600" lvl="1" marL="914400" rtl="0">
              <a:spcBef>
                <a:spcPts val="0"/>
              </a:spcBef>
              <a:buClr>
                <a:srgbClr val="434343"/>
              </a:buClr>
            </a:pPr>
            <a:r>
              <a:rPr lang="ru">
                <a:solidFill>
                  <a:srgbClr val="434343"/>
                </a:solidFill>
              </a:rPr>
              <a:t>Декларативные</a:t>
            </a:r>
          </a:p>
          <a:p>
            <a:pPr indent="-228600" lvl="1" marL="914400" rtl="0">
              <a:spcBef>
                <a:spcPts val="0"/>
              </a:spcBef>
              <a:buClr>
                <a:srgbClr val="434343"/>
              </a:buClr>
            </a:pPr>
            <a:r>
              <a:rPr lang="ru">
                <a:solidFill>
                  <a:srgbClr val="434343"/>
                </a:solidFill>
              </a:rPr>
              <a:t>Функциональные</a:t>
            </a:r>
          </a:p>
          <a:p>
            <a:pPr indent="-228600" lvl="1" marL="914400">
              <a:spcBef>
                <a:spcPts val="0"/>
              </a:spcBef>
              <a:buClr>
                <a:srgbClr val="434343"/>
              </a:buClr>
            </a:pPr>
            <a:r>
              <a:rPr lang="ru">
                <a:solidFill>
                  <a:srgbClr val="434343"/>
                </a:solidFill>
              </a:rPr>
              <a:t>Логические</a:t>
            </a:r>
          </a:p>
          <a:p>
            <a:pPr indent="-228600" lvl="1" marL="914400">
              <a:spcBef>
                <a:spcPts val="0"/>
              </a:spcBef>
              <a:buClr>
                <a:srgbClr val="434343"/>
              </a:buClr>
            </a:pPr>
            <a:r>
              <a:rPr lang="ru">
                <a:solidFill>
                  <a:srgbClr val="434343"/>
                </a:solidFill>
              </a:rPr>
              <a:t>Гибридные</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05" name="Shape 405"/>
        <p:cNvGrpSpPr/>
        <p:nvPr/>
      </p:nvGrpSpPr>
      <p:grpSpPr>
        <a:xfrm>
          <a:off x="0" y="0"/>
          <a:ext cx="0" cy="0"/>
          <a:chOff x="0" y="0"/>
          <a:chExt cx="0" cy="0"/>
        </a:xfrm>
      </p:grpSpPr>
      <p:sp>
        <p:nvSpPr>
          <p:cNvPr id="406" name="Shape 40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07" name="Shape 407"/>
          <p:cNvSpPr txBox="1"/>
          <p:nvPr/>
        </p:nvSpPr>
        <p:spPr>
          <a:xfrm>
            <a:off x="311700" y="1199925"/>
            <a:ext cx="8520600" cy="301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Обзор коллекций</a:t>
            </a:r>
          </a:p>
          <a:p>
            <a:pPr indent="-228600" lvl="0" marL="457200" rtl="0">
              <a:spcBef>
                <a:spcPts val="0"/>
              </a:spcBef>
              <a:buClr>
                <a:srgbClr val="434343"/>
              </a:buClr>
              <a:buChar char="●"/>
            </a:pPr>
            <a:r>
              <a:rPr lang="ru">
                <a:solidFill>
                  <a:srgbClr val="434343"/>
                </a:solidFill>
              </a:rPr>
              <a:t>большинство коллекции в scala находятся в пакете </a:t>
            </a:r>
            <a:r>
              <a:rPr b="1" lang="ru">
                <a:solidFill>
                  <a:srgbClr val="434343"/>
                </a:solidFill>
              </a:rPr>
              <a:t>scala.collection</a:t>
            </a:r>
          </a:p>
          <a:p>
            <a:pPr indent="-228600" lvl="0" marL="457200" rtl="0">
              <a:spcBef>
                <a:spcPts val="0"/>
              </a:spcBef>
              <a:buClr>
                <a:srgbClr val="434343"/>
              </a:buClr>
              <a:buChar char="●"/>
            </a:pPr>
            <a:r>
              <a:rPr lang="ru">
                <a:solidFill>
                  <a:srgbClr val="434343"/>
                </a:solidFill>
              </a:rPr>
              <a:t>пакет разделяет коллекции на 3 категории</a:t>
            </a:r>
          </a:p>
          <a:p>
            <a:pPr indent="-228600" lvl="1" marL="1371600" rtl="0">
              <a:spcBef>
                <a:spcPts val="0"/>
              </a:spcBef>
              <a:buClr>
                <a:srgbClr val="434343"/>
              </a:buClr>
              <a:buChar char="○"/>
            </a:pPr>
            <a:r>
              <a:rPr lang="ru">
                <a:solidFill>
                  <a:srgbClr val="434343"/>
                </a:solidFill>
              </a:rPr>
              <a:t>в корне пакета </a:t>
            </a:r>
            <a:r>
              <a:rPr b="1" lang="ru">
                <a:solidFill>
                  <a:srgbClr val="434343"/>
                </a:solidFill>
              </a:rPr>
              <a:t>scala.collection </a:t>
            </a:r>
            <a:r>
              <a:rPr lang="ru">
                <a:solidFill>
                  <a:srgbClr val="434343"/>
                </a:solidFill>
              </a:rPr>
              <a:t>находятся корневые трейты коллекций</a:t>
            </a:r>
          </a:p>
          <a:p>
            <a:pPr indent="-228600" lvl="1" marL="1371600" rtl="0">
              <a:spcBef>
                <a:spcPts val="0"/>
              </a:spcBef>
              <a:buClr>
                <a:srgbClr val="434343"/>
              </a:buClr>
              <a:buChar char="○"/>
            </a:pPr>
            <a:r>
              <a:rPr lang="ru">
                <a:solidFill>
                  <a:srgbClr val="434343"/>
                </a:solidFill>
              </a:rPr>
              <a:t>в пакете </a:t>
            </a:r>
            <a:r>
              <a:rPr b="1" lang="ru">
                <a:solidFill>
                  <a:srgbClr val="434343"/>
                </a:solidFill>
              </a:rPr>
              <a:t>scala.collection.immutable</a:t>
            </a:r>
            <a:r>
              <a:rPr lang="ru">
                <a:solidFill>
                  <a:srgbClr val="434343"/>
                </a:solidFill>
              </a:rPr>
              <a:t> находятся иммутабльные реализации коллекций</a:t>
            </a:r>
          </a:p>
          <a:p>
            <a:pPr indent="-228600" lvl="1" marL="1371600" rtl="0">
              <a:spcBef>
                <a:spcPts val="0"/>
              </a:spcBef>
              <a:buClr>
                <a:srgbClr val="434343"/>
              </a:buClr>
              <a:buChar char="○"/>
            </a:pPr>
            <a:r>
              <a:rPr lang="ru">
                <a:solidFill>
                  <a:srgbClr val="434343"/>
                </a:solidFill>
              </a:rPr>
              <a:t>в пакете </a:t>
            </a:r>
            <a:r>
              <a:rPr b="1" lang="ru">
                <a:solidFill>
                  <a:srgbClr val="434343"/>
                </a:solidFill>
              </a:rPr>
              <a:t>scala.collection.mutable </a:t>
            </a:r>
            <a:r>
              <a:rPr lang="ru">
                <a:solidFill>
                  <a:srgbClr val="434343"/>
                </a:solidFill>
              </a:rPr>
              <a:t>находятся мутабильные реализации</a:t>
            </a:r>
            <a:r>
              <a:rPr b="1" lang="ru">
                <a:solidFill>
                  <a:srgbClr val="434343"/>
                </a:solidFill>
              </a:rPr>
              <a:t>. </a:t>
            </a:r>
            <a:r>
              <a:rPr lang="ru">
                <a:solidFill>
                  <a:srgbClr val="434343"/>
                </a:solidFill>
              </a:rPr>
              <a:t>Т.е. реализации коллекций, которые можно модифицировать не создавая новую копию исходной коллекции</a:t>
            </a:r>
          </a:p>
          <a:p>
            <a:pPr lvl="0" rtl="0">
              <a:spcBef>
                <a:spcPts val="0"/>
              </a:spcBef>
              <a:buNone/>
            </a:pPr>
            <a:r>
              <a:t/>
            </a:r>
            <a:endParaRPr>
              <a:solidFill>
                <a:srgbClr val="434343"/>
              </a:solidFill>
            </a:endParaRPr>
          </a:p>
          <a:p>
            <a:pPr indent="457200" lvl="0" marL="0" rtl="0">
              <a:spcBef>
                <a:spcPts val="0"/>
              </a:spcBef>
              <a:buNone/>
            </a:pPr>
            <a:r>
              <a:rPr lang="ru">
                <a:solidFill>
                  <a:srgbClr val="434343"/>
                </a:solidFill>
              </a:rPr>
              <a:t>Иерархия коллекций в скале имеет более разветвленную структуру, чем в java, это связано с желанием создателей языка повысить переиспользуемость кода и лучше выделить семантические единицы реализации. </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1" name="Shape 411"/>
        <p:cNvGrpSpPr/>
        <p:nvPr/>
      </p:nvGrpSpPr>
      <p:grpSpPr>
        <a:xfrm>
          <a:off x="0" y="0"/>
          <a:ext cx="0" cy="0"/>
          <a:chOff x="0" y="0"/>
          <a:chExt cx="0" cy="0"/>
        </a:xfrm>
      </p:grpSpPr>
      <p:sp>
        <p:nvSpPr>
          <p:cNvPr id="412" name="Shape 4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13" name="Shape 413"/>
          <p:cNvSpPr txBox="1"/>
          <p:nvPr/>
        </p:nvSpPr>
        <p:spPr>
          <a:xfrm>
            <a:off x="311700" y="1199925"/>
            <a:ext cx="8520600" cy="3672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Трейты, составляющие основу коллекций в scala</a:t>
            </a:r>
          </a:p>
          <a:p>
            <a:pPr indent="-228600" lvl="0" marL="914400" rtl="0">
              <a:spcBef>
                <a:spcPts val="0"/>
              </a:spcBef>
              <a:buClr>
                <a:srgbClr val="434343"/>
              </a:buClr>
              <a:buChar char="●"/>
            </a:pPr>
            <a:r>
              <a:rPr lang="ru">
                <a:solidFill>
                  <a:srgbClr val="434343"/>
                </a:solidFill>
              </a:rPr>
              <a:t>Traversable[+A]. Этот трейт принято считать корнем иерархии коллекций. Он отражает концепцию контейнера элементов, по которым можно итерироваться. Содержит абстрактный метод foreach. Реализации большинстава методов трейта Traversable предоставленны трейтом TraversableLike.</a:t>
            </a:r>
          </a:p>
          <a:p>
            <a:pPr indent="-228600" lvl="0" marL="914400" rtl="0">
              <a:spcBef>
                <a:spcPts val="0"/>
              </a:spcBef>
              <a:buClr>
                <a:srgbClr val="434343"/>
              </a:buClr>
              <a:buChar char="●"/>
            </a:pPr>
            <a:r>
              <a:rPr lang="ru">
                <a:solidFill>
                  <a:srgbClr val="434343"/>
                </a:solidFill>
              </a:rPr>
              <a:t>Iterable[+A]. Вводит в коллекции понятие итератора -  специального объекта имеющего методы next и hasNext и предназначенного для определения способа итерирования по коллекции.</a:t>
            </a:r>
          </a:p>
          <a:p>
            <a:pPr indent="-228600" lvl="0" marL="914400" rtl="0">
              <a:spcBef>
                <a:spcPts val="0"/>
              </a:spcBef>
              <a:buClr>
                <a:srgbClr val="434343"/>
              </a:buClr>
              <a:buChar char="●"/>
            </a:pPr>
            <a:r>
              <a:rPr lang="ru">
                <a:solidFill>
                  <a:srgbClr val="434343"/>
                </a:solidFill>
              </a:rPr>
              <a:t>*Like. По договоренности трейты в названии которых присутствует Like содержат имплементацию методов </a:t>
            </a:r>
          </a:p>
          <a:p>
            <a:pPr indent="-228600" lvl="0" marL="914400" rtl="0">
              <a:spcBef>
                <a:spcPts val="0"/>
              </a:spcBef>
              <a:buClr>
                <a:srgbClr val="434343"/>
              </a:buClr>
              <a:buChar char="●"/>
            </a:pPr>
            <a:r>
              <a:rPr lang="ru">
                <a:solidFill>
                  <a:srgbClr val="434343"/>
                </a:solidFill>
              </a:rPr>
              <a:t>Gen*. Трейты, содержащие в своем названии Gen по договоренности обозначают коллекции, чьи методы могут быть выполнены параллельно </a:t>
            </a:r>
          </a:p>
          <a:p>
            <a:pPr indent="-228600" lvl="0" marL="914400" rtl="0">
              <a:spcBef>
                <a:spcPts val="0"/>
              </a:spcBef>
              <a:buClr>
                <a:srgbClr val="434343"/>
              </a:buClr>
              <a:buChar char="●"/>
            </a:pPr>
            <a:r>
              <a:rPr lang="ru">
                <a:solidFill>
                  <a:srgbClr val="434343"/>
                </a:solidFill>
              </a:rPr>
              <a:t>Seq, IndexedSeq, LinearSeq -  трейты обозначающие последовательность элементов. (Списки, потоки,  вектора, очереди...)</a:t>
            </a:r>
          </a:p>
          <a:p>
            <a:pPr indent="-228600" lvl="0" marL="914400" rtl="0">
              <a:spcBef>
                <a:spcPts val="0"/>
              </a:spcBef>
              <a:buClr>
                <a:srgbClr val="434343"/>
              </a:buClr>
              <a:buChar char="●"/>
            </a:pPr>
            <a:r>
              <a:rPr lang="ru">
                <a:solidFill>
                  <a:srgbClr val="434343"/>
                </a:solidFill>
              </a:rPr>
              <a:t>Set -  определяет коллекции, не содержащие повторяющиеся элемента.</a:t>
            </a:r>
          </a:p>
          <a:p>
            <a:pPr indent="-228600" lvl="0" marL="914400" rtl="0">
              <a:spcBef>
                <a:spcPts val="0"/>
              </a:spcBef>
              <a:buClr>
                <a:srgbClr val="434343"/>
              </a:buClr>
              <a:buChar char="●"/>
            </a:pPr>
            <a:r>
              <a:rPr lang="ru">
                <a:solidFill>
                  <a:srgbClr val="434343"/>
                </a:solidFill>
              </a:rPr>
              <a:t>Map - корневой трейт для ассоциативных массивов</a:t>
            </a:r>
          </a:p>
          <a:p>
            <a:pPr lvl="0" rtl="0">
              <a:spcBef>
                <a:spcPts val="0"/>
              </a:spcBef>
              <a:buNone/>
            </a:pPr>
            <a:r>
              <a:t/>
            </a:r>
            <a:endParaRPr sz="1800">
              <a:solidFill>
                <a:srgbClr val="434343"/>
              </a:solidFill>
            </a:endParaRPr>
          </a:p>
          <a:p>
            <a:pPr indent="457200" lvl="0" marL="457200" rtl="0">
              <a:spcBef>
                <a:spcPts val="0"/>
              </a:spcBef>
              <a:buNone/>
            </a:pPr>
            <a:r>
              <a:t/>
            </a:r>
            <a:endParaRPr>
              <a:solidFill>
                <a:srgbClr val="434343"/>
              </a:solidFill>
            </a:endParaRPr>
          </a:p>
          <a:p>
            <a:pPr indent="457200" lvl="0" marL="457200" rtl="0">
              <a:spcBef>
                <a:spcPts val="0"/>
              </a:spcBef>
              <a:buNone/>
            </a:pPr>
            <a:r>
              <a:t/>
            </a:r>
            <a:endParaRPr>
              <a:solidFill>
                <a:srgbClr val="434343"/>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7" name="Shape 417"/>
        <p:cNvGrpSpPr/>
        <p:nvPr/>
      </p:nvGrpSpPr>
      <p:grpSpPr>
        <a:xfrm>
          <a:off x="0" y="0"/>
          <a:ext cx="0" cy="0"/>
          <a:chOff x="0" y="0"/>
          <a:chExt cx="0" cy="0"/>
        </a:xfrm>
      </p:grpSpPr>
      <p:sp>
        <p:nvSpPr>
          <p:cNvPr id="418" name="Shape 4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19" name="Shape 419"/>
          <p:cNvSpPr txBox="1"/>
          <p:nvPr/>
        </p:nvSpPr>
        <p:spPr>
          <a:xfrm>
            <a:off x="311700" y="1199925"/>
            <a:ext cx="8520600" cy="28248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Методы Traversable</a:t>
            </a:r>
          </a:p>
          <a:p>
            <a:pPr indent="-228600" lvl="0" marL="457200" marR="0" rtl="0" algn="l">
              <a:lnSpc>
                <a:spcPct val="100000"/>
              </a:lnSpc>
              <a:spcBef>
                <a:spcPts val="0"/>
              </a:spcBef>
              <a:spcAft>
                <a:spcPts val="0"/>
              </a:spcAft>
              <a:buClr>
                <a:srgbClr val="434343"/>
              </a:buClr>
              <a:buChar char="●"/>
            </a:pPr>
            <a:r>
              <a:rPr lang="ru">
                <a:solidFill>
                  <a:srgbClr val="434343"/>
                </a:solidFill>
              </a:rPr>
              <a:t>конкатенация, </a:t>
            </a:r>
            <a:r>
              <a:rPr b="1" lang="ru">
                <a:solidFill>
                  <a:srgbClr val="434343"/>
                </a:solidFill>
              </a:rPr>
              <a:t>++</a:t>
            </a:r>
            <a:r>
              <a:rPr lang="ru">
                <a:solidFill>
                  <a:srgbClr val="434343"/>
                </a:solidFill>
              </a:rPr>
              <a:t>, объединяет 2 коллекции вместе</a:t>
            </a:r>
          </a:p>
          <a:p>
            <a:pPr indent="-228600" lvl="0" marL="457200" marR="0" rtl="0" algn="l">
              <a:lnSpc>
                <a:spcPct val="100000"/>
              </a:lnSpc>
              <a:spcBef>
                <a:spcPts val="0"/>
              </a:spcBef>
              <a:spcAft>
                <a:spcPts val="0"/>
              </a:spcAft>
              <a:buClr>
                <a:srgbClr val="434343"/>
              </a:buClr>
              <a:buChar char="●"/>
            </a:pPr>
            <a:r>
              <a:rPr lang="ru">
                <a:solidFill>
                  <a:srgbClr val="434343"/>
                </a:solidFill>
              </a:rPr>
              <a:t>операции </a:t>
            </a:r>
            <a:r>
              <a:rPr b="1" lang="ru">
                <a:solidFill>
                  <a:srgbClr val="434343"/>
                </a:solidFill>
              </a:rPr>
              <a:t>map, flatMap</a:t>
            </a:r>
            <a:r>
              <a:rPr lang="ru">
                <a:solidFill>
                  <a:srgbClr val="434343"/>
                </a:solidFill>
              </a:rPr>
              <a:t>, и </a:t>
            </a:r>
            <a:r>
              <a:rPr b="1" lang="ru">
                <a:solidFill>
                  <a:srgbClr val="434343"/>
                </a:solidFill>
              </a:rPr>
              <a:t>collect</a:t>
            </a:r>
            <a:r>
              <a:rPr lang="ru">
                <a:solidFill>
                  <a:srgbClr val="434343"/>
                </a:solidFill>
              </a:rPr>
              <a:t>, создают новую коллекцию, применяя функцию к каждому элементу коллекции.</a:t>
            </a:r>
          </a:p>
          <a:p>
            <a:pPr indent="-228600" lvl="0" marL="457200" marR="0" rtl="0" algn="l">
              <a:lnSpc>
                <a:spcPct val="100000"/>
              </a:lnSpc>
              <a:spcBef>
                <a:spcPts val="0"/>
              </a:spcBef>
              <a:spcAft>
                <a:spcPts val="0"/>
              </a:spcAft>
              <a:buClr>
                <a:srgbClr val="434343"/>
              </a:buClr>
              <a:buChar char="●"/>
            </a:pPr>
            <a:r>
              <a:rPr lang="ru">
                <a:solidFill>
                  <a:srgbClr val="434343"/>
                </a:solidFill>
              </a:rPr>
              <a:t>методы конвертации </a:t>
            </a:r>
            <a:r>
              <a:rPr b="1" lang="ru">
                <a:solidFill>
                  <a:srgbClr val="434343"/>
                </a:solidFill>
              </a:rPr>
              <a:t>toArray, toList, toIterable, toSeq, toIndexedSeq, toStream, toSet, toMap</a:t>
            </a:r>
          </a:p>
          <a:p>
            <a:pPr indent="-228600" lvl="0" marL="457200" marR="0" rtl="0" algn="l">
              <a:lnSpc>
                <a:spcPct val="100000"/>
              </a:lnSpc>
              <a:spcBef>
                <a:spcPts val="0"/>
              </a:spcBef>
              <a:spcAft>
                <a:spcPts val="0"/>
              </a:spcAft>
              <a:buClr>
                <a:srgbClr val="434343"/>
              </a:buClr>
              <a:buChar char="●"/>
            </a:pPr>
            <a:r>
              <a:rPr lang="ru">
                <a:solidFill>
                  <a:srgbClr val="434343"/>
                </a:solidFill>
              </a:rPr>
              <a:t>информация о размере </a:t>
            </a:r>
            <a:r>
              <a:rPr b="1" lang="ru">
                <a:solidFill>
                  <a:srgbClr val="434343"/>
                </a:solidFill>
              </a:rPr>
              <a:t>isEmpty, nonEmpty, size</a:t>
            </a:r>
          </a:p>
          <a:p>
            <a:pPr indent="-228600" lvl="0" marL="457200" marR="0" rtl="0" algn="l">
              <a:lnSpc>
                <a:spcPct val="100000"/>
              </a:lnSpc>
              <a:spcBef>
                <a:spcPts val="0"/>
              </a:spcBef>
              <a:spcAft>
                <a:spcPts val="0"/>
              </a:spcAft>
              <a:buClr>
                <a:srgbClr val="434343"/>
              </a:buClr>
              <a:buChar char="●"/>
            </a:pPr>
            <a:r>
              <a:rPr lang="ru">
                <a:solidFill>
                  <a:srgbClr val="434343"/>
                </a:solidFill>
              </a:rPr>
              <a:t>получение членов коллекций </a:t>
            </a:r>
            <a:r>
              <a:rPr b="1" lang="ru">
                <a:solidFill>
                  <a:srgbClr val="434343"/>
                </a:solidFill>
              </a:rPr>
              <a:t>head, last, headOption, lastOption, </a:t>
            </a:r>
            <a:r>
              <a:rPr lang="ru">
                <a:solidFill>
                  <a:srgbClr val="434343"/>
                </a:solidFill>
              </a:rPr>
              <a:t>и </a:t>
            </a:r>
            <a:r>
              <a:rPr b="1" lang="ru">
                <a:solidFill>
                  <a:srgbClr val="434343"/>
                </a:solidFill>
              </a:rPr>
              <a:t>find</a:t>
            </a:r>
            <a:r>
              <a:rPr lang="ru">
                <a:solidFill>
                  <a:srgbClr val="434343"/>
                </a:solidFill>
              </a:rPr>
              <a:t>. </a:t>
            </a:r>
          </a:p>
          <a:p>
            <a:pPr indent="-228600" lvl="0" marL="457200" marR="0" rtl="0" algn="l">
              <a:lnSpc>
                <a:spcPct val="100000"/>
              </a:lnSpc>
              <a:spcBef>
                <a:spcPts val="0"/>
              </a:spcBef>
              <a:spcAft>
                <a:spcPts val="0"/>
              </a:spcAft>
              <a:buClr>
                <a:srgbClr val="434343"/>
              </a:buClr>
              <a:buChar char="●"/>
            </a:pPr>
            <a:r>
              <a:rPr lang="ru">
                <a:solidFill>
                  <a:srgbClr val="434343"/>
                </a:solidFill>
              </a:rPr>
              <a:t>получение субколлекции </a:t>
            </a:r>
            <a:r>
              <a:rPr b="1" lang="ru">
                <a:solidFill>
                  <a:srgbClr val="434343"/>
                </a:solidFill>
              </a:rPr>
              <a:t>tail, init, slice, take, drop, takeWhile, dropWhile, filter, filterNot, withFilter</a:t>
            </a:r>
          </a:p>
          <a:p>
            <a:pPr indent="-228600" lvl="0" marL="457200" marR="0" rtl="0" algn="l">
              <a:lnSpc>
                <a:spcPct val="100000"/>
              </a:lnSpc>
              <a:spcBef>
                <a:spcPts val="0"/>
              </a:spcBef>
              <a:spcAft>
                <a:spcPts val="0"/>
              </a:spcAft>
              <a:buClr>
                <a:srgbClr val="434343"/>
              </a:buClr>
              <a:buChar char="●"/>
            </a:pPr>
            <a:r>
              <a:rPr lang="ru">
                <a:solidFill>
                  <a:srgbClr val="434343"/>
                </a:solidFill>
              </a:rPr>
              <a:t>разделение и группировка </a:t>
            </a:r>
            <a:r>
              <a:rPr b="1" lang="ru">
                <a:solidFill>
                  <a:srgbClr val="434343"/>
                </a:solidFill>
              </a:rPr>
              <a:t>splitAt, span, partition, groupBy</a:t>
            </a:r>
          </a:p>
          <a:p>
            <a:pPr indent="-228600" lvl="0" marL="457200" marR="0" rtl="0" algn="l">
              <a:lnSpc>
                <a:spcPct val="100000"/>
              </a:lnSpc>
              <a:spcBef>
                <a:spcPts val="0"/>
              </a:spcBef>
              <a:spcAft>
                <a:spcPts val="0"/>
              </a:spcAft>
              <a:buClr>
                <a:srgbClr val="434343"/>
              </a:buClr>
              <a:buChar char="●"/>
            </a:pPr>
            <a:r>
              <a:rPr lang="ru">
                <a:solidFill>
                  <a:srgbClr val="434343"/>
                </a:solidFill>
              </a:rPr>
              <a:t>проверка условия </a:t>
            </a:r>
            <a:r>
              <a:rPr b="1" lang="ru">
                <a:solidFill>
                  <a:srgbClr val="434343"/>
                </a:solidFill>
              </a:rPr>
              <a:t>exists, forall</a:t>
            </a:r>
          </a:p>
          <a:p>
            <a:pPr indent="-228600" lvl="0" marL="457200" marR="0" rtl="0" algn="l">
              <a:lnSpc>
                <a:spcPct val="100000"/>
              </a:lnSpc>
              <a:spcBef>
                <a:spcPts val="0"/>
              </a:spcBef>
              <a:spcAft>
                <a:spcPts val="0"/>
              </a:spcAft>
              <a:buClr>
                <a:srgbClr val="434343"/>
              </a:buClr>
              <a:buChar char="●"/>
            </a:pPr>
            <a:r>
              <a:rPr lang="ru">
                <a:solidFill>
                  <a:srgbClr val="434343"/>
                </a:solidFill>
              </a:rPr>
              <a:t>операции свертки </a:t>
            </a:r>
            <a:r>
              <a:rPr b="1" lang="ru">
                <a:solidFill>
                  <a:srgbClr val="434343"/>
                </a:solidFill>
              </a:rPr>
              <a:t>foldLeft, foldRight, reduceLeft, reduceRight</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3" name="Shape 423"/>
        <p:cNvGrpSpPr/>
        <p:nvPr/>
      </p:nvGrpSpPr>
      <p:grpSpPr>
        <a:xfrm>
          <a:off x="0" y="0"/>
          <a:ext cx="0" cy="0"/>
          <a:chOff x="0" y="0"/>
          <a:chExt cx="0" cy="0"/>
        </a:xfrm>
      </p:grpSpPr>
      <p:sp>
        <p:nvSpPr>
          <p:cNvPr id="424" name="Shape 4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25" name="Shape 425"/>
          <p:cNvSpPr txBox="1"/>
          <p:nvPr/>
        </p:nvSpPr>
        <p:spPr>
          <a:xfrm>
            <a:off x="311700" y="1199925"/>
            <a:ext cx="8520600" cy="25548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Часто используемые коллекции.</a:t>
            </a:r>
          </a:p>
          <a:p>
            <a:pPr lvl="0" rtl="0">
              <a:spcBef>
                <a:spcPts val="0"/>
              </a:spcBef>
              <a:buNone/>
            </a:pPr>
            <a:r>
              <a:rPr lang="ru" sz="1800">
                <a:solidFill>
                  <a:srgbClr val="434343"/>
                </a:solidFill>
              </a:rPr>
              <a:t>	</a:t>
            </a:r>
            <a:r>
              <a:rPr lang="ru">
                <a:solidFill>
                  <a:srgbClr val="434343"/>
                </a:solidFill>
              </a:rPr>
              <a:t>Для большинства часто используемых коллекций в scala есть короткие синонимы. Чаще всего короткий синоним ведет к иммутабильной версии коллекции</a:t>
            </a:r>
          </a:p>
          <a:p>
            <a:pPr lvl="0" marR="0" rtl="0" algn="l">
              <a:lnSpc>
                <a:spcPct val="100000"/>
              </a:lnSpc>
              <a:spcBef>
                <a:spcPts val="0"/>
              </a:spcBef>
              <a:spcAft>
                <a:spcPts val="0"/>
              </a:spcAft>
              <a:buNone/>
            </a:pPr>
            <a:r>
              <a:t/>
            </a:r>
            <a:endParaRPr b="1">
              <a:solidFill>
                <a:srgbClr val="434343"/>
              </a:solidFill>
            </a:endParaRPr>
          </a:p>
          <a:p>
            <a:pPr indent="-228600" lvl="0" marL="457200" marR="0" rtl="0" algn="l">
              <a:lnSpc>
                <a:spcPct val="100000"/>
              </a:lnSpc>
              <a:spcBef>
                <a:spcPts val="0"/>
              </a:spcBef>
              <a:spcAft>
                <a:spcPts val="0"/>
              </a:spcAft>
              <a:buClr>
                <a:srgbClr val="434343"/>
              </a:buClr>
              <a:buChar char="●"/>
            </a:pPr>
            <a:r>
              <a:rPr b="1" lang="ru">
                <a:solidFill>
                  <a:srgbClr val="434343"/>
                </a:solidFill>
              </a:rPr>
              <a:t>Set[A] </a:t>
            </a:r>
            <a:r>
              <a:rPr lang="ru">
                <a:solidFill>
                  <a:srgbClr val="434343"/>
                </a:solidFill>
              </a:rPr>
              <a:t>- набор  уникальныйх элементов типа </a:t>
            </a:r>
            <a:r>
              <a:rPr b="1" lang="ru">
                <a:solidFill>
                  <a:srgbClr val="434343"/>
                </a:solidFill>
              </a:rPr>
              <a:t>A </a:t>
            </a:r>
          </a:p>
          <a:p>
            <a:pPr indent="-228600" lvl="0" marL="457200" marR="0" rtl="0" algn="l">
              <a:lnSpc>
                <a:spcPct val="100000"/>
              </a:lnSpc>
              <a:spcBef>
                <a:spcPts val="0"/>
              </a:spcBef>
              <a:spcAft>
                <a:spcPts val="0"/>
              </a:spcAft>
              <a:buClr>
                <a:srgbClr val="434343"/>
              </a:buClr>
              <a:buChar char="●"/>
            </a:pPr>
            <a:r>
              <a:rPr b="1" lang="ru">
                <a:solidFill>
                  <a:srgbClr val="434343"/>
                </a:solidFill>
              </a:rPr>
              <a:t>Map[A, +B] </a:t>
            </a:r>
            <a:r>
              <a:rPr lang="ru">
                <a:solidFill>
                  <a:srgbClr val="434343"/>
                </a:solidFill>
              </a:rPr>
              <a:t>- ассоциативный массив с ключами типа </a:t>
            </a:r>
            <a:r>
              <a:rPr b="1" lang="ru">
                <a:solidFill>
                  <a:srgbClr val="434343"/>
                </a:solidFill>
              </a:rPr>
              <a:t>A</a:t>
            </a:r>
            <a:r>
              <a:rPr lang="ru">
                <a:solidFill>
                  <a:srgbClr val="434343"/>
                </a:solidFill>
              </a:rPr>
              <a:t> и значениями типа </a:t>
            </a:r>
            <a:r>
              <a:rPr b="1" lang="ru">
                <a:solidFill>
                  <a:srgbClr val="434343"/>
                </a:solidFill>
              </a:rPr>
              <a:t>B</a:t>
            </a:r>
          </a:p>
          <a:p>
            <a:pPr indent="-228600" lvl="0" marL="457200" marR="0" rtl="0" algn="l">
              <a:lnSpc>
                <a:spcPct val="100000"/>
              </a:lnSpc>
              <a:spcBef>
                <a:spcPts val="0"/>
              </a:spcBef>
              <a:spcAft>
                <a:spcPts val="0"/>
              </a:spcAft>
              <a:buClr>
                <a:srgbClr val="434343"/>
              </a:buClr>
              <a:buChar char="●"/>
            </a:pPr>
            <a:r>
              <a:rPr b="1" lang="ru">
                <a:solidFill>
                  <a:srgbClr val="434343"/>
                </a:solidFill>
              </a:rPr>
              <a:t>List[A] </a:t>
            </a:r>
            <a:r>
              <a:rPr lang="ru">
                <a:solidFill>
                  <a:srgbClr val="434343"/>
                </a:solidFill>
              </a:rPr>
              <a:t>- связный список элементов, типа </a:t>
            </a:r>
            <a:r>
              <a:rPr b="1" lang="ru">
                <a:solidFill>
                  <a:srgbClr val="434343"/>
                </a:solidFill>
              </a:rPr>
              <a:t>A</a:t>
            </a:r>
          </a:p>
          <a:p>
            <a:pPr indent="-228600" lvl="0" marL="457200" marR="0" rtl="0" algn="l">
              <a:lnSpc>
                <a:spcPct val="100000"/>
              </a:lnSpc>
              <a:spcBef>
                <a:spcPts val="0"/>
              </a:spcBef>
              <a:spcAft>
                <a:spcPts val="0"/>
              </a:spcAft>
              <a:buClr>
                <a:srgbClr val="434343"/>
              </a:buClr>
              <a:buChar char="●"/>
            </a:pPr>
            <a:r>
              <a:rPr b="1" lang="ru">
                <a:solidFill>
                  <a:srgbClr val="434343"/>
                </a:solidFill>
              </a:rPr>
              <a:t>Array[A] </a:t>
            </a:r>
            <a:r>
              <a:rPr lang="ru">
                <a:solidFill>
                  <a:srgbClr val="434343"/>
                </a:solidFill>
              </a:rPr>
              <a:t>- массив элементов типа </a:t>
            </a:r>
            <a:r>
              <a:rPr b="1" lang="ru">
                <a:solidFill>
                  <a:srgbClr val="434343"/>
                </a:solidFill>
              </a:rPr>
              <a:t>A</a:t>
            </a:r>
          </a:p>
          <a:p>
            <a:pPr indent="-228600" lvl="0" marL="457200" marR="0" rtl="0" algn="l">
              <a:lnSpc>
                <a:spcPct val="100000"/>
              </a:lnSpc>
              <a:spcBef>
                <a:spcPts val="0"/>
              </a:spcBef>
              <a:spcAft>
                <a:spcPts val="0"/>
              </a:spcAft>
              <a:buClr>
                <a:srgbClr val="434343"/>
              </a:buClr>
              <a:buChar char="●"/>
            </a:pPr>
            <a:r>
              <a:rPr b="1" lang="ru">
                <a:solidFill>
                  <a:srgbClr val="434343"/>
                </a:solidFill>
              </a:rPr>
              <a:t>Range - </a:t>
            </a:r>
            <a:r>
              <a:rPr lang="ru">
                <a:solidFill>
                  <a:srgbClr val="434343"/>
                </a:solidFill>
              </a:rPr>
              <a:t>целочисленный интервал. </a:t>
            </a:r>
            <a:r>
              <a:rPr b="1" lang="ru">
                <a:solidFill>
                  <a:srgbClr val="434343"/>
                </a:solidFill>
              </a:rPr>
              <a:t>1 to N</a:t>
            </a:r>
            <a:r>
              <a:rPr lang="ru">
                <a:solidFill>
                  <a:srgbClr val="434343"/>
                </a:solidFill>
              </a:rPr>
              <a:t> - создает интервал, включающий N, </a:t>
            </a:r>
            <a:r>
              <a:rPr b="1" lang="ru">
                <a:solidFill>
                  <a:srgbClr val="434343"/>
                </a:solidFill>
              </a:rPr>
              <a:t>1 until N</a:t>
            </a:r>
            <a:r>
              <a:rPr lang="ru">
                <a:solidFill>
                  <a:srgbClr val="434343"/>
                </a:solidFill>
              </a:rPr>
              <a:t>, не включающий N</a:t>
            </a:r>
          </a:p>
          <a:p>
            <a:pPr indent="-228600" lvl="0" marL="457200" marR="0" rtl="0" algn="l">
              <a:lnSpc>
                <a:spcPct val="100000"/>
              </a:lnSpc>
              <a:spcBef>
                <a:spcPts val="0"/>
              </a:spcBef>
              <a:spcAft>
                <a:spcPts val="0"/>
              </a:spcAft>
              <a:buClr>
                <a:srgbClr val="434343"/>
              </a:buClr>
              <a:buChar char="●"/>
            </a:pPr>
            <a:r>
              <a:rPr b="1" lang="ru">
                <a:solidFill>
                  <a:srgbClr val="434343"/>
                </a:solidFill>
              </a:rPr>
              <a:t>String -  </a:t>
            </a:r>
            <a:r>
              <a:rPr lang="ru">
                <a:solidFill>
                  <a:srgbClr val="434343"/>
                </a:solidFill>
              </a:rPr>
              <a:t>это сиквенс символов</a:t>
            </a:r>
          </a:p>
          <a:p>
            <a:pPr indent="457200" lvl="0" marL="914400" marR="0" rtl="0" algn="l">
              <a:lnSpc>
                <a:spcPct val="100000"/>
              </a:lnSpc>
              <a:spcBef>
                <a:spcPts val="0"/>
              </a:spcBef>
              <a:spcAft>
                <a:spcPts val="0"/>
              </a:spcAft>
              <a:buNone/>
            </a:pPr>
            <a:r>
              <a:t/>
            </a:r>
            <a:endParaRPr>
              <a:solidFill>
                <a:srgbClr val="434343"/>
              </a:solidFill>
            </a:endParaRPr>
          </a:p>
          <a:p>
            <a:pPr indent="457200" lvl="0" marL="914400" marR="0" rtl="0" algn="l">
              <a:lnSpc>
                <a:spcPct val="100000"/>
              </a:lnSpc>
              <a:spcBef>
                <a:spcPts val="0"/>
              </a:spcBef>
              <a:spcAft>
                <a:spcPts val="0"/>
              </a:spcAft>
              <a:buNone/>
            </a:pPr>
            <a:r>
              <a:t/>
            </a:r>
            <a:endParaRPr>
              <a:solidFill>
                <a:srgbClr val="434343"/>
              </a:solidFill>
            </a:endParaRPr>
          </a:p>
          <a:p>
            <a:pPr indent="457200" lvl="0" marL="914400" marR="0" rtl="0" algn="l">
              <a:lnSpc>
                <a:spcPct val="100000"/>
              </a:lnSpc>
              <a:spcBef>
                <a:spcPts val="0"/>
              </a:spcBef>
              <a:spcAft>
                <a:spcPts val="0"/>
              </a:spcAft>
              <a:buNone/>
            </a:pPr>
            <a:r>
              <a:t/>
            </a:r>
            <a:endParaRPr>
              <a:solidFill>
                <a:srgbClr val="434343"/>
              </a:solidFill>
            </a:endParaRPr>
          </a:p>
          <a:p>
            <a:pPr lvl="0" marR="0" rtl="0" algn="l">
              <a:lnSpc>
                <a:spcPct val="100000"/>
              </a:lnSpc>
              <a:spcBef>
                <a:spcPts val="0"/>
              </a:spcBef>
              <a:spcAft>
                <a:spcPts val="0"/>
              </a:spcAft>
              <a:buNone/>
            </a:pPr>
            <a:r>
              <a:t/>
            </a:r>
            <a:endParaRPr b="1">
              <a:solidFill>
                <a:srgbClr val="666666"/>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9" name="Shape 429"/>
        <p:cNvGrpSpPr/>
        <p:nvPr/>
      </p:nvGrpSpPr>
      <p:grpSpPr>
        <a:xfrm>
          <a:off x="0" y="0"/>
          <a:ext cx="0" cy="0"/>
          <a:chOff x="0" y="0"/>
          <a:chExt cx="0" cy="0"/>
        </a:xfrm>
      </p:grpSpPr>
      <p:sp>
        <p:nvSpPr>
          <p:cNvPr id="430" name="Shape 4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31" name="Shape 431"/>
          <p:cNvSpPr txBox="1"/>
          <p:nvPr/>
        </p:nvSpPr>
        <p:spPr>
          <a:xfrm>
            <a:off x="311699" y="1083150"/>
            <a:ext cx="6159900" cy="3894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размер сета</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разделить все элементы на 2</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).map(_ %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затем реализовать тоже самое с помощью reduceLeft</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).foldLeft(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)((acc, item) =&gt; acc + item %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//Интервал</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r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100</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r.foreach(</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Map</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letterPosition = </a:t>
            </a:r>
            <a:r>
              <a:rPr i="1" lang="ru" sz="1000">
                <a:solidFill>
                  <a:srgbClr val="660E7A"/>
                </a:solidFill>
                <a:latin typeface="Verdana"/>
                <a:ea typeface="Verdana"/>
                <a:cs typeface="Verdana"/>
                <a:sym typeface="Verdana"/>
              </a:rPr>
              <a:t>Map</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"a"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"b"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"c"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"d"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throw NoSuchElementExcecption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letterPosition.get(</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r>
              <a:rPr i="1" lang="ru" sz="1000">
                <a:solidFill>
                  <a:srgbClr val="808080"/>
                </a:solidFill>
                <a:latin typeface="Verdana"/>
                <a:ea typeface="Verdana"/>
                <a:cs typeface="Verdana"/>
                <a:sym typeface="Verdana"/>
              </a:rPr>
              <a:t>// == None</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35" name="Shape 435"/>
        <p:cNvGrpSpPr/>
        <p:nvPr/>
      </p:nvGrpSpPr>
      <p:grpSpPr>
        <a:xfrm>
          <a:off x="0" y="0"/>
          <a:ext cx="0" cy="0"/>
          <a:chOff x="0" y="0"/>
          <a:chExt cx="0" cy="0"/>
        </a:xfrm>
      </p:grpSpPr>
      <p:sp>
        <p:nvSpPr>
          <p:cNvPr id="436" name="Shape 43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37" name="Shape 437"/>
          <p:cNvSpPr txBox="1"/>
          <p:nvPr/>
        </p:nvSpPr>
        <p:spPr>
          <a:xfrm>
            <a:off x="159300" y="1199925"/>
            <a:ext cx="8520600" cy="234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Option. Some. None.</a:t>
            </a:r>
          </a:p>
          <a:p>
            <a:pPr lvl="0" rtl="0">
              <a:spcBef>
                <a:spcPts val="0"/>
              </a:spcBef>
              <a:buNone/>
            </a:pPr>
            <a:r>
              <a:rPr lang="ru" sz="1800">
                <a:solidFill>
                  <a:srgbClr val="434343"/>
                </a:solidFill>
              </a:rPr>
              <a:t>	</a:t>
            </a:r>
            <a:r>
              <a:rPr b="1" lang="ru">
                <a:solidFill>
                  <a:srgbClr val="434343"/>
                </a:solidFill>
              </a:rPr>
              <a:t>Option[T] </a:t>
            </a:r>
            <a:r>
              <a:rPr lang="ru">
                <a:solidFill>
                  <a:srgbClr val="434343"/>
                </a:solidFill>
              </a:rPr>
              <a:t>- это тип, который отражает факт неопределенности наличия элемента типа T в этой части приложения. Применение </a:t>
            </a:r>
            <a:r>
              <a:rPr b="1" lang="ru">
                <a:solidFill>
                  <a:srgbClr val="434343"/>
                </a:solidFill>
              </a:rPr>
              <a:t>Option</a:t>
            </a:r>
            <a:r>
              <a:rPr lang="ru">
                <a:solidFill>
                  <a:srgbClr val="434343"/>
                </a:solidFill>
              </a:rPr>
              <a:t> - очень эффективный метод избавиться от NPE. </a:t>
            </a:r>
          </a:p>
          <a:p>
            <a:pPr indent="457200" lvl="0" rtl="0">
              <a:spcBef>
                <a:spcPts val="0"/>
              </a:spcBef>
              <a:buNone/>
            </a:pPr>
            <a:r>
              <a:rPr b="1" lang="ru">
                <a:solidFill>
                  <a:srgbClr val="434343"/>
                </a:solidFill>
              </a:rPr>
              <a:t>Option[T]</a:t>
            </a:r>
            <a:r>
              <a:rPr lang="ru">
                <a:solidFill>
                  <a:srgbClr val="434343"/>
                </a:solidFill>
              </a:rPr>
              <a:t> имеет 2 наследника: Some и None</a:t>
            </a:r>
          </a:p>
          <a:p>
            <a:pPr indent="-228600" lvl="0" marL="914400" rtl="0">
              <a:spcBef>
                <a:spcPts val="0"/>
              </a:spcBef>
              <a:buClr>
                <a:srgbClr val="434343"/>
              </a:buClr>
              <a:buChar char="●"/>
            </a:pPr>
            <a:r>
              <a:rPr b="1" lang="ru">
                <a:solidFill>
                  <a:srgbClr val="434343"/>
                </a:solidFill>
              </a:rPr>
              <a:t>Some[T]</a:t>
            </a:r>
            <a:r>
              <a:rPr lang="ru">
                <a:solidFill>
                  <a:srgbClr val="434343"/>
                </a:solidFill>
              </a:rPr>
              <a:t> - говорит о наличии элемента</a:t>
            </a:r>
          </a:p>
          <a:p>
            <a:pPr indent="-228600" lvl="0" marL="914400" rtl="0">
              <a:spcBef>
                <a:spcPts val="0"/>
              </a:spcBef>
              <a:buClr>
                <a:srgbClr val="434343"/>
              </a:buClr>
              <a:buChar char="●"/>
            </a:pPr>
            <a:r>
              <a:rPr b="1" lang="ru">
                <a:solidFill>
                  <a:srgbClr val="434343"/>
                </a:solidFill>
              </a:rPr>
              <a:t>None</a:t>
            </a:r>
            <a:r>
              <a:rPr lang="ru">
                <a:solidFill>
                  <a:srgbClr val="434343"/>
                </a:solidFill>
              </a:rPr>
              <a:t>  -  об отсутствии</a:t>
            </a:r>
          </a:p>
          <a:p>
            <a:pPr indent="-228600" lvl="0" marL="914400" rtl="0">
              <a:spcBef>
                <a:spcPts val="0"/>
              </a:spcBef>
              <a:buClr>
                <a:srgbClr val="434343"/>
              </a:buClr>
              <a:buChar char="●"/>
            </a:pPr>
            <a:r>
              <a:rPr b="1" lang="ru">
                <a:solidFill>
                  <a:srgbClr val="434343"/>
                </a:solidFill>
              </a:rPr>
              <a:t>Option(String) == Some[String](String)</a:t>
            </a:r>
          </a:p>
          <a:p>
            <a:pPr indent="-228600" lvl="0" marL="914400" rtl="0">
              <a:spcBef>
                <a:spcPts val="0"/>
              </a:spcBef>
              <a:buClr>
                <a:srgbClr val="434343"/>
              </a:buClr>
              <a:buChar char="●"/>
            </a:pPr>
            <a:r>
              <a:rPr b="1" lang="ru">
                <a:solidFill>
                  <a:srgbClr val="434343"/>
                </a:solidFill>
              </a:rPr>
              <a:t>Option(null) == None</a:t>
            </a:r>
          </a:p>
          <a:p>
            <a:pPr indent="-228600" lvl="0" marL="914400" rtl="0">
              <a:spcBef>
                <a:spcPts val="0"/>
              </a:spcBef>
              <a:buClr>
                <a:srgbClr val="434343"/>
              </a:buClr>
              <a:buChar char="●"/>
            </a:pPr>
            <a:r>
              <a:rPr b="1" lang="ru">
                <a:solidFill>
                  <a:srgbClr val="434343"/>
                </a:solidFill>
              </a:rPr>
              <a:t>Some(null) == Some[Null](null)</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38" name="Shape 438"/>
          <p:cNvSpPr txBox="1"/>
          <p:nvPr/>
        </p:nvSpPr>
        <p:spPr>
          <a:xfrm>
            <a:off x="311699" y="3656700"/>
            <a:ext cx="6159900" cy="1288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eliminateNulls(maybeNull: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chemeClr val="dk1"/>
                </a:solidFill>
                <a:latin typeface="Verdana"/>
                <a:ea typeface="Verdana"/>
                <a:cs typeface="Verdana"/>
                <a:sym typeface="Verdana"/>
              </a:rPr>
              <a:t>Option</a:t>
            </a:r>
            <a:r>
              <a:rPr lang="ru" sz="1000">
                <a:solidFill>
                  <a:schemeClr val="dk1"/>
                </a:solidFill>
                <a:latin typeface="Verdana"/>
                <a:ea typeface="Verdana"/>
                <a:cs typeface="Verdana"/>
                <a:sym typeface="Verdana"/>
              </a:rPr>
              <a:t>(maybeNull).map(_.toUpperCase)</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returnEven(int: Int): Option[Int]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(int % </a:t>
            </a:r>
            <a:r>
              <a:rPr lang="ru" sz="1000">
                <a:solidFill>
                  <a:srgbClr val="0000FF"/>
                </a:solidFill>
                <a:latin typeface="Verdana"/>
                <a:ea typeface="Verdana"/>
                <a:cs typeface="Verdana"/>
                <a:sym typeface="Verdana"/>
              </a:rPr>
              <a:t>2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 Some(int)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None</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2" name="Shape 442"/>
        <p:cNvGrpSpPr/>
        <p:nvPr/>
      </p:nvGrpSpPr>
      <p:grpSpPr>
        <a:xfrm>
          <a:off x="0" y="0"/>
          <a:ext cx="0" cy="0"/>
          <a:chOff x="0" y="0"/>
          <a:chExt cx="0" cy="0"/>
        </a:xfrm>
      </p:grpSpPr>
      <p:sp>
        <p:nvSpPr>
          <p:cNvPr id="443" name="Shape 44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 Задания</a:t>
            </a:r>
          </a:p>
        </p:txBody>
      </p:sp>
      <p:sp>
        <p:nvSpPr>
          <p:cNvPr id="444" name="Shape 444"/>
          <p:cNvSpPr txBox="1"/>
          <p:nvPr/>
        </p:nvSpPr>
        <p:spPr>
          <a:xfrm>
            <a:off x="311700" y="1231699"/>
            <a:ext cx="7881600" cy="28983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класс MyList</a:t>
            </a:r>
          </a:p>
          <a:p>
            <a:pPr lvl="0">
              <a:spcBef>
                <a:spcPts val="0"/>
              </a:spcBef>
              <a:buNone/>
            </a:pPr>
            <a:r>
              <a:rPr lang="ru">
                <a:solidFill>
                  <a:srgbClr val="434343"/>
                </a:solidFill>
              </a:rPr>
              <a:t>	</a:t>
            </a:r>
            <a:r>
              <a:rPr b="1" lang="ru">
                <a:solidFill>
                  <a:srgbClr val="434343"/>
                </a:solidFill>
              </a:rPr>
              <a:t>lectures.collections.MyListImpl</a:t>
            </a:r>
          </a:p>
          <a:p>
            <a:pPr lvl="0">
              <a:spcBef>
                <a:spcPts val="0"/>
              </a:spcBef>
              <a:buNone/>
            </a:pPr>
            <a:r>
              <a:t/>
            </a:r>
            <a:endParaRPr sz="1800">
              <a:solidFill>
                <a:srgbClr val="434343"/>
              </a:solidFill>
            </a:endParaRPr>
          </a:p>
          <a:p>
            <a:pPr lvl="0">
              <a:spcBef>
                <a:spcPts val="0"/>
              </a:spcBef>
              <a:buNone/>
            </a:pPr>
            <a:r>
              <a:rPr lang="ru" sz="1800">
                <a:solidFill>
                  <a:srgbClr val="434343"/>
                </a:solidFill>
              </a:rPr>
              <a:t>Избавитьcя от NPE</a:t>
            </a:r>
          </a:p>
          <a:p>
            <a:pPr lvl="0">
              <a:spcBef>
                <a:spcPts val="0"/>
              </a:spcBef>
              <a:buNone/>
            </a:pPr>
            <a:r>
              <a:rPr lang="ru" sz="1800">
                <a:solidFill>
                  <a:srgbClr val="434343"/>
                </a:solidFill>
              </a:rPr>
              <a:t>	</a:t>
            </a:r>
            <a:r>
              <a:rPr b="1" lang="ru">
                <a:solidFill>
                  <a:srgbClr val="434343"/>
                </a:solidFill>
              </a:rPr>
              <a:t>lectures.collections.</a:t>
            </a:r>
            <a:r>
              <a:rPr b="1" lang="ru" sz="1800">
                <a:solidFill>
                  <a:srgbClr val="434343"/>
                </a:solidFill>
              </a:rPr>
              <a:t>OptionVsNPE</a:t>
            </a:r>
            <a:r>
              <a:rPr lang="ru" sz="1800">
                <a:solidFill>
                  <a:srgbClr val="434343"/>
                </a:solidFill>
              </a:rPr>
              <a:t>	</a:t>
            </a:r>
          </a:p>
          <a:p>
            <a:pPr lvl="0">
              <a:spcBef>
                <a:spcPts val="0"/>
              </a:spcBef>
              <a:buNone/>
            </a:pPr>
            <a:r>
              <a:t/>
            </a:r>
            <a:endParaRPr sz="1800">
              <a:solidFill>
                <a:srgbClr val="434343"/>
              </a:solidFill>
            </a:endParaRPr>
          </a:p>
          <a:p>
            <a:pPr lvl="0" rtl="0">
              <a:spcBef>
                <a:spcPts val="0"/>
              </a:spcBef>
              <a:buNone/>
            </a:pPr>
            <a:r>
              <a:rPr lang="ru" sz="1800">
                <a:solidFill>
                  <a:srgbClr val="434343"/>
                </a:solidFill>
              </a:rPr>
              <a:t>Написать сортировку слиянием.</a:t>
            </a:r>
          </a:p>
          <a:p>
            <a:pPr indent="457200" lvl="0" rtl="0">
              <a:spcBef>
                <a:spcPts val="0"/>
              </a:spcBef>
              <a:buNone/>
            </a:pPr>
            <a:r>
              <a:rPr lang="ru">
                <a:solidFill>
                  <a:srgbClr val="434343"/>
                </a:solidFill>
              </a:rPr>
              <a:t>Постарайтесь не использовать мутабильные коллекции и </a:t>
            </a:r>
            <a:r>
              <a:rPr b="1" lang="ru">
                <a:solidFill>
                  <a:srgbClr val="434343"/>
                </a:solidFill>
              </a:rPr>
              <a:t>var </a:t>
            </a:r>
          </a:p>
          <a:p>
            <a:pPr lvl="0">
              <a:spcBef>
                <a:spcPts val="0"/>
              </a:spcBef>
              <a:buNone/>
            </a:pPr>
            <a:r>
              <a:rPr lang="ru">
                <a:solidFill>
                  <a:srgbClr val="434343"/>
                </a:solidFill>
              </a:rPr>
              <a:t>Подробнее о сортировке можно подсмотреть</a:t>
            </a:r>
            <a:r>
              <a:rPr lang="ru">
                <a:solidFill>
                  <a:srgbClr val="666666"/>
                </a:solidFill>
              </a:rPr>
              <a:t> </a:t>
            </a:r>
            <a:r>
              <a:rPr lang="ru" u="sng">
                <a:solidFill>
                  <a:schemeClr val="hlink"/>
                </a:solidFill>
                <a:hlinkClick r:id="rId3"/>
              </a:rPr>
              <a:t>здесь</a:t>
            </a:r>
            <a:r>
              <a:rPr lang="ru">
                <a:solidFill>
                  <a:srgbClr val="666666"/>
                </a:solidFill>
              </a:rPr>
              <a:t>.</a:t>
            </a:r>
          </a:p>
          <a:p>
            <a:pPr lvl="0" rtl="0">
              <a:spcBef>
                <a:spcPts val="0"/>
              </a:spcBef>
              <a:buNone/>
            </a:pPr>
            <a:r>
              <a:rPr lang="ru">
                <a:solidFill>
                  <a:srgbClr val="666666"/>
                </a:solidFill>
              </a:rPr>
              <a:t>	</a:t>
            </a:r>
            <a:r>
              <a:rPr b="1" lang="ru">
                <a:solidFill>
                  <a:srgbClr val="434343"/>
                </a:solidFill>
              </a:rPr>
              <a:t>lectures.collections.MergeSortImpl</a:t>
            </a:r>
          </a:p>
          <a:p>
            <a:pPr lvl="0" rtl="0">
              <a:spcBef>
                <a:spcPts val="0"/>
              </a:spcBef>
              <a:buNone/>
            </a:pPr>
            <a:r>
              <a:t/>
            </a:r>
            <a:endParaRPr>
              <a:solidFill>
                <a:srgbClr val="666666"/>
              </a:solidFill>
            </a:endParaRPr>
          </a:p>
          <a:p>
            <a:pPr indent="457200" lvl="0" rtl="0">
              <a:spcBef>
                <a:spcPts val="0"/>
              </a:spcBef>
              <a:buNone/>
            </a:pPr>
            <a:r>
              <a:t/>
            </a:r>
            <a:endParaRPr>
              <a:solidFill>
                <a:srgbClr val="666666"/>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8" name="Shape 448"/>
        <p:cNvGrpSpPr/>
        <p:nvPr/>
      </p:nvGrpSpPr>
      <p:grpSpPr>
        <a:xfrm>
          <a:off x="0" y="0"/>
          <a:ext cx="0" cy="0"/>
          <a:chOff x="0" y="0"/>
          <a:chExt cx="0" cy="0"/>
        </a:xfrm>
      </p:grpSpPr>
      <p:sp>
        <p:nvSpPr>
          <p:cNvPr id="449" name="Shape 44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50" name="Shape 450"/>
          <p:cNvSpPr txBox="1"/>
          <p:nvPr/>
        </p:nvSpPr>
        <p:spPr>
          <a:xfrm>
            <a:off x="311700" y="1166700"/>
            <a:ext cx="8520600" cy="3002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For comprehension(FC)</a:t>
            </a:r>
          </a:p>
          <a:p>
            <a:pPr indent="457200" lvl="0" rtl="0">
              <a:spcBef>
                <a:spcPts val="0"/>
              </a:spcBef>
              <a:buNone/>
            </a:pPr>
            <a:r>
              <a:rPr lang="ru">
                <a:solidFill>
                  <a:srgbClr val="434343"/>
                </a:solidFill>
              </a:rPr>
              <a:t>Это синтаксический сахар, предназначенный для повышения читаемости кода, в случаях, когда необходимо проитерироваться по одной или более коллекциям. FC, зависимости от ситуации, может заменить </a:t>
            </a:r>
            <a:r>
              <a:rPr b="1" lang="ru">
                <a:solidFill>
                  <a:srgbClr val="434343"/>
                </a:solidFill>
              </a:rPr>
              <a:t>foreach, map, flatMap, filter </a:t>
            </a:r>
            <a:r>
              <a:rPr lang="ru">
                <a:solidFill>
                  <a:srgbClr val="434343"/>
                </a:solidFill>
              </a:rPr>
              <a:t>или</a:t>
            </a:r>
            <a:r>
              <a:rPr b="1" lang="ru">
                <a:solidFill>
                  <a:srgbClr val="434343"/>
                </a:solidFill>
              </a:rPr>
              <a:t> withFilter.</a:t>
            </a:r>
            <a:r>
              <a:rPr lang="ru">
                <a:solidFill>
                  <a:srgbClr val="434343"/>
                </a:solidFill>
              </a:rPr>
              <a:t> </a:t>
            </a:r>
          </a:p>
          <a:p>
            <a:pPr lvl="0" rtl="0">
              <a:spcBef>
                <a:spcPts val="0"/>
              </a:spcBef>
              <a:buNone/>
            </a:pPr>
            <a:r>
              <a:rPr b="1" lang="ru">
                <a:solidFill>
                  <a:srgbClr val="434343"/>
                </a:solidFill>
              </a:rPr>
              <a:t>	</a:t>
            </a:r>
            <a:r>
              <a:rPr lang="ru">
                <a:solidFill>
                  <a:srgbClr val="434343"/>
                </a:solidFill>
              </a:rPr>
              <a:t>На самом деле почти все циклы </a:t>
            </a:r>
            <a:r>
              <a:rPr b="1" lang="ru">
                <a:solidFill>
                  <a:srgbClr val="434343"/>
                </a:solidFill>
              </a:rPr>
              <a:t>for</a:t>
            </a:r>
            <a:r>
              <a:rPr lang="ru">
                <a:solidFill>
                  <a:srgbClr val="434343"/>
                </a:solidFill>
              </a:rPr>
              <a:t> в скале  - это трансформированные функции.</a:t>
            </a:r>
          </a:p>
          <a:p>
            <a:pPr lvl="0" rtl="0">
              <a:spcBef>
                <a:spcPts val="0"/>
              </a:spcBef>
              <a:buNone/>
            </a:pPr>
            <a:r>
              <a:rPr lang="ru">
                <a:solidFill>
                  <a:srgbClr val="434343"/>
                </a:solidFill>
              </a:rPr>
              <a:t>Если мы пишем цикл по одной или нескольким коллекциям без </a:t>
            </a:r>
            <a:r>
              <a:rPr b="1" lang="ru">
                <a:solidFill>
                  <a:srgbClr val="434343"/>
                </a:solidFill>
              </a:rPr>
              <a:t>yield, </a:t>
            </a:r>
            <a:r>
              <a:rPr lang="ru">
                <a:solidFill>
                  <a:srgbClr val="434343"/>
                </a:solidFill>
              </a:rPr>
              <a:t>этот цикл превратится в несколько методов </a:t>
            </a:r>
            <a:r>
              <a:rPr b="1" lang="ru">
                <a:solidFill>
                  <a:srgbClr val="434343"/>
                </a:solidFill>
              </a:rPr>
              <a:t>foreach. </a:t>
            </a:r>
            <a:r>
              <a:rPr lang="ru">
                <a:solidFill>
                  <a:srgbClr val="434343"/>
                </a:solidFill>
              </a:rPr>
              <a:t>Если в цикле присутствует </a:t>
            </a:r>
            <a:r>
              <a:rPr b="1" lang="ru">
                <a:solidFill>
                  <a:srgbClr val="434343"/>
                </a:solidFill>
              </a:rPr>
              <a:t>IF, </a:t>
            </a:r>
            <a:r>
              <a:rPr lang="ru">
                <a:solidFill>
                  <a:srgbClr val="434343"/>
                </a:solidFill>
              </a:rPr>
              <a:t>то вместо foreach будет использован </a:t>
            </a:r>
            <a:r>
              <a:rPr b="1" lang="ru">
                <a:solidFill>
                  <a:srgbClr val="434343"/>
                </a:solidFill>
              </a:rPr>
              <a:t>withFilter </a:t>
            </a:r>
            <a:r>
              <a:rPr lang="ru">
                <a:solidFill>
                  <a:srgbClr val="434343"/>
                </a:solidFill>
              </a:rPr>
              <a:t>или </a:t>
            </a:r>
            <a:r>
              <a:rPr b="1" lang="ru">
                <a:solidFill>
                  <a:srgbClr val="434343"/>
                </a:solidFill>
              </a:rPr>
              <a:t>filter, </a:t>
            </a:r>
            <a:r>
              <a:rPr lang="ru">
                <a:solidFill>
                  <a:srgbClr val="434343"/>
                </a:solidFill>
              </a:rPr>
              <a:t>если</a:t>
            </a:r>
            <a:r>
              <a:rPr b="1" lang="ru">
                <a:solidFill>
                  <a:srgbClr val="434343"/>
                </a:solidFill>
              </a:rPr>
              <a:t> withFilter </a:t>
            </a:r>
            <a:r>
              <a:rPr lang="ru">
                <a:solidFill>
                  <a:srgbClr val="434343"/>
                </a:solidFill>
              </a:rPr>
              <a:t>не доступен для данной коллекции.</a:t>
            </a:r>
          </a:p>
          <a:p>
            <a:pPr indent="0" lvl="0" marL="0" rtl="0">
              <a:spcBef>
                <a:spcPts val="0"/>
              </a:spcBef>
              <a:buNone/>
            </a:pPr>
            <a:r>
              <a:rPr lang="ru">
                <a:solidFill>
                  <a:srgbClr val="434343"/>
                </a:solidFill>
              </a:rPr>
              <a:t>	Важно понимать различия между </a:t>
            </a:r>
            <a:r>
              <a:rPr b="1" lang="ru">
                <a:solidFill>
                  <a:srgbClr val="434343"/>
                </a:solidFill>
              </a:rPr>
              <a:t>withFilter</a:t>
            </a:r>
            <a:r>
              <a:rPr lang="ru">
                <a:solidFill>
                  <a:srgbClr val="434343"/>
                </a:solidFill>
              </a:rPr>
              <a:t> и </a:t>
            </a:r>
            <a:r>
              <a:rPr b="1" lang="ru">
                <a:solidFill>
                  <a:srgbClr val="434343"/>
                </a:solidFill>
              </a:rPr>
              <a:t>filter</a:t>
            </a:r>
            <a:r>
              <a:rPr lang="ru">
                <a:solidFill>
                  <a:srgbClr val="434343"/>
                </a:solidFill>
              </a:rPr>
              <a:t>. </a:t>
            </a:r>
            <a:r>
              <a:rPr b="1" lang="ru">
                <a:solidFill>
                  <a:srgbClr val="434343"/>
                </a:solidFill>
              </a:rPr>
              <a:t>withFilter </a:t>
            </a:r>
            <a:r>
              <a:rPr lang="ru">
                <a:solidFill>
                  <a:srgbClr val="434343"/>
                </a:solidFill>
              </a:rPr>
              <a:t>не применяет фильтр сразу, а создает инстанс </a:t>
            </a:r>
            <a:r>
              <a:rPr b="1" lang="ru">
                <a:solidFill>
                  <a:srgbClr val="434343"/>
                </a:solidFill>
              </a:rPr>
              <a:t>WithFilter[T]</a:t>
            </a:r>
            <a:r>
              <a:rPr lang="ru">
                <a:solidFill>
                  <a:srgbClr val="434343"/>
                </a:solidFill>
              </a:rPr>
              <a:t>, который применяет функции фильтрации по требованию. Это значит, что если в фильтре была использована переменная, которая поменялась в процессе обхода, то результат фильтрации, зависящий от нее тоже поменяется. В случае метода </a:t>
            </a:r>
            <a:r>
              <a:rPr b="1" lang="ru">
                <a:solidFill>
                  <a:srgbClr val="434343"/>
                </a:solidFill>
              </a:rPr>
              <a:t>filter</a:t>
            </a:r>
            <a:r>
              <a:rPr lang="ru">
                <a:solidFill>
                  <a:srgbClr val="434343"/>
                </a:solidFill>
              </a:rPr>
              <a:t> это не так, т.к. он будет применен сразу и один раз</a:t>
            </a:r>
            <a:r>
              <a:rPr b="1" lang="ru">
                <a:solidFill>
                  <a:srgbClr val="434343"/>
                </a:solidFill>
              </a:rPr>
              <a:t>.</a:t>
            </a:r>
          </a:p>
          <a:p>
            <a:pPr indent="0" lvl="0" marL="457200" rtl="0">
              <a:spcBef>
                <a:spcPts val="0"/>
              </a:spcBef>
              <a:buNone/>
            </a:pPr>
            <a:r>
              <a:t/>
            </a:r>
            <a:endParaRPr sz="1800">
              <a:solidFill>
                <a:srgbClr val="666666"/>
              </a:solidFill>
            </a:endParaRPr>
          </a:p>
          <a:p>
            <a:pPr lvl="0" rtl="0">
              <a:spcBef>
                <a:spcPts val="0"/>
              </a:spcBef>
              <a:buNone/>
            </a:pPr>
            <a:r>
              <a:rPr lang="ru" sz="1800">
                <a:solidFill>
                  <a:srgbClr val="666666"/>
                </a:solidFill>
              </a:rPr>
              <a:t>	</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54" name="Shape 454"/>
        <p:cNvGrpSpPr/>
        <p:nvPr/>
      </p:nvGrpSpPr>
      <p:grpSpPr>
        <a:xfrm>
          <a:off x="0" y="0"/>
          <a:ext cx="0" cy="0"/>
          <a:chOff x="0" y="0"/>
          <a:chExt cx="0" cy="0"/>
        </a:xfrm>
      </p:grpSpPr>
      <p:sp>
        <p:nvSpPr>
          <p:cNvPr id="455" name="Shape 45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56" name="Shape 456"/>
          <p:cNvSpPr txBox="1"/>
          <p:nvPr/>
        </p:nvSpPr>
        <p:spPr>
          <a:xfrm>
            <a:off x="311700" y="1177775"/>
            <a:ext cx="8520600" cy="4833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57" name="Shape 457"/>
          <p:cNvSpPr txBox="1"/>
          <p:nvPr/>
        </p:nvSpPr>
        <p:spPr>
          <a:xfrm>
            <a:off x="381049" y="1718875"/>
            <a:ext cx="6159900" cy="247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1" name="Shape 461"/>
        <p:cNvGrpSpPr/>
        <p:nvPr/>
      </p:nvGrpSpPr>
      <p:grpSpPr>
        <a:xfrm>
          <a:off x="0" y="0"/>
          <a:ext cx="0" cy="0"/>
          <a:chOff x="0" y="0"/>
          <a:chExt cx="0" cy="0"/>
        </a:xfrm>
      </p:grpSpPr>
      <p:sp>
        <p:nvSpPr>
          <p:cNvPr id="462" name="Shape 46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63" name="Shape 463"/>
          <p:cNvSpPr txBox="1"/>
          <p:nvPr/>
        </p:nvSpPr>
        <p:spPr>
          <a:xfrm>
            <a:off x="311700" y="1177775"/>
            <a:ext cx="8520600" cy="843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64" name="Shape 464"/>
          <p:cNvSpPr txBox="1"/>
          <p:nvPr/>
        </p:nvSpPr>
        <p:spPr>
          <a:xfrm>
            <a:off x="311699" y="1677600"/>
            <a:ext cx="6159900" cy="3294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var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noTeacher = 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9" name="Shape 89"/>
          <p:cNvSpPr txBox="1"/>
          <p:nvPr>
            <p:ph idx="1" type="body"/>
          </p:nvPr>
        </p:nvSpPr>
        <p:spPr>
          <a:xfrm flipH="1">
            <a:off x="311700" y="1072850"/>
            <a:ext cx="8520600" cy="3213300"/>
          </a:xfrm>
          <a:prstGeom prst="rect">
            <a:avLst/>
          </a:prstGeom>
        </p:spPr>
        <p:txBody>
          <a:bodyPr anchorCtr="0" anchor="t" bIns="91425" lIns="91425" rIns="91425" tIns="91425">
            <a:noAutofit/>
          </a:bodyPr>
          <a:lstStyle/>
          <a:p>
            <a:pPr lvl="0">
              <a:spcBef>
                <a:spcPts val="0"/>
              </a:spcBef>
              <a:buNone/>
            </a:pPr>
            <a:r>
              <a:rPr lang="ru">
                <a:solidFill>
                  <a:srgbClr val="434343"/>
                </a:solidFill>
              </a:rPr>
              <a:t>Scala - язык программирования с множеством парадигм</a:t>
            </a:r>
          </a:p>
          <a:p>
            <a:pPr indent="-228600" lvl="0" marL="457200" rtl="0">
              <a:spcBef>
                <a:spcPts val="0"/>
              </a:spcBef>
              <a:buClr>
                <a:srgbClr val="434343"/>
              </a:buClr>
            </a:pPr>
            <a:r>
              <a:rPr lang="ru">
                <a:solidFill>
                  <a:srgbClr val="434343"/>
                </a:solidFill>
              </a:rPr>
              <a:t>JVM Based</a:t>
            </a:r>
          </a:p>
          <a:p>
            <a:pPr indent="-228600" lvl="0" marL="457200" rtl="0">
              <a:spcBef>
                <a:spcPts val="0"/>
              </a:spcBef>
              <a:buClr>
                <a:srgbClr val="434343"/>
              </a:buClr>
            </a:pPr>
            <a:r>
              <a:rPr lang="ru">
                <a:solidFill>
                  <a:srgbClr val="434343"/>
                </a:solidFill>
              </a:rPr>
              <a:t>JIT компиляция</a:t>
            </a:r>
          </a:p>
          <a:p>
            <a:pPr indent="-228600" lvl="0" marL="457200" rtl="0">
              <a:spcBef>
                <a:spcPts val="0"/>
              </a:spcBef>
              <a:buClr>
                <a:srgbClr val="434343"/>
              </a:buClr>
            </a:pPr>
            <a:r>
              <a:rPr lang="ru">
                <a:solidFill>
                  <a:srgbClr val="434343"/>
                </a:solidFill>
              </a:rPr>
              <a:t>Продвинутый вывод типов (Hindley–Milner)</a:t>
            </a:r>
          </a:p>
          <a:p>
            <a:pPr indent="-228600" lvl="0" marL="457200" rtl="0">
              <a:spcBef>
                <a:spcPts val="0"/>
              </a:spcBef>
              <a:buClr>
                <a:srgbClr val="434343"/>
              </a:buClr>
            </a:pPr>
            <a:r>
              <a:rPr lang="ru">
                <a:solidFill>
                  <a:srgbClr val="434343"/>
                </a:solidFill>
              </a:rPr>
              <a:t>Actors</a:t>
            </a:r>
          </a:p>
          <a:p>
            <a:pPr indent="-228600" lvl="0" marL="457200" rtl="0">
              <a:spcBef>
                <a:spcPts val="0"/>
              </a:spcBef>
              <a:buClr>
                <a:srgbClr val="434343"/>
              </a:buClr>
            </a:pPr>
            <a:r>
              <a:rPr lang="ru">
                <a:solidFill>
                  <a:srgbClr val="434343"/>
                </a:solidFill>
              </a:rPr>
              <a:t>Императивный, объектно ориентированный</a:t>
            </a:r>
          </a:p>
          <a:p>
            <a:pPr indent="-228600" lvl="0" marL="457200" rtl="0">
              <a:spcBef>
                <a:spcPts val="0"/>
              </a:spcBef>
              <a:buClr>
                <a:srgbClr val="434343"/>
              </a:buClr>
            </a:pPr>
            <a:r>
              <a:rPr lang="ru">
                <a:solidFill>
                  <a:srgbClr val="434343"/>
                </a:solidFill>
              </a:rPr>
              <a:t>Декларативный, функциональный</a:t>
            </a:r>
          </a:p>
          <a:p>
            <a:pPr indent="-228600" lvl="0" marL="457200" rtl="0">
              <a:spcBef>
                <a:spcPts val="0"/>
              </a:spcBef>
              <a:buClr>
                <a:srgbClr val="434343"/>
              </a:buClr>
            </a:pPr>
            <a:r>
              <a:rPr lang="ru">
                <a:solidFill>
                  <a:srgbClr val="434343"/>
                </a:solidFill>
              </a:rPr>
              <a:t>Развитый type polymorphism </a:t>
            </a:r>
          </a:p>
          <a:p>
            <a:pPr indent="-228600" lvl="0" marL="457200" rtl="0">
              <a:spcBef>
                <a:spcPts val="0"/>
              </a:spcBef>
              <a:buClr>
                <a:srgbClr val="434343"/>
              </a:buClr>
            </a:pPr>
            <a:r>
              <a:rPr lang="ru">
                <a:solidFill>
                  <a:srgbClr val="434343"/>
                </a:solidFill>
              </a:rPr>
              <a:t>implicit conversion and implicit evidence</a:t>
            </a:r>
          </a:p>
          <a:p>
            <a:pPr indent="-228600" lvl="0" marL="457200" rtl="0">
              <a:spcBef>
                <a:spcPts val="0"/>
              </a:spcBef>
              <a:buClr>
                <a:srgbClr val="434343"/>
              </a:buClr>
            </a:pPr>
            <a:r>
              <a:rPr lang="ru">
                <a:solidFill>
                  <a:srgbClr val="434343"/>
                </a:solidFill>
              </a:rPr>
              <a:t>Корекурсия (Streams)</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90" name="Shape 90"/>
          <p:cNvSpPr txBox="1"/>
          <p:nvPr/>
        </p:nvSpPr>
        <p:spPr>
          <a:xfrm>
            <a:off x="620375" y="2888600"/>
            <a:ext cx="3722100" cy="434400"/>
          </a:xfrm>
          <a:prstGeom prst="rect">
            <a:avLst/>
          </a:prstGeom>
          <a:noFill/>
          <a:ln>
            <a:noFill/>
          </a:ln>
        </p:spPr>
        <p:txBody>
          <a:bodyPr anchorCtr="0" anchor="ctr" bIns="91425" lIns="91425" rIns="91425" tIns="91425">
            <a:noAutofit/>
          </a:bodyPr>
          <a:lstStyle/>
          <a:p>
            <a:pPr lvl="0" marR="0" rtl="0" algn="l">
              <a:lnSpc>
                <a:spcPct val="115000"/>
              </a:lnSpc>
              <a:spcBef>
                <a:spcPts val="0"/>
              </a:spcBef>
              <a:spcAft>
                <a:spcPts val="1600"/>
              </a:spcAft>
              <a:buNone/>
            </a:pPr>
            <a:r>
              <a:t/>
            </a:r>
            <a:endParaRPr sz="1800">
              <a:solidFill>
                <a:schemeClr val="dk2"/>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8" name="Shape 468"/>
        <p:cNvGrpSpPr/>
        <p:nvPr/>
      </p:nvGrpSpPr>
      <p:grpSpPr>
        <a:xfrm>
          <a:off x="0" y="0"/>
          <a:ext cx="0" cy="0"/>
          <a:chOff x="0" y="0"/>
          <a:chExt cx="0" cy="0"/>
        </a:xfrm>
      </p:grpSpPr>
      <p:sp>
        <p:nvSpPr>
          <p:cNvPr id="469" name="Shape 46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70" name="Shape 470"/>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Если в цикл должен вернуть какое-либо значение, перед телом цикла ставят ключевое слово </a:t>
            </a:r>
            <a:r>
              <a:rPr b="1" lang="ru">
                <a:solidFill>
                  <a:srgbClr val="434343"/>
                </a:solidFill>
              </a:rPr>
              <a:t>yield</a:t>
            </a:r>
            <a:r>
              <a:rPr lang="ru">
                <a:solidFill>
                  <a:srgbClr val="434343"/>
                </a:solidFill>
              </a:rPr>
              <a:t>. В этом случае </a:t>
            </a:r>
            <a:r>
              <a:rPr b="1" lang="ru">
                <a:solidFill>
                  <a:srgbClr val="434343"/>
                </a:solidFill>
              </a:rPr>
              <a:t>foreach</a:t>
            </a:r>
            <a:r>
              <a:rPr lang="ru">
                <a:solidFill>
                  <a:srgbClr val="434343"/>
                </a:solidFill>
              </a:rPr>
              <a:t> нам уже не поможет, т.к. он возвращает тип </a:t>
            </a:r>
            <a:r>
              <a:rPr b="1" lang="ru">
                <a:solidFill>
                  <a:srgbClr val="434343"/>
                </a:solidFill>
              </a:rPr>
              <a:t>Unit. </a:t>
            </a:r>
            <a:r>
              <a:rPr lang="ru">
                <a:solidFill>
                  <a:srgbClr val="434343"/>
                </a:solidFill>
              </a:rPr>
              <a:t>На помощь приходят методы</a:t>
            </a:r>
            <a:r>
              <a:rPr b="1" lang="ru">
                <a:solidFill>
                  <a:srgbClr val="434343"/>
                </a:solidFill>
              </a:rPr>
              <a:t> map</a:t>
            </a:r>
            <a:r>
              <a:rPr lang="ru">
                <a:solidFill>
                  <a:srgbClr val="434343"/>
                </a:solidFill>
              </a:rPr>
              <a:t> и</a:t>
            </a:r>
            <a:r>
              <a:rPr b="1" lang="ru">
                <a:solidFill>
                  <a:srgbClr val="434343"/>
                </a:solidFill>
              </a:rPr>
              <a:t> flatMap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71" name="Shape 471"/>
          <p:cNvSpPr txBox="1"/>
          <p:nvPr/>
        </p:nvSpPr>
        <p:spPr>
          <a:xfrm>
            <a:off x="311699" y="2258925"/>
            <a:ext cx="6159900" cy="27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 </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 a &lt;- adjective; v &lt;- verb)</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yiled</a:t>
            </a:r>
            <a:r>
              <a:rPr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).flatMap { n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adjective.flatMap { a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verb.map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75" name="Shape 475"/>
        <p:cNvGrpSpPr/>
        <p:nvPr/>
      </p:nvGrpSpPr>
      <p:grpSpPr>
        <a:xfrm>
          <a:off x="0" y="0"/>
          <a:ext cx="0" cy="0"/>
          <a:chOff x="0" y="0"/>
          <a:chExt cx="0" cy="0"/>
        </a:xfrm>
      </p:grpSpPr>
      <p:sp>
        <p:nvSpPr>
          <p:cNvPr id="476" name="Shape 4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 FC. Задания</a:t>
            </a:r>
          </a:p>
        </p:txBody>
      </p:sp>
      <p:sp>
        <p:nvSpPr>
          <p:cNvPr id="477" name="Shape 477"/>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Перепишите код в соответствии с условиями задачи.</a:t>
            </a:r>
          </a:p>
          <a:p>
            <a:pPr indent="0" lvl="0" marL="0" rtl="0">
              <a:spcBef>
                <a:spcPts val="0"/>
              </a:spcBef>
              <a:buNone/>
            </a:pPr>
            <a:r>
              <a:rPr lang="ru">
                <a:solidFill>
                  <a:srgbClr val="434343"/>
                </a:solidFill>
              </a:rPr>
              <a:t>	</a:t>
            </a:r>
            <a:r>
              <a:rPr lang="ru" sz="1800">
                <a:solidFill>
                  <a:srgbClr val="666666"/>
                </a:solidFill>
              </a:rPr>
              <a:t> </a:t>
            </a:r>
            <a:r>
              <a:rPr b="1" lang="ru">
                <a:solidFill>
                  <a:srgbClr val="434343"/>
                </a:solidFill>
              </a:rPr>
              <a:t>lectures.collections.comprehension.Couriers</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1" name="Shape 481"/>
        <p:cNvGrpSpPr/>
        <p:nvPr/>
      </p:nvGrpSpPr>
      <p:grpSpPr>
        <a:xfrm>
          <a:off x="0" y="0"/>
          <a:ext cx="0" cy="0"/>
          <a:chOff x="0" y="0"/>
          <a:chExt cx="0" cy="0"/>
        </a:xfrm>
      </p:grpSpPr>
      <p:sp>
        <p:nvSpPr>
          <p:cNvPr id="482" name="Shape 4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83" name="Shape 483"/>
          <p:cNvSpPr txBox="1"/>
          <p:nvPr/>
        </p:nvSpPr>
        <p:spPr>
          <a:xfrm>
            <a:off x="311700" y="1177775"/>
            <a:ext cx="8520600" cy="38415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Tuples</a:t>
            </a:r>
          </a:p>
          <a:p>
            <a:pPr indent="0" lvl="0" marL="0" rtl="0">
              <a:spcBef>
                <a:spcPts val="0"/>
              </a:spcBef>
              <a:buNone/>
            </a:pPr>
            <a:r>
              <a:rPr lang="ru">
                <a:solidFill>
                  <a:srgbClr val="434343"/>
                </a:solidFill>
              </a:rPr>
              <a:t>	Tuple или кортеж или record -  это упорядоченный список элементов. Каждый член списка может иметь свой тип</a:t>
            </a:r>
          </a:p>
          <a:p>
            <a:pPr indent="0" lvl="0" marL="0" rtl="0">
              <a:spcBef>
                <a:spcPts val="0"/>
              </a:spcBef>
              <a:buNone/>
            </a:pPr>
            <a:r>
              <a:rPr lang="ru">
                <a:solidFill>
                  <a:srgbClr val="434343"/>
                </a:solidFill>
              </a:rPr>
              <a:t>	В scala, tuple - это кейс класс типа </a:t>
            </a:r>
            <a:r>
              <a:rPr b="1" lang="ru">
                <a:solidFill>
                  <a:srgbClr val="434343"/>
                </a:solidFill>
              </a:rPr>
              <a:t>Tuple1[T1] - Tuple22[T1,T2… T22]</a:t>
            </a:r>
            <a:r>
              <a:rPr lang="ru">
                <a:solidFill>
                  <a:srgbClr val="434343"/>
                </a:solidFill>
              </a:rPr>
              <a:t>.</a:t>
            </a:r>
          </a:p>
          <a:p>
            <a:pPr indent="0" lvl="0" marL="0" rtl="0">
              <a:spcBef>
                <a:spcPts val="0"/>
              </a:spcBef>
              <a:buNone/>
            </a:pPr>
            <a:r>
              <a:rPr lang="ru">
                <a:solidFill>
                  <a:srgbClr val="434343"/>
                </a:solidFill>
              </a:rPr>
              <a:t>	Для создания tuple, начиная с Tuple2, достаточно заключить несколько элементов в круглые скобки, разделив их запятыми. Альтернативный способ создания tuple c 2-я элементами (Tuple2)  - c помощь оператора ‘</a:t>
            </a:r>
            <a:r>
              <a:rPr b="1" lang="ru">
                <a:solidFill>
                  <a:srgbClr val="434343"/>
                </a:solidFill>
              </a:rPr>
              <a:t>-&gt;</a:t>
            </a:r>
            <a:r>
              <a:rPr lang="ru">
                <a:solidFill>
                  <a:srgbClr val="434343"/>
                </a:solidFill>
              </a:rPr>
              <a:t>’</a:t>
            </a:r>
          </a:p>
          <a:p>
            <a:pPr indent="0" lvl="0" marL="0" rtl="0">
              <a:spcBef>
                <a:spcPts val="0"/>
              </a:spcBef>
              <a:buNone/>
            </a:pPr>
            <a:r>
              <a:t/>
            </a:r>
            <a:endParaRPr b="1">
              <a:solidFill>
                <a:srgbClr val="434343"/>
              </a:solidFill>
            </a:endParaRP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Для доступа к членам tuple автоматически генерируются методы- аксессоры </a:t>
            </a:r>
            <a:r>
              <a:rPr b="1" lang="ru">
                <a:solidFill>
                  <a:srgbClr val="434343"/>
                </a:solidFill>
              </a:rPr>
              <a:t>_n</a:t>
            </a:r>
            <a:r>
              <a:rPr lang="ru">
                <a:solidFill>
                  <a:srgbClr val="434343"/>
                </a:solidFill>
              </a:rPr>
              <a:t>, где n  - это порядковый номер член tuple. Нумерация начинается с 1.</a:t>
            </a:r>
          </a:p>
          <a:p>
            <a:pPr indent="0" lvl="0" marL="0" rtl="0">
              <a:spcBef>
                <a:spcPts val="0"/>
              </a:spcBef>
              <a:buNone/>
            </a:pPr>
            <a:r>
              <a:t/>
            </a:r>
            <a:endParaRPr>
              <a:solidFill>
                <a:srgbClr val="434343"/>
              </a:solidFill>
            </a:endParaRPr>
          </a:p>
        </p:txBody>
      </p:sp>
      <p:sp>
        <p:nvSpPr>
          <p:cNvPr id="484" name="Shape 484"/>
          <p:cNvSpPr txBox="1"/>
          <p:nvPr/>
        </p:nvSpPr>
        <p:spPr>
          <a:xfrm>
            <a:off x="398825" y="2880650"/>
            <a:ext cx="6159900" cy="861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 = </a:t>
            </a:r>
            <a:r>
              <a:rPr i="1" lang="ru" sz="1000">
                <a:solidFill>
                  <a:schemeClr val="dk1"/>
                </a:solidFill>
                <a:highlight>
                  <a:srgbClr val="FFFFFF"/>
                </a:highlight>
                <a:latin typeface="Verdana"/>
                <a:ea typeface="Verdana"/>
                <a:cs typeface="Verdana"/>
                <a:sym typeface="Verdana"/>
              </a:rPr>
              <a:t>Tuple2</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tpl22 = (</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tpl23 = </a:t>
            </a:r>
            <a:r>
              <a:rPr b="1" lang="ru" sz="1000">
                <a:solidFill>
                  <a:srgbClr val="008000"/>
                </a:solidFill>
                <a:highlight>
                  <a:srgbClr val="FFFFFF"/>
                </a:highlight>
                <a:latin typeface="Verdana"/>
                <a:ea typeface="Verdana"/>
                <a:cs typeface="Verdana"/>
                <a:sym typeface="Verdana"/>
              </a:rPr>
              <a:t>"a" </a:t>
            </a:r>
            <a:r>
              <a:rPr lang="ru" sz="1000">
                <a:solidFill>
                  <a:schemeClr val="dk1"/>
                </a:solidFill>
                <a:highlight>
                  <a:srgbClr val="FFFFFF"/>
                </a:highlight>
                <a:latin typeface="Verdana"/>
                <a:ea typeface="Verdana"/>
                <a:cs typeface="Verdana"/>
                <a:sym typeface="Verdana"/>
              </a:rPr>
              <a:t>-&gt; </a:t>
            </a:r>
            <a:r>
              <a:rPr lang="ru" sz="1000">
                <a:solidFill>
                  <a:srgbClr val="0000FF"/>
                </a:solidFill>
                <a:highlight>
                  <a:srgbClr val="FFFFFF"/>
                </a:highlight>
                <a:latin typeface="Verdana"/>
                <a:ea typeface="Verdana"/>
                <a:cs typeface="Verdana"/>
                <a:sym typeface="Verdana"/>
              </a:rPr>
              <a:t>1</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tpl4 = (</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 =&gt; {})</a:t>
            </a:r>
          </a:p>
        </p:txBody>
      </p:sp>
      <p:sp>
        <p:nvSpPr>
          <p:cNvPr id="485" name="Shape 485"/>
          <p:cNvSpPr txBox="1"/>
          <p:nvPr/>
        </p:nvSpPr>
        <p:spPr>
          <a:xfrm>
            <a:off x="398825" y="4328450"/>
            <a:ext cx="6159900" cy="636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tpl2 = </a:t>
            </a:r>
            <a:r>
              <a:rPr lang="ru" sz="1000">
                <a:solidFill>
                  <a:schemeClr val="dk1"/>
                </a:solidFill>
                <a:highlight>
                  <a:srgbClr val="E4E4FF"/>
                </a:highlight>
                <a:latin typeface="Verdana"/>
                <a:ea typeface="Verdana"/>
                <a:cs typeface="Verdana"/>
                <a:sym typeface="Verdana"/>
              </a:rPr>
              <a:t>(</a:t>
            </a:r>
            <a:r>
              <a:rPr b="1" lang="ru" sz="1000">
                <a:solidFill>
                  <a:srgbClr val="008000"/>
                </a:solidFill>
                <a:highlight>
                  <a:srgbClr val="E4E4FF"/>
                </a:highlight>
                <a:latin typeface="Verdana"/>
                <a:ea typeface="Verdana"/>
                <a:cs typeface="Verdana"/>
                <a:sym typeface="Verdana"/>
              </a:rPr>
              <a:t>"a"</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(tpl2._1) </a:t>
            </a:r>
            <a:r>
              <a:rPr i="1" lang="ru" sz="1000">
                <a:solidFill>
                  <a:srgbClr val="808080"/>
                </a:solidFill>
                <a:highlight>
                  <a:srgbClr val="FFFFFF"/>
                </a:highlight>
                <a:latin typeface="Verdana"/>
                <a:ea typeface="Verdana"/>
                <a:cs typeface="Verdana"/>
                <a:sym typeface="Verdana"/>
              </a:rPr>
              <a:t>// would print 'a'</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(tpl2._2) </a:t>
            </a:r>
            <a:r>
              <a:rPr i="1" lang="ru" sz="1000">
                <a:solidFill>
                  <a:srgbClr val="808080"/>
                </a:solidFill>
                <a:highlight>
                  <a:srgbClr val="FFFFFF"/>
                </a:highlight>
                <a:latin typeface="Verdana"/>
                <a:ea typeface="Verdana"/>
                <a:cs typeface="Verdana"/>
                <a:sym typeface="Verdana"/>
              </a:rPr>
              <a:t>// would print '1'</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9" name="Shape 489"/>
        <p:cNvGrpSpPr/>
        <p:nvPr/>
      </p:nvGrpSpPr>
      <p:grpSpPr>
        <a:xfrm>
          <a:off x="0" y="0"/>
          <a:ext cx="0" cy="0"/>
          <a:chOff x="0" y="0"/>
          <a:chExt cx="0" cy="0"/>
        </a:xfrm>
      </p:grpSpPr>
      <p:sp>
        <p:nvSpPr>
          <p:cNvPr id="490" name="Shape 49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491" name="Shape 491"/>
          <p:cNvSpPr txBox="1"/>
          <p:nvPr/>
        </p:nvSpPr>
        <p:spPr>
          <a:xfrm>
            <a:off x="311700" y="1115325"/>
            <a:ext cx="8487000" cy="15723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Класс 	</a:t>
            </a:r>
          </a:p>
          <a:p>
            <a:pPr lvl="0">
              <a:spcBef>
                <a:spcPts val="0"/>
              </a:spcBef>
              <a:buNone/>
            </a:pPr>
            <a:r>
              <a:rPr lang="ru" sz="1800">
                <a:solidFill>
                  <a:srgbClr val="434343"/>
                </a:solidFill>
              </a:rPr>
              <a:t>	</a:t>
            </a:r>
            <a:r>
              <a:rPr lang="ru">
                <a:solidFill>
                  <a:srgbClr val="434343"/>
                </a:solidFill>
              </a:rPr>
              <a:t>Это конструкция языка, которая описывает новый тип сущности в приложении.</a:t>
            </a:r>
          </a:p>
          <a:p>
            <a:pPr indent="-228600" lvl="0" marL="914400">
              <a:spcBef>
                <a:spcPts val="0"/>
              </a:spcBef>
              <a:buClr>
                <a:srgbClr val="434343"/>
              </a:buClr>
              <a:buChar char="●"/>
            </a:pPr>
            <a:r>
              <a:rPr lang="ru">
                <a:solidFill>
                  <a:srgbClr val="434343"/>
                </a:solidFill>
              </a:rPr>
              <a:t>способ создания объекта класса описывается в конструкторе 		 </a:t>
            </a:r>
          </a:p>
          <a:p>
            <a:pPr indent="-228600" lvl="0" marL="914400" rtl="0">
              <a:spcBef>
                <a:spcPts val="0"/>
              </a:spcBef>
              <a:buClr>
                <a:srgbClr val="434343"/>
              </a:buClr>
              <a:buChar char="●"/>
            </a:pPr>
            <a:r>
              <a:rPr lang="ru">
                <a:solidFill>
                  <a:srgbClr val="434343"/>
                </a:solidFill>
              </a:rPr>
              <a:t>новый объект класса создаеться с помощью оператора </a:t>
            </a:r>
            <a:r>
              <a:rPr b="1" lang="ru">
                <a:solidFill>
                  <a:srgbClr val="434343"/>
                </a:solidFill>
              </a:rPr>
              <a:t>new</a:t>
            </a:r>
          </a:p>
          <a:p>
            <a:pPr indent="-228600" lvl="0" marL="914400" rtl="0">
              <a:spcBef>
                <a:spcPts val="0"/>
              </a:spcBef>
              <a:buClr>
                <a:srgbClr val="434343"/>
              </a:buClr>
              <a:buChar char="●"/>
            </a:pPr>
            <a:r>
              <a:rPr lang="ru">
                <a:solidFill>
                  <a:srgbClr val="434343"/>
                </a:solidFill>
              </a:rPr>
              <a:t>членами класса могут методы, переменные, константы, другие классы объекты и трейты</a:t>
            </a:r>
          </a:p>
          <a:p>
            <a:pPr indent="-228600" lvl="0" marL="914400" rtl="0">
              <a:spcBef>
                <a:spcPts val="0"/>
              </a:spcBef>
              <a:buClr>
                <a:srgbClr val="434343"/>
              </a:buClr>
              <a:buChar char="●"/>
            </a:pPr>
            <a:r>
              <a:rPr lang="ru">
                <a:solidFill>
                  <a:srgbClr val="434343"/>
                </a:solidFill>
              </a:rPr>
              <a:t>класс может содержать произвольное количество членов</a:t>
            </a:r>
          </a:p>
          <a:p>
            <a:pPr indent="-228600" lvl="0" marL="914400" rtl="0">
              <a:spcBef>
                <a:spcPts val="0"/>
              </a:spcBef>
              <a:buClr>
                <a:srgbClr val="434343"/>
              </a:buClr>
              <a:buChar char="●"/>
            </a:pPr>
            <a:r>
              <a:rPr lang="ru">
                <a:solidFill>
                  <a:srgbClr val="434343"/>
                </a:solidFill>
              </a:rPr>
              <a:t>класс может быть связан с другими классами объектами и трейтами отношением наследования</a:t>
            </a:r>
          </a:p>
          <a:p>
            <a:pPr indent="-228600" lvl="0" marL="914400" rtl="0">
              <a:spcBef>
                <a:spcPts val="0"/>
              </a:spcBef>
              <a:buClr>
                <a:srgbClr val="434343"/>
              </a:buClr>
              <a:buChar char="●"/>
            </a:pPr>
            <a:r>
              <a:rPr lang="ru">
                <a:solidFill>
                  <a:srgbClr val="434343"/>
                </a:solidFill>
              </a:rPr>
              <a:t>доступ к членам класса определяется модификаторами доступа </a:t>
            </a:r>
          </a:p>
          <a:p>
            <a:pPr indent="-228600" lvl="1" marL="1371600" rtl="0">
              <a:spcBef>
                <a:spcPts val="0"/>
              </a:spcBef>
              <a:buClr>
                <a:srgbClr val="434343"/>
              </a:buClr>
              <a:buChar char="○"/>
            </a:pPr>
            <a:r>
              <a:rPr b="1" lang="ru">
                <a:solidFill>
                  <a:srgbClr val="434343"/>
                </a:solidFill>
              </a:rPr>
              <a:t>private -  </a:t>
            </a:r>
            <a:r>
              <a:rPr lang="ru">
                <a:solidFill>
                  <a:srgbClr val="434343"/>
                </a:solidFill>
              </a:rPr>
              <a:t>член класса доступен только внутри класса</a:t>
            </a:r>
          </a:p>
          <a:p>
            <a:pPr indent="-228600" lvl="1" marL="1371600" rtl="0">
              <a:spcBef>
                <a:spcPts val="0"/>
              </a:spcBef>
              <a:buClr>
                <a:srgbClr val="434343"/>
              </a:buClr>
              <a:buChar char="○"/>
            </a:pPr>
            <a:r>
              <a:rPr b="1" lang="ru">
                <a:solidFill>
                  <a:srgbClr val="434343"/>
                </a:solidFill>
              </a:rPr>
              <a:t>protected - </a:t>
            </a:r>
            <a:r>
              <a:rPr lang="ru">
                <a:solidFill>
                  <a:srgbClr val="434343"/>
                </a:solidFill>
              </a:rPr>
              <a:t>член класса доступен только внутри класса и его наследниках</a:t>
            </a:r>
          </a:p>
          <a:p>
            <a:pPr indent="-228600" lvl="1" marL="1371600" rtl="0">
              <a:spcBef>
                <a:spcPts val="0"/>
              </a:spcBef>
              <a:buClr>
                <a:srgbClr val="434343"/>
              </a:buClr>
              <a:buChar char="○"/>
            </a:pPr>
            <a:r>
              <a:rPr b="1" lang="ru">
                <a:solidFill>
                  <a:srgbClr val="434343"/>
                </a:solidFill>
              </a:rPr>
              <a:t>public - </a:t>
            </a:r>
            <a:r>
              <a:rPr lang="ru">
                <a:solidFill>
                  <a:srgbClr val="434343"/>
                </a:solidFill>
              </a:rPr>
              <a:t>уровень доступа по умолчанию, если модификатор не указан. Член класса может быть доступен в любом месте приложения</a:t>
            </a:r>
          </a:p>
          <a:p>
            <a:pPr lvl="0">
              <a:spcBef>
                <a:spcPts val="0"/>
              </a:spcBef>
              <a:buNone/>
            </a:pPr>
            <a:r>
              <a:t/>
            </a:r>
            <a:endParaRPr sz="1800">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95" name="Shape 495"/>
        <p:cNvGrpSpPr/>
        <p:nvPr/>
      </p:nvGrpSpPr>
      <p:grpSpPr>
        <a:xfrm>
          <a:off x="0" y="0"/>
          <a:ext cx="0" cy="0"/>
          <a:chOff x="0" y="0"/>
          <a:chExt cx="0" cy="0"/>
        </a:xfrm>
      </p:grpSpPr>
      <p:sp>
        <p:nvSpPr>
          <p:cNvPr id="496" name="Shape 49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497" name="Shape 497"/>
          <p:cNvSpPr txBox="1"/>
          <p:nvPr/>
        </p:nvSpPr>
        <p:spPr>
          <a:xfrm>
            <a:off x="311700" y="1115325"/>
            <a:ext cx="8487000" cy="1818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Модификаторы доступа	</a:t>
            </a:r>
          </a:p>
          <a:p>
            <a:pPr lvl="0">
              <a:spcBef>
                <a:spcPts val="0"/>
              </a:spcBef>
              <a:buNone/>
            </a:pPr>
            <a:r>
              <a:rPr lang="ru">
                <a:solidFill>
                  <a:srgbClr val="434343"/>
                </a:solidFill>
              </a:rPr>
              <a:t>	Модификаторы доступа могут быть дополнительно специфицированы областью действия модификатора. Область действия задается в квадратных скобках после модификатора	</a:t>
            </a:r>
          </a:p>
          <a:p>
            <a:pPr indent="-228600" lvl="0" marL="914400" rtl="0">
              <a:spcBef>
                <a:spcPts val="0"/>
              </a:spcBef>
              <a:buClr>
                <a:srgbClr val="434343"/>
              </a:buClr>
              <a:buChar char="●"/>
            </a:pPr>
            <a:r>
              <a:rPr b="1" lang="ru">
                <a:solidFill>
                  <a:srgbClr val="434343"/>
                </a:solidFill>
              </a:rPr>
              <a:t>private[somePackage] </a:t>
            </a:r>
            <a:r>
              <a:rPr lang="ru">
                <a:solidFill>
                  <a:srgbClr val="434343"/>
                </a:solidFill>
              </a:rPr>
              <a:t>(</a:t>
            </a:r>
            <a:r>
              <a:rPr b="1" lang="ru">
                <a:solidFill>
                  <a:srgbClr val="434343"/>
                </a:solidFill>
              </a:rPr>
              <a:t>protected[this]</a:t>
            </a:r>
            <a:r>
              <a:rPr lang="ru">
                <a:solidFill>
                  <a:srgbClr val="434343"/>
                </a:solidFill>
              </a:rPr>
              <a:t>)</a:t>
            </a:r>
            <a:r>
              <a:rPr b="1" lang="ru">
                <a:solidFill>
                  <a:srgbClr val="434343"/>
                </a:solidFill>
              </a:rPr>
              <a:t> </a:t>
            </a:r>
            <a:r>
              <a:rPr lang="ru">
                <a:solidFill>
                  <a:srgbClr val="434343"/>
                </a:solidFill>
              </a:rPr>
              <a:t> член класса, останется публичным внутри пакета somePackage, для остальных членов приложения он станет приватным</a:t>
            </a:r>
          </a:p>
          <a:p>
            <a:pPr indent="-228600" lvl="0" marL="914400" rtl="0">
              <a:spcBef>
                <a:spcPts val="0"/>
              </a:spcBef>
              <a:buClr>
                <a:srgbClr val="434343"/>
              </a:buClr>
              <a:buChar char="●"/>
            </a:pPr>
            <a:r>
              <a:rPr b="1" lang="ru">
                <a:solidFill>
                  <a:srgbClr val="434343"/>
                </a:solidFill>
              </a:rPr>
              <a:t>private[this]</a:t>
            </a:r>
            <a:r>
              <a:rPr lang="ru">
                <a:solidFill>
                  <a:srgbClr val="434343"/>
                </a:solidFill>
              </a:rPr>
              <a:t> . Такой скоуп называется object-private. Члены</a:t>
            </a:r>
            <a:r>
              <a:rPr b="1" lang="ru">
                <a:solidFill>
                  <a:srgbClr val="434343"/>
                </a:solidFill>
              </a:rPr>
              <a:t> </a:t>
            </a:r>
            <a:r>
              <a:rPr lang="ru">
                <a:solidFill>
                  <a:srgbClr val="434343"/>
                </a:solidFill>
              </a:rPr>
              <a:t>класса, помеченные таким образом, доступны исключительно членам того же инстанса</a:t>
            </a:r>
            <a:r>
              <a:rPr b="1" lang="ru">
                <a:solidFill>
                  <a:srgbClr val="434343"/>
                </a:solidFill>
              </a:rPr>
              <a:t>.</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1" name="Shape 501"/>
        <p:cNvGrpSpPr/>
        <p:nvPr/>
      </p:nvGrpSpPr>
      <p:grpSpPr>
        <a:xfrm>
          <a:off x="0" y="0"/>
          <a:ext cx="0" cy="0"/>
          <a:chOff x="0" y="0"/>
          <a:chExt cx="0" cy="0"/>
        </a:xfrm>
      </p:grpSpPr>
      <p:sp>
        <p:nvSpPr>
          <p:cNvPr id="502" name="Shape 50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03" name="Shape 503"/>
          <p:cNvSpPr txBox="1"/>
          <p:nvPr/>
        </p:nvSpPr>
        <p:spPr>
          <a:xfrm>
            <a:off x="311700" y="1115325"/>
            <a:ext cx="8487000" cy="572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a:t>
            </a:r>
            <a:r>
              <a:rPr lang="ru" sz="1800">
                <a:solidFill>
                  <a:srgbClr val="434343"/>
                </a:solidFill>
              </a:rPr>
              <a:t>Модификаторы доступа</a:t>
            </a:r>
            <a:r>
              <a:rPr lang="ru" sz="1800">
                <a:solidFill>
                  <a:srgbClr val="434343"/>
                </a:solidFill>
              </a:rPr>
              <a:t>	</a:t>
            </a:r>
          </a:p>
          <a:p>
            <a:pPr lvl="0" rtl="0">
              <a:spcBef>
                <a:spcPts val="0"/>
              </a:spcBef>
              <a:buNone/>
            </a:pPr>
            <a:r>
              <a:rPr lang="ru">
                <a:solidFill>
                  <a:srgbClr val="434343"/>
                </a:solidFill>
              </a:rPr>
              <a:t>	</a:t>
            </a:r>
          </a:p>
        </p:txBody>
      </p:sp>
      <p:sp>
        <p:nvSpPr>
          <p:cNvPr id="504" name="Shape 504"/>
          <p:cNvSpPr txBox="1"/>
          <p:nvPr/>
        </p:nvSpPr>
        <p:spPr>
          <a:xfrm>
            <a:off x="382975" y="1544250"/>
            <a:ext cx="5425800" cy="3480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object</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Hobbit{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destroyStuff(hobbit:Hobbit) = hobbit.</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destroyTheRing(hobbit:Hobbit) = hobbit.precious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Hobbit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val </a:t>
            </a:r>
            <a:r>
              <a:rPr i="1" lang="ru" sz="1000">
                <a:solidFill>
                  <a:srgbClr val="660E7A"/>
                </a:solidFill>
                <a:highlight>
                  <a:srgbClr val="FFFFFF"/>
                </a:highlight>
                <a:latin typeface="Verdana"/>
                <a:ea typeface="Verdana"/>
                <a:cs typeface="Verdana"/>
                <a:sym typeface="Verdana"/>
              </a:rPr>
              <a:t>otherStuff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precious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"the Ring"</a:t>
            </a:r>
          </a:p>
          <a:p>
            <a:pPr lvl="0" rtl="0">
              <a:lnSpc>
                <a:spcPct val="115000"/>
              </a:lnSpc>
              <a:spcBef>
                <a:spcPts val="0"/>
              </a:spcBef>
              <a:spcAft>
                <a:spcPts val="100"/>
              </a:spcAft>
              <a:buNone/>
            </a:pPr>
            <a:r>
              <a:t/>
            </a:r>
            <a:endParaRPr b="1" sz="1000">
              <a:solidFill>
                <a:srgbClr val="00800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def </a:t>
            </a:r>
            <a:r>
              <a:rPr lang="ru" sz="1000">
                <a:solidFill>
                  <a:schemeClr val="dk1"/>
                </a:solidFill>
                <a:highlight>
                  <a:srgbClr val="FFFFFF"/>
                </a:highlight>
                <a:latin typeface="Verdana"/>
                <a:ea typeface="Verdana"/>
                <a:cs typeface="Verdana"/>
                <a:sym typeface="Verdana"/>
              </a:rPr>
              <a:t>showSomeStuff() = </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t/>
            </a:r>
            <a:endParaRPr i="1" sz="1000">
              <a:solidFill>
                <a:srgbClr val="660E7A"/>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lookAtPrecious()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visit(bilbo: Hobbit)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bilbo.showSomeStuff()</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bilbo.lookAtPrecious()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latin typeface="Verdana"/>
              <a:ea typeface="Verdana"/>
              <a:cs typeface="Verdana"/>
              <a:sym typeface="Verdan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8" name="Shape 508"/>
        <p:cNvGrpSpPr/>
        <p:nvPr/>
      </p:nvGrpSpPr>
      <p:grpSpPr>
        <a:xfrm>
          <a:off x="0" y="0"/>
          <a:ext cx="0" cy="0"/>
          <a:chOff x="0" y="0"/>
          <a:chExt cx="0" cy="0"/>
        </a:xfrm>
      </p:grpSpPr>
      <p:sp>
        <p:nvSpPr>
          <p:cNvPr id="509" name="Shape 50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10" name="Shape 510"/>
          <p:cNvSpPr txBox="1"/>
          <p:nvPr/>
        </p:nvSpPr>
        <p:spPr>
          <a:xfrm>
            <a:off x="311700" y="1011175"/>
            <a:ext cx="5069400" cy="3990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publicMethod()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"public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80"/>
                </a:solidFill>
                <a:latin typeface="Verdana"/>
                <a:ea typeface="Verdana"/>
                <a:cs typeface="Verdana"/>
                <a:sym typeface="Verdana"/>
              </a:rPr>
              <a:t>// This constructor inaccessible from outside</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private def </a:t>
            </a:r>
            <a:r>
              <a:rPr lang="ru" sz="1000">
                <a:solidFill>
                  <a:schemeClr val="dk1"/>
                </a:solidFill>
                <a:latin typeface="Verdana"/>
                <a:ea typeface="Verdana"/>
                <a:cs typeface="Verdana"/>
                <a:sym typeface="Verdana"/>
              </a:rPr>
              <a:t>privateMethod()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"private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testClassInstance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testClassInstance.str</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testClassInstance.publicMethod()</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inner is not a member of the class</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//testClassInstance.inner</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inaccessible from outside</a:t>
            </a:r>
          </a:p>
          <a:p>
            <a:pPr lvl="0" rtl="0">
              <a:lnSpc>
                <a:spcPct val="115000"/>
              </a:lnSpc>
              <a:spcBef>
                <a:spcPts val="0"/>
              </a:spcBef>
              <a:spcAft>
                <a:spcPts val="100"/>
              </a:spcAft>
              <a:buNone/>
            </a:pPr>
            <a:r>
              <a:rPr lang="ru" sz="1000">
                <a:solidFill>
                  <a:srgbClr val="808080"/>
                </a:solidFill>
                <a:latin typeface="Verdana"/>
                <a:ea typeface="Verdana"/>
                <a:cs typeface="Verdana"/>
                <a:sym typeface="Verdana"/>
              </a:rPr>
              <a:t>//testClassInstance.privateMethod()</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14" name="Shape 514"/>
        <p:cNvGrpSpPr/>
        <p:nvPr/>
      </p:nvGrpSpPr>
      <p:grpSpPr>
        <a:xfrm>
          <a:off x="0" y="0"/>
          <a:ext cx="0" cy="0"/>
          <a:chOff x="0" y="0"/>
          <a:chExt cx="0" cy="0"/>
        </a:xfrm>
      </p:grpSpPr>
      <p:sp>
        <p:nvSpPr>
          <p:cNvPr id="515" name="Shape 51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16" name="Shape 516"/>
          <p:cNvSpPr txBox="1"/>
          <p:nvPr/>
        </p:nvSpPr>
        <p:spPr>
          <a:xfrm>
            <a:off x="311700" y="1115325"/>
            <a:ext cx="8520600" cy="27615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Конструктор</a:t>
            </a:r>
          </a:p>
          <a:p>
            <a:pPr indent="-228600" lvl="0" marL="457200" rtl="0">
              <a:spcBef>
                <a:spcPts val="0"/>
              </a:spcBef>
              <a:buClr>
                <a:srgbClr val="434343"/>
              </a:buClr>
              <a:buChar char="●"/>
            </a:pPr>
            <a:r>
              <a:rPr lang="ru">
                <a:solidFill>
                  <a:srgbClr val="434343"/>
                </a:solidFill>
              </a:rPr>
              <a:t>класс должен иметь как минимум один конструктор. Этот конструктор в документации обычно называют главный конструктор или </a:t>
            </a:r>
            <a:r>
              <a:rPr b="1" lang="ru">
                <a:solidFill>
                  <a:srgbClr val="434343"/>
                </a:solidFill>
              </a:rPr>
              <a:t>primary constructor</a:t>
            </a:r>
          </a:p>
          <a:p>
            <a:pPr indent="-228600" lvl="0" marL="457200" rtl="0">
              <a:spcBef>
                <a:spcPts val="0"/>
              </a:spcBef>
              <a:buClr>
                <a:srgbClr val="434343"/>
              </a:buClr>
              <a:buChar char="●"/>
            </a:pPr>
            <a:r>
              <a:rPr lang="ru">
                <a:solidFill>
                  <a:srgbClr val="434343"/>
                </a:solidFill>
              </a:rPr>
              <a:t>телом  главного конструктора является тело самого класса</a:t>
            </a:r>
          </a:p>
          <a:p>
            <a:pPr indent="-228600" lvl="0" marL="457200" rtl="0">
              <a:spcBef>
                <a:spcPts val="0"/>
              </a:spcBef>
              <a:buClr>
                <a:srgbClr val="434343"/>
              </a:buClr>
              <a:buChar char="●"/>
            </a:pPr>
            <a:r>
              <a:rPr lang="ru">
                <a:solidFill>
                  <a:srgbClr val="434343"/>
                </a:solidFill>
              </a:rPr>
              <a:t>любой конструктор может быть </a:t>
            </a:r>
            <a:r>
              <a:rPr b="1" lang="ru">
                <a:solidFill>
                  <a:srgbClr val="434343"/>
                </a:solidFill>
              </a:rPr>
              <a:t>private</a:t>
            </a:r>
            <a:r>
              <a:rPr lang="ru">
                <a:solidFill>
                  <a:srgbClr val="434343"/>
                </a:solidFill>
              </a:rPr>
              <a:t>, </a:t>
            </a:r>
            <a:r>
              <a:rPr b="1" lang="ru">
                <a:solidFill>
                  <a:srgbClr val="434343"/>
                </a:solidFill>
              </a:rPr>
              <a:t>public</a:t>
            </a:r>
            <a:r>
              <a:rPr lang="ru">
                <a:solidFill>
                  <a:srgbClr val="434343"/>
                </a:solidFill>
              </a:rPr>
              <a:t> или </a:t>
            </a:r>
            <a:r>
              <a:rPr b="1" lang="ru">
                <a:solidFill>
                  <a:srgbClr val="434343"/>
                </a:solidFill>
              </a:rPr>
              <a:t>protected</a:t>
            </a:r>
          </a:p>
          <a:p>
            <a:pPr indent="-228600" lvl="0" marL="457200" rtl="0">
              <a:spcBef>
                <a:spcPts val="0"/>
              </a:spcBef>
              <a:buClr>
                <a:srgbClr val="434343"/>
              </a:buClr>
              <a:buChar char="●"/>
            </a:pPr>
            <a:r>
              <a:rPr lang="ru">
                <a:solidFill>
                  <a:srgbClr val="434343"/>
                </a:solidFill>
              </a:rPr>
              <a:t>тело любого конструктора, кроме главного, должно начинаться с вызова главного конструктора</a:t>
            </a:r>
          </a:p>
          <a:p>
            <a:pPr indent="-228600" lvl="0" marL="457200" rtl="0">
              <a:spcBef>
                <a:spcPts val="0"/>
              </a:spcBef>
              <a:buClr>
                <a:srgbClr val="434343"/>
              </a:buClr>
              <a:buChar char="●"/>
            </a:pPr>
            <a:r>
              <a:rPr lang="ru">
                <a:solidFill>
                  <a:srgbClr val="434343"/>
                </a:solidFill>
              </a:rPr>
              <a:t>члены класса могут быть описаны в сигнатуре главного конструктора, если их описание начинается с </a:t>
            </a:r>
            <a:r>
              <a:rPr b="1" lang="ru">
                <a:solidFill>
                  <a:srgbClr val="434343"/>
                </a:solidFill>
              </a:rPr>
              <a:t>val</a:t>
            </a:r>
            <a:r>
              <a:rPr lang="ru">
                <a:solidFill>
                  <a:srgbClr val="434343"/>
                </a:solidFill>
              </a:rPr>
              <a:t> или </a:t>
            </a:r>
            <a:r>
              <a:rPr b="1" lang="ru">
                <a:solidFill>
                  <a:srgbClr val="434343"/>
                </a:solidFill>
              </a:rPr>
              <a:t>var</a:t>
            </a:r>
          </a:p>
          <a:p>
            <a:pPr indent="-228600" lvl="0" marL="457200" rtl="0">
              <a:spcBef>
                <a:spcPts val="0"/>
              </a:spcBef>
              <a:buClr>
                <a:srgbClr val="434343"/>
              </a:buClr>
              <a:buChar char="●"/>
            </a:pPr>
            <a:r>
              <a:rPr lang="ru">
                <a:solidFill>
                  <a:srgbClr val="434343"/>
                </a:solidFill>
              </a:rPr>
              <a:t>вторичные конструкторы не могут определять новых членов класса</a:t>
            </a:r>
          </a:p>
          <a:p>
            <a:pPr indent="-228600" lvl="0" marL="457200" rtl="0">
              <a:spcBef>
                <a:spcPts val="0"/>
              </a:spcBef>
              <a:buClr>
                <a:srgbClr val="434343"/>
              </a:buClr>
              <a:buChar char="●"/>
            </a:pPr>
            <a:r>
              <a:rPr lang="ru">
                <a:solidFill>
                  <a:srgbClr val="434343"/>
                </a:solidFill>
              </a:rPr>
              <a:t>все параметры переданные в конструктор без  модификатора не являются членами класса, но могут использоваться в имплементации класса</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20" name="Shape 520"/>
        <p:cNvGrpSpPr/>
        <p:nvPr/>
      </p:nvGrpSpPr>
      <p:grpSpPr>
        <a:xfrm>
          <a:off x="0" y="0"/>
          <a:ext cx="0" cy="0"/>
          <a:chOff x="0" y="0"/>
          <a:chExt cx="0" cy="0"/>
        </a:xfrm>
      </p:grpSpPr>
      <p:sp>
        <p:nvSpPr>
          <p:cNvPr id="521" name="Shape 5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22" name="Shape 522"/>
          <p:cNvSpPr txBox="1"/>
          <p:nvPr/>
        </p:nvSpPr>
        <p:spPr>
          <a:xfrm>
            <a:off x="311700" y="1681600"/>
            <a:ext cx="5425800" cy="294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This constructor inaccessible from outside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private</a:t>
            </a:r>
            <a:r>
              <a:rPr lang="ru" sz="1000">
                <a:solidFill>
                  <a:schemeClr val="dk1"/>
                </a:solidFill>
                <a:latin typeface="Verdana"/>
                <a:ea typeface="Verdana"/>
                <a:cs typeface="Verdana"/>
                <a:sym typeface="Verdana"/>
              </a:rPr>
              <a:t>(</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var </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//print("would throw an exception")</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member: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member</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23" name="Shape 523"/>
          <p:cNvSpPr txBox="1"/>
          <p:nvPr/>
        </p:nvSpPr>
        <p:spPr>
          <a:xfrm>
            <a:off x="311700" y="1115325"/>
            <a:ext cx="85206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Конструктор</a:t>
            </a:r>
          </a:p>
          <a:p>
            <a:pPr lvl="0" rtl="0">
              <a:spcBef>
                <a:spcPts val="0"/>
              </a:spcBef>
              <a:buNone/>
            </a:pPr>
            <a:r>
              <a:t/>
            </a:r>
            <a:endParaRPr sz="1800">
              <a:solidFill>
                <a:srgbClr val="666666"/>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27" name="Shape 527"/>
        <p:cNvGrpSpPr/>
        <p:nvPr/>
      </p:nvGrpSpPr>
      <p:grpSpPr>
        <a:xfrm>
          <a:off x="0" y="0"/>
          <a:ext cx="0" cy="0"/>
          <a:chOff x="0" y="0"/>
          <a:chExt cx="0" cy="0"/>
        </a:xfrm>
      </p:grpSpPr>
      <p:sp>
        <p:nvSpPr>
          <p:cNvPr id="528" name="Shape 5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29" name="Shape 529"/>
          <p:cNvSpPr txBox="1"/>
          <p:nvPr/>
        </p:nvSpPr>
        <p:spPr>
          <a:xfrm>
            <a:off x="311700" y="1115325"/>
            <a:ext cx="8520600" cy="2714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VAR под капотом</a:t>
            </a:r>
          </a:p>
          <a:p>
            <a:pPr indent="457200" lvl="0" rtl="0">
              <a:spcBef>
                <a:spcPts val="0"/>
              </a:spcBef>
              <a:buNone/>
            </a:pPr>
            <a:r>
              <a:rPr lang="ru">
                <a:solidFill>
                  <a:srgbClr val="434343"/>
                </a:solidFill>
              </a:rPr>
              <a:t>Любой член класса, помеченный </a:t>
            </a:r>
            <a:r>
              <a:rPr b="1" lang="ru">
                <a:solidFill>
                  <a:srgbClr val="434343"/>
                </a:solidFill>
              </a:rPr>
              <a:t>var</a:t>
            </a:r>
            <a:r>
              <a:rPr lang="ru">
                <a:solidFill>
                  <a:srgbClr val="434343"/>
                </a:solidFill>
              </a:rPr>
              <a:t>  будет заменен компилятором приватным членом класса того же типа и 2-я методами, аксессором и мутатором</a:t>
            </a:r>
          </a:p>
          <a:p>
            <a:pPr indent="457200" lvl="0" rtl="0">
              <a:spcBef>
                <a:spcPts val="0"/>
              </a:spcBef>
              <a:buNone/>
            </a:pPr>
            <a:r>
              <a:rPr lang="ru">
                <a:solidFill>
                  <a:srgbClr val="434343"/>
                </a:solidFill>
              </a:rPr>
              <a:t>Допустим мы определили в классе </a:t>
            </a:r>
            <a:r>
              <a:rPr b="1" lang="ru">
                <a:solidFill>
                  <a:srgbClr val="434343"/>
                </a:solidFill>
              </a:rPr>
              <a:t>var x: Int = 0, </a:t>
            </a:r>
            <a:r>
              <a:rPr lang="ru">
                <a:solidFill>
                  <a:srgbClr val="434343"/>
                </a:solidFill>
              </a:rPr>
              <a:t>тогда после компиляции класс будет содержать </a:t>
            </a:r>
          </a:p>
          <a:p>
            <a:pPr indent="-228600" lvl="0" marL="914400" rtl="0">
              <a:spcBef>
                <a:spcPts val="0"/>
              </a:spcBef>
              <a:buClr>
                <a:srgbClr val="434343"/>
              </a:buClr>
              <a:buChar char="●"/>
            </a:pPr>
            <a:r>
              <a:rPr lang="ru">
                <a:solidFill>
                  <a:srgbClr val="434343"/>
                </a:solidFill>
              </a:rPr>
              <a:t>private var x: Int = 0</a:t>
            </a:r>
          </a:p>
          <a:p>
            <a:pPr indent="-228600" lvl="0" marL="914400" rtl="0">
              <a:spcBef>
                <a:spcPts val="0"/>
              </a:spcBef>
              <a:buClr>
                <a:srgbClr val="434343"/>
              </a:buClr>
              <a:buChar char="●"/>
            </a:pPr>
            <a:r>
              <a:rPr lang="ru">
                <a:solidFill>
                  <a:srgbClr val="434343"/>
                </a:solidFill>
              </a:rPr>
              <a:t>def x = x</a:t>
            </a:r>
          </a:p>
          <a:p>
            <a:pPr indent="-228600" lvl="0" marL="914400" rtl="0">
              <a:spcBef>
                <a:spcPts val="0"/>
              </a:spcBef>
              <a:buClr>
                <a:srgbClr val="434343"/>
              </a:buClr>
              <a:buChar char="●"/>
            </a:pPr>
            <a:r>
              <a:rPr lang="ru">
                <a:solidFill>
                  <a:srgbClr val="434343"/>
                </a:solidFill>
              </a:rPr>
              <a:t>def x_=(prm: Int) = {x = prm}</a:t>
            </a:r>
          </a:p>
          <a:p>
            <a:pPr lvl="0" rtl="0">
              <a:spcBef>
                <a:spcPts val="0"/>
              </a:spcBef>
              <a:buNone/>
            </a:pPr>
            <a:r>
              <a:rPr lang="ru">
                <a:solidFill>
                  <a:srgbClr val="434343"/>
                </a:solidFill>
              </a:rPr>
              <a:t>	Более того, определяя функции в соответствии с правилами именования, описанными выше, мы можем имитировать наличие несскольких переменных членов класса. </a:t>
            </a:r>
          </a:p>
          <a:p>
            <a:pPr indent="-69850" lvl="0" marL="457200" rtl="0">
              <a:spcBef>
                <a:spcPts val="0"/>
              </a:spcBef>
              <a:buClr>
                <a:schemeClr val="dk1"/>
              </a:buClr>
              <a:buFont typeface="Arial"/>
              <a:buNone/>
            </a:pPr>
            <a:r>
              <a:t/>
            </a:r>
            <a:endParaRPr sz="1100">
              <a:solidFill>
                <a:srgbClr val="212324"/>
              </a:solidFill>
              <a:highlight>
                <a:srgbClr val="FFFFFF"/>
              </a:highlight>
              <a:latin typeface="Verdana"/>
              <a:ea typeface="Verdana"/>
              <a:cs typeface="Verdana"/>
              <a:sym typeface="Verdana"/>
            </a:endParaRPr>
          </a:p>
          <a:p>
            <a:pPr indent="0" lvl="0" marL="457200" rtl="0">
              <a:spcBef>
                <a:spcPts val="0"/>
              </a:spcBef>
              <a:buNone/>
            </a:pPr>
            <a:r>
              <a:t/>
            </a:r>
            <a:endParaRPr>
              <a:solidFill>
                <a:srgbClr val="434343"/>
              </a:solidFill>
            </a:endParaRPr>
          </a:p>
          <a:p>
            <a:pPr indent="0" lvl="0" marL="45720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lvl="0" rtl="0">
              <a:spcBef>
                <a:spcPts val="0"/>
              </a:spcBef>
              <a:buNone/>
            </a:pPr>
            <a:r>
              <a:t/>
            </a:r>
            <a:endParaRPr sz="18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4" name="Shape 94"/>
        <p:cNvGrpSpPr/>
        <p:nvPr/>
      </p:nvGrpSpPr>
      <p:grpSpPr>
        <a:xfrm>
          <a:off x="0" y="0"/>
          <a:ext cx="0" cy="0"/>
          <a:chOff x="0" y="0"/>
          <a:chExt cx="0" cy="0"/>
        </a:xfrm>
      </p:grpSpPr>
      <p:sp>
        <p:nvSpPr>
          <p:cNvPr id="95" name="Shape 9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96" name="Shape 96"/>
          <p:cNvSpPr txBox="1"/>
          <p:nvPr>
            <p:ph idx="1" type="body"/>
          </p:nvPr>
        </p:nvSpPr>
        <p:spPr>
          <a:xfrm flipH="1">
            <a:off x="311625" y="1888525"/>
            <a:ext cx="4882800" cy="1222200"/>
          </a:xfrm>
          <a:prstGeom prst="rect">
            <a:avLst/>
          </a:prstGeom>
          <a:solidFill>
            <a:srgbClr val="FFFFFF"/>
          </a:solidFill>
        </p:spPr>
        <p:txBody>
          <a:bodyPr anchorCtr="0" anchor="t" bIns="91425" lIns="91425" rIns="91425" tIns="91425">
            <a:noAutofit/>
          </a:bodyPr>
          <a:lstStyle/>
          <a:p>
            <a:pPr lvl="0" rtl="0">
              <a:lnSpc>
                <a:spcPct val="100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Executor(){</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apply</a:t>
            </a:r>
            <a:r>
              <a:rPr lang="ru" sz="1000">
                <a:solidFill>
                  <a:schemeClr val="dk1"/>
                </a:solidFill>
                <a:latin typeface="Verdana"/>
                <a:ea typeface="Verdana"/>
                <a:cs typeface="Verdana"/>
                <a:sym typeface="Verdana"/>
              </a:rPr>
              <a:t>(</a:t>
            </a:r>
            <a:r>
              <a:rPr lang="ru" sz="1000">
                <a:solidFill>
                  <a:schemeClr val="dk1"/>
                </a:solidFill>
                <a:latin typeface="Verdana"/>
                <a:ea typeface="Verdana"/>
                <a:cs typeface="Verdana"/>
                <a:sym typeface="Verdana"/>
              </a:rPr>
              <a:t>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print(msg)</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00000"/>
              </a:lnSpc>
              <a:spcBef>
                <a:spcPts val="0"/>
              </a:spcBef>
              <a:spcAft>
                <a:spcPts val="100"/>
              </a:spcAft>
              <a:buClr>
                <a:schemeClr val="dk1"/>
              </a:buClr>
              <a:buSzPct val="110000"/>
              <a:buFont typeface="Arial"/>
              <a:buNone/>
            </a:pPr>
            <a:r>
              <a:t/>
            </a:r>
            <a:endParaRPr b="1" sz="1000">
              <a:solidFill>
                <a:srgbClr val="000080"/>
              </a:solidFill>
              <a:latin typeface="Verdana"/>
              <a:ea typeface="Verdana"/>
              <a:cs typeface="Verdana"/>
              <a:sym typeface="Verdana"/>
            </a:endParaRP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Executor()  </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e.apply(</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p>
          <a:p>
            <a:pPr lvl="0">
              <a:spcBef>
                <a:spcPts val="0"/>
              </a:spcBef>
              <a:buNone/>
            </a:pPr>
            <a:r>
              <a:t/>
            </a:r>
            <a:endParaRPr i="1">
              <a:solidFill>
                <a:srgbClr val="EFEFEF"/>
              </a:solidFill>
            </a:endParaRPr>
          </a:p>
          <a:p>
            <a:pPr lvl="0" rtl="0">
              <a:spcBef>
                <a:spcPts val="0"/>
              </a:spcBef>
              <a:buNone/>
            </a:pPr>
            <a:r>
              <a:t/>
            </a:r>
            <a:endParaRPr i="1">
              <a:solidFill>
                <a:srgbClr val="EFEFEF"/>
              </a:solidFill>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97" name="Shape 97"/>
          <p:cNvSpPr txBox="1"/>
          <p:nvPr/>
        </p:nvSpPr>
        <p:spPr>
          <a:xfrm>
            <a:off x="1641400" y="373512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98" name="Shape 98"/>
          <p:cNvSpPr txBox="1"/>
          <p:nvPr/>
        </p:nvSpPr>
        <p:spPr>
          <a:xfrm>
            <a:off x="311700" y="1019725"/>
            <a:ext cx="3722100" cy="434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Примеры </a:t>
            </a:r>
          </a:p>
          <a:p>
            <a:pPr lvl="0">
              <a:spcBef>
                <a:spcPts val="0"/>
              </a:spcBef>
              <a:buClr>
                <a:schemeClr val="dk1"/>
              </a:buClr>
              <a:buFont typeface="Arial"/>
              <a:buNone/>
            </a:pPr>
            <a:r>
              <a:t/>
            </a:r>
            <a:endParaRPr>
              <a:solidFill>
                <a:schemeClr val="dk2"/>
              </a:solidFill>
            </a:endParaRPr>
          </a:p>
          <a:p>
            <a:pPr lvl="0">
              <a:spcBef>
                <a:spcPts val="0"/>
              </a:spcBef>
              <a:buNone/>
            </a:pPr>
            <a:r>
              <a:t/>
            </a:r>
            <a:endParaRPr>
              <a:solidFill>
                <a:schemeClr val="dk2"/>
              </a:solidFill>
            </a:endParaRPr>
          </a:p>
        </p:txBody>
      </p:sp>
      <p:sp>
        <p:nvSpPr>
          <p:cNvPr id="99" name="Shape 99"/>
          <p:cNvSpPr txBox="1"/>
          <p:nvPr/>
        </p:nvSpPr>
        <p:spPr>
          <a:xfrm>
            <a:off x="311700" y="1454125"/>
            <a:ext cx="4502700" cy="434400"/>
          </a:xfrm>
          <a:prstGeom prst="rect">
            <a:avLst/>
          </a:prstGeom>
          <a:noFill/>
          <a:ln>
            <a:noFill/>
          </a:ln>
        </p:spPr>
        <p:txBody>
          <a:bodyPr anchorCtr="0" anchor="t" bIns="91425" lIns="91425" rIns="91425" tIns="91425">
            <a:noAutofit/>
          </a:bodyPr>
          <a:lstStyle/>
          <a:p>
            <a:pPr lvl="0">
              <a:spcBef>
                <a:spcPts val="0"/>
              </a:spcBef>
              <a:buClr>
                <a:schemeClr val="dk1"/>
              </a:buClr>
              <a:buFont typeface="Arial"/>
              <a:buNone/>
            </a:pPr>
            <a:r>
              <a:rPr lang="ru">
                <a:solidFill>
                  <a:srgbClr val="434343"/>
                </a:solidFill>
              </a:rPr>
              <a:t>Объектно ориентированный</a:t>
            </a:r>
            <a:r>
              <a:rPr lang="ru">
                <a:solidFill>
                  <a:schemeClr val="dk2"/>
                </a:solidFill>
              </a:rPr>
              <a:t> </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33" name="Shape 533"/>
        <p:cNvGrpSpPr/>
        <p:nvPr/>
      </p:nvGrpSpPr>
      <p:grpSpPr>
        <a:xfrm>
          <a:off x="0" y="0"/>
          <a:ext cx="0" cy="0"/>
          <a:chOff x="0" y="0"/>
          <a:chExt cx="0" cy="0"/>
        </a:xfrm>
      </p:grpSpPr>
      <p:sp>
        <p:nvSpPr>
          <p:cNvPr id="534" name="Shape 53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35" name="Shape 535"/>
          <p:cNvSpPr txBox="1"/>
          <p:nvPr/>
        </p:nvSpPr>
        <p:spPr>
          <a:xfrm>
            <a:off x="311700" y="1115325"/>
            <a:ext cx="8520600" cy="599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VAR под капотом</a:t>
            </a:r>
          </a:p>
          <a:p>
            <a:pPr lvl="0" rtl="0">
              <a:spcBef>
                <a:spcPts val="0"/>
              </a:spcBef>
              <a:buNone/>
            </a:pPr>
            <a:r>
              <a:t/>
            </a:r>
            <a:endParaRPr sz="1800">
              <a:solidFill>
                <a:srgbClr val="666666"/>
              </a:solidFill>
            </a:endParaRPr>
          </a:p>
        </p:txBody>
      </p:sp>
      <p:sp>
        <p:nvSpPr>
          <p:cNvPr id="536" name="Shape 536"/>
          <p:cNvSpPr txBox="1"/>
          <p:nvPr/>
        </p:nvSpPr>
        <p:spPr>
          <a:xfrm>
            <a:off x="311700" y="1609900"/>
            <a:ext cx="5425800" cy="2760600"/>
          </a:xfrm>
          <a:prstGeom prst="rect">
            <a:avLst/>
          </a:prstGeom>
          <a:solidFill>
            <a:srgbClr val="FFFFFF"/>
          </a:solidFill>
          <a:ln>
            <a:noFill/>
          </a:ln>
        </p:spPr>
        <p:txBody>
          <a:bodyPr anchorCtr="0" anchor="ctr" bIns="91425" lIns="91425" rIns="91425" tIns="91425">
            <a:noAutofit/>
          </a:bodyPr>
          <a:lstStyle/>
          <a:p>
            <a:pPr indent="0" lvl="0" marL="457200" rtl="0">
              <a:spcBef>
                <a:spcPts val="0"/>
              </a:spcBef>
              <a:buNone/>
            </a:pPr>
            <a:r>
              <a:rPr lang="ru" sz="1000">
                <a:solidFill>
                  <a:srgbClr val="0000E6"/>
                </a:solidFill>
                <a:highlight>
                  <a:srgbClr val="FFFFFF"/>
                </a:highlight>
                <a:latin typeface="Verdana"/>
                <a:ea typeface="Verdana"/>
                <a:cs typeface="Verdana"/>
                <a:sym typeface="Verdana"/>
              </a:rPr>
              <a:t>class</a:t>
            </a:r>
            <a:r>
              <a:rPr lang="ru" sz="1000">
                <a:solidFill>
                  <a:srgbClr val="212324"/>
                </a:solidFill>
                <a:highlight>
                  <a:srgbClr val="FFFFFF"/>
                </a:highlight>
                <a:latin typeface="Verdana"/>
                <a:ea typeface="Verdana"/>
                <a:cs typeface="Verdana"/>
                <a:sym typeface="Verdana"/>
              </a:rPr>
              <a:t> </a:t>
            </a:r>
            <a:r>
              <a:rPr lang="ru" sz="1000">
                <a:solidFill>
                  <a:srgbClr val="67009A"/>
                </a:solidFill>
                <a:highlight>
                  <a:srgbClr val="FFFFFF"/>
                </a:highlight>
                <a:latin typeface="Verdana"/>
                <a:ea typeface="Verdana"/>
                <a:cs typeface="Verdana"/>
                <a:sym typeface="Verdana"/>
              </a:rPr>
              <a:t>Thermometer</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var</a:t>
            </a:r>
            <a:r>
              <a:rPr lang="ru" sz="1000">
                <a:solidFill>
                  <a:srgbClr val="212324"/>
                </a:solidFill>
                <a:highlight>
                  <a:srgbClr val="FFFFFF"/>
                </a:highlight>
                <a:latin typeface="Verdana"/>
                <a:ea typeface="Verdana"/>
                <a:cs typeface="Verdana"/>
                <a:sym typeface="Verdana"/>
              </a:rPr>
              <a:t> celsius: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 _</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 = celsius * </a:t>
            </a:r>
            <a:r>
              <a:rPr lang="ru" sz="1000">
                <a:solidFill>
                  <a:srgbClr val="CD7B00"/>
                </a:solidFill>
                <a:highlight>
                  <a:srgbClr val="FFFFFF"/>
                </a:highlight>
                <a:latin typeface="Verdana"/>
                <a:ea typeface="Verdana"/>
                <a:cs typeface="Verdana"/>
                <a:sym typeface="Verdana"/>
              </a:rPr>
              <a:t>9</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32</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fahrenheit_= (f: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celsius = (f - </a:t>
            </a:r>
            <a:r>
              <a:rPr lang="ru" sz="1000">
                <a:solidFill>
                  <a:srgbClr val="CD7B00"/>
                </a:solidFill>
                <a:highlight>
                  <a:srgbClr val="FFFFFF"/>
                </a:highlight>
                <a:latin typeface="Verdana"/>
                <a:ea typeface="Verdana"/>
                <a:cs typeface="Verdana"/>
                <a:sym typeface="Verdana"/>
              </a:rPr>
              <a:t>32</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9</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override</a:t>
            </a: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toString = fahrenheit +</a:t>
            </a:r>
            <a:r>
              <a:rPr lang="ru" sz="1000">
                <a:solidFill>
                  <a:srgbClr val="CD7B00"/>
                </a:solidFill>
                <a:highlight>
                  <a:srgbClr val="FFFFFF"/>
                </a:highlight>
                <a:latin typeface="Verdana"/>
                <a:ea typeface="Verdana"/>
                <a:cs typeface="Verdana"/>
                <a:sym typeface="Verdana"/>
              </a:rPr>
              <a:t>"F/"</a:t>
            </a:r>
            <a:r>
              <a:rPr lang="ru" sz="1000">
                <a:solidFill>
                  <a:srgbClr val="212324"/>
                </a:solidFill>
                <a:highlight>
                  <a:srgbClr val="FFFFFF"/>
                </a:highlight>
                <a:latin typeface="Verdana"/>
                <a:ea typeface="Verdana"/>
                <a:cs typeface="Verdana"/>
                <a:sym typeface="Verdana"/>
              </a:rPr>
              <a:t>+ celsius +</a:t>
            </a:r>
            <a:r>
              <a:rPr lang="ru" sz="1000">
                <a:solidFill>
                  <a:srgbClr val="CD7B00"/>
                </a:solidFill>
                <a:highlight>
                  <a:srgbClr val="FFFFFF"/>
                </a:highlight>
                <a:latin typeface="Verdana"/>
                <a:ea typeface="Verdana"/>
                <a:cs typeface="Verdana"/>
                <a:sym typeface="Verdana"/>
              </a:rPr>
              <a:t>"C"</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Thermometer</a:t>
            </a:r>
          </a:p>
          <a:p>
            <a:pPr indent="0" lvl="0" marL="457200" rtl="0">
              <a:spcBef>
                <a:spcPts val="0"/>
              </a:spcBef>
              <a:buNone/>
            </a:pPr>
            <a:r>
              <a:t/>
            </a:r>
            <a:endParaRPr sz="1000">
              <a:solidFill>
                <a:schemeClr val="dk1"/>
              </a:solidFill>
              <a:highlight>
                <a:srgbClr val="E4E4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a:t>
            </a:r>
          </a:p>
          <a:p>
            <a:pPr indent="0" lvl="0" marL="457200" rtl="0">
              <a:spcBef>
                <a:spcPts val="0"/>
              </a:spcBef>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 = </a:t>
            </a:r>
            <a:r>
              <a:rPr lang="ru" sz="1000">
                <a:solidFill>
                  <a:srgbClr val="0000FF"/>
                </a:solidFill>
                <a:highlight>
                  <a:srgbClr val="FFFFFF"/>
                </a:highlight>
                <a:latin typeface="Verdana"/>
                <a:ea typeface="Verdana"/>
                <a:cs typeface="Verdana"/>
                <a:sym typeface="Verdana"/>
              </a:rPr>
              <a:t>100f</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40" name="Shape 540"/>
        <p:cNvGrpSpPr/>
        <p:nvPr/>
      </p:nvGrpSpPr>
      <p:grpSpPr>
        <a:xfrm>
          <a:off x="0" y="0"/>
          <a:ext cx="0" cy="0"/>
          <a:chOff x="0" y="0"/>
          <a:chExt cx="0" cy="0"/>
        </a:xfrm>
      </p:grpSpPr>
      <p:sp>
        <p:nvSpPr>
          <p:cNvPr id="541" name="Shape 54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42" name="Shape 542"/>
          <p:cNvSpPr txBox="1"/>
          <p:nvPr/>
        </p:nvSpPr>
        <p:spPr>
          <a:xfrm>
            <a:off x="311700" y="3323250"/>
            <a:ext cx="4683600" cy="159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abstract class </a:t>
            </a:r>
            <a:r>
              <a:rPr lang="ru" sz="1000">
                <a:solidFill>
                  <a:schemeClr val="dk1"/>
                </a:solidFill>
                <a:latin typeface="Verdana"/>
                <a:ea typeface="Verdana"/>
                <a:cs typeface="Verdana"/>
                <a:sym typeface="Verdana"/>
              </a:rPr>
              <a:t>TestAbstractClass(</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abstractMethod(): 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сокращенный синтаксис </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TestAbstractClass(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override def </a:t>
            </a:r>
            <a:r>
              <a:rPr lang="ru" sz="1000">
                <a:solidFill>
                  <a:schemeClr val="dk1"/>
                </a:solidFill>
                <a:latin typeface="Verdana"/>
                <a:ea typeface="Verdana"/>
                <a:cs typeface="Verdana"/>
                <a:sym typeface="Verdana"/>
              </a:rPr>
              <a:t>abstractMethod(): Int = </a:t>
            </a:r>
            <a:r>
              <a:rPr i="1"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43" name="Shape 543"/>
          <p:cNvSpPr txBox="1"/>
          <p:nvPr/>
        </p:nvSpPr>
        <p:spPr>
          <a:xfrm>
            <a:off x="311700" y="1115325"/>
            <a:ext cx="8520600" cy="194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Абстрактный класс</a:t>
            </a:r>
          </a:p>
          <a:p>
            <a:pPr indent="-228600" lvl="0" marL="457200" rtl="0">
              <a:spcBef>
                <a:spcPts val="0"/>
              </a:spcBef>
              <a:buClr>
                <a:srgbClr val="434343"/>
              </a:buClr>
              <a:buChar char="●"/>
            </a:pPr>
            <a:r>
              <a:rPr lang="ru">
                <a:solidFill>
                  <a:srgbClr val="434343"/>
                </a:solidFill>
              </a:rPr>
              <a:t>это класс, у которого один или более членов имеют описание, но не имеют определения</a:t>
            </a:r>
          </a:p>
          <a:p>
            <a:pPr indent="-228600" lvl="0" marL="457200" rtl="0">
              <a:spcBef>
                <a:spcPts val="0"/>
              </a:spcBef>
              <a:buClr>
                <a:srgbClr val="434343"/>
              </a:buClr>
              <a:buChar char="●"/>
            </a:pPr>
            <a:r>
              <a:rPr lang="ru">
                <a:solidFill>
                  <a:srgbClr val="434343"/>
                </a:solidFill>
              </a:rPr>
              <a:t>абстрактный класс описывают с помощью ключевого слова </a:t>
            </a:r>
            <a:r>
              <a:rPr b="1" lang="ru">
                <a:solidFill>
                  <a:srgbClr val="434343"/>
                </a:solidFill>
              </a:rPr>
              <a:t>abstract</a:t>
            </a:r>
          </a:p>
          <a:p>
            <a:pPr indent="-228600" lvl="0" marL="457200" rtl="0">
              <a:spcBef>
                <a:spcPts val="0"/>
              </a:spcBef>
              <a:buClr>
                <a:srgbClr val="434343"/>
              </a:buClr>
              <a:buChar char="●"/>
            </a:pPr>
            <a:r>
              <a:rPr lang="ru">
                <a:solidFill>
                  <a:srgbClr val="434343"/>
                </a:solidFill>
              </a:rPr>
              <a:t>для создания объекта абстрактного класса нужно доопределить все члены класса</a:t>
            </a:r>
          </a:p>
          <a:p>
            <a:pPr indent="-228600" lvl="0" marL="457200" rtl="0">
              <a:spcBef>
                <a:spcPts val="0"/>
              </a:spcBef>
              <a:buClr>
                <a:srgbClr val="434343"/>
              </a:buClr>
              <a:buChar char="●"/>
            </a:pPr>
            <a:r>
              <a:rPr lang="ru">
                <a:solidFill>
                  <a:srgbClr val="434343"/>
                </a:solidFill>
              </a:rPr>
              <a:t>это можно сделать </a:t>
            </a:r>
          </a:p>
          <a:p>
            <a:pPr indent="-228600" lvl="1" marL="1371600" rtl="0">
              <a:spcBef>
                <a:spcPts val="0"/>
              </a:spcBef>
              <a:buClr>
                <a:srgbClr val="434343"/>
              </a:buClr>
              <a:buChar char="○"/>
            </a:pPr>
            <a:r>
              <a:rPr lang="ru">
                <a:solidFill>
                  <a:srgbClr val="434343"/>
                </a:solidFill>
              </a:rPr>
              <a:t>в наследниках класса</a:t>
            </a:r>
          </a:p>
          <a:p>
            <a:pPr indent="-228600" lvl="1" marL="1371600">
              <a:spcBef>
                <a:spcPts val="0"/>
              </a:spcBef>
              <a:buClr>
                <a:srgbClr val="434343"/>
              </a:buClr>
              <a:buChar char="○"/>
            </a:pPr>
            <a:r>
              <a:rPr lang="ru">
                <a:solidFill>
                  <a:srgbClr val="434343"/>
                </a:solidFill>
              </a:rPr>
              <a:t>с помощью сокращенного синтаксиса </a:t>
            </a:r>
          </a:p>
          <a:p>
            <a:pPr indent="457200" lvl="0" rtl="0">
              <a:spcBef>
                <a:spcPts val="0"/>
              </a:spcBef>
              <a:buNone/>
            </a:pPr>
            <a:r>
              <a:rPr lang="ru">
                <a:solidFill>
                  <a:srgbClr val="434343"/>
                </a:solidFill>
              </a:rPr>
              <a:t> </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47" name="Shape 547"/>
        <p:cNvGrpSpPr/>
        <p:nvPr/>
      </p:nvGrpSpPr>
      <p:grpSpPr>
        <a:xfrm>
          <a:off x="0" y="0"/>
          <a:ext cx="0" cy="0"/>
          <a:chOff x="0" y="0"/>
          <a:chExt cx="0" cy="0"/>
        </a:xfrm>
      </p:grpSpPr>
      <p:sp>
        <p:nvSpPr>
          <p:cNvPr id="548" name="Shape 54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49" name="Shape 549"/>
          <p:cNvSpPr txBox="1"/>
          <p:nvPr/>
        </p:nvSpPr>
        <p:spPr>
          <a:xfrm>
            <a:off x="311700" y="2808800"/>
            <a:ext cx="4737300" cy="91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trait </a:t>
            </a:r>
            <a:r>
              <a:rPr lang="ru" sz="1000">
                <a:solidFill>
                  <a:schemeClr val="dk1"/>
                </a:solidFill>
                <a:latin typeface="Verdana"/>
                <a:ea typeface="Verdana"/>
                <a:cs typeface="Verdana"/>
                <a:sym typeface="Verdana"/>
              </a:rPr>
              <a:t>Similarity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isSimilar(x: Any): Boolean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isNotSimilar(x: Any): Boolean = !isSimilar(x)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50" name="Shape 550"/>
          <p:cNvSpPr txBox="1"/>
          <p:nvPr/>
        </p:nvSpPr>
        <p:spPr>
          <a:xfrm>
            <a:off x="311700" y="1115325"/>
            <a:ext cx="8520600" cy="182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Trait </a:t>
            </a:r>
          </a:p>
          <a:p>
            <a:pPr indent="-228600" lvl="0" marL="457200" rtl="0">
              <a:spcBef>
                <a:spcPts val="0"/>
              </a:spcBef>
              <a:buClr>
                <a:srgbClr val="434343"/>
              </a:buClr>
              <a:buChar char="●"/>
            </a:pPr>
            <a:r>
              <a:rPr lang="ru">
                <a:solidFill>
                  <a:srgbClr val="434343"/>
                </a:solidFill>
              </a:rPr>
              <a:t>это конструкция языка, определяющая новый тип через описание набора своих членов</a:t>
            </a:r>
          </a:p>
          <a:p>
            <a:pPr indent="-228600" lvl="0" marL="457200" rtl="0">
              <a:spcBef>
                <a:spcPts val="0"/>
              </a:spcBef>
              <a:buClr>
                <a:srgbClr val="434343"/>
              </a:buClr>
              <a:buChar char="●"/>
            </a:pPr>
            <a:r>
              <a:rPr lang="ru">
                <a:solidFill>
                  <a:srgbClr val="434343"/>
                </a:solidFill>
              </a:rPr>
              <a:t>может содержать как определенные, так и не определенные члены</a:t>
            </a:r>
          </a:p>
          <a:p>
            <a:pPr indent="-228600" lvl="0" marL="457200" rtl="0">
              <a:spcBef>
                <a:spcPts val="0"/>
              </a:spcBef>
              <a:buClr>
                <a:srgbClr val="434343"/>
              </a:buClr>
              <a:buChar char="●"/>
            </a:pPr>
            <a:r>
              <a:rPr lang="ru">
                <a:solidFill>
                  <a:srgbClr val="434343"/>
                </a:solidFill>
              </a:rPr>
              <a:t>не может иметь самостоятельных инстансов</a:t>
            </a:r>
          </a:p>
          <a:p>
            <a:pPr indent="-228600" lvl="0" marL="457200" rtl="0">
              <a:spcBef>
                <a:spcPts val="0"/>
              </a:spcBef>
              <a:buClr>
                <a:srgbClr val="434343"/>
              </a:buClr>
              <a:buChar char="●"/>
            </a:pPr>
            <a:r>
              <a:rPr lang="ru">
                <a:solidFill>
                  <a:srgbClr val="434343"/>
                </a:solidFill>
              </a:rPr>
              <a:t>не может иметь конструктор</a:t>
            </a:r>
          </a:p>
          <a:p>
            <a:pPr indent="-228600" lvl="0" marL="457200" rtl="0">
              <a:spcBef>
                <a:spcPts val="0"/>
              </a:spcBef>
              <a:buClr>
                <a:srgbClr val="434343"/>
              </a:buClr>
              <a:buChar char="●"/>
            </a:pPr>
            <a:r>
              <a:rPr lang="ru">
                <a:solidFill>
                  <a:srgbClr val="434343"/>
                </a:solidFill>
              </a:rPr>
              <a:t>к одному типу может быть подмешено более одного трейта</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54" name="Shape 554"/>
        <p:cNvGrpSpPr/>
        <p:nvPr/>
      </p:nvGrpSpPr>
      <p:grpSpPr>
        <a:xfrm>
          <a:off x="0" y="0"/>
          <a:ext cx="0" cy="0"/>
          <a:chOff x="0" y="0"/>
          <a:chExt cx="0" cy="0"/>
        </a:xfrm>
      </p:grpSpPr>
      <p:sp>
        <p:nvSpPr>
          <p:cNvPr id="555" name="Shape 55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56" name="Shape 556"/>
          <p:cNvSpPr txBox="1"/>
          <p:nvPr/>
        </p:nvSpPr>
        <p:spPr>
          <a:xfrm>
            <a:off x="311700" y="2885225"/>
            <a:ext cx="4858800" cy="2035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object</a:t>
            </a:r>
            <a:r>
              <a:rPr b="1" lang="ru" sz="1000">
                <a:solidFill>
                  <a:srgbClr val="000080"/>
                </a:solidFill>
                <a:latin typeface="Verdana"/>
                <a:ea typeface="Verdana"/>
                <a:cs typeface="Verdana"/>
                <a:sym typeface="Verdana"/>
              </a:rPr>
              <a:t> </a:t>
            </a:r>
            <a:r>
              <a:rPr lang="ru" sz="1000">
                <a:solidFill>
                  <a:schemeClr val="dk1"/>
                </a:solidFill>
                <a:latin typeface="Verdana"/>
                <a:ea typeface="Verdana"/>
                <a:cs typeface="Verdana"/>
                <a:sym typeface="Verdana"/>
              </a:rPr>
              <a:t>TestObject{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name </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object example"</a:t>
            </a:r>
          </a:p>
          <a:p>
            <a:pPr lvl="0" rtl="0">
              <a:lnSpc>
                <a:spcPct val="115000"/>
              </a:lnSpc>
              <a:spcBef>
                <a:spcPts val="0"/>
              </a:spcBef>
              <a:spcAft>
                <a:spcPts val="100"/>
              </a:spcAft>
              <a:buNone/>
            </a:pPr>
            <a:r>
              <a:t/>
            </a:r>
            <a:endParaRPr b="1" sz="1000">
              <a:solidFill>
                <a:srgbClr val="00800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innerInstance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printInnerInstance() =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innerInstance</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57" name="Shape 557"/>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Объекты. Объекты компаньоны</a:t>
            </a:r>
          </a:p>
          <a:p>
            <a:pPr indent="-228600" lvl="0" marL="457200" rtl="0">
              <a:spcBef>
                <a:spcPts val="0"/>
              </a:spcBef>
              <a:buClr>
                <a:srgbClr val="434343"/>
              </a:buClr>
              <a:buChar char="●"/>
            </a:pPr>
            <a:r>
              <a:rPr lang="ru">
                <a:solidFill>
                  <a:srgbClr val="434343"/>
                </a:solidFill>
              </a:rPr>
              <a:t>объекты - это классы с единственным инстансом, созданным компилятором</a:t>
            </a:r>
          </a:p>
          <a:p>
            <a:pPr indent="-228600" lvl="0" marL="457200" rtl="0">
              <a:spcBef>
                <a:spcPts val="0"/>
              </a:spcBef>
              <a:buClr>
                <a:srgbClr val="434343"/>
              </a:buClr>
              <a:buChar char="●"/>
            </a:pPr>
            <a:r>
              <a:rPr lang="ru">
                <a:solidFill>
                  <a:srgbClr val="434343"/>
                </a:solidFill>
              </a:rPr>
              <a:t>членами объекта могут быть константы, переменные, методы и функции. А так же виртуальные типы и другие объекты.</a:t>
            </a:r>
          </a:p>
          <a:p>
            <a:pPr indent="-228600" lvl="0" marL="457200" rtl="0">
              <a:spcBef>
                <a:spcPts val="0"/>
              </a:spcBef>
              <a:buClr>
                <a:srgbClr val="434343"/>
              </a:buClr>
              <a:buChar char="●"/>
            </a:pPr>
            <a:r>
              <a:rPr lang="ru">
                <a:solidFill>
                  <a:srgbClr val="434343"/>
                </a:solidFill>
              </a:rPr>
              <a:t>объекты могут наследоваться от классов, трейтов и объектов </a:t>
            </a:r>
          </a:p>
          <a:p>
            <a:pPr indent="-228600" lvl="0" marL="457200" rtl="0">
              <a:spcBef>
                <a:spcPts val="0"/>
              </a:spcBef>
              <a:buClr>
                <a:srgbClr val="666666"/>
              </a:buClr>
              <a:buChar char="●"/>
            </a:pPr>
            <a:r>
              <a:rPr lang="ru">
                <a:solidFill>
                  <a:srgbClr val="434343"/>
                </a:solidFill>
              </a:rPr>
              <a:t>если объект и класс имеют одно название и определены в одном файле они называются компаньонами</a:t>
            </a:r>
            <a:r>
              <a:rPr lang="ru">
                <a:solidFill>
                  <a:srgbClr val="666666"/>
                </a:solidFill>
              </a:rPr>
              <a:t>  </a:t>
            </a:r>
            <a:r>
              <a:rPr lang="ru" sz="1800">
                <a:solidFill>
                  <a:srgbClr val="666666"/>
                </a:solidFill>
              </a:rPr>
              <a:t> </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1" name="Shape 561"/>
        <p:cNvGrpSpPr/>
        <p:nvPr/>
      </p:nvGrpSpPr>
      <p:grpSpPr>
        <a:xfrm>
          <a:off x="0" y="0"/>
          <a:ext cx="0" cy="0"/>
          <a:chOff x="0" y="0"/>
          <a:chExt cx="0" cy="0"/>
        </a:xfrm>
      </p:grpSpPr>
      <p:sp>
        <p:nvSpPr>
          <p:cNvPr id="562" name="Shape 56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63" name="Shape 563"/>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Чем полезны объекты-компаньоны</a:t>
            </a:r>
          </a:p>
          <a:p>
            <a:pPr indent="-228600" lvl="0" marL="457200" rtl="0">
              <a:spcBef>
                <a:spcPts val="0"/>
              </a:spcBef>
              <a:buClr>
                <a:srgbClr val="434343"/>
              </a:buClr>
              <a:buChar char="●"/>
            </a:pPr>
            <a:r>
              <a:rPr lang="ru">
                <a:solidFill>
                  <a:srgbClr val="434343"/>
                </a:solidFill>
              </a:rPr>
              <a:t>в объекте-компаньоне удобно задавать статические данные, доступные всем инстансам этого типа</a:t>
            </a:r>
          </a:p>
          <a:p>
            <a:pPr indent="-228600" lvl="0" marL="457200" rtl="0">
              <a:spcBef>
                <a:spcPts val="0"/>
              </a:spcBef>
              <a:buClr>
                <a:srgbClr val="434343"/>
              </a:buClr>
              <a:buChar char="●"/>
            </a:pPr>
            <a:r>
              <a:rPr lang="ru">
                <a:solidFill>
                  <a:srgbClr val="434343"/>
                </a:solidFill>
              </a:rPr>
              <a:t>метод apply используют, как фабрику объектов данного типа</a:t>
            </a:r>
          </a:p>
          <a:p>
            <a:pPr indent="-228600" lvl="0" marL="457200" rtl="0">
              <a:spcBef>
                <a:spcPts val="0"/>
              </a:spcBef>
              <a:buClr>
                <a:srgbClr val="434343"/>
              </a:buClr>
              <a:buChar char="●"/>
            </a:pPr>
            <a:r>
              <a:rPr lang="ru">
                <a:solidFill>
                  <a:srgbClr val="434343"/>
                </a:solidFill>
              </a:rPr>
              <a:t>метод unapply используют для декомпозиции объектов в операторе присвоения и pattern mathcing -ге</a:t>
            </a:r>
          </a:p>
          <a:p>
            <a:pPr indent="-228600" lvl="0" marL="457200" rtl="0">
              <a:spcBef>
                <a:spcPts val="0"/>
              </a:spcBef>
              <a:buClr>
                <a:srgbClr val="434343"/>
              </a:buClr>
              <a:buChar char="●"/>
            </a:pPr>
            <a:r>
              <a:rPr lang="ru">
                <a:solidFill>
                  <a:srgbClr val="434343"/>
                </a:solidFill>
              </a:rPr>
              <a:t>имплиситы, определенные в объекте компаньоне, доступны внутри класса</a:t>
            </a:r>
          </a:p>
          <a:p>
            <a:pPr indent="-228600" lvl="0" marL="457200" rtl="0">
              <a:spcBef>
                <a:spcPts val="0"/>
              </a:spcBef>
              <a:buClr>
                <a:srgbClr val="434343"/>
              </a:buClr>
              <a:buChar char="●"/>
            </a:pPr>
            <a:r>
              <a:rPr lang="ru">
                <a:solidFill>
                  <a:srgbClr val="434343"/>
                </a:solidFill>
              </a:rPr>
              <a:t>объекты компаньоны имеют доступ к приватным членам класса</a:t>
            </a:r>
          </a:p>
          <a:p>
            <a:pPr lvl="0" rtl="0">
              <a:spcBef>
                <a:spcPts val="0"/>
              </a:spcBef>
              <a:buNone/>
            </a:pPr>
            <a:r>
              <a:rPr lang="ru" sz="1800">
                <a:solidFill>
                  <a:srgbClr val="434343"/>
                </a:solidFill>
              </a:rPr>
              <a:t>	</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7" name="Shape 567"/>
        <p:cNvGrpSpPr/>
        <p:nvPr/>
      </p:nvGrpSpPr>
      <p:grpSpPr>
        <a:xfrm>
          <a:off x="0" y="0"/>
          <a:ext cx="0" cy="0"/>
          <a:chOff x="0" y="0"/>
          <a:chExt cx="0" cy="0"/>
        </a:xfrm>
      </p:grpSpPr>
      <p:sp>
        <p:nvSpPr>
          <p:cNvPr id="568" name="Shape 56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69" name="Shape 569"/>
          <p:cNvSpPr txBox="1"/>
          <p:nvPr/>
        </p:nvSpPr>
        <p:spPr>
          <a:xfrm>
            <a:off x="311700" y="1167425"/>
            <a:ext cx="8263200" cy="38241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Кейс классы </a:t>
            </a:r>
          </a:p>
          <a:p>
            <a:pPr indent="457200" lvl="0" marL="0" rtl="0">
              <a:spcBef>
                <a:spcPts val="0"/>
              </a:spcBef>
              <a:buNone/>
            </a:pPr>
            <a:r>
              <a:rPr lang="ru">
                <a:solidFill>
                  <a:srgbClr val="434343"/>
                </a:solidFill>
              </a:rPr>
              <a:t>Это классы которые компилятор наделяет дополнительными свойствами. Кейс классы удобны для создания иммутабильных конструкций, сопоставления с образцом и передачи кортежей данных… </a:t>
            </a:r>
          </a:p>
          <a:p>
            <a:pPr indent="457200" lvl="0">
              <a:spcBef>
                <a:spcPts val="0"/>
              </a:spcBef>
              <a:buNone/>
            </a:pPr>
            <a:r>
              <a:t/>
            </a:r>
            <a:endParaRPr>
              <a:solidFill>
                <a:srgbClr val="434343"/>
              </a:solidFill>
            </a:endParaRPr>
          </a:p>
          <a:p>
            <a:pPr lvl="0">
              <a:spcBef>
                <a:spcPts val="0"/>
              </a:spcBef>
              <a:buNone/>
            </a:pPr>
            <a:r>
              <a:rPr lang="ru">
                <a:solidFill>
                  <a:srgbClr val="434343"/>
                </a:solidFill>
              </a:rPr>
              <a:t>Отличия от стандартных классов</a:t>
            </a:r>
          </a:p>
          <a:p>
            <a:pPr indent="-228600" lvl="0" marL="457200">
              <a:spcBef>
                <a:spcPts val="0"/>
              </a:spcBef>
              <a:buClr>
                <a:srgbClr val="434343"/>
              </a:buClr>
              <a:buChar char="●"/>
            </a:pPr>
            <a:r>
              <a:rPr lang="ru">
                <a:solidFill>
                  <a:srgbClr val="434343"/>
                </a:solidFill>
              </a:rPr>
              <a:t>каждый член класса - по умолчанию публичный </a:t>
            </a:r>
            <a:r>
              <a:rPr b="1" lang="ru">
                <a:solidFill>
                  <a:srgbClr val="434343"/>
                </a:solidFill>
              </a:rPr>
              <a:t>val</a:t>
            </a:r>
          </a:p>
          <a:p>
            <a:pPr indent="-228600" lvl="0" marL="457200">
              <a:spcBef>
                <a:spcPts val="0"/>
              </a:spcBef>
              <a:buClr>
                <a:srgbClr val="434343"/>
              </a:buClr>
              <a:buChar char="●"/>
            </a:pPr>
            <a:r>
              <a:rPr lang="ru">
                <a:solidFill>
                  <a:srgbClr val="434343"/>
                </a:solidFill>
              </a:rPr>
              <a:t>для кейс классов компилятор переопределяет метод </a:t>
            </a:r>
            <a:r>
              <a:rPr b="1" lang="ru">
                <a:solidFill>
                  <a:srgbClr val="434343"/>
                </a:solidFill>
              </a:rPr>
              <a:t>equals </a:t>
            </a:r>
            <a:r>
              <a:rPr lang="ru">
                <a:solidFill>
                  <a:srgbClr val="434343"/>
                </a:solidFill>
              </a:rPr>
              <a:t>и</a:t>
            </a:r>
            <a:r>
              <a:rPr b="1" lang="ru">
                <a:solidFill>
                  <a:srgbClr val="434343"/>
                </a:solidFill>
              </a:rPr>
              <a:t> toString</a:t>
            </a:r>
          </a:p>
          <a:p>
            <a:pPr indent="-228600" lvl="0" marL="457200">
              <a:spcBef>
                <a:spcPts val="0"/>
              </a:spcBef>
              <a:buClr>
                <a:srgbClr val="434343"/>
              </a:buClr>
              <a:buChar char="●"/>
            </a:pPr>
            <a:r>
              <a:rPr lang="ru">
                <a:solidFill>
                  <a:srgbClr val="434343"/>
                </a:solidFill>
              </a:rPr>
              <a:t>создается объект компаньон с методами </a:t>
            </a:r>
            <a:r>
              <a:rPr b="1" lang="ru">
                <a:solidFill>
                  <a:srgbClr val="434343"/>
                </a:solidFill>
              </a:rPr>
              <a:t>apply</a:t>
            </a:r>
            <a:r>
              <a:rPr lang="ru">
                <a:solidFill>
                  <a:srgbClr val="434343"/>
                </a:solidFill>
              </a:rPr>
              <a:t> и </a:t>
            </a:r>
            <a:r>
              <a:rPr b="1" lang="ru">
                <a:solidFill>
                  <a:srgbClr val="434343"/>
                </a:solidFill>
              </a:rPr>
              <a:t>unapply</a:t>
            </a:r>
          </a:p>
          <a:p>
            <a:pPr indent="-228600" lvl="0" marL="457200" rtl="0">
              <a:spcBef>
                <a:spcPts val="0"/>
              </a:spcBef>
              <a:buClr>
                <a:srgbClr val="434343"/>
              </a:buClr>
              <a:buChar char="●"/>
            </a:pPr>
            <a:r>
              <a:rPr lang="ru">
                <a:solidFill>
                  <a:srgbClr val="434343"/>
                </a:solidFill>
              </a:rPr>
              <a:t>от кейс класса нельзя наследоваться</a:t>
            </a:r>
          </a:p>
          <a:p>
            <a:pPr indent="-228600" lvl="0" marL="457200" rtl="0">
              <a:spcBef>
                <a:spcPts val="0"/>
              </a:spcBef>
              <a:buClr>
                <a:srgbClr val="434343"/>
              </a:buClr>
              <a:buChar char="●"/>
            </a:pPr>
            <a:r>
              <a:rPr lang="ru">
                <a:solidFill>
                  <a:srgbClr val="434343"/>
                </a:solidFill>
              </a:rPr>
              <a:t>в кейс классе есть метод </a:t>
            </a:r>
            <a:r>
              <a:rPr b="1" lang="ru">
                <a:solidFill>
                  <a:srgbClr val="434343"/>
                </a:solidFill>
              </a:rPr>
              <a:t>copy</a:t>
            </a:r>
          </a:p>
          <a:p>
            <a:pPr indent="-228600" lvl="0" marL="457200" rtl="0">
              <a:spcBef>
                <a:spcPts val="0"/>
              </a:spcBef>
              <a:buClr>
                <a:srgbClr val="434343"/>
              </a:buClr>
              <a:buChar char="●"/>
            </a:pPr>
            <a:r>
              <a:rPr lang="ru">
                <a:solidFill>
                  <a:srgbClr val="434343"/>
                </a:solidFill>
              </a:rPr>
              <a:t>не рекомендуется определять </a:t>
            </a:r>
          </a:p>
          <a:p>
            <a:pPr indent="-228600" lvl="1" marL="914400" rtl="0">
              <a:spcBef>
                <a:spcPts val="0"/>
              </a:spcBef>
              <a:buClr>
                <a:srgbClr val="434343"/>
              </a:buClr>
              <a:buChar char="○"/>
            </a:pPr>
            <a:r>
              <a:rPr lang="ru">
                <a:solidFill>
                  <a:srgbClr val="434343"/>
                </a:solidFill>
              </a:rPr>
              <a:t>кейс классы без членов</a:t>
            </a:r>
          </a:p>
          <a:p>
            <a:pPr indent="-228600" lvl="1" marL="914400" rtl="0">
              <a:spcBef>
                <a:spcPts val="0"/>
              </a:spcBef>
              <a:buClr>
                <a:srgbClr val="434343"/>
              </a:buClr>
              <a:buChar char="○"/>
            </a:pPr>
            <a:r>
              <a:rPr lang="ru">
                <a:solidFill>
                  <a:srgbClr val="434343"/>
                </a:solidFill>
              </a:rPr>
              <a:t>несколько конструкторов с разной сигнатурой</a:t>
            </a:r>
          </a:p>
          <a:p>
            <a:pPr lvl="0">
              <a:spcBef>
                <a:spcPts val="0"/>
              </a:spcBef>
              <a:buNone/>
            </a:pPr>
            <a:r>
              <a:t/>
            </a:r>
            <a:endParaRPr>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3" name="Shape 573"/>
        <p:cNvGrpSpPr/>
        <p:nvPr/>
      </p:nvGrpSpPr>
      <p:grpSpPr>
        <a:xfrm>
          <a:off x="0" y="0"/>
          <a:ext cx="0" cy="0"/>
          <a:chOff x="0" y="0"/>
          <a:chExt cx="0" cy="0"/>
        </a:xfrm>
      </p:grpSpPr>
      <p:sp>
        <p:nvSpPr>
          <p:cNvPr id="574" name="Shape 57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75" name="Shape 575"/>
          <p:cNvSpPr txBox="1"/>
          <p:nvPr/>
        </p:nvSpPr>
        <p:spPr>
          <a:xfrm>
            <a:off x="311700" y="1109050"/>
            <a:ext cx="4710300" cy="309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//Good case class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ForGreaterGood(someGoody: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SuperClass(int: Int)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SubClass(int: Int) </a:t>
            </a:r>
            <a:r>
              <a:rPr b="1" lang="ru" sz="1000">
                <a:solidFill>
                  <a:srgbClr val="000080"/>
                </a:solidFill>
                <a:latin typeface="Verdana"/>
                <a:ea typeface="Verdana"/>
                <a:cs typeface="Verdana"/>
                <a:sym typeface="Verdana"/>
              </a:rPr>
              <a:t>extends </a:t>
            </a:r>
            <a:r>
              <a:rPr lang="ru" sz="1000">
                <a:solidFill>
                  <a:schemeClr val="dk1"/>
                </a:solidFill>
                <a:latin typeface="Verdana"/>
                <a:ea typeface="Verdana"/>
                <a:cs typeface="Verdana"/>
                <a:sym typeface="Verdana"/>
              </a:rPr>
              <a:t>SuperClass(int)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NoMembers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Don't do this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BadSignature(int: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long: Long)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9" name="Shape 579"/>
        <p:cNvGrpSpPr/>
        <p:nvPr/>
      </p:nvGrpSpPr>
      <p:grpSpPr>
        <a:xfrm>
          <a:off x="0" y="0"/>
          <a:ext cx="0" cy="0"/>
          <a:chOff x="0" y="0"/>
          <a:chExt cx="0" cy="0"/>
        </a:xfrm>
      </p:grpSpPr>
      <p:sp>
        <p:nvSpPr>
          <p:cNvPr id="580" name="Shape 58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81" name="Shape 581"/>
          <p:cNvSpPr txBox="1"/>
          <p:nvPr/>
        </p:nvSpPr>
        <p:spPr>
          <a:xfrm>
            <a:off x="311700" y="1056150"/>
            <a:ext cx="8520600" cy="1529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lvl="0">
              <a:spcBef>
                <a:spcPts val="0"/>
              </a:spcBef>
              <a:buNone/>
            </a:pPr>
            <a:r>
              <a:rPr lang="ru" sz="1800">
                <a:solidFill>
                  <a:srgbClr val="434343"/>
                </a:solidFill>
              </a:rPr>
              <a:t>	</a:t>
            </a:r>
            <a:r>
              <a:rPr lang="ru">
                <a:solidFill>
                  <a:srgbClr val="434343"/>
                </a:solidFill>
              </a:rPr>
              <a:t>С apply мы уже встречались в </a:t>
            </a:r>
            <a:r>
              <a:rPr b="1" lang="ru">
                <a:solidFill>
                  <a:srgbClr val="434343"/>
                </a:solidFill>
              </a:rPr>
              <a:t>lectures.functions.AuthenticationDomain.scala</a:t>
            </a:r>
            <a:r>
              <a:rPr lang="ru">
                <a:solidFill>
                  <a:srgbClr val="434343"/>
                </a:solidFill>
              </a:rPr>
              <a:t>. Например, для класса </a:t>
            </a:r>
            <a:r>
              <a:rPr b="1" lang="ru">
                <a:solidFill>
                  <a:srgbClr val="434343"/>
                </a:solidFill>
              </a:rPr>
              <a:t>CardCredentials</a:t>
            </a:r>
            <a:r>
              <a:rPr lang="ru">
                <a:solidFill>
                  <a:srgbClr val="434343"/>
                </a:solidFill>
              </a:rPr>
              <a:t> нам необходимо генерировать карты со случайными номерами. Вместо того, что бы повторять этот код везде, где он нужен, мы переносим его в метод</a:t>
            </a:r>
            <a:r>
              <a:rPr b="1" lang="ru">
                <a:solidFill>
                  <a:srgbClr val="434343"/>
                </a:solidFill>
              </a:rPr>
              <a:t> apply.</a:t>
            </a:r>
          </a:p>
          <a:p>
            <a:pPr lvl="0">
              <a:spcBef>
                <a:spcPts val="0"/>
              </a:spcBef>
              <a:buNone/>
            </a:pPr>
            <a:r>
              <a:rPr b="1" lang="ru">
                <a:solidFill>
                  <a:srgbClr val="434343"/>
                </a:solidFill>
              </a:rPr>
              <a:t>	</a:t>
            </a:r>
            <a:r>
              <a:rPr lang="ru">
                <a:solidFill>
                  <a:srgbClr val="434343"/>
                </a:solidFill>
              </a:rPr>
              <a:t>Если любой объект(не обязательно объект-компаньон) имеет метод </a:t>
            </a:r>
            <a:r>
              <a:rPr b="1" lang="ru">
                <a:solidFill>
                  <a:srgbClr val="434343"/>
                </a:solidFill>
              </a:rPr>
              <a:t>apply, </a:t>
            </a:r>
            <a:r>
              <a:rPr lang="ru">
                <a:solidFill>
                  <a:srgbClr val="434343"/>
                </a:solidFill>
              </a:rPr>
              <a:t> этот метод можно вызвать, указав после имени объекта круглые скобки.</a:t>
            </a:r>
          </a:p>
          <a:p>
            <a:pPr lvl="0">
              <a:spcBef>
                <a:spcPts val="0"/>
              </a:spcBef>
              <a:buNone/>
            </a:pPr>
            <a:r>
              <a:rPr lang="ru">
                <a:solidFill>
                  <a:srgbClr val="434343"/>
                </a:solidFill>
              </a:rPr>
              <a:t>	</a:t>
            </a:r>
          </a:p>
          <a:p>
            <a:pPr lv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82" name="Shape 582"/>
          <p:cNvSpPr txBox="1"/>
          <p:nvPr/>
        </p:nvSpPr>
        <p:spPr>
          <a:xfrm>
            <a:off x="311700" y="2700900"/>
            <a:ext cx="4858800" cy="2210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создаст инстанс CardCredentials со случайнми реквизитами.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будет вызван apply, сгенирированный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86" name="Shape 586"/>
        <p:cNvGrpSpPr/>
        <p:nvPr/>
      </p:nvGrpSpPr>
      <p:grpSpPr>
        <a:xfrm>
          <a:off x="0" y="0"/>
          <a:ext cx="0" cy="0"/>
          <a:chOff x="0" y="0"/>
          <a:chExt cx="0" cy="0"/>
        </a:xfrm>
      </p:grpSpPr>
      <p:sp>
        <p:nvSpPr>
          <p:cNvPr id="587" name="Shape 58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88" name="Shape 588"/>
          <p:cNvSpPr txBox="1"/>
          <p:nvPr/>
        </p:nvSpPr>
        <p:spPr>
          <a:xfrm>
            <a:off x="311700" y="1056150"/>
            <a:ext cx="8520600" cy="35895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indent="457200" lvl="0" rtl="0">
              <a:spcBef>
                <a:spcPts val="0"/>
              </a:spcBef>
              <a:buNone/>
            </a:pPr>
            <a:r>
              <a:rPr lang="ru">
                <a:solidFill>
                  <a:srgbClr val="434343"/>
                </a:solidFill>
              </a:rPr>
              <a:t>Для кейс классов объект компаньон и метод </a:t>
            </a:r>
            <a:r>
              <a:rPr b="1" lang="ru">
                <a:solidFill>
                  <a:srgbClr val="434343"/>
                </a:solidFill>
              </a:rPr>
              <a:t>apply </a:t>
            </a:r>
            <a:r>
              <a:rPr lang="ru">
                <a:solidFill>
                  <a:srgbClr val="434343"/>
                </a:solidFill>
              </a:rPr>
              <a:t>создаются автоматически. Количество входных параметров их типы и порядок будут соответствовать членам класса.</a:t>
            </a:r>
          </a:p>
          <a:p>
            <a:pPr indent="387350" lvl="0">
              <a:spcBef>
                <a:spcPts val="0"/>
              </a:spcBef>
              <a:buClr>
                <a:schemeClr val="dk1"/>
              </a:buClr>
              <a:buFont typeface="Arial"/>
              <a:buNone/>
            </a:pPr>
            <a:r>
              <a:t/>
            </a:r>
            <a:endParaRPr b="1">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rPr lang="ru">
                <a:solidFill>
                  <a:srgbClr val="434343"/>
                </a:solidFill>
              </a:rPr>
              <a:t>	Объект-компаньон можно написать вручную, при этом все методы, созданные автоматически,  попадут в него. По этой причине для кейс классов нельзя переопределить метода </a:t>
            </a:r>
            <a:r>
              <a:rPr b="1" lang="ru">
                <a:solidFill>
                  <a:srgbClr val="434343"/>
                </a:solidFill>
              </a:rPr>
              <a:t>apply</a:t>
            </a:r>
            <a:r>
              <a:rPr lang="ru">
                <a:solidFill>
                  <a:srgbClr val="434343"/>
                </a:solidFill>
              </a:rPr>
              <a:t> с сигнатурой из примера выше.</a:t>
            </a: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89" name="Shape 589"/>
          <p:cNvSpPr txBox="1"/>
          <p:nvPr/>
        </p:nvSpPr>
        <p:spPr>
          <a:xfrm>
            <a:off x="345650" y="1886550"/>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apply(xt1: T1, xt2: T2): TestClass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93" name="Shape 593"/>
        <p:cNvGrpSpPr/>
        <p:nvPr/>
      </p:nvGrpSpPr>
      <p:grpSpPr>
        <a:xfrm>
          <a:off x="0" y="0"/>
          <a:ext cx="0" cy="0"/>
          <a:chOff x="0" y="0"/>
          <a:chExt cx="0" cy="0"/>
        </a:xfrm>
      </p:grpSpPr>
      <p:sp>
        <p:nvSpPr>
          <p:cNvPr id="594" name="Shape 59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95" name="Shape 595"/>
          <p:cNvSpPr txBox="1"/>
          <p:nvPr/>
        </p:nvSpPr>
        <p:spPr>
          <a:xfrm>
            <a:off x="311700" y="1573550"/>
            <a:ext cx="5810700" cy="2495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t/>
            </a:r>
            <a:endParaRPr b="1" sz="1000">
              <a:solidFill>
                <a:srgbClr val="000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создаст инстанс CardCredentials со случайнми реквизитами.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будет вызван apply, сгенирированный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
        <p:nvSpPr>
          <p:cNvPr id="596" name="Shape 596"/>
          <p:cNvSpPr txBox="1"/>
          <p:nvPr/>
        </p:nvSpPr>
        <p:spPr>
          <a:xfrm>
            <a:off x="311700" y="1056150"/>
            <a:ext cx="8520600" cy="46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apply</a:t>
            </a:r>
          </a:p>
          <a:p>
            <a:pPr lvl="0" rtl="0">
              <a:spcBef>
                <a:spcPts val="0"/>
              </a:spcBef>
              <a:buNone/>
            </a:pPr>
            <a:r>
              <a:t/>
            </a:r>
            <a:endParaRPr>
              <a:solidFill>
                <a:srgbClr val="434343"/>
              </a:solidFill>
            </a:endParaRP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05" name="Shape 105"/>
          <p:cNvSpPr txBox="1"/>
          <p:nvPr/>
        </p:nvSpPr>
        <p:spPr>
          <a:xfrm>
            <a:off x="1641400" y="371247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06" name="Shape 106"/>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07" name="Shape 107"/>
          <p:cNvSpPr txBox="1"/>
          <p:nvPr/>
        </p:nvSpPr>
        <p:spPr>
          <a:xfrm>
            <a:off x="311700" y="1488205"/>
            <a:ext cx="4502700" cy="434399"/>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Функциональный подход </a:t>
            </a:r>
          </a:p>
        </p:txBody>
      </p:sp>
      <p:sp>
        <p:nvSpPr>
          <p:cNvPr id="108" name="Shape 108"/>
          <p:cNvSpPr txBox="1"/>
          <p:nvPr/>
        </p:nvSpPr>
        <p:spPr>
          <a:xfrm>
            <a:off x="387900" y="1956675"/>
            <a:ext cx="4729800" cy="75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highlight>
                <a:srgbClr val="E4E4FF"/>
              </a:highlight>
            </a:endParaRPr>
          </a:p>
          <a:p>
            <a:pPr indent="-69850" lvl="0" marL="0" marR="0" rtl="0" algn="l">
              <a:lnSpc>
                <a:spcPct val="115000"/>
              </a:lnSpc>
              <a:spcBef>
                <a:spcPts val="0"/>
              </a:spcBef>
              <a:spcAft>
                <a:spcPts val="100"/>
              </a:spcAft>
              <a:buClr>
                <a:srgbClr val="000000"/>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func </a:t>
            </a:r>
            <a:r>
              <a:rPr lang="ru" sz="1000">
                <a:solidFill>
                  <a:schemeClr val="dk1"/>
                </a:solidFill>
                <a:latin typeface="Verdana"/>
                <a:ea typeface="Verdana"/>
                <a:cs typeface="Verdana"/>
                <a:sym typeface="Verdana"/>
              </a:rPr>
              <a:t>= (str: String) =&gt; print(msg)</a:t>
            </a:r>
          </a:p>
          <a:p>
            <a:pPr lvl="0" rtl="0">
              <a:lnSpc>
                <a:spcPct val="115000"/>
              </a:lnSpc>
              <a:spcBef>
                <a:spcPts val="0"/>
              </a:spcBef>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buClr>
                <a:schemeClr val="dk1"/>
              </a:buClr>
              <a:buSzPct val="110000"/>
              <a:buFont typeface="Arial"/>
              <a:buNone/>
            </a:pPr>
            <a:r>
              <a:rPr lang="ru" sz="1000">
                <a:solidFill>
                  <a:schemeClr val="dk1"/>
                </a:solidFill>
                <a:latin typeface="Verdana"/>
                <a:ea typeface="Verdana"/>
                <a:cs typeface="Verdana"/>
                <a:sym typeface="Verdana"/>
              </a:rPr>
              <a:t>func(</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p>
          <a:p>
            <a:pPr lvl="0" rtl="0">
              <a:spcBef>
                <a:spcPts val="0"/>
              </a:spcBef>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0" name="Shape 600"/>
        <p:cNvGrpSpPr/>
        <p:nvPr/>
      </p:nvGrpSpPr>
      <p:grpSpPr>
        <a:xfrm>
          <a:off x="0" y="0"/>
          <a:ext cx="0" cy="0"/>
          <a:chOff x="0" y="0"/>
          <a:chExt cx="0" cy="0"/>
        </a:xfrm>
      </p:grpSpPr>
      <p:sp>
        <p:nvSpPr>
          <p:cNvPr id="601" name="Shape 60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02" name="Shape 602"/>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unapply</a:t>
            </a:r>
          </a:p>
          <a:p>
            <a:pPr lvl="0" rtl="0">
              <a:spcBef>
                <a:spcPts val="0"/>
              </a:spcBef>
              <a:buNone/>
            </a:pPr>
            <a:r>
              <a:rPr lang="ru">
                <a:solidFill>
                  <a:srgbClr val="434343"/>
                </a:solidFill>
              </a:rPr>
              <a:t>	</a:t>
            </a:r>
            <a:r>
              <a:rPr b="1" lang="ru">
                <a:solidFill>
                  <a:srgbClr val="434343"/>
                </a:solidFill>
              </a:rPr>
              <a:t>unapply</a:t>
            </a:r>
            <a:r>
              <a:rPr lang="ru">
                <a:solidFill>
                  <a:srgbClr val="434343"/>
                </a:solidFill>
              </a:rPr>
              <a:t> обычно совершает действие, противоположное методу </a:t>
            </a:r>
            <a:r>
              <a:rPr b="1" lang="ru">
                <a:solidFill>
                  <a:srgbClr val="434343"/>
                </a:solidFill>
              </a:rPr>
              <a:t>apply</a:t>
            </a:r>
            <a:r>
              <a:rPr lang="ru">
                <a:solidFill>
                  <a:srgbClr val="434343"/>
                </a:solidFill>
              </a:rPr>
              <a:t>, а именно декомпозирует инстанс на составные части. </a:t>
            </a:r>
          </a:p>
          <a:p>
            <a:pPr lvl="0" rtl="0">
              <a:spcBef>
                <a:spcPts val="0"/>
              </a:spcBef>
              <a:buNone/>
            </a:pPr>
            <a:r>
              <a:rPr lang="ru">
                <a:solidFill>
                  <a:srgbClr val="434343"/>
                </a:solidFill>
              </a:rPr>
              <a:t>	Сигнатура метода </a:t>
            </a:r>
            <a:r>
              <a:rPr b="1" lang="ru">
                <a:solidFill>
                  <a:srgbClr val="434343"/>
                </a:solidFill>
              </a:rPr>
              <a:t>unapply, </a:t>
            </a:r>
            <a:r>
              <a:rPr lang="ru">
                <a:solidFill>
                  <a:srgbClr val="434343"/>
                </a:solidFill>
              </a:rPr>
              <a:t>выглядит следующим образом:</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T1</a:t>
            </a:r>
            <a:r>
              <a:rPr lang="ru">
                <a:solidFill>
                  <a:srgbClr val="434343"/>
                </a:solidFill>
              </a:rPr>
              <a:t> - это тип элемента, разбираемого на части.</a:t>
            </a:r>
          </a:p>
          <a:p>
            <a:pPr indent="-228600" lvl="0" marL="1371600" rtl="0">
              <a:spcBef>
                <a:spcPts val="0"/>
              </a:spcBef>
              <a:buClr>
                <a:srgbClr val="434343"/>
              </a:buClr>
              <a:buChar char="●"/>
            </a:pPr>
            <a:r>
              <a:rPr b="1" lang="ru">
                <a:solidFill>
                  <a:srgbClr val="434343"/>
                </a:solidFill>
              </a:rPr>
              <a:t>Т2</a:t>
            </a:r>
            <a:r>
              <a:rPr lang="ru">
                <a:solidFill>
                  <a:srgbClr val="434343"/>
                </a:solidFill>
              </a:rPr>
              <a:t> - тип составной части. Если составных частей много, </a:t>
            </a:r>
            <a:r>
              <a:rPr b="1" lang="ru">
                <a:solidFill>
                  <a:srgbClr val="434343"/>
                </a:solidFill>
              </a:rPr>
              <a:t>Т2</a:t>
            </a:r>
            <a:r>
              <a:rPr lang="ru">
                <a:solidFill>
                  <a:srgbClr val="434343"/>
                </a:solidFill>
              </a:rPr>
              <a:t> будет представлять собой </a:t>
            </a:r>
            <a:r>
              <a:rPr b="1" lang="ru">
                <a:solidFill>
                  <a:srgbClr val="434343"/>
                </a:solidFill>
              </a:rPr>
              <a:t>TupleN[N1, N2… N22]</a:t>
            </a:r>
            <a:r>
              <a:rPr lang="ru">
                <a:solidFill>
                  <a:srgbClr val="434343"/>
                </a:solidFill>
              </a:rPr>
              <a:t>, где N - количество составных элементов</a:t>
            </a:r>
          </a:p>
          <a:p>
            <a:pPr indent="-228600" lvl="0" marL="1371600" rtl="0">
              <a:spcBef>
                <a:spcPts val="0"/>
              </a:spcBef>
              <a:buClr>
                <a:srgbClr val="434343"/>
              </a:buClr>
              <a:buChar char="●"/>
            </a:pPr>
            <a:r>
              <a:rPr lang="ru">
                <a:solidFill>
                  <a:srgbClr val="434343"/>
                </a:solidFill>
              </a:rPr>
              <a:t>Метод </a:t>
            </a:r>
            <a:r>
              <a:rPr b="1" lang="ru">
                <a:solidFill>
                  <a:srgbClr val="434343"/>
                </a:solidFill>
              </a:rPr>
              <a:t>unapply</a:t>
            </a:r>
            <a:r>
              <a:rPr lang="ru">
                <a:solidFill>
                  <a:srgbClr val="434343"/>
                </a:solidFill>
              </a:rPr>
              <a:t> вернет </a:t>
            </a:r>
          </a:p>
          <a:p>
            <a:pPr indent="-228600" lvl="1" marL="1828800" rtl="0">
              <a:spcBef>
                <a:spcPts val="0"/>
              </a:spcBef>
              <a:buClr>
                <a:srgbClr val="434343"/>
              </a:buClr>
              <a:buChar char="○"/>
            </a:pPr>
            <a:r>
              <a:rPr b="1" lang="ru">
                <a:solidFill>
                  <a:srgbClr val="434343"/>
                </a:solidFill>
              </a:rPr>
              <a:t>Some[T2]</a:t>
            </a:r>
            <a:r>
              <a:rPr lang="ru">
                <a:solidFill>
                  <a:srgbClr val="434343"/>
                </a:solidFill>
              </a:rPr>
              <a:t>, если разобрать инстанс удалось</a:t>
            </a:r>
          </a:p>
          <a:p>
            <a:pPr indent="-228600" lvl="1" marL="1828800" rtl="0">
              <a:spcBef>
                <a:spcPts val="0"/>
              </a:spcBef>
              <a:buClr>
                <a:srgbClr val="434343"/>
              </a:buClr>
              <a:buChar char="○"/>
            </a:pPr>
            <a:r>
              <a:rPr b="1" lang="ru">
                <a:solidFill>
                  <a:srgbClr val="434343"/>
                </a:solidFill>
              </a:rPr>
              <a:t>None, </a:t>
            </a:r>
            <a:r>
              <a:rPr lang="ru">
                <a:solidFill>
                  <a:srgbClr val="434343"/>
                </a:solidFill>
              </a:rPr>
              <a:t>если разобрать не удалось</a:t>
            </a:r>
          </a:p>
          <a:p>
            <a:pPr indent="457200" lvl="0" marL="914400" rtl="0">
              <a:spcBef>
                <a:spcPts val="0"/>
              </a:spcBef>
              <a:buNone/>
            </a:pPr>
            <a:r>
              <a:t/>
            </a:r>
            <a:endParaRPr>
              <a:solidFill>
                <a:srgbClr val="434343"/>
              </a:solidFill>
            </a:endParaRPr>
          </a:p>
          <a:p>
            <a:pPr lvl="0" rtl="0">
              <a:spcBef>
                <a:spcPts val="0"/>
              </a:spcBef>
              <a:buNone/>
            </a:pPr>
            <a:r>
              <a:t/>
            </a:r>
            <a:endParaRPr>
              <a:solidFill>
                <a:srgbClr val="434343"/>
              </a:solidFill>
            </a:endParaRPr>
          </a:p>
        </p:txBody>
      </p:sp>
      <p:sp>
        <p:nvSpPr>
          <p:cNvPr id="603" name="Shape 603"/>
          <p:cNvSpPr txBox="1"/>
          <p:nvPr/>
        </p:nvSpPr>
        <p:spPr>
          <a:xfrm>
            <a:off x="311700" y="2209100"/>
            <a:ext cx="7264800" cy="393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unapply(parameter: T1): Option[T2] = </a:t>
            </a:r>
            <a:r>
              <a:rPr i="1"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7" name="Shape 607"/>
        <p:cNvGrpSpPr/>
        <p:nvPr/>
      </p:nvGrpSpPr>
      <p:grpSpPr>
        <a:xfrm>
          <a:off x="0" y="0"/>
          <a:ext cx="0" cy="0"/>
          <a:chOff x="0" y="0"/>
          <a:chExt cx="0" cy="0"/>
        </a:xfrm>
      </p:grpSpPr>
      <p:sp>
        <p:nvSpPr>
          <p:cNvPr id="608" name="Shape 60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09" name="Shape 609"/>
          <p:cNvSpPr txBox="1"/>
          <p:nvPr/>
        </p:nvSpPr>
        <p:spPr>
          <a:xfrm>
            <a:off x="311700" y="1115325"/>
            <a:ext cx="8520600" cy="3801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Unapply и кейс классы</a:t>
            </a:r>
          </a:p>
          <a:p>
            <a:pPr lvl="0">
              <a:spcBef>
                <a:spcPts val="0"/>
              </a:spcBef>
              <a:buNone/>
            </a:pPr>
            <a:r>
              <a:rPr lang="ru">
                <a:solidFill>
                  <a:srgbClr val="434343"/>
                </a:solidFill>
              </a:rPr>
              <a:t>	Для метода </a:t>
            </a:r>
            <a:r>
              <a:rPr b="1" lang="ru">
                <a:solidFill>
                  <a:srgbClr val="434343"/>
                </a:solidFill>
              </a:rPr>
              <a:t>unapply</a:t>
            </a:r>
            <a:r>
              <a:rPr lang="ru">
                <a:solidFill>
                  <a:srgbClr val="434343"/>
                </a:solidFill>
              </a:rPr>
              <a:t>, созданного для кейс класса, действуют те же правила, что и для метода </a:t>
            </a:r>
            <a:r>
              <a:rPr b="1" lang="ru">
                <a:solidFill>
                  <a:srgbClr val="434343"/>
                </a:solidFill>
              </a:rPr>
              <a:t>apply.</a:t>
            </a: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rtl="0">
              <a:spcBef>
                <a:spcPts val="0"/>
              </a:spcBef>
              <a:buNone/>
            </a:pPr>
            <a:r>
              <a:rPr lang="ru">
                <a:solidFill>
                  <a:srgbClr val="434343"/>
                </a:solidFill>
              </a:rPr>
              <a:t>	</a:t>
            </a:r>
          </a:p>
        </p:txBody>
      </p:sp>
      <p:sp>
        <p:nvSpPr>
          <p:cNvPr id="610" name="Shape 610"/>
          <p:cNvSpPr txBox="1"/>
          <p:nvPr/>
        </p:nvSpPr>
        <p:spPr>
          <a:xfrm>
            <a:off x="311700" y="2103525"/>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unapply(puzzle: TestClass): Option[(T1,T2)]</a:t>
            </a:r>
            <a:r>
              <a:rPr lang="ru" sz="1000">
                <a:solidFill>
                  <a:schemeClr val="dk1"/>
                </a:solidFill>
                <a:highlight>
                  <a:srgbClr val="FFFFFF"/>
                </a:highlight>
                <a:latin typeface="Verdana"/>
                <a:ea typeface="Verdana"/>
                <a:cs typeface="Verdana"/>
                <a:sym typeface="Verdana"/>
              </a:rPr>
              <a:t>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14" name="Shape 614"/>
        <p:cNvGrpSpPr/>
        <p:nvPr/>
      </p:nvGrpSpPr>
      <p:grpSpPr>
        <a:xfrm>
          <a:off x="0" y="0"/>
          <a:ext cx="0" cy="0"/>
          <a:chOff x="0" y="0"/>
          <a:chExt cx="0" cy="0"/>
        </a:xfrm>
      </p:grpSpPr>
      <p:sp>
        <p:nvSpPr>
          <p:cNvPr id="615" name="Shape 61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16" name="Shape 616"/>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в операторе присвоения</a:t>
            </a:r>
          </a:p>
          <a:p>
            <a:pPr lvl="0" rtl="0">
              <a:spcBef>
                <a:spcPts val="0"/>
              </a:spcBef>
              <a:buNone/>
            </a:pPr>
            <a:r>
              <a:rPr lang="ru">
                <a:solidFill>
                  <a:srgbClr val="434343"/>
                </a:solidFill>
              </a:rPr>
              <a:t>	Метод </a:t>
            </a:r>
            <a:r>
              <a:rPr b="1" lang="ru">
                <a:solidFill>
                  <a:srgbClr val="434343"/>
                </a:solidFill>
              </a:rPr>
              <a:t>unapply</a:t>
            </a:r>
            <a:r>
              <a:rPr lang="ru">
                <a:solidFill>
                  <a:srgbClr val="434343"/>
                </a:solidFill>
              </a:rPr>
              <a:t> удобно использовать, когда хочется разложить члены класса по переменным.</a:t>
            </a:r>
          </a:p>
          <a:p>
            <a:pPr indent="457200" lvl="0" rtl="0">
              <a:spcBef>
                <a:spcPts val="0"/>
              </a:spcBef>
              <a:buNone/>
            </a:pPr>
            <a:r>
              <a:rPr lang="ru">
                <a:solidFill>
                  <a:srgbClr val="434343"/>
                </a:solidFill>
              </a:rPr>
              <a:t>В примере, ниже мы определим класс </a:t>
            </a:r>
            <a:r>
              <a:rPr b="1" lang="ru">
                <a:solidFill>
                  <a:srgbClr val="434343"/>
                </a:solidFill>
              </a:rPr>
              <a:t>ToyPuzzle</a:t>
            </a:r>
            <a:r>
              <a:rPr lang="ru">
                <a:solidFill>
                  <a:srgbClr val="434343"/>
                </a:solidFill>
              </a:rPr>
              <a:t> и </a:t>
            </a:r>
            <a:r>
              <a:rPr b="1" lang="ru">
                <a:solidFill>
                  <a:srgbClr val="434343"/>
                </a:solidFill>
              </a:rPr>
              <a:t>unapply</a:t>
            </a:r>
            <a:r>
              <a:rPr lang="ru">
                <a:solidFill>
                  <a:srgbClr val="434343"/>
                </a:solidFill>
              </a:rPr>
              <a:t> для него, возвращающий </a:t>
            </a:r>
            <a:r>
              <a:rPr b="1" lang="ru">
                <a:solidFill>
                  <a:srgbClr val="434343"/>
                </a:solidFill>
              </a:rPr>
              <a:t>Option[String,String, String]. </a:t>
            </a:r>
            <a:r>
              <a:rPr lang="ru">
                <a:solidFill>
                  <a:srgbClr val="434343"/>
                </a:solidFill>
              </a:rPr>
              <a:t>Строки будут содержать значения цветов фигурок из которых собран </a:t>
            </a:r>
            <a:r>
              <a:rPr b="1" lang="ru">
                <a:solidFill>
                  <a:srgbClr val="434343"/>
                </a:solidFill>
              </a:rPr>
              <a:t>ToyPuzzle.</a:t>
            </a:r>
          </a:p>
          <a:p>
            <a:pPr indent="457200" lvl="0" rtl="0">
              <a:spcBef>
                <a:spcPts val="0"/>
              </a:spcBef>
              <a:buNone/>
            </a:pPr>
            <a:r>
              <a:rPr lang="ru">
                <a:solidFill>
                  <a:srgbClr val="434343"/>
                </a:solidFill>
              </a:rPr>
              <a:t>В случае, если </a:t>
            </a:r>
            <a:r>
              <a:rPr b="1" lang="ru">
                <a:solidFill>
                  <a:srgbClr val="434343"/>
                </a:solidFill>
              </a:rPr>
              <a:t>unapply</a:t>
            </a:r>
            <a:r>
              <a:rPr lang="ru">
                <a:solidFill>
                  <a:srgbClr val="434343"/>
                </a:solidFill>
              </a:rPr>
              <a:t> применяется в операторе присвоения и метод, по какой-то причине, вернул </a:t>
            </a:r>
            <a:r>
              <a:rPr b="1" lang="ru">
                <a:solidFill>
                  <a:srgbClr val="434343"/>
                </a:solidFill>
              </a:rPr>
              <a:t>None</a:t>
            </a:r>
            <a:r>
              <a:rPr lang="ru">
                <a:solidFill>
                  <a:srgbClr val="434343"/>
                </a:solidFill>
              </a:rPr>
              <a:t> - будет выброшен MatchError.</a:t>
            </a:r>
          </a:p>
          <a:p>
            <a:pPr lvl="0" rtl="0">
              <a:spcBef>
                <a:spcPts val="0"/>
              </a:spcBef>
              <a:buNone/>
            </a:pPr>
            <a:r>
              <a:rPr lang="ru">
                <a:solidFill>
                  <a:srgbClr val="434343"/>
                </a:solidFill>
              </a:rPr>
              <a:t>	</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20" name="Shape 620"/>
        <p:cNvGrpSpPr/>
        <p:nvPr/>
      </p:nvGrpSpPr>
      <p:grpSpPr>
        <a:xfrm>
          <a:off x="0" y="0"/>
          <a:ext cx="0" cy="0"/>
          <a:chOff x="0" y="0"/>
          <a:chExt cx="0" cy="0"/>
        </a:xfrm>
      </p:grpSpPr>
      <p:sp>
        <p:nvSpPr>
          <p:cNvPr id="621" name="Shape 6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22" name="Shape 622"/>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и pattern matching</a:t>
            </a:r>
          </a:p>
          <a:p>
            <a:pPr lvl="0">
              <a:spcBef>
                <a:spcPts val="0"/>
              </a:spcBef>
              <a:buNone/>
            </a:pPr>
            <a:r>
              <a:rPr lang="ru">
                <a:solidFill>
                  <a:srgbClr val="434343"/>
                </a:solidFill>
              </a:rPr>
              <a:t>	Кейс классы и объекты, имеющие определенный метод </a:t>
            </a:r>
            <a:r>
              <a:rPr b="1" lang="ru">
                <a:solidFill>
                  <a:srgbClr val="434343"/>
                </a:solidFill>
              </a:rPr>
              <a:t>unapply</a:t>
            </a:r>
            <a:r>
              <a:rPr lang="ru">
                <a:solidFill>
                  <a:srgbClr val="434343"/>
                </a:solidFill>
              </a:rPr>
              <a:t>, можно использовать в case части pattern mathcing. Нужный сase будет выбран тогда, когда соответствующйи метод </a:t>
            </a:r>
            <a:r>
              <a:rPr b="1" lang="ru">
                <a:solidFill>
                  <a:srgbClr val="434343"/>
                </a:solidFill>
              </a:rPr>
              <a:t>unapply  </a:t>
            </a:r>
            <a:r>
              <a:rPr lang="ru">
                <a:solidFill>
                  <a:srgbClr val="434343"/>
                </a:solidFill>
              </a:rPr>
              <a:t>вернет</a:t>
            </a:r>
            <a:r>
              <a:rPr b="1" lang="ru">
                <a:solidFill>
                  <a:srgbClr val="434343"/>
                </a:solidFill>
              </a:rPr>
              <a:t> Some.</a:t>
            </a:r>
          </a:p>
          <a:p>
            <a:pPr lvl="0" rtl="0">
              <a:spcBef>
                <a:spcPts val="0"/>
              </a:spcBef>
              <a:buNone/>
            </a:pPr>
            <a:r>
              <a:rPr lang="ru">
                <a:solidFill>
                  <a:srgbClr val="434343"/>
                </a:solidFill>
              </a:rPr>
              <a:t>	Пример: </a:t>
            </a:r>
            <a:r>
              <a:rPr b="1" lang="ru">
                <a:solidFill>
                  <a:srgbClr val="434343"/>
                </a:solidFill>
              </a:rPr>
              <a:t>l</a:t>
            </a:r>
            <a:r>
              <a:rPr b="1" lang="ru">
                <a:solidFill>
                  <a:srgbClr val="434343"/>
                </a:solidFill>
              </a:rPr>
              <a:t>ectures.features.Main</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26" name="Shape 626"/>
        <p:cNvGrpSpPr/>
        <p:nvPr/>
      </p:nvGrpSpPr>
      <p:grpSpPr>
        <a:xfrm>
          <a:off x="0" y="0"/>
          <a:ext cx="0" cy="0"/>
          <a:chOff x="0" y="0"/>
          <a:chExt cx="0" cy="0"/>
        </a:xfrm>
      </p:grpSpPr>
      <p:sp>
        <p:nvSpPr>
          <p:cNvPr id="627" name="Shape 6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628" name="Shape 628"/>
          <p:cNvSpPr txBox="1"/>
          <p:nvPr/>
        </p:nvSpPr>
        <p:spPr>
          <a:xfrm>
            <a:off x="311700" y="1079300"/>
            <a:ext cx="7881600" cy="789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метод </a:t>
            </a:r>
            <a:r>
              <a:rPr b="1" lang="ru" sz="1800">
                <a:solidFill>
                  <a:srgbClr val="434343"/>
                </a:solidFill>
              </a:rPr>
              <a:t>add</a:t>
            </a:r>
            <a:r>
              <a:rPr lang="ru" sz="1800">
                <a:solidFill>
                  <a:srgbClr val="434343"/>
                </a:solidFill>
              </a:rPr>
              <a:t> простого бинарного дерева поиска. </a:t>
            </a:r>
          </a:p>
          <a:p>
            <a:pPr indent="457200" lvl="0" rtl="0">
              <a:spcBef>
                <a:spcPts val="0"/>
              </a:spcBef>
              <a:buNone/>
            </a:pPr>
            <a:r>
              <a:rPr lang="ru">
                <a:solidFill>
                  <a:srgbClr val="434343"/>
                </a:solidFill>
              </a:rPr>
              <a:t>Создать генератор дерева.</a:t>
            </a:r>
            <a:r>
              <a:rPr lang="ru">
                <a:solidFill>
                  <a:srgbClr val="434343"/>
                </a:solidFill>
              </a:rPr>
              <a:t>	</a:t>
            </a:r>
            <a:r>
              <a:rPr b="1" lang="ru">
                <a:solidFill>
                  <a:srgbClr val="434343"/>
                </a:solidFill>
              </a:rPr>
              <a:t>lectures.oop.BST</a:t>
            </a:r>
          </a:p>
        </p:txBody>
      </p:sp>
      <p:sp>
        <p:nvSpPr>
          <p:cNvPr id="629" name="Shape 629"/>
          <p:cNvSpPr txBox="1"/>
          <p:nvPr/>
        </p:nvSpPr>
        <p:spPr>
          <a:xfrm>
            <a:off x="311700" y="1989225"/>
            <a:ext cx="7881600" cy="1163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2. Доработать дерево. Поиск </a:t>
            </a:r>
          </a:p>
          <a:p>
            <a:pPr lvl="0" rtl="0">
              <a:spcBef>
                <a:spcPts val="0"/>
              </a:spcBef>
              <a:buNone/>
            </a:pPr>
            <a:r>
              <a:rPr lang="ru" sz="1800">
                <a:solidFill>
                  <a:srgbClr val="434343"/>
                </a:solidFill>
              </a:rPr>
              <a:t>	</a:t>
            </a:r>
            <a:r>
              <a:rPr lang="ru">
                <a:solidFill>
                  <a:srgbClr val="434343"/>
                </a:solidFill>
              </a:rPr>
              <a:t>Добавить в дерево метод find. Для поиска нужного значения метод должен использовать обход по уровням</a:t>
            </a:r>
          </a:p>
          <a:p>
            <a:pPr lvl="0" rtl="0">
              <a:spcBef>
                <a:spcPts val="0"/>
              </a:spcBef>
              <a:buNone/>
            </a:pPr>
            <a:r>
              <a:t/>
            </a:r>
            <a:endParaRPr>
              <a:solidFill>
                <a:srgbClr val="666666"/>
              </a:solidFill>
            </a:endParaRPr>
          </a:p>
        </p:txBody>
      </p:sp>
      <p:sp>
        <p:nvSpPr>
          <p:cNvPr id="630" name="Shape 630"/>
          <p:cNvSpPr txBox="1"/>
          <p:nvPr/>
        </p:nvSpPr>
        <p:spPr>
          <a:xfrm>
            <a:off x="311700" y="3232149"/>
            <a:ext cx="7881600" cy="1194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3. Доработать дерево. Метод </a:t>
            </a:r>
            <a:r>
              <a:rPr b="1" lang="ru" sz="1800">
                <a:solidFill>
                  <a:srgbClr val="434343"/>
                </a:solidFill>
              </a:rPr>
              <a:t>toString</a:t>
            </a:r>
            <a:r>
              <a:rPr lang="ru" sz="1800">
                <a:solidFill>
                  <a:srgbClr val="434343"/>
                </a:solidFill>
              </a:rPr>
              <a:t>	</a:t>
            </a:r>
          </a:p>
          <a:p>
            <a:pPr lvl="0" rtl="0">
              <a:spcBef>
                <a:spcPts val="0"/>
              </a:spcBef>
              <a:buNone/>
            </a:pPr>
            <a:r>
              <a:rPr lang="ru" sz="1800">
                <a:solidFill>
                  <a:srgbClr val="434343"/>
                </a:solidFill>
              </a:rPr>
              <a:t>	</a:t>
            </a:r>
            <a:r>
              <a:rPr lang="ru">
                <a:solidFill>
                  <a:srgbClr val="434343"/>
                </a:solidFill>
              </a:rPr>
              <a:t>Дерево - сложная структура, поэтому хорошо бы иметь для нее красивое визуальнoе представление. Для этого нужно переопределить метод </a:t>
            </a:r>
            <a:r>
              <a:rPr b="1" lang="ru">
                <a:solidFill>
                  <a:srgbClr val="434343"/>
                </a:solidFill>
              </a:rPr>
              <a:t>toString, </a:t>
            </a:r>
            <a:r>
              <a:rPr lang="ru">
                <a:solidFill>
                  <a:srgbClr val="434343"/>
                </a:solidFill>
              </a:rPr>
              <a:t>. </a:t>
            </a:r>
          </a:p>
          <a:p>
            <a:pPr lvl="0" rtl="0">
              <a:spcBef>
                <a:spcPts val="0"/>
              </a:spcBef>
              <a:buNone/>
            </a:pPr>
            <a:r>
              <a:t/>
            </a:r>
            <a:endParaRPr>
              <a:solidFill>
                <a:srgbClr val="434343"/>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34" name="Shape 634"/>
        <p:cNvGrpSpPr/>
        <p:nvPr/>
      </p:nvGrpSpPr>
      <p:grpSpPr>
        <a:xfrm>
          <a:off x="0" y="0"/>
          <a:ext cx="0" cy="0"/>
          <a:chOff x="0" y="0"/>
          <a:chExt cx="0" cy="0"/>
        </a:xfrm>
      </p:grpSpPr>
      <p:sp>
        <p:nvSpPr>
          <p:cNvPr id="635" name="Shape 63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636" name="Shape 636"/>
          <p:cNvSpPr txBox="1"/>
          <p:nvPr/>
        </p:nvSpPr>
        <p:spPr>
          <a:xfrm>
            <a:off x="311700" y="1079299"/>
            <a:ext cx="7881600" cy="1619700"/>
          </a:xfrm>
          <a:prstGeom prst="rect">
            <a:avLst/>
          </a:prstGeom>
          <a:noFill/>
          <a:ln>
            <a:noFill/>
          </a:ln>
        </p:spPr>
        <p:txBody>
          <a:bodyPr anchorCtr="0" anchor="t" bIns="91425" lIns="91425" rIns="91425" tIns="91425">
            <a:noAutofit/>
          </a:bodyPr>
          <a:lstStyle/>
          <a:p>
            <a:pPr indent="457200" lvl="0" marL="457200">
              <a:spcBef>
                <a:spcPts val="0"/>
              </a:spcBef>
              <a:buNone/>
            </a:pPr>
            <a:r>
              <a:rPr lang="ru" sz="1800">
                <a:solidFill>
                  <a:srgbClr val="666666"/>
                </a:solidFill>
              </a:rPr>
              <a:t>				      </a:t>
            </a:r>
            <a:r>
              <a:rPr lang="ru" sz="1800">
                <a:solidFill>
                  <a:srgbClr val="434343"/>
                </a:solidFill>
              </a:rPr>
              <a:t>100                                 </a:t>
            </a:r>
          </a:p>
          <a:p>
            <a:pPr indent="457200" lvl="0" marL="457200">
              <a:spcBef>
                <a:spcPts val="0"/>
              </a:spcBef>
              <a:buNone/>
            </a:pPr>
            <a:r>
              <a:rPr lang="ru" sz="1800">
                <a:solidFill>
                  <a:srgbClr val="434343"/>
                </a:solidFill>
              </a:rPr>
              <a:t>			 15		  	         190</a:t>
            </a:r>
          </a:p>
          <a:p>
            <a:pPr indent="457200" lvl="0" marL="457200">
              <a:spcBef>
                <a:spcPts val="0"/>
              </a:spcBef>
              <a:buNone/>
            </a:pPr>
            <a:r>
              <a:rPr lang="ru" sz="1800">
                <a:solidFill>
                  <a:srgbClr val="434343"/>
                </a:solidFill>
              </a:rPr>
              <a:t>                 3            91	           171            205</a:t>
            </a:r>
          </a:p>
          <a:p>
            <a:pPr indent="457200" lvl="0" marL="457200" rtl="0">
              <a:spcBef>
                <a:spcPts val="0"/>
              </a:spcBef>
              <a:buNone/>
            </a:pPr>
            <a:r>
              <a:rPr lang="ru" sz="1800">
                <a:solidFill>
                  <a:srgbClr val="434343"/>
                </a:solidFill>
              </a:rPr>
              <a:t>                   13    17          155            303         </a:t>
            </a:r>
          </a:p>
          <a:p>
            <a:pPr indent="0" lvl="0" marL="0" rtl="0">
              <a:spcBef>
                <a:spcPts val="0"/>
              </a:spcBef>
              <a:buNone/>
            </a:pPr>
            <a:r>
              <a:rPr lang="ru" sz="1800">
                <a:solidFill>
                  <a:srgbClr val="434343"/>
                </a:solidFill>
              </a:rPr>
              <a:t> </a:t>
            </a:r>
            <a:r>
              <a:rPr lang="ru">
                <a:solidFill>
                  <a:srgbClr val="434343"/>
                </a:solidFill>
              </a:rPr>
              <a:t>	Для наглядности можно, </a:t>
            </a:r>
            <a:r>
              <a:rPr lang="ru">
                <a:solidFill>
                  <a:srgbClr val="434343"/>
                </a:solidFill>
              </a:rPr>
              <a:t>заменить</a:t>
            </a:r>
            <a:r>
              <a:rPr lang="ru">
                <a:solidFill>
                  <a:srgbClr val="434343"/>
                </a:solidFill>
              </a:rPr>
              <a:t> отсутствующих потомков значением ‘</a:t>
            </a:r>
            <a:r>
              <a:rPr b="1" lang="ru">
                <a:solidFill>
                  <a:srgbClr val="434343"/>
                </a:solidFill>
              </a:rPr>
              <a:t>-1</a:t>
            </a:r>
            <a:r>
              <a:rPr lang="ru">
                <a:solidFill>
                  <a:srgbClr val="434343"/>
                </a:solidFill>
              </a:rPr>
              <a:t>’</a:t>
            </a:r>
          </a:p>
        </p:txBody>
      </p:sp>
      <p:sp>
        <p:nvSpPr>
          <p:cNvPr id="637" name="Shape 637"/>
          <p:cNvSpPr txBox="1"/>
          <p:nvPr/>
        </p:nvSpPr>
        <p:spPr>
          <a:xfrm>
            <a:off x="277725" y="2698998"/>
            <a:ext cx="7881600" cy="1368299"/>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Задача 4. Метод fold для дерева </a:t>
            </a:r>
          </a:p>
          <a:p>
            <a:pPr indent="457200" lvl="0" marL="0" rtl="0">
              <a:spcBef>
                <a:spcPts val="0"/>
              </a:spcBef>
              <a:buNone/>
            </a:pPr>
            <a:r>
              <a:t/>
            </a:r>
            <a:endParaRPr>
              <a:solidFill>
                <a:srgbClr val="434343"/>
              </a:solidFill>
            </a:endParaRPr>
          </a:p>
          <a:p>
            <a:pPr indent="457200" lvl="0" marL="0" rtl="0">
              <a:spcBef>
                <a:spcPts val="0"/>
              </a:spcBef>
              <a:buNone/>
            </a:pPr>
            <a:r>
              <a:rPr b="1" lang="ru">
                <a:solidFill>
                  <a:srgbClr val="434343"/>
                </a:solidFill>
              </a:rPr>
              <a:t>def fold(aggregator: Int)(f: (Int, Int) =&gt;(Int))</a:t>
            </a:r>
            <a:r>
              <a:rPr lang="ru">
                <a:solidFill>
                  <a:srgbClr val="434343"/>
                </a:solidFill>
              </a:rPr>
              <a:t>. Метод предназначен агрегирования значений улов дерева. Например, с его помощью можно вычислить сумму значений всех узлов.</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1" name="Shape 641"/>
        <p:cNvGrpSpPr/>
        <p:nvPr/>
      </p:nvGrpSpPr>
      <p:grpSpPr>
        <a:xfrm>
          <a:off x="0" y="0"/>
          <a:ext cx="0" cy="0"/>
          <a:chOff x="0" y="0"/>
          <a:chExt cx="0" cy="0"/>
        </a:xfrm>
      </p:grpSpPr>
      <p:sp>
        <p:nvSpPr>
          <p:cNvPr id="642" name="Shape 64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43" name="Shape 643"/>
          <p:cNvSpPr txBox="1"/>
          <p:nvPr/>
        </p:nvSpPr>
        <p:spPr>
          <a:xfrm>
            <a:off x="311700" y="1079300"/>
            <a:ext cx="7881600" cy="3634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Тесты - это приложения, которые проверяют приложения</a:t>
            </a:r>
          </a:p>
          <a:p>
            <a:pPr indent="0" lvl="0" marL="0" rtl="0">
              <a:spcBef>
                <a:spcPts val="0"/>
              </a:spcBef>
              <a:buNone/>
            </a:pPr>
            <a:r>
              <a:rPr lang="ru">
                <a:solidFill>
                  <a:srgbClr val="434343"/>
                </a:solidFill>
              </a:rPr>
              <a:t>	классификация тестирования:</a:t>
            </a:r>
          </a:p>
          <a:p>
            <a:pPr indent="-228600" lvl="0" marL="914400" rtl="0">
              <a:spcBef>
                <a:spcPts val="0"/>
              </a:spcBef>
              <a:buClr>
                <a:srgbClr val="434343"/>
              </a:buClr>
              <a:buChar char="●"/>
            </a:pPr>
            <a:r>
              <a:rPr lang="ru">
                <a:solidFill>
                  <a:srgbClr val="434343"/>
                </a:solidFill>
              </a:rPr>
              <a:t>unit test - тест небольшой части приложения, функции, реализации какого-либо интерфейса</a:t>
            </a:r>
          </a:p>
          <a:p>
            <a:pPr indent="-228600" lvl="0" marL="914400" rtl="0">
              <a:spcBef>
                <a:spcPts val="0"/>
              </a:spcBef>
              <a:buClr>
                <a:srgbClr val="434343"/>
              </a:buClr>
              <a:buChar char="●"/>
            </a:pPr>
            <a:r>
              <a:rPr lang="ru">
                <a:solidFill>
                  <a:srgbClr val="434343"/>
                </a:solidFill>
              </a:rPr>
              <a:t>functional(system) test - тестирование крупной подсистемы приложения “в сборе”</a:t>
            </a:r>
          </a:p>
          <a:p>
            <a:pPr indent="-228600" lvl="0" marL="914400" rtl="0">
              <a:spcBef>
                <a:spcPts val="0"/>
              </a:spcBef>
              <a:buClr>
                <a:srgbClr val="434343"/>
              </a:buClr>
              <a:buChar char="●"/>
            </a:pPr>
            <a:r>
              <a:rPr lang="ru">
                <a:solidFill>
                  <a:srgbClr val="434343"/>
                </a:solidFill>
              </a:rPr>
              <a:t>validation &amp; verification -  тест всего приложения на соответствие требованиям. Очень частот проводится вручную </a:t>
            </a:r>
          </a:p>
          <a:p>
            <a:pPr indent="-228600" lvl="0" marL="914400" rtl="0">
              <a:spcBef>
                <a:spcPts val="0"/>
              </a:spcBef>
              <a:buClr>
                <a:srgbClr val="434343"/>
              </a:buClr>
              <a:buChar char="●"/>
            </a:pPr>
            <a:r>
              <a:rPr lang="ru">
                <a:solidFill>
                  <a:srgbClr val="434343"/>
                </a:solidFill>
              </a:rPr>
              <a:t>smoke test - проверка на соответствие требованиям всего приложения</a:t>
            </a:r>
          </a:p>
          <a:p>
            <a:pPr indent="-228600" lvl="0" marL="914400" rtl="0">
              <a:spcBef>
                <a:spcPts val="0"/>
              </a:spcBef>
              <a:buClr>
                <a:srgbClr val="434343"/>
              </a:buClr>
              <a:buChar char="●"/>
            </a:pPr>
            <a:r>
              <a:rPr lang="ru">
                <a:solidFill>
                  <a:srgbClr val="434343"/>
                </a:solidFill>
              </a:rPr>
              <a:t>performance tests (stress test, resilience test) - категория тестов направленная на проверке “спортивной формы” приложения.</a:t>
            </a:r>
          </a:p>
          <a:p>
            <a:pPr indent="0" lvl="0" marL="0" rtl="0">
              <a:spcBef>
                <a:spcPts val="0"/>
              </a:spcBef>
              <a:buNone/>
            </a:pPr>
            <a:r>
              <a:rPr lang="ru">
                <a:solidFill>
                  <a:srgbClr val="434343"/>
                </a:solidFill>
              </a:rPr>
              <a:t>	white box - тестирование с учетом знания реализации приложения. Этот подход чаще применяется для unit тестирования. </a:t>
            </a:r>
          </a:p>
          <a:p>
            <a:pPr indent="0" lvl="0" marL="0" rtl="0">
              <a:spcBef>
                <a:spcPts val="0"/>
              </a:spcBef>
              <a:buNone/>
            </a:pPr>
            <a:r>
              <a:rPr lang="ru">
                <a:solidFill>
                  <a:srgbClr val="434343"/>
                </a:solidFill>
              </a:rPr>
              <a:t>	black box - тестирования на основе требований. V&amp;V и smoke</a:t>
            </a:r>
          </a:p>
          <a:p>
            <a:pPr indent="457200" lvl="0" marL="0" rtl="0">
              <a:spcBef>
                <a:spcPts val="0"/>
              </a:spcBef>
              <a:buNone/>
            </a:pPr>
            <a:r>
              <a:rPr lang="ru">
                <a:solidFill>
                  <a:srgbClr val="434343"/>
                </a:solidFill>
              </a:rPr>
              <a:t>grey box -  тесты для которых важно учитывать и техническую информацию о приложении и функциональные требования. Preformance и smoke чаще всего. </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7" name="Shape 647"/>
        <p:cNvGrpSpPr/>
        <p:nvPr/>
      </p:nvGrpSpPr>
      <p:grpSpPr>
        <a:xfrm>
          <a:off x="0" y="0"/>
          <a:ext cx="0" cy="0"/>
          <a:chOff x="0" y="0"/>
          <a:chExt cx="0" cy="0"/>
        </a:xfrm>
      </p:grpSpPr>
      <p:sp>
        <p:nvSpPr>
          <p:cNvPr id="648" name="Shape 64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49" name="Shape 649"/>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Как тестируем мы.</a:t>
            </a:r>
          </a:p>
          <a:p>
            <a:pPr indent="457200" lvl="0" marL="0" rtl="0">
              <a:spcBef>
                <a:spcPts val="0"/>
              </a:spcBef>
              <a:buNone/>
            </a:pPr>
            <a:r>
              <a:rPr lang="ru">
                <a:solidFill>
                  <a:srgbClr val="434343"/>
                </a:solidFill>
              </a:rPr>
              <a:t>Перед тем как попасть на бой, приложение должно пройти несколько </a:t>
            </a:r>
            <a:r>
              <a:rPr lang="ru" strike="sngStrike">
                <a:solidFill>
                  <a:srgbClr val="434343"/>
                </a:solidFill>
              </a:rPr>
              <a:t>кругов ада,</a:t>
            </a:r>
            <a:r>
              <a:rPr lang="ru">
                <a:solidFill>
                  <a:srgbClr val="434343"/>
                </a:solidFill>
              </a:rPr>
              <a:t> этапов тестирования.</a:t>
            </a:r>
          </a:p>
          <a:p>
            <a:pPr indent="-228600" lvl="0" marL="914400" rtl="0">
              <a:spcBef>
                <a:spcPts val="0"/>
              </a:spcBef>
              <a:buClr>
                <a:srgbClr val="434343"/>
              </a:buClr>
              <a:buChar char="●"/>
            </a:pPr>
            <a:r>
              <a:rPr lang="ru">
                <a:solidFill>
                  <a:srgbClr val="434343"/>
                </a:solidFill>
              </a:rPr>
              <a:t>сode review - проводят все члены команды</a:t>
            </a:r>
          </a:p>
          <a:p>
            <a:pPr indent="-228600" lvl="0" marL="914400" rtl="0">
              <a:spcBef>
                <a:spcPts val="0"/>
              </a:spcBef>
              <a:buClr>
                <a:srgbClr val="434343"/>
              </a:buClr>
              <a:buChar char="●"/>
            </a:pPr>
            <a:r>
              <a:rPr lang="ru">
                <a:solidFill>
                  <a:srgbClr val="434343"/>
                </a:solidFill>
              </a:rPr>
              <a:t>unit и functional тесты - запускаются при каждом пул реквесте в общую ветку. Наличие тестов обязательное требование, для успешного прохождения CR.</a:t>
            </a:r>
          </a:p>
          <a:p>
            <a:pPr indent="-228600" lvl="0" marL="914400" rtl="0">
              <a:spcBef>
                <a:spcPts val="0"/>
              </a:spcBef>
              <a:buClr>
                <a:srgbClr val="434343"/>
              </a:buClr>
              <a:buChar char="●"/>
            </a:pPr>
            <a:r>
              <a:rPr lang="ru">
                <a:solidFill>
                  <a:srgbClr val="434343"/>
                </a:solidFill>
              </a:rPr>
              <a:t>V &amp; V  на тестовой и закрытой боевой средах. Этим занимается отдел тестирования. </a:t>
            </a:r>
          </a:p>
          <a:p>
            <a:pPr indent="-228600" lvl="0" marL="914400" rtl="0">
              <a:spcBef>
                <a:spcPts val="0"/>
              </a:spcBef>
              <a:buClr>
                <a:srgbClr val="434343"/>
              </a:buClr>
              <a:buChar char="●"/>
            </a:pPr>
            <a:r>
              <a:rPr lang="ru">
                <a:solidFill>
                  <a:srgbClr val="434343"/>
                </a:solidFill>
              </a:rPr>
              <a:t>smoke тесты и стресс тест.  Selenium +  Gatling</a:t>
            </a:r>
          </a:p>
          <a:p>
            <a:pPr indent="-228600" lvl="0" marL="914400" rtl="0">
              <a:spcBef>
                <a:spcPts val="0"/>
              </a:spcBef>
              <a:buClr>
                <a:srgbClr val="434343"/>
              </a:buClr>
              <a:buChar char="●"/>
            </a:pPr>
            <a:r>
              <a:rPr lang="ru">
                <a:solidFill>
                  <a:srgbClr val="434343"/>
                </a:solidFill>
              </a:rPr>
              <a:t>smoke тест и V &amp; V после релиза</a:t>
            </a:r>
          </a:p>
          <a:p>
            <a:pPr indent="457200" lvl="0" marL="0" rtl="0">
              <a:spcBef>
                <a:spcPts val="0"/>
              </a:spcBef>
              <a:buNone/>
            </a:pPr>
            <a:r>
              <a:t/>
            </a:r>
            <a:endParaRPr>
              <a:solidFill>
                <a:srgbClr val="434343"/>
              </a:solidFill>
            </a:endParaRPr>
          </a:p>
          <a:p>
            <a:pPr indent="457200" lvl="0" marL="0" rtl="0">
              <a:spcBef>
                <a:spcPts val="0"/>
              </a:spcBef>
              <a:buNone/>
            </a:pPr>
            <a:r>
              <a:t/>
            </a:r>
            <a:endParaRPr>
              <a:solidFill>
                <a:srgbClr val="434343"/>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53" name="Shape 653"/>
        <p:cNvGrpSpPr/>
        <p:nvPr/>
      </p:nvGrpSpPr>
      <p:grpSpPr>
        <a:xfrm>
          <a:off x="0" y="0"/>
          <a:ext cx="0" cy="0"/>
          <a:chOff x="0" y="0"/>
          <a:chExt cx="0" cy="0"/>
        </a:xfrm>
      </p:grpSpPr>
      <p:sp>
        <p:nvSpPr>
          <p:cNvPr id="654" name="Shape 65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55" name="Shape 655"/>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Часто употребляемые термины</a:t>
            </a:r>
          </a:p>
          <a:p>
            <a:pPr indent="-228600" lvl="0" marL="914400" rtl="0">
              <a:spcBef>
                <a:spcPts val="0"/>
              </a:spcBef>
              <a:buClr>
                <a:srgbClr val="434343"/>
              </a:buClr>
              <a:buChar char="●"/>
            </a:pPr>
            <a:r>
              <a:rPr lang="ru">
                <a:solidFill>
                  <a:srgbClr val="434343"/>
                </a:solidFill>
              </a:rPr>
              <a:t>Test Driven Developments (TDD) - методология разработки, в которой написание тестов происходит раньше написания основного кода приложения. </a:t>
            </a:r>
            <a:r>
              <a:rPr lang="ru" u="sng">
                <a:solidFill>
                  <a:schemeClr val="hlink"/>
                </a:solidFill>
                <a:hlinkClick r:id="rId3"/>
              </a:rPr>
              <a:t>Wiki</a:t>
            </a:r>
          </a:p>
          <a:p>
            <a:pPr indent="-228600" lvl="0" marL="914400" rtl="0">
              <a:spcBef>
                <a:spcPts val="0"/>
              </a:spcBef>
              <a:buClr>
                <a:srgbClr val="434343"/>
              </a:buClr>
              <a:buChar char="●"/>
            </a:pPr>
            <a:r>
              <a:rPr lang="ru">
                <a:solidFill>
                  <a:srgbClr val="434343"/>
                </a:solidFill>
              </a:rPr>
              <a:t>Behaviour Driven Development (BDD)  - это подход при котором тесты представляют собой исполняемую спецификацию приложения. </a:t>
            </a:r>
            <a:r>
              <a:rPr lang="ru" u="sng">
                <a:solidFill>
                  <a:schemeClr val="hlink"/>
                </a:solidFill>
                <a:hlinkClick r:id="rId4"/>
              </a:rPr>
              <a:t>Scala test BDD</a:t>
            </a:r>
          </a:p>
          <a:p>
            <a:pPr indent="-228600" lvl="0" marL="914400" rtl="0">
              <a:spcBef>
                <a:spcPts val="0"/>
              </a:spcBef>
              <a:buClr>
                <a:srgbClr val="434343"/>
              </a:buClr>
              <a:buChar char="●"/>
            </a:pPr>
            <a:r>
              <a:rPr lang="ru">
                <a:solidFill>
                  <a:srgbClr val="434343"/>
                </a:solidFill>
              </a:rPr>
              <a:t>mock, stub, dummy - это модули частично или полностью, подменяющие собой соответствующие модули тестируемого приложения. </a:t>
            </a:r>
            <a:r>
              <a:rPr lang="ru" u="sng">
                <a:solidFill>
                  <a:schemeClr val="hlink"/>
                </a:solidFill>
                <a:hlinkClick r:id="rId5"/>
              </a:rPr>
              <a:t>Интересная статья</a:t>
            </a:r>
            <a:r>
              <a:rPr lang="ru">
                <a:solidFill>
                  <a:srgbClr val="434343"/>
                </a:solidFill>
              </a:rPr>
              <a:t>  Мартина Фаулера на тему моков, стабов и подхода к Unit тестированию</a:t>
            </a:r>
          </a:p>
          <a:p>
            <a:pPr indent="-228600" lvl="0" marL="914400" rtl="0">
              <a:spcBef>
                <a:spcPts val="0"/>
              </a:spcBef>
              <a:buClr>
                <a:srgbClr val="434343"/>
              </a:buClr>
              <a:buChar char="●"/>
            </a:pPr>
            <a:r>
              <a:rPr lang="ru">
                <a:solidFill>
                  <a:srgbClr val="434343"/>
                </a:solidFill>
              </a:rPr>
              <a:t>spy - частично примененный mock</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59" name="Shape 659"/>
        <p:cNvGrpSpPr/>
        <p:nvPr/>
      </p:nvGrpSpPr>
      <p:grpSpPr>
        <a:xfrm>
          <a:off x="0" y="0"/>
          <a:ext cx="0" cy="0"/>
          <a:chOff x="0" y="0"/>
          <a:chExt cx="0" cy="0"/>
        </a:xfrm>
      </p:grpSpPr>
      <p:sp>
        <p:nvSpPr>
          <p:cNvPr id="660" name="Shape 6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61" name="Shape 661"/>
          <p:cNvSpPr txBox="1"/>
          <p:nvPr/>
        </p:nvSpPr>
        <p:spPr>
          <a:xfrm>
            <a:off x="311700" y="1079300"/>
            <a:ext cx="7881600" cy="22218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ScalaTest</a:t>
            </a:r>
          </a:p>
          <a:p>
            <a:pPr indent="0" lvl="0" marL="0" rtl="0">
              <a:spcBef>
                <a:spcPts val="0"/>
              </a:spcBef>
              <a:buNone/>
            </a:pPr>
            <a:r>
              <a:rPr lang="ru" sz="1800">
                <a:solidFill>
                  <a:srgbClr val="434343"/>
                </a:solidFill>
              </a:rPr>
              <a:t>	</a:t>
            </a:r>
            <a:r>
              <a:rPr lang="ru">
                <a:solidFill>
                  <a:srgbClr val="434343"/>
                </a:solidFill>
              </a:rPr>
              <a:t>Самый популярный фреймворк для unit и functional тестирования на скале. Домашняя страница - </a:t>
            </a:r>
            <a:r>
              <a:rPr lang="ru" u="sng">
                <a:solidFill>
                  <a:schemeClr val="hlink"/>
                </a:solidFill>
                <a:hlinkClick r:id="rId3"/>
              </a:rPr>
              <a:t>http://www.scalatest.org/</a:t>
            </a:r>
          </a:p>
          <a:p>
            <a:pPr indent="0" lvl="0" marL="0" rtl="0">
              <a:spcBef>
                <a:spcPts val="0"/>
              </a:spcBef>
              <a:buNone/>
            </a:pPr>
            <a:r>
              <a:rPr lang="ru">
                <a:solidFill>
                  <a:srgbClr val="434343"/>
                </a:solidFill>
              </a:rPr>
              <a:t>	ScalaTest предоставляет программисту на выбор, несколько стилей написания тестов. Что бы было понятнее сразу перейдем к примерам</a:t>
            </a:r>
          </a:p>
          <a:p>
            <a:pPr indent="0" lvl="0" marL="0" rtl="0">
              <a:spcBef>
                <a:spcPts val="0"/>
              </a:spcBef>
              <a:buNone/>
            </a:pPr>
            <a:r>
              <a:rPr b="1" lang="ru">
                <a:solidFill>
                  <a:srgbClr val="434343"/>
                </a:solidFill>
              </a:rPr>
              <a:t>	lectures.collections.MergeSortImpFunSuiteTest</a:t>
            </a:r>
          </a:p>
          <a:p>
            <a:pPr indent="0" lvl="0" marL="0" rtl="0">
              <a:spcBef>
                <a:spcPts val="0"/>
              </a:spcBef>
              <a:buNone/>
            </a:pPr>
            <a:r>
              <a:rPr lang="ru">
                <a:solidFill>
                  <a:srgbClr val="434343"/>
                </a:solidFill>
              </a:rPr>
              <a:t>	</a:t>
            </a:r>
            <a:r>
              <a:rPr b="1" lang="ru">
                <a:solidFill>
                  <a:srgbClr val="434343"/>
                </a:solidFill>
              </a:rPr>
              <a:t>lectures.collections.MergeSortImplFlatSpecTest</a:t>
            </a:r>
          </a:p>
          <a:p>
            <a:pPr indent="0" lvl="0" marL="0" rtl="0">
              <a:spcBef>
                <a:spcPts val="0"/>
              </a:spcBef>
              <a:buNone/>
            </a:pPr>
            <a:r>
              <a:rPr b="1" lang="ru">
                <a:solidFill>
                  <a:srgbClr val="434343"/>
                </a:solidFill>
              </a:rPr>
              <a:t>	lectures.collections.MergeSortImplWordSpecTest</a:t>
            </a:r>
          </a:p>
          <a:p>
            <a:pPr indent="457200" lvl="0" marL="0" rtl="0">
              <a:spcBef>
                <a:spcPts val="0"/>
              </a:spcBef>
              <a:buNone/>
            </a:pPr>
            <a:r>
              <a:rPr b="1" lang="ru">
                <a:solidFill>
                  <a:srgbClr val="434343"/>
                </a:solidFill>
              </a:rPr>
              <a:t>lectures.oop.BSTTestWithMocks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14" name="Shape 114"/>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15" name="Shape 115"/>
          <p:cNvSpPr txBox="1"/>
          <p:nvPr/>
        </p:nvSpPr>
        <p:spPr>
          <a:xfrm>
            <a:off x="311700" y="2131750"/>
            <a:ext cx="4599900" cy="14397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printSomething() = </a:t>
            </a:r>
            <a:r>
              <a:rPr b="1" lang="ru" sz="1000">
                <a:solidFill>
                  <a:srgbClr val="008000"/>
                </a:solidFill>
                <a:latin typeface="Verdana"/>
                <a:ea typeface="Verdana"/>
                <a:cs typeface="Verdana"/>
                <a:sym typeface="Verdana"/>
              </a:rPr>
              <a:t>" - это 2 плюс 3"</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 calculateSomething()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1</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result = calculateSomething + </a:t>
            </a:r>
            <a:r>
              <a:rPr lang="ru" sz="1000">
                <a:solidFill>
                  <a:srgbClr val="0000FF"/>
                </a:solidFill>
                <a:latin typeface="Verdana"/>
                <a:ea typeface="Verdana"/>
                <a:cs typeface="Verdana"/>
                <a:sym typeface="Verdana"/>
              </a:rPr>
              <a:t>3 </a:t>
            </a:r>
            <a:r>
              <a:rPr lang="ru" sz="1000">
                <a:solidFill>
                  <a:schemeClr val="dk1"/>
                </a:solidFill>
                <a:latin typeface="Verdana"/>
                <a:ea typeface="Verdana"/>
                <a:cs typeface="Verdana"/>
                <a:sym typeface="Verdana"/>
              </a:rPr>
              <a:t>+ printSomething</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result</a:t>
            </a:r>
          </a:p>
        </p:txBody>
      </p:sp>
      <p:sp>
        <p:nvSpPr>
          <p:cNvPr id="116" name="Shape 116"/>
          <p:cNvSpPr txBox="1"/>
          <p:nvPr/>
        </p:nvSpPr>
        <p:spPr>
          <a:xfrm>
            <a:off x="311700" y="1575731"/>
            <a:ext cx="45027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Развитый вывод типов</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65" name="Shape 665"/>
        <p:cNvGrpSpPr/>
        <p:nvPr/>
      </p:nvGrpSpPr>
      <p:grpSpPr>
        <a:xfrm>
          <a:off x="0" y="0"/>
          <a:ext cx="0" cy="0"/>
          <a:chOff x="0" y="0"/>
          <a:chExt cx="0" cy="0"/>
        </a:xfrm>
      </p:grpSpPr>
      <p:sp>
        <p:nvSpPr>
          <p:cNvPr id="666" name="Shape 66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67" name="Shape 667"/>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ScalaCheck</a:t>
            </a:r>
          </a:p>
          <a:p>
            <a:pPr indent="0" lvl="0" marL="0" rtl="0">
              <a:spcBef>
                <a:spcPts val="0"/>
              </a:spcBef>
              <a:buNone/>
            </a:pPr>
            <a:r>
              <a:rPr lang="ru">
                <a:solidFill>
                  <a:srgbClr val="434343"/>
                </a:solidFill>
              </a:rPr>
              <a:t>	Это фреймворк, предназначенный для тестирования по свойствам (property testing)</a:t>
            </a:r>
          </a:p>
          <a:p>
            <a:pPr indent="0" lvl="0" marL="0" rtl="0">
              <a:spcBef>
                <a:spcPts val="0"/>
              </a:spcBef>
              <a:buNone/>
            </a:pPr>
            <a:r>
              <a:rPr lang="ru">
                <a:solidFill>
                  <a:srgbClr val="434343"/>
                </a:solidFill>
              </a:rPr>
              <a:t>Его можно использовать как отдельно, так и в составе ScalaTest. </a:t>
            </a:r>
          </a:p>
          <a:p>
            <a:pPr indent="457200" lvl="0" marL="0" rtl="0">
              <a:spcBef>
                <a:spcPts val="0"/>
              </a:spcBef>
              <a:buNone/>
            </a:pPr>
            <a:r>
              <a:rPr lang="ru">
                <a:solidFill>
                  <a:srgbClr val="434343"/>
                </a:solidFill>
              </a:rPr>
              <a:t>Property testing - это разновидность автоматизированного grey box тестирования. На вход system under test (SUT) передаются наборы параметров. После обработки параметров в SUT, выходные данные проверяются в соответствии с логикой его работы.  </a:t>
            </a:r>
          </a:p>
          <a:p>
            <a:pPr indent="457200" lvl="0" marL="0" rtl="0">
              <a:spcBef>
                <a:spcPts val="0"/>
              </a:spcBef>
              <a:buNone/>
            </a:pPr>
            <a:r>
              <a:rPr lang="ru">
                <a:solidFill>
                  <a:srgbClr val="434343"/>
                </a:solidFill>
              </a:rPr>
              <a:t>Входные данные для теста могут быть заранее подготовлены разработчиком, в этом случае это тестирование на основе таблиц (table driven). Или данные могут быть сгенирированы автоматически. Последний вид тестирования часто называют generator driven. Подробнее о property testing можно прочитать соответствующей странице на </a:t>
            </a:r>
            <a:r>
              <a:rPr lang="ru" u="sng">
                <a:solidFill>
                  <a:schemeClr val="hlink"/>
                </a:solidFill>
                <a:hlinkClick r:id="rId3"/>
              </a:rPr>
              <a:t>сайте ScalaTest</a:t>
            </a:r>
          </a:p>
          <a:p>
            <a:pPr indent="457200" lvl="0" marL="0" rtl="0">
              <a:spcBef>
                <a:spcPts val="0"/>
              </a:spcBef>
              <a:buNone/>
            </a:pPr>
            <a:r>
              <a:rPr lang="ru">
                <a:solidFill>
                  <a:srgbClr val="434343"/>
                </a:solidFill>
              </a:rPr>
              <a:t>Примеры</a:t>
            </a:r>
          </a:p>
          <a:p>
            <a:pPr indent="-228600" lvl="0" marL="914400" rtl="0">
              <a:spcBef>
                <a:spcPts val="0"/>
              </a:spcBef>
              <a:buClr>
                <a:srgbClr val="434343"/>
              </a:buClr>
              <a:buChar char="●"/>
            </a:pPr>
            <a:r>
              <a:rPr lang="ru">
                <a:solidFill>
                  <a:srgbClr val="434343"/>
                </a:solidFill>
              </a:rPr>
              <a:t>table driven: </a:t>
            </a:r>
            <a:r>
              <a:rPr b="1" lang="ru">
                <a:solidFill>
                  <a:srgbClr val="434343"/>
                </a:solidFill>
              </a:rPr>
              <a:t>lectures.check.TableStyleScalaCheckTest</a:t>
            </a:r>
          </a:p>
          <a:p>
            <a:pPr indent="-228600" lvl="0" marL="914400" rtl="0">
              <a:spcBef>
                <a:spcPts val="0"/>
              </a:spcBef>
              <a:buClr>
                <a:srgbClr val="434343"/>
              </a:buClr>
              <a:buChar char="●"/>
            </a:pPr>
            <a:r>
              <a:rPr lang="ru">
                <a:solidFill>
                  <a:srgbClr val="434343"/>
                </a:solidFill>
              </a:rPr>
              <a:t>generator driven: </a:t>
            </a:r>
            <a:r>
              <a:rPr b="1" lang="ru">
                <a:solidFill>
                  <a:srgbClr val="434343"/>
                </a:solidFill>
              </a:rPr>
              <a:t>lectures.matching.SortingStuffGeneratorBasedTest</a:t>
            </a:r>
          </a:p>
          <a:p>
            <a:pPr indent="457200" lvl="0" marL="0" rtl="0">
              <a:spcBef>
                <a:spcPts val="0"/>
              </a:spcBef>
              <a:buNone/>
            </a:pPr>
            <a:r>
              <a:t/>
            </a:r>
            <a:endParaRPr b="1">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1" name="Shape 671"/>
        <p:cNvGrpSpPr/>
        <p:nvPr/>
      </p:nvGrpSpPr>
      <p:grpSpPr>
        <a:xfrm>
          <a:off x="0" y="0"/>
          <a:ext cx="0" cy="0"/>
          <a:chOff x="0" y="0"/>
          <a:chExt cx="0" cy="0"/>
        </a:xfrm>
      </p:grpSpPr>
      <p:sp>
        <p:nvSpPr>
          <p:cNvPr id="672" name="Shape 6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 Задания</a:t>
            </a:r>
          </a:p>
        </p:txBody>
      </p:sp>
      <p:sp>
        <p:nvSpPr>
          <p:cNvPr id="673" name="Shape 673"/>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a:solidFill>
                  <a:srgbClr val="434343"/>
                </a:solidFill>
              </a:rPr>
              <a:t>Завершите реализацию теста для SortingStuff</a:t>
            </a:r>
          </a:p>
          <a:p>
            <a:pPr indent="0" lvl="0" marL="0" rtl="0">
              <a:spcBef>
                <a:spcPts val="0"/>
              </a:spcBef>
              <a:buNone/>
            </a:pPr>
            <a:r>
              <a:rPr lang="ru">
                <a:solidFill>
                  <a:srgbClr val="434343"/>
                </a:solidFill>
              </a:rPr>
              <a:t>	</a:t>
            </a:r>
            <a:r>
              <a:rPr b="1" lang="ru">
                <a:solidFill>
                  <a:srgbClr val="434343"/>
                </a:solidFill>
              </a:rPr>
              <a:t>lectures.matching.SortingStuffGeneratorBasedTest</a:t>
            </a:r>
          </a:p>
          <a:p>
            <a:pPr indent="0" lvl="0" marL="0" rtl="0">
              <a:spcBef>
                <a:spcPts val="0"/>
              </a:spcBef>
              <a:buNone/>
            </a:pPr>
            <a:r>
              <a:rPr lang="ru" sz="1800">
                <a:solidFill>
                  <a:srgbClr val="434343"/>
                </a:solidFill>
              </a:rPr>
              <a:t>	</a:t>
            </a:r>
          </a:p>
          <a:p>
            <a:pPr indent="0" lvl="0" marL="0" rtl="0">
              <a:spcBef>
                <a:spcPts val="0"/>
              </a:spcBef>
              <a:buNone/>
            </a:pPr>
            <a:r>
              <a:rPr lang="ru">
                <a:solidFill>
                  <a:srgbClr val="434343"/>
                </a:solidFill>
              </a:rPr>
              <a:t>Напишите тест для Authentication</a:t>
            </a:r>
          </a:p>
          <a:p>
            <a:pPr indent="457200" lvl="0" marL="0" rtl="0">
              <a:spcBef>
                <a:spcPts val="0"/>
              </a:spcBef>
              <a:buNone/>
            </a:pPr>
            <a:r>
              <a:rPr b="1" lang="ru">
                <a:solidFill>
                  <a:srgbClr val="434343"/>
                </a:solidFill>
              </a:rPr>
              <a:t>lectures.functions.AuthenticationTest</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7" name="Shape 677"/>
        <p:cNvGrpSpPr/>
        <p:nvPr/>
      </p:nvGrpSpPr>
      <p:grpSpPr>
        <a:xfrm>
          <a:off x="0" y="0"/>
          <a:ext cx="0" cy="0"/>
          <a:chOff x="0" y="0"/>
          <a:chExt cx="0" cy="0"/>
        </a:xfrm>
      </p:grpSpPr>
      <p:sp>
        <p:nvSpPr>
          <p:cNvPr id="678" name="Shape 6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679" name="Shape 679"/>
          <p:cNvSpPr txBox="1"/>
          <p:nvPr/>
        </p:nvSpPr>
        <p:spPr>
          <a:xfrm>
            <a:off x="311700" y="1108600"/>
            <a:ext cx="8520600" cy="2113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Исключительные ситуации</a:t>
            </a:r>
          </a:p>
          <a:p>
            <a:pPr lvl="0" rtl="0">
              <a:spcBef>
                <a:spcPts val="0"/>
              </a:spcBef>
              <a:buNone/>
            </a:pPr>
            <a:r>
              <a:rPr lang="ru" sz="1800">
                <a:solidFill>
                  <a:srgbClr val="434343"/>
                </a:solidFill>
              </a:rPr>
              <a:t>	</a:t>
            </a:r>
            <a:r>
              <a:rPr lang="ru">
                <a:solidFill>
                  <a:srgbClr val="434343"/>
                </a:solidFill>
              </a:rPr>
              <a:t>В scala, по сути, они аналогичны исключительным ситуациям в Java. Подробнее о исключительных ситуациях можно прочитать </a:t>
            </a:r>
            <a:r>
              <a:rPr lang="ru" u="sng">
                <a:solidFill>
                  <a:srgbClr val="434343"/>
                </a:solidFill>
                <a:hlinkClick r:id="rId3"/>
              </a:rPr>
              <a:t>здесь</a:t>
            </a:r>
            <a:r>
              <a:rPr lang="ru" sz="1800">
                <a:solidFill>
                  <a:srgbClr val="434343"/>
                </a:solidFill>
              </a:rPr>
              <a:t>. </a:t>
            </a:r>
            <a:r>
              <a:rPr lang="ru">
                <a:solidFill>
                  <a:srgbClr val="434343"/>
                </a:solidFill>
              </a:rPr>
              <a:t>Ключевые отличия заключаются в том, что методы в скале не требуют указания checked исключений в своей сигнатуре. Так же отличаются конструкции языка для их обработки.</a:t>
            </a:r>
          </a:p>
          <a:p>
            <a:pPr lvl="0" rtl="0">
              <a:spcBef>
                <a:spcPts val="0"/>
              </a:spcBef>
              <a:buNone/>
            </a:pPr>
            <a:r>
              <a:rPr lang="ru">
                <a:solidFill>
                  <a:srgbClr val="434343"/>
                </a:solidFill>
              </a:rPr>
              <a:t>	Если есть необходимость обозначить, что какой-либо метод может бросать исключительную ситуацию, можно использовать аннотацию </a:t>
            </a:r>
            <a:r>
              <a:rPr b="1" lang="ru">
                <a:solidFill>
                  <a:srgbClr val="434343"/>
                </a:solidFill>
              </a:rPr>
              <a:t>@throws</a:t>
            </a:r>
          </a:p>
          <a:p>
            <a:pPr lvl="0" rtl="0">
              <a:spcBef>
                <a:spcPts val="0"/>
              </a:spcBef>
              <a:buNone/>
            </a:pPr>
            <a:r>
              <a:rPr b="1" lang="ru">
                <a:solidFill>
                  <a:srgbClr val="434343"/>
                </a:solidFill>
              </a:rPr>
              <a:t>	</a:t>
            </a:r>
            <a:r>
              <a:rPr lang="ru">
                <a:solidFill>
                  <a:srgbClr val="434343"/>
                </a:solidFill>
              </a:rPr>
              <a:t>Для того, что бы вызвать исключительную ситуацию нужно использовать оператор </a:t>
            </a:r>
            <a:r>
              <a:rPr b="1" lang="ru">
                <a:solidFill>
                  <a:srgbClr val="434343"/>
                </a:solidFill>
              </a:rPr>
              <a:t>throw</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83" name="Shape 683"/>
        <p:cNvGrpSpPr/>
        <p:nvPr/>
      </p:nvGrpSpPr>
      <p:grpSpPr>
        <a:xfrm>
          <a:off x="0" y="0"/>
          <a:ext cx="0" cy="0"/>
          <a:chOff x="0" y="0"/>
          <a:chExt cx="0" cy="0"/>
        </a:xfrm>
      </p:grpSpPr>
      <p:sp>
        <p:nvSpPr>
          <p:cNvPr id="684" name="Shape 68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a:p>
            <a:pPr indent="0" lvl="0" marL="0" marR="0" rtl="0" algn="l">
              <a:lnSpc>
                <a:spcPct val="100000"/>
              </a:lnSpc>
              <a:spcBef>
                <a:spcPts val="0"/>
              </a:spcBef>
              <a:spcAft>
                <a:spcPts val="0"/>
              </a:spcAft>
              <a:buNone/>
            </a:pPr>
            <a:r>
              <a:t/>
            </a:r>
            <a:endParaRPr>
              <a:solidFill>
                <a:schemeClr val="dk2"/>
              </a:solidFill>
            </a:endParaRPr>
          </a:p>
        </p:txBody>
      </p:sp>
      <p:sp>
        <p:nvSpPr>
          <p:cNvPr id="685" name="Shape 685"/>
          <p:cNvSpPr txBox="1"/>
          <p:nvPr/>
        </p:nvSpPr>
        <p:spPr>
          <a:xfrm>
            <a:off x="311700" y="1253850"/>
            <a:ext cx="4818300" cy="304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Method would throw an 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t.methodWithoutException()</a:t>
            </a:r>
          </a:p>
          <a:p>
            <a:pPr lvl="0" rtl="0">
              <a:lnSpc>
                <a:spcPct val="115000"/>
              </a:lnSpc>
              <a:spcBef>
                <a:spcPts val="0"/>
              </a:spcBef>
              <a:spcAft>
                <a:spcPts val="100"/>
              </a:spcAft>
              <a:buClr>
                <a:srgbClr val="000000"/>
              </a:buClr>
              <a:buFont typeface="Arial"/>
              <a:buNone/>
            </a:pPr>
            <a:r>
              <a:t/>
            </a:r>
            <a:endParaRPr sz="900">
              <a:latin typeface="Courier New"/>
              <a:ea typeface="Courier New"/>
              <a:cs typeface="Courier New"/>
              <a:sym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89" name="Shape 689"/>
        <p:cNvGrpSpPr/>
        <p:nvPr/>
      </p:nvGrpSpPr>
      <p:grpSpPr>
        <a:xfrm>
          <a:off x="0" y="0"/>
          <a:ext cx="0" cy="0"/>
          <a:chOff x="0" y="0"/>
          <a:chExt cx="0" cy="0"/>
        </a:xfrm>
      </p:grpSpPr>
      <p:sp>
        <p:nvSpPr>
          <p:cNvPr id="690" name="Shape 69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691" name="Shape 691"/>
          <p:cNvSpPr txBox="1"/>
          <p:nvPr/>
        </p:nvSpPr>
        <p:spPr>
          <a:xfrm>
            <a:off x="311700" y="1108600"/>
            <a:ext cx="8520600" cy="2585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a:t>
            </a:r>
          </a:p>
          <a:p>
            <a:pPr indent="457200" lvl="0" rtl="0">
              <a:spcBef>
                <a:spcPts val="0"/>
              </a:spcBef>
              <a:buNone/>
            </a:pPr>
            <a:r>
              <a:rPr lang="ru">
                <a:solidFill>
                  <a:srgbClr val="434343"/>
                </a:solidFill>
              </a:rPr>
              <a:t>Существует 2 принципиально разных подхода:  императивный и функциональный</a:t>
            </a:r>
          </a:p>
          <a:p>
            <a:pPr indent="0" lvl="0" marL="0" rtl="0">
              <a:spcBef>
                <a:spcPts val="0"/>
              </a:spcBef>
              <a:buNone/>
            </a:pPr>
            <a:r>
              <a:rPr lang="ru">
                <a:solidFill>
                  <a:srgbClr val="434343"/>
                </a:solidFill>
              </a:rPr>
              <a:t>Императивный подход с применением конструкции </a:t>
            </a:r>
            <a:r>
              <a:rPr b="1" lang="ru">
                <a:solidFill>
                  <a:srgbClr val="434343"/>
                </a:solidFill>
              </a:rPr>
              <a:t>try { } catch { } finally {}</a:t>
            </a:r>
          </a:p>
          <a:p>
            <a:pPr indent="-228600" lvl="0" marL="457200" rtl="0">
              <a:spcBef>
                <a:spcPts val="0"/>
              </a:spcBef>
              <a:buClr>
                <a:srgbClr val="434343"/>
              </a:buClr>
              <a:buChar char="●"/>
            </a:pPr>
            <a:r>
              <a:rPr lang="ru">
                <a:solidFill>
                  <a:srgbClr val="434343"/>
                </a:solidFill>
              </a:rPr>
              <a:t>внутри </a:t>
            </a:r>
            <a:r>
              <a:rPr b="1" lang="ru">
                <a:solidFill>
                  <a:srgbClr val="434343"/>
                </a:solidFill>
              </a:rPr>
              <a:t>try</a:t>
            </a:r>
            <a:r>
              <a:rPr lang="ru">
                <a:solidFill>
                  <a:srgbClr val="434343"/>
                </a:solidFill>
              </a:rPr>
              <a:t> размещается потенциально опасный код</a:t>
            </a:r>
          </a:p>
          <a:p>
            <a:pPr indent="-228600" lvl="0" marL="457200" rtl="0">
              <a:spcBef>
                <a:spcPts val="0"/>
              </a:spcBef>
              <a:buClr>
                <a:srgbClr val="434343"/>
              </a:buClr>
              <a:buChar char="●"/>
            </a:pPr>
            <a:r>
              <a:rPr b="1" lang="ru">
                <a:solidFill>
                  <a:srgbClr val="434343"/>
                </a:solidFill>
              </a:rPr>
              <a:t>catch</a:t>
            </a:r>
            <a:r>
              <a:rPr lang="ru">
                <a:solidFill>
                  <a:srgbClr val="434343"/>
                </a:solidFill>
              </a:rPr>
              <a:t> - опционален. В нем перечисляются типы исключительных ситуаций и соответствующие обработчики</a:t>
            </a:r>
          </a:p>
          <a:p>
            <a:pPr indent="-228600" lvl="0" marL="457200" rtl="0">
              <a:spcBef>
                <a:spcPts val="0"/>
              </a:spcBef>
              <a:buClr>
                <a:srgbClr val="434343"/>
              </a:buClr>
              <a:buChar char="●"/>
            </a:pPr>
            <a:r>
              <a:rPr b="1" lang="ru">
                <a:solidFill>
                  <a:srgbClr val="434343"/>
                </a:solidFill>
              </a:rPr>
              <a:t>finally</a:t>
            </a:r>
            <a:r>
              <a:rPr lang="ru">
                <a:solidFill>
                  <a:srgbClr val="434343"/>
                </a:solidFill>
              </a:rPr>
              <a:t>, тоже опционален. Если этот блок присутствует, он будет вызван в любом случае,  независимо от того, было ли перехвачено исключение или нет </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95" name="Shape 695"/>
        <p:cNvGrpSpPr/>
        <p:nvPr/>
      </p:nvGrpSpPr>
      <p:grpSpPr>
        <a:xfrm>
          <a:off x="0" y="0"/>
          <a:ext cx="0" cy="0"/>
          <a:chOff x="0" y="0"/>
          <a:chExt cx="0" cy="0"/>
        </a:xfrm>
      </p:grpSpPr>
      <p:sp>
        <p:nvSpPr>
          <p:cNvPr id="696" name="Shape 69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697" name="Shape 697"/>
          <p:cNvSpPr txBox="1"/>
          <p:nvPr/>
        </p:nvSpPr>
        <p:spPr>
          <a:xfrm>
            <a:off x="311700" y="984200"/>
            <a:ext cx="4818300" cy="401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900">
                <a:solidFill>
                  <a:srgbClr val="666666"/>
                </a:solidFill>
                <a:latin typeface="Verdana"/>
                <a:ea typeface="Verdana"/>
                <a:cs typeface="Verdana"/>
                <a:sym typeface="Verdana"/>
              </a:rPr>
              <a:t>import </a:t>
            </a:r>
            <a:r>
              <a:rPr lang="ru" sz="900">
                <a:solidFill>
                  <a:srgbClr val="666666"/>
                </a:solidFill>
                <a:latin typeface="Verdana"/>
                <a:ea typeface="Verdana"/>
                <a:cs typeface="Verdana"/>
                <a:sym typeface="Verdana"/>
              </a:rPr>
              <a:t>java.sql.SQLException</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class </a:t>
            </a:r>
            <a:r>
              <a:rPr lang="ru" sz="900">
                <a:solidFill>
                  <a:srgbClr val="434343"/>
                </a:solidFill>
                <a:latin typeface="Verdana"/>
                <a:ea typeface="Verdana"/>
                <a:cs typeface="Verdana"/>
                <a:sym typeface="Verdana"/>
              </a:rPr>
              <a:t>TestClass {</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@throws[Exception](</a:t>
            </a:r>
            <a:r>
              <a:rPr b="1" lang="ru" sz="900">
                <a:solidFill>
                  <a:srgbClr val="434343"/>
                </a:solidFill>
                <a:latin typeface="Verdana"/>
                <a:ea typeface="Verdana"/>
                <a:cs typeface="Verdana"/>
                <a:sym typeface="Verdana"/>
              </a:rPr>
              <a:t>"Because i can"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methodWithException(): Int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throw new </a:t>
            </a:r>
            <a:r>
              <a:rPr lang="ru" sz="900">
                <a:solidFill>
                  <a:srgbClr val="434343"/>
                </a:solidFill>
                <a:latin typeface="Verdana"/>
                <a:ea typeface="Verdana"/>
                <a:cs typeface="Verdana"/>
                <a:sym typeface="Verdana"/>
              </a:rPr>
              <a:t>Exception(</a:t>
            </a:r>
            <a:r>
              <a:rPr b="1" lang="ru" sz="900">
                <a:solidFill>
                  <a:srgbClr val="434343"/>
                </a:solidFill>
                <a:latin typeface="Verdana"/>
                <a:ea typeface="Verdana"/>
                <a:cs typeface="Verdana"/>
                <a:sym typeface="Verdana"/>
              </a:rPr>
              <a:t>"Exception thrown"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methodWithoutException(): Unit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try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(methodWithException())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catch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SQLException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"sql Exception"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(e.getMessage)</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_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"would catch even fatal exceptions"</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finally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println</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"Ooooh finally"</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val </a:t>
            </a:r>
            <a:r>
              <a:rPr lang="ru" sz="900">
                <a:solidFill>
                  <a:srgbClr val="434343"/>
                </a:solidFill>
                <a:latin typeface="Verdana"/>
                <a:ea typeface="Verdana"/>
                <a:cs typeface="Verdana"/>
                <a:sym typeface="Verdana"/>
              </a:rPr>
              <a:t>t = </a:t>
            </a:r>
            <a:r>
              <a:rPr b="1" lang="ru" sz="900">
                <a:solidFill>
                  <a:srgbClr val="434343"/>
                </a:solidFill>
                <a:latin typeface="Verdana"/>
                <a:ea typeface="Verdana"/>
                <a:cs typeface="Verdana"/>
                <a:sym typeface="Verdana"/>
              </a:rPr>
              <a:t>new </a:t>
            </a:r>
            <a:r>
              <a:rPr lang="ru" sz="900">
                <a:solidFill>
                  <a:srgbClr val="434343"/>
                </a:solidFill>
                <a:latin typeface="Verdana"/>
                <a:ea typeface="Verdana"/>
                <a:cs typeface="Verdana"/>
                <a:sym typeface="Verdana"/>
              </a:rPr>
              <a:t>TestClass()</a:t>
            </a:r>
          </a:p>
          <a:p>
            <a:pPr lvl="0" rtl="0">
              <a:lnSpc>
                <a:spcPct val="115000"/>
              </a:lnSpc>
              <a:spcBef>
                <a:spcPts val="0"/>
              </a:spcBef>
              <a:spcAft>
                <a:spcPts val="100"/>
              </a:spcAft>
              <a:buNone/>
            </a:pPr>
            <a:r>
              <a:rPr i="1" lang="ru" sz="900">
                <a:solidFill>
                  <a:srgbClr val="434343"/>
                </a:solidFill>
                <a:latin typeface="Verdana"/>
                <a:ea typeface="Verdana"/>
                <a:cs typeface="Verdana"/>
                <a:sym typeface="Verdana"/>
              </a:rPr>
              <a:t>// Method would throw an 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t.methodWithoutException()</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1" name="Shape 701"/>
        <p:cNvGrpSpPr/>
        <p:nvPr/>
      </p:nvGrpSpPr>
      <p:grpSpPr>
        <a:xfrm>
          <a:off x="0" y="0"/>
          <a:ext cx="0" cy="0"/>
          <a:chOff x="0" y="0"/>
          <a:chExt cx="0" cy="0"/>
        </a:xfrm>
      </p:grpSpPr>
      <p:sp>
        <p:nvSpPr>
          <p:cNvPr id="702" name="Shape 70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03" name="Shape 703"/>
          <p:cNvSpPr txBox="1"/>
          <p:nvPr/>
        </p:nvSpPr>
        <p:spPr>
          <a:xfrm>
            <a:off x="311700" y="1108600"/>
            <a:ext cx="8520600" cy="359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	</a:t>
            </a:r>
          </a:p>
          <a:p>
            <a:pPr indent="457200" lvl="0" rtl="0">
              <a:spcBef>
                <a:spcPts val="0"/>
              </a:spcBef>
              <a:buNone/>
            </a:pPr>
            <a:r>
              <a:rPr lang="ru">
                <a:solidFill>
                  <a:srgbClr val="434343"/>
                </a:solidFill>
              </a:rPr>
              <a:t>Функциональный подход может быть реализован несколькими способами. Наиболее популярный - с использованием </a:t>
            </a:r>
            <a:r>
              <a:rPr b="1" lang="ru">
                <a:solidFill>
                  <a:srgbClr val="434343"/>
                </a:solidFill>
              </a:rPr>
              <a:t>Try[T]</a:t>
            </a:r>
            <a:r>
              <a:rPr lang="ru">
                <a:solidFill>
                  <a:srgbClr val="434343"/>
                </a:solidFill>
              </a:rPr>
              <a:t>. В отличии от </a:t>
            </a:r>
            <a:r>
              <a:rPr b="1" lang="ru">
                <a:solidFill>
                  <a:srgbClr val="434343"/>
                </a:solidFill>
              </a:rPr>
              <a:t>try{}, Try[T]</a:t>
            </a:r>
            <a:r>
              <a:rPr lang="ru">
                <a:solidFill>
                  <a:srgbClr val="434343"/>
                </a:solidFill>
              </a:rPr>
              <a:t> - это объект, а не ключевое слово</a:t>
            </a:r>
          </a:p>
          <a:p>
            <a:pPr indent="-228600" lvl="0" marL="914400" rtl="0">
              <a:spcBef>
                <a:spcPts val="0"/>
              </a:spcBef>
              <a:buClr>
                <a:srgbClr val="434343"/>
              </a:buClr>
              <a:buChar char="●"/>
            </a:pPr>
            <a:r>
              <a:rPr lang="ru">
                <a:solidFill>
                  <a:srgbClr val="434343"/>
                </a:solidFill>
              </a:rPr>
              <a:t>потенциально опасная часть кода размещается в фигурных скобках после </a:t>
            </a:r>
            <a:r>
              <a:rPr b="1" lang="ru">
                <a:solidFill>
                  <a:srgbClr val="434343"/>
                </a:solidFill>
              </a:rPr>
              <a:t>Try[T]</a:t>
            </a:r>
          </a:p>
          <a:p>
            <a:pPr indent="-228600" lvl="0" marL="914400" rtl="0">
              <a:spcBef>
                <a:spcPts val="0"/>
              </a:spcBef>
              <a:buClr>
                <a:srgbClr val="434343"/>
              </a:buClr>
              <a:buChar char="●"/>
            </a:pPr>
            <a:r>
              <a:rPr lang="ru">
                <a:solidFill>
                  <a:srgbClr val="434343"/>
                </a:solidFill>
              </a:rPr>
              <a:t>в </a:t>
            </a:r>
            <a:r>
              <a:rPr b="1" lang="ru">
                <a:solidFill>
                  <a:srgbClr val="434343"/>
                </a:solidFill>
              </a:rPr>
              <a:t>Try[T],</a:t>
            </a:r>
            <a:r>
              <a:rPr lang="ru">
                <a:solidFill>
                  <a:srgbClr val="434343"/>
                </a:solidFill>
              </a:rPr>
              <a:t> T - это тип результата, части кода, переданной в </a:t>
            </a:r>
            <a:r>
              <a:rPr b="1" lang="ru">
                <a:solidFill>
                  <a:srgbClr val="434343"/>
                </a:solidFill>
              </a:rPr>
              <a:t>Try[T]</a:t>
            </a:r>
          </a:p>
          <a:p>
            <a:pPr indent="-228600" lvl="0" marL="914400" rtl="0">
              <a:spcBef>
                <a:spcPts val="0"/>
              </a:spcBef>
              <a:buClr>
                <a:srgbClr val="434343"/>
              </a:buClr>
              <a:buChar char="●"/>
            </a:pPr>
            <a:r>
              <a:rPr b="1" lang="ru">
                <a:solidFill>
                  <a:srgbClr val="434343"/>
                </a:solidFill>
              </a:rPr>
              <a:t>Try[T]</a:t>
            </a:r>
            <a:r>
              <a:rPr lang="ru">
                <a:solidFill>
                  <a:srgbClr val="434343"/>
                </a:solidFill>
              </a:rPr>
              <a:t> имеет 2-  наследников</a:t>
            </a:r>
          </a:p>
          <a:p>
            <a:pPr indent="-228600" lvl="1" marL="1828800" rtl="0">
              <a:spcBef>
                <a:spcPts val="0"/>
              </a:spcBef>
              <a:buClr>
                <a:srgbClr val="434343"/>
              </a:buClr>
              <a:buChar char="○"/>
            </a:pPr>
            <a:r>
              <a:rPr b="1" lang="ru">
                <a:solidFill>
                  <a:srgbClr val="434343"/>
                </a:solidFill>
              </a:rPr>
              <a:t>Success[T]</a:t>
            </a:r>
            <a:r>
              <a:rPr lang="ru">
                <a:solidFill>
                  <a:srgbClr val="434343"/>
                </a:solidFill>
              </a:rPr>
              <a:t>. Объект этого типа будет создан, если код завершился без  ошибок</a:t>
            </a:r>
          </a:p>
          <a:p>
            <a:pPr indent="-228600" lvl="1" marL="1828800" rtl="0">
              <a:spcBef>
                <a:spcPts val="0"/>
              </a:spcBef>
              <a:buClr>
                <a:srgbClr val="434343"/>
              </a:buClr>
              <a:buChar char="○"/>
            </a:pPr>
            <a:r>
              <a:rPr lang="ru">
                <a:solidFill>
                  <a:srgbClr val="434343"/>
                </a:solidFill>
              </a:rPr>
              <a:t> </a:t>
            </a:r>
            <a:r>
              <a:rPr b="1" lang="ru">
                <a:solidFill>
                  <a:srgbClr val="434343"/>
                </a:solidFill>
              </a:rPr>
              <a:t>Failure[Throwable]</a:t>
            </a:r>
            <a:r>
              <a:rPr lang="ru">
                <a:solidFill>
                  <a:srgbClr val="434343"/>
                </a:solidFill>
              </a:rPr>
              <a:t>. Объект этого типа будет создан, если был выброшен Exception   </a:t>
            </a:r>
          </a:p>
          <a:p>
            <a:pPr lvl="0" rtl="0">
              <a:spcBef>
                <a:spcPts val="0"/>
              </a:spcBef>
              <a:buNone/>
            </a:pPr>
            <a:r>
              <a:t/>
            </a:r>
            <a:endParaRPr>
              <a:solidFill>
                <a:srgbClr val="434343"/>
              </a:solidFill>
            </a:endParaRPr>
          </a:p>
          <a:p>
            <a:pPr indent="-228600" lvl="0" marL="914400" rtl="0">
              <a:spcBef>
                <a:spcPts val="0"/>
              </a:spcBef>
              <a:buClr>
                <a:srgbClr val="434343"/>
              </a:buClr>
              <a:buChar char="●"/>
            </a:pPr>
            <a:r>
              <a:rPr b="1" lang="ru">
                <a:solidFill>
                  <a:srgbClr val="434343"/>
                </a:solidFill>
              </a:rPr>
              <a:t>Try[T]</a:t>
            </a:r>
            <a:r>
              <a:rPr lang="ru">
                <a:solidFill>
                  <a:srgbClr val="434343"/>
                </a:solidFill>
              </a:rPr>
              <a:t> имеет набор методов для обработки полученного результата или выброшенного исключения</a:t>
            </a:r>
          </a:p>
          <a:p>
            <a:pPr indent="0" lvl="0" marL="0" rtl="0">
              <a:spcBef>
                <a:spcPts val="0"/>
              </a:spcBef>
              <a:buNone/>
            </a:pPr>
            <a:r>
              <a:rPr lang="ru">
                <a:solidFill>
                  <a:srgbClr val="434343"/>
                </a:solidFill>
              </a:rPr>
              <a:t>	Одним из минусов </a:t>
            </a:r>
            <a:r>
              <a:rPr b="1" lang="ru">
                <a:solidFill>
                  <a:srgbClr val="434343"/>
                </a:solidFill>
              </a:rPr>
              <a:t>Try[T]</a:t>
            </a:r>
            <a:r>
              <a:rPr lang="ru">
                <a:solidFill>
                  <a:srgbClr val="434343"/>
                </a:solidFill>
              </a:rPr>
              <a:t>, является отсутствие среди методов аналога</a:t>
            </a:r>
            <a:r>
              <a:rPr b="1" lang="ru">
                <a:solidFill>
                  <a:srgbClr val="434343"/>
                </a:solidFill>
              </a:rPr>
              <a:t> finally </a:t>
            </a:r>
          </a:p>
          <a:p>
            <a:pPr indent="457200" lvl="0" marL="0" rtl="0">
              <a:spcBef>
                <a:spcPts val="0"/>
              </a:spcBef>
              <a:buNone/>
            </a:pPr>
            <a:r>
              <a:rPr lang="ru">
                <a:solidFill>
                  <a:srgbClr val="434343"/>
                </a:solidFill>
              </a:rPr>
              <a:t>В </a:t>
            </a:r>
            <a:r>
              <a:rPr b="1" lang="ru">
                <a:solidFill>
                  <a:srgbClr val="434343"/>
                </a:solidFill>
              </a:rPr>
              <a:t>Try[T] </a:t>
            </a:r>
            <a:r>
              <a:rPr lang="ru">
                <a:solidFill>
                  <a:srgbClr val="434343"/>
                </a:solidFill>
              </a:rPr>
              <a:t>невозможно перехватить фатальные ошибки, такие как OutOfMemoryException </a:t>
            </a:r>
          </a:p>
          <a:p>
            <a:pPr indent="457200" lvl="0" rtl="0">
              <a:spcBef>
                <a:spcPts val="0"/>
              </a:spcBef>
              <a:buNone/>
            </a:pPr>
            <a:r>
              <a:t/>
            </a:r>
            <a:endParaRPr>
              <a:solidFill>
                <a:srgbClr val="666666"/>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7" name="Shape 707"/>
        <p:cNvGrpSpPr/>
        <p:nvPr/>
      </p:nvGrpSpPr>
      <p:grpSpPr>
        <a:xfrm>
          <a:off x="0" y="0"/>
          <a:ext cx="0" cy="0"/>
          <a:chOff x="0" y="0"/>
          <a:chExt cx="0" cy="0"/>
        </a:xfrm>
      </p:grpSpPr>
      <p:sp>
        <p:nvSpPr>
          <p:cNvPr id="708" name="Shape 70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09" name="Shape 709"/>
          <p:cNvSpPr txBox="1"/>
          <p:nvPr/>
        </p:nvSpPr>
        <p:spPr>
          <a:xfrm>
            <a:off x="311700" y="1253850"/>
            <a:ext cx="5202600" cy="3346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Try[Unit]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Try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 recover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SQLException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"sql Exception"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a:t>
            </a:r>
            <a:r>
              <a:rPr lang="ru" sz="1000">
                <a:solidFill>
                  <a:srgbClr val="20999D"/>
                </a:solidFill>
                <a:latin typeface="Verdana"/>
                <a:ea typeface="Verdana"/>
                <a:cs typeface="Verdana"/>
                <a:sym typeface="Verdana"/>
              </a:rPr>
              <a:t>Exception </a:t>
            </a:r>
            <a:r>
              <a:rPr lang="ru" sz="1000">
                <a:solidFill>
                  <a:schemeClr val="dk1"/>
                </a:solidFill>
                <a:latin typeface="Verdana"/>
                <a:ea typeface="Verdana"/>
                <a:cs typeface="Verdana"/>
                <a:sym typeface="Verdana"/>
              </a:rPr>
              <a:t>=&gt;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(e.getMessage)</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"would catch even fatal exceptions"</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}.map{</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"Ooooh finally"</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13" name="Shape 713"/>
        <p:cNvGrpSpPr/>
        <p:nvPr/>
      </p:nvGrpSpPr>
      <p:grpSpPr>
        <a:xfrm>
          <a:off x="0" y="0"/>
          <a:ext cx="0" cy="0"/>
          <a:chOff x="0" y="0"/>
          <a:chExt cx="0" cy="0"/>
        </a:xfrm>
      </p:grpSpPr>
      <p:sp>
        <p:nvSpPr>
          <p:cNvPr id="714" name="Shape 7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715" name="Shape 715"/>
          <p:cNvSpPr txBox="1"/>
          <p:nvPr/>
        </p:nvSpPr>
        <p:spPr>
          <a:xfrm>
            <a:off x="311700" y="2170950"/>
            <a:ext cx="5067600" cy="2898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object </a:t>
            </a:r>
            <a:r>
              <a:rPr lang="ru" sz="1000">
                <a:solidFill>
                  <a:schemeClr val="dk1"/>
                </a:solidFill>
                <a:latin typeface="Verdana"/>
                <a:ea typeface="Verdana"/>
                <a:cs typeface="Verdana"/>
                <a:sym typeface="Verdana"/>
              </a:rPr>
              <a:t>PrintGreetings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Greeting(msg: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val </a:t>
            </a:r>
            <a:r>
              <a:rPr i="1" lang="ru" sz="1000">
                <a:solidFill>
                  <a:srgbClr val="660E7A"/>
                </a:solidFill>
                <a:latin typeface="Verdana"/>
                <a:ea typeface="Verdana"/>
                <a:cs typeface="Verdana"/>
                <a:sym typeface="Verdana"/>
              </a:rPr>
              <a:t>data </a:t>
            </a:r>
            <a:r>
              <a:rPr lang="ru" sz="1000">
                <a:solidFill>
                  <a:schemeClr val="dk1"/>
                </a:solidFill>
                <a:latin typeface="Verdana"/>
                <a:ea typeface="Verdana"/>
                <a:cs typeface="Verdana"/>
                <a:sym typeface="Verdana"/>
              </a:rPr>
              <a:t>= Array(Greeting(</a:t>
            </a:r>
            <a:r>
              <a:rPr b="1" lang="ru" sz="1000">
                <a:solidFill>
                  <a:srgbClr val="008000"/>
                </a:solidFill>
                <a:latin typeface="Verdana"/>
                <a:ea typeface="Verdana"/>
                <a:cs typeface="Verdana"/>
                <a:sym typeface="Verdana"/>
              </a:rPr>
              <a:t>"Hi"</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"Hello"</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morning"</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afternoon"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printGreetings()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(i &lt;- </a:t>
            </a:r>
            <a:r>
              <a:rPr lang="ru" sz="1000">
                <a:solidFill>
                  <a:srgbClr val="0000FF"/>
                </a:solidFill>
                <a:latin typeface="Verdana"/>
                <a:ea typeface="Verdana"/>
                <a:cs typeface="Verdana"/>
                <a:sym typeface="Verdana"/>
              </a:rPr>
              <a:t>0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data</a:t>
            </a:r>
            <a:r>
              <a:rPr lang="ru" sz="1000">
                <a:solidFill>
                  <a:schemeClr val="dk1"/>
                </a:solidFill>
                <a:latin typeface="Verdana"/>
                <a:ea typeface="Verdana"/>
                <a:cs typeface="Verdana"/>
                <a:sym typeface="Verdana"/>
              </a:rPr>
              <a:t>(i).msg)</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PrintGreetings.</a:t>
            </a:r>
            <a:r>
              <a:rPr i="1" lang="ru" sz="1000">
                <a:solidFill>
                  <a:schemeClr val="dk1"/>
                </a:solidFill>
                <a:latin typeface="Verdana"/>
                <a:ea typeface="Verdana"/>
                <a:cs typeface="Verdana"/>
                <a:sym typeface="Verdana"/>
              </a:rPr>
              <a:t>printGreetings</a:t>
            </a:r>
            <a:r>
              <a:rPr lang="ru" sz="1000">
                <a:solidFill>
                  <a:schemeClr val="dk1"/>
                </a:solidFill>
                <a:latin typeface="Verdana"/>
                <a:ea typeface="Verdana"/>
                <a:cs typeface="Verdana"/>
                <a:sym typeface="Verdana"/>
              </a:rPr>
              <a:t>()</a:t>
            </a:r>
          </a:p>
        </p:txBody>
      </p:sp>
      <p:sp>
        <p:nvSpPr>
          <p:cNvPr id="716" name="Shape 716"/>
          <p:cNvSpPr txBox="1"/>
          <p:nvPr/>
        </p:nvSpPr>
        <p:spPr>
          <a:xfrm>
            <a:off x="311700" y="917525"/>
            <a:ext cx="8478900" cy="1185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Обработать исключения </a:t>
            </a:r>
          </a:p>
          <a:p>
            <a:pPr lvl="0" rtl="0">
              <a:spcBef>
                <a:spcPts val="0"/>
              </a:spcBef>
              <a:buNone/>
            </a:pPr>
            <a:r>
              <a:rPr lang="ru">
                <a:solidFill>
                  <a:srgbClr val="434343"/>
                </a:solidFill>
              </a:rPr>
              <a:t>	Код ниже может породить несколько исключительных ситуаций. Внутри метода </a:t>
            </a:r>
            <a:r>
              <a:rPr b="1" lang="ru">
                <a:solidFill>
                  <a:srgbClr val="434343"/>
                </a:solidFill>
              </a:rPr>
              <a:t>printGreetings </a:t>
            </a:r>
            <a:r>
              <a:rPr lang="ru">
                <a:solidFill>
                  <a:srgbClr val="434343"/>
                </a:solidFill>
              </a:rPr>
              <a:t>нужно написать обработчик для каждого конкретного типа исключения. Обработчик должен выводить текстовое описание ошибки. Счетчик в методе должен пройти все значения от 0 до 10</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20" name="Shape 720"/>
        <p:cNvGrpSpPr/>
        <p:nvPr/>
      </p:nvGrpSpPr>
      <p:grpSpPr>
        <a:xfrm>
          <a:off x="0" y="0"/>
          <a:ext cx="0" cy="0"/>
          <a:chOff x="0" y="0"/>
          <a:chExt cx="0" cy="0"/>
        </a:xfrm>
      </p:grpSpPr>
      <p:sp>
        <p:nvSpPr>
          <p:cNvPr id="721" name="Shape 7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22" name="Shape 722"/>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 </a:t>
            </a:r>
            <a:r>
              <a:rPr lang="ru">
                <a:solidFill>
                  <a:srgbClr val="434343"/>
                </a:solidFill>
              </a:rPr>
              <a:t>механизм языка, позволяющий описать новый класс на основе уже существующего (родительского, базового) класса или интерфейса</a:t>
            </a:r>
          </a:p>
          <a:p>
            <a:pPr indent="0" lvl="0" marL="0" rtl="0">
              <a:spcBef>
                <a:spcPts val="0"/>
              </a:spcBef>
              <a:buNone/>
            </a:pPr>
            <a:r>
              <a:rPr lang="ru" sz="1800">
                <a:solidFill>
                  <a:srgbClr val="434343"/>
                </a:solidFill>
              </a:rPr>
              <a:t>Абстракция - </a:t>
            </a:r>
            <a:r>
              <a:rPr lang="ru">
                <a:solidFill>
                  <a:srgbClr val="434343"/>
                </a:solidFill>
              </a:rPr>
              <a:t>механизм языка позволяющий выделять концептуальные особенности объекта или класса. Обычно абстракция реализуется через интерфейсы и трейты</a:t>
            </a:r>
          </a:p>
          <a:p>
            <a:pPr indent="0" lvl="0" marL="0" rtl="0">
              <a:spcBef>
                <a:spcPts val="0"/>
              </a:spcBef>
              <a:buNone/>
            </a:pPr>
            <a:r>
              <a:rPr lang="ru" sz="1800">
                <a:solidFill>
                  <a:srgbClr val="434343"/>
                </a:solidFill>
              </a:rPr>
              <a:t>Инкапсуляция - </a:t>
            </a:r>
            <a:r>
              <a:rPr lang="ru">
                <a:solidFill>
                  <a:srgbClr val="434343"/>
                </a:solidFill>
              </a:rPr>
              <a:t>разграничение доступа членов классов к членам друг друга</a:t>
            </a:r>
          </a:p>
          <a:p>
            <a:pPr indent="0" lvl="0" marL="0" rtl="0">
              <a:spcBef>
                <a:spcPts val="0"/>
              </a:spcBef>
              <a:buNone/>
            </a:pPr>
            <a:r>
              <a:rPr lang="ru" sz="1800">
                <a:solidFill>
                  <a:srgbClr val="434343"/>
                </a:solidFill>
              </a:rPr>
              <a:t>Полиморфизм - </a:t>
            </a:r>
            <a:r>
              <a:rPr lang="ru">
                <a:solidFill>
                  <a:srgbClr val="434343"/>
                </a:solidFill>
              </a:rPr>
              <a:t>это, </a:t>
            </a:r>
            <a:r>
              <a:rPr lang="ru">
                <a:solidFill>
                  <a:srgbClr val="434343"/>
                </a:solidFill>
              </a:rPr>
              <a:t>в общем смысле, это способность функций менять свое поведение. Функции могут менять способ обработки одних и тех же параметров (subtype polymorphizm) или менять набор и типы обрабатываемых параметров (ad-hoc, pаrametriс polymorphizm)</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