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99" r:id="rId4"/>
    <p:sldId id="289" r:id="rId5"/>
    <p:sldId id="309" r:id="rId6"/>
    <p:sldId id="305" r:id="rId7"/>
    <p:sldId id="311" r:id="rId8"/>
    <p:sldId id="319" r:id="rId9"/>
    <p:sldId id="313" r:id="rId10"/>
    <p:sldId id="314" r:id="rId11"/>
    <p:sldId id="317" r:id="rId12"/>
    <p:sldId id="315" r:id="rId13"/>
    <p:sldId id="318" r:id="rId14"/>
    <p:sldId id="321" r:id="rId15"/>
    <p:sldId id="320" r:id="rId16"/>
    <p:sldId id="322" r:id="rId17"/>
    <p:sldId id="327" r:id="rId18"/>
    <p:sldId id="329" r:id="rId19"/>
    <p:sldId id="323" r:id="rId20"/>
    <p:sldId id="326" r:id="rId21"/>
    <p:sldId id="316" r:id="rId22"/>
    <p:sldId id="324" r:id="rId23"/>
    <p:sldId id="304" r:id="rId24"/>
    <p:sldId id="261" r:id="rId25"/>
    <p:sldId id="300" r:id="rId26"/>
    <p:sldId id="330" r:id="rId27"/>
    <p:sldId id="331" r:id="rId28"/>
    <p:sldId id="310" r:id="rId29"/>
    <p:sldId id="297" r:id="rId30"/>
    <p:sldId id="301" r:id="rId31"/>
    <p:sldId id="294" r:id="rId32"/>
    <p:sldId id="302" r:id="rId33"/>
    <p:sldId id="293" r:id="rId34"/>
    <p:sldId id="295" r:id="rId35"/>
    <p:sldId id="263" r:id="rId36"/>
    <p:sldId id="268" r:id="rId37"/>
    <p:sldId id="298" r:id="rId38"/>
    <p:sldId id="290" r:id="rId39"/>
    <p:sldId id="306" r:id="rId40"/>
    <p:sldId id="307" r:id="rId41"/>
    <p:sldId id="308" r:id="rId42"/>
    <p:sldId id="30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28"/>
    <a:srgbClr val="8B032A"/>
    <a:srgbClr val="F8D7CD"/>
    <a:srgbClr val="FCECE8"/>
    <a:srgbClr val="A52A2A"/>
    <a:srgbClr val="FFFFFF"/>
    <a:srgbClr val="C41E3A"/>
    <a:srgbClr val="77333E"/>
    <a:srgbClr val="A42A2A"/>
    <a:srgbClr val="712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2" autoAdjust="0"/>
    <p:restoredTop sz="94660"/>
  </p:normalViewPr>
  <p:slideViewPr>
    <p:cSldViewPr snapToGrid="0">
      <p:cViewPr>
        <p:scale>
          <a:sx n="150" d="100"/>
          <a:sy n="150" d="100"/>
        </p:scale>
        <p:origin x="63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4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9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8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1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8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2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7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9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6F86-D841-43E1-9E24-6F688478AF8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4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703.02910.pdf" TargetMode="External"/><Relationship Id="rId3" Type="http://schemas.openxmlformats.org/officeDocument/2006/relationships/hyperlink" Target="https://dsgissin.github.io/DiscriminativeActiveLearning/2018/07/05/AL-Intro.html" TargetMode="External"/><Relationship Id="rId7" Type="http://schemas.openxmlformats.org/officeDocument/2006/relationships/hyperlink" Target="https://kmhana.tistory.com/12?category=83805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sgissin/DiscriminativeActiveLearning" TargetMode="External"/><Relationship Id="rId11" Type="http://schemas.openxmlformats.org/officeDocument/2006/relationships/hyperlink" Target="https://github.com/BlackHC/BatchBALD" TargetMode="External"/><Relationship Id="rId5" Type="http://schemas.openxmlformats.org/officeDocument/2006/relationships/hyperlink" Target="https://dsgissin.github.io/DiscriminativeActiveLearning/2018/07/05/DAL.html" TargetMode="External"/><Relationship Id="rId10" Type="http://schemas.openxmlformats.org/officeDocument/2006/relationships/hyperlink" Target="https://oatml.cs.ox.ac.uk/blog/2019/06/24/batchbald.html" TargetMode="External"/><Relationship Id="rId4" Type="http://schemas.openxmlformats.org/officeDocument/2006/relationships/hyperlink" Target="https://jacobgil.github.io/deeplearning/activelearning" TargetMode="External"/><Relationship Id="rId9" Type="http://schemas.openxmlformats.org/officeDocument/2006/relationships/hyperlink" Target="https://github.com/Riashat/Deep-Bayesian-Active-Learn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1pha/Active-Learning" TargetMode="External"/><Relationship Id="rId2" Type="http://schemas.openxmlformats.org/officeDocument/2006/relationships/hyperlink" Target="https://github.com/1pha/BayesianActive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2F3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날짜 개체 틀 3">
            <a:extLst>
              <a:ext uri="{FF2B5EF4-FFF2-40B4-BE49-F238E27FC236}">
                <a16:creationId xmlns:a16="http://schemas.microsoft.com/office/drawing/2014/main" id="{951F1F4E-0FF9-4717-9FF8-8C94B4595D44}"/>
              </a:ext>
            </a:extLst>
          </p:cNvPr>
          <p:cNvSpPr>
            <a:spLocks noGrp="1"/>
          </p:cNvSpPr>
          <p:nvPr/>
        </p:nvSpPr>
        <p:spPr>
          <a:xfrm>
            <a:off x="1179248" y="61531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178EDE-C3BF-481B-BBD5-925F650ED5D2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19" name="바닥글 개체 틀 4">
            <a:extLst>
              <a:ext uri="{FF2B5EF4-FFF2-40B4-BE49-F238E27FC236}">
                <a16:creationId xmlns:a16="http://schemas.microsoft.com/office/drawing/2014/main" id="{9D4CAA24-B93E-44CB-A1D7-45F796A08BB0}"/>
              </a:ext>
            </a:extLst>
          </p:cNvPr>
          <p:cNvSpPr>
            <a:spLocks noGrp="1"/>
          </p:cNvSpPr>
          <p:nvPr/>
        </p:nvSpPr>
        <p:spPr>
          <a:xfrm>
            <a:off x="4379648" y="61531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B3557B8D-ADE6-4ECD-92EE-8D2EBE61F589}"/>
              </a:ext>
            </a:extLst>
          </p:cNvPr>
          <p:cNvSpPr>
            <a:spLocks noGrp="1"/>
          </p:cNvSpPr>
          <p:nvPr/>
        </p:nvSpPr>
        <p:spPr>
          <a:xfrm>
            <a:off x="8951648" y="61531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6017A4-7F00-404D-BAAB-CD404F7D2911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EDC1D7C7-02D3-4AE2-8232-C67F28D83630}"/>
              </a:ext>
            </a:extLst>
          </p:cNvPr>
          <p:cNvSpPr>
            <a:spLocks noGrp="1"/>
          </p:cNvSpPr>
          <p:nvPr/>
        </p:nvSpPr>
        <p:spPr>
          <a:xfrm>
            <a:off x="3080655" y="4804047"/>
            <a:ext cx="6858000" cy="123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Daehyun Cho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Cognitive System Lab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A.I. Dept, Korea Univ.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양쪽 중괄호 21">
            <a:extLst>
              <a:ext uri="{FF2B5EF4-FFF2-40B4-BE49-F238E27FC236}">
                <a16:creationId xmlns:a16="http://schemas.microsoft.com/office/drawing/2014/main" id="{4BD4525F-215F-497C-9E31-B0BE7F82B596}"/>
              </a:ext>
            </a:extLst>
          </p:cNvPr>
          <p:cNvSpPr/>
          <p:nvPr/>
        </p:nvSpPr>
        <p:spPr>
          <a:xfrm>
            <a:off x="3809128" y="1577003"/>
            <a:ext cx="5401056" cy="1648755"/>
          </a:xfrm>
          <a:prstGeom prst="bracePair">
            <a:avLst/>
          </a:prstGeom>
          <a:ln w="31750">
            <a:solidFill>
              <a:srgbClr val="77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i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Paper Topic Classification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with Active Learning</a:t>
            </a:r>
            <a:endParaRPr lang="ko-KR" altLang="en-US" sz="2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B0195E5-D7D5-4ECD-B989-AB4CB0EB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993" y="7095564"/>
            <a:ext cx="3182112" cy="6261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D7CBF40-85F1-4E5E-AB61-881C04CC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520" y="7744545"/>
            <a:ext cx="3277057" cy="571580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4239F8-39A4-42CF-BFC0-4AC2D605967A}"/>
              </a:ext>
            </a:extLst>
          </p:cNvPr>
          <p:cNvSpPr/>
          <p:nvPr/>
        </p:nvSpPr>
        <p:spPr>
          <a:xfrm rot="1810465">
            <a:off x="7654786" y="-1458125"/>
            <a:ext cx="6715932" cy="3902423"/>
          </a:xfrm>
          <a:prstGeom prst="roundRect">
            <a:avLst/>
          </a:prstGeom>
          <a:solidFill>
            <a:srgbClr val="A42A2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FEBB4B7-70BE-43C5-AD00-00C7DA26F727}"/>
              </a:ext>
            </a:extLst>
          </p:cNvPr>
          <p:cNvSpPr/>
          <p:nvPr/>
        </p:nvSpPr>
        <p:spPr>
          <a:xfrm rot="1810465">
            <a:off x="-2178719" y="3236753"/>
            <a:ext cx="6715932" cy="3902423"/>
          </a:xfrm>
          <a:prstGeom prst="roundRect">
            <a:avLst/>
          </a:prstGeom>
          <a:solidFill>
            <a:srgbClr val="8C021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54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0937043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Setting Model Size &amp; Initial Data Point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Large models can’t converge. Used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Initial percentage of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was selected.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7E115E-089B-4C6E-907B-069F679D96B9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Baseline 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38EE9E-8BD8-444B-9867-2CB690BD4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92" y="1714215"/>
            <a:ext cx="6211167" cy="41534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482551-7936-4F73-AF2D-04362273D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1563" y="1751815"/>
            <a:ext cx="6144482" cy="40642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07033C-B1BE-4766-B078-30B62D26EE55}"/>
              </a:ext>
            </a:extLst>
          </p:cNvPr>
          <p:cNvSpPr txBox="1"/>
          <p:nvPr/>
        </p:nvSpPr>
        <p:spPr>
          <a:xfrm>
            <a:off x="244981" y="58596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8B002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[Fig 1a]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Large vs. Base Model AUROC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544CAB-8FF6-46BD-A2B8-88E82F856106}"/>
              </a:ext>
            </a:extLst>
          </p:cNvPr>
          <p:cNvSpPr txBox="1"/>
          <p:nvPr/>
        </p:nvSpPr>
        <p:spPr>
          <a:xfrm>
            <a:off x="5851019" y="58596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8B002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[Fig 1b]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Initial data point, test AUROC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72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1536249"/>
            <a:ext cx="10937043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Tried with base/large configuration.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Experiment with different initial data point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7E115E-089B-4C6E-907B-069F679D96B9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Baseline 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5D4DF2C-CF12-4B43-8619-9C5C7858C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409677"/>
              </p:ext>
            </p:extLst>
          </p:nvPr>
        </p:nvGraphicFramePr>
        <p:xfrm>
          <a:off x="1315616" y="2959309"/>
          <a:ext cx="9560768" cy="25823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4572">
                  <a:extLst>
                    <a:ext uri="{9D8B030D-6E8A-4147-A177-3AD203B41FA5}">
                      <a16:colId xmlns:a16="http://schemas.microsoft.com/office/drawing/2014/main" val="3857245790"/>
                    </a:ext>
                  </a:extLst>
                </a:gridCol>
                <a:gridCol w="6186196">
                  <a:extLst>
                    <a:ext uri="{9D8B030D-6E8A-4147-A177-3AD203B41FA5}">
                      <a16:colId xmlns:a16="http://schemas.microsoft.com/office/drawing/2014/main" val="2037629796"/>
                    </a:ext>
                  </a:extLst>
                </a:gridCol>
              </a:tblGrid>
              <a:tr h="430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Question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Variation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A5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557647"/>
                  </a:ext>
                </a:extLst>
              </a:tr>
              <a:tr h="430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Let’s do Active Learning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vs. LC, Margin, BALD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511358"/>
                  </a:ext>
                </a:extLst>
              </a:tr>
              <a:tr h="430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How acquisition period matters?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5, 10 epoch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407995"/>
                  </a:ext>
                </a:extLst>
              </a:tr>
              <a:tr h="430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How much to acquire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1%/5% of total (becomes 500/1,500 per acquisition)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655036"/>
                  </a:ext>
                </a:extLst>
              </a:tr>
              <a:tr h="430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Re-train vs. Keep-train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Compare final test AUROC Re-train and Keep-Train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892628"/>
                  </a:ext>
                </a:extLst>
              </a:tr>
              <a:tr h="4303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 overall, did active learning help training?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516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6722C5B-0559-4885-B0FF-A59AA0891024}"/>
              </a:ext>
            </a:extLst>
          </p:cNvPr>
          <p:cNvSpPr txBox="1"/>
          <p:nvPr/>
        </p:nvSpPr>
        <p:spPr>
          <a:xfrm>
            <a:off x="3047999" y="57364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8B002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[Table 2]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Experiment Configuration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D3F7DE-52CD-499B-99E0-A14294E1B775}"/>
              </a:ext>
            </a:extLst>
          </p:cNvPr>
          <p:cNvSpPr txBox="1"/>
          <p:nvPr/>
        </p:nvSpPr>
        <p:spPr>
          <a:xfrm>
            <a:off x="244981" y="121229"/>
            <a:ext cx="6096000" cy="92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Naïve Training Baseline Results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BiLSTM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0.8467 | 1dCNN 0.849 | BERT 0.7613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3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0937043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Compare Different Uncertainty Selection. 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BiLSTM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LC, BALD did not surpass Random, but the difference is not significant.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Naïve training setup with 50/100% of the data, 90.32/88.01% AUROC.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7E115E-089B-4C6E-907B-069F679D96B9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31C2AB-1452-43DD-8F01-594BE5B68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81" y="1643502"/>
            <a:ext cx="6096851" cy="4172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082B3C-C500-4551-BE26-DE9079988C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549"/>
          <a:stretch/>
        </p:blipFill>
        <p:spPr>
          <a:xfrm>
            <a:off x="7370976" y="1951294"/>
            <a:ext cx="4243242" cy="361583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300579-E8C4-420A-BCCA-EF5AEE12DBBF}"/>
              </a:ext>
            </a:extLst>
          </p:cNvPr>
          <p:cNvCxnSpPr>
            <a:cxnSpLocks/>
          </p:cNvCxnSpPr>
          <p:nvPr/>
        </p:nvCxnSpPr>
        <p:spPr>
          <a:xfrm flipV="1">
            <a:off x="6340277" y="1951294"/>
            <a:ext cx="1029144" cy="79644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541411-1410-4CE3-AE51-24AF3E32CF0E}"/>
              </a:ext>
            </a:extLst>
          </p:cNvPr>
          <p:cNvCxnSpPr>
            <a:cxnSpLocks/>
          </p:cNvCxnSpPr>
          <p:nvPr/>
        </p:nvCxnSpPr>
        <p:spPr>
          <a:xfrm>
            <a:off x="6340277" y="3279584"/>
            <a:ext cx="1029144" cy="22875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1527BE-1598-4F3A-947A-A4037DC55B21}"/>
              </a:ext>
            </a:extLst>
          </p:cNvPr>
          <p:cNvSpPr/>
          <p:nvPr/>
        </p:nvSpPr>
        <p:spPr>
          <a:xfrm>
            <a:off x="5834869" y="2747740"/>
            <a:ext cx="505408" cy="53184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B40A4-15E8-4A35-AC5C-35C4C9B7BA09}"/>
              </a:ext>
            </a:extLst>
          </p:cNvPr>
          <p:cNvSpPr txBox="1"/>
          <p:nvPr/>
        </p:nvSpPr>
        <p:spPr>
          <a:xfrm>
            <a:off x="3047999" y="57165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8B002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[Fig 2a]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Random, LC, Margin, BALD of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BiLSTM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(base)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2F6985-49CA-4A4D-927A-910B23A428F5}"/>
              </a:ext>
            </a:extLst>
          </p:cNvPr>
          <p:cNvSpPr txBox="1"/>
          <p:nvPr/>
        </p:nvSpPr>
        <p:spPr>
          <a:xfrm>
            <a:off x="9487514" y="4666734"/>
            <a:ext cx="203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BiLSTM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0.8467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63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1539582" cy="217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Compare Different Uncertainty Selection. (1dCNN)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All methods surpass the random,</a:t>
            </a:r>
            <a:b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but only margin looks superior to random in 1%p enhancement.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Since with 50% of the total data in naïve training got 87.57% AUROC at last, there was a slight improvement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7E115E-089B-4C6E-907B-069F679D96B9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31C2AB-1452-43DD-8F01-594BE5B68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981" y="1902731"/>
            <a:ext cx="6096851" cy="41556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082B3C-C500-4551-BE26-DE9079988C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" r="1775"/>
          <a:stretch/>
        </p:blipFill>
        <p:spPr>
          <a:xfrm>
            <a:off x="7370976" y="2254075"/>
            <a:ext cx="4243242" cy="361583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300579-E8C4-420A-BCCA-EF5AEE12DBBF}"/>
              </a:ext>
            </a:extLst>
          </p:cNvPr>
          <p:cNvCxnSpPr>
            <a:cxnSpLocks/>
          </p:cNvCxnSpPr>
          <p:nvPr/>
        </p:nvCxnSpPr>
        <p:spPr>
          <a:xfrm flipV="1">
            <a:off x="6340277" y="2254075"/>
            <a:ext cx="1029144" cy="79644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541411-1410-4CE3-AE51-24AF3E32CF0E}"/>
              </a:ext>
            </a:extLst>
          </p:cNvPr>
          <p:cNvCxnSpPr>
            <a:cxnSpLocks/>
          </p:cNvCxnSpPr>
          <p:nvPr/>
        </p:nvCxnSpPr>
        <p:spPr>
          <a:xfrm>
            <a:off x="6340277" y="3582365"/>
            <a:ext cx="1029144" cy="22875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1527BE-1598-4F3A-947A-A4037DC55B21}"/>
              </a:ext>
            </a:extLst>
          </p:cNvPr>
          <p:cNvSpPr/>
          <p:nvPr/>
        </p:nvSpPr>
        <p:spPr>
          <a:xfrm>
            <a:off x="5834869" y="3050521"/>
            <a:ext cx="505408" cy="53184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66522-CFA1-418B-BC30-133077A2D10F}"/>
              </a:ext>
            </a:extLst>
          </p:cNvPr>
          <p:cNvSpPr txBox="1"/>
          <p:nvPr/>
        </p:nvSpPr>
        <p:spPr>
          <a:xfrm>
            <a:off x="3047999" y="59001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8B002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[Fig 2b]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Random, LC, Margin, BALD of 1dCNN(base)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30CD1F-EDFC-496A-A8DE-961893CCFCA7}"/>
              </a:ext>
            </a:extLst>
          </p:cNvPr>
          <p:cNvSpPr txBox="1"/>
          <p:nvPr/>
        </p:nvSpPr>
        <p:spPr>
          <a:xfrm>
            <a:off x="9861550" y="4817311"/>
            <a:ext cx="161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1dCNN 0.849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03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0937043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Acquisition Period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Doesn’t have significant difference in BALD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Margin showed a slight improvement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7E115E-089B-4C6E-907B-069F679D96B9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73BEE3-A49E-434B-8DA2-490074222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2" y="2041083"/>
            <a:ext cx="5356350" cy="27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9C4627-C4F1-49F1-BB00-A78D29513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21" y="2041083"/>
            <a:ext cx="5387643" cy="27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013D18-248A-4EE5-ADD2-B33388BF1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637" y="2688239"/>
            <a:ext cx="4134427" cy="314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53AB99-77B2-4756-8A9C-CF3E922F5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339" y="2734158"/>
            <a:ext cx="3496163" cy="3905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0BC816-E854-4D35-8AE0-B47B6DC6D4A4}"/>
              </a:ext>
            </a:extLst>
          </p:cNvPr>
          <p:cNvSpPr txBox="1"/>
          <p:nvPr/>
        </p:nvSpPr>
        <p:spPr>
          <a:xfrm>
            <a:off x="6476421" y="4962630"/>
            <a:ext cx="538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8B002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[Fig 3b]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Acquisition Period 5/10 with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BiLSTM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BALD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A9C74B-1AA0-4172-9B4C-F5693D87304D}"/>
              </a:ext>
            </a:extLst>
          </p:cNvPr>
          <p:cNvSpPr txBox="1"/>
          <p:nvPr/>
        </p:nvSpPr>
        <p:spPr>
          <a:xfrm>
            <a:off x="244981" y="4962630"/>
            <a:ext cx="5468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8B002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[Fig 3a]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Acquisition Period 5/10 with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BiLSTM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Margin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357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0937043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Compare Increment Amount (BALD,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BiLSTM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– 300, 500, 1500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As expected, more data leads to better performance.</a:t>
            </a:r>
            <a:b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(300 vs. 1500 with ~1.5%p improvement)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7E115E-089B-4C6E-907B-069F679D96B9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31C2AB-1452-43DD-8F01-594BE5B68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2656" y="1615074"/>
            <a:ext cx="5154523" cy="41556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6AEDF3-FFB4-41EE-8454-FE8E207DF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842" y="2545370"/>
            <a:ext cx="4086795" cy="447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43B684-2079-4B6B-BB5C-9FEF6744BE3D}"/>
              </a:ext>
            </a:extLst>
          </p:cNvPr>
          <p:cNvSpPr txBox="1"/>
          <p:nvPr/>
        </p:nvSpPr>
        <p:spPr>
          <a:xfrm>
            <a:off x="1982656" y="5859639"/>
            <a:ext cx="8972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8B002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[Fig 4]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Increment amount comparison with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BiLSTM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BALD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09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0937043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Re-train vs. Keep-train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Machine learning methods, with the rise of computing power, mostly takes a few seconds</a:t>
            </a:r>
            <a:b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 fit to the given training data at least in 50k~100k rows of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Deep learning methods still needs lots of epochs for model to get trained, and time consuming.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context of active learning, deep learning models get re-trained (re-instantiate and then train) in general even with this exhaustive setup, at least in the project I have seen.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came to my attention that re-training didn’t seem to be efficient, so I compared two configurations.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re-training, 1 epoch – 1 acquisition strategy was not plausible for 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Therefore, I tried 20 epoch – 1 acquisition strategy to fit the model.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7E115E-089B-4C6E-907B-069F679D96B9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9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0937043" cy="92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Re-train vs. Keep-train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7E115E-089B-4C6E-907B-069F679D96B9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F94122-6D8F-4EC1-9F48-83D8FEBEF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74" y="1898266"/>
            <a:ext cx="5690721" cy="28486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41E2EC-9475-4F88-A126-E30D02B76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506" y="1898267"/>
            <a:ext cx="5717161" cy="28486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BD518D-E1BB-4A40-9DB1-901AF920E142}"/>
              </a:ext>
            </a:extLst>
          </p:cNvPr>
          <p:cNvSpPr txBox="1"/>
          <p:nvPr/>
        </p:nvSpPr>
        <p:spPr>
          <a:xfrm>
            <a:off x="236773" y="4831887"/>
            <a:ext cx="569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8B002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[Fig 4a]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Retrain with 4 acquisition methods -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BiLSTM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99EEF-9465-4AC7-B83C-A6074FE590CC}"/>
              </a:ext>
            </a:extLst>
          </p:cNvPr>
          <p:cNvSpPr txBox="1"/>
          <p:nvPr/>
        </p:nvSpPr>
        <p:spPr>
          <a:xfrm>
            <a:off x="6264505" y="4831887"/>
            <a:ext cx="571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8B002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[Fig 4b]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Retrain with 4 acquisition methods – 1dCNN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016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0937043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Re-train vs. Keep-train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LC showed the best performance at last in both models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Fluctuations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7E115E-089B-4C6E-907B-069F679D96B9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6A642219-D397-4B4C-91AC-129DBF872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72013"/>
              </p:ext>
            </p:extLst>
          </p:nvPr>
        </p:nvGraphicFramePr>
        <p:xfrm>
          <a:off x="1315616" y="1700052"/>
          <a:ext cx="9560768" cy="39697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7286">
                  <a:extLst>
                    <a:ext uri="{9D8B030D-6E8A-4147-A177-3AD203B41FA5}">
                      <a16:colId xmlns:a16="http://schemas.microsoft.com/office/drawing/2014/main" val="3857245790"/>
                    </a:ext>
                  </a:extLst>
                </a:gridCol>
                <a:gridCol w="1687286">
                  <a:extLst>
                    <a:ext uri="{9D8B030D-6E8A-4147-A177-3AD203B41FA5}">
                      <a16:colId xmlns:a16="http://schemas.microsoft.com/office/drawing/2014/main" val="2933235435"/>
                    </a:ext>
                  </a:extLst>
                </a:gridCol>
                <a:gridCol w="1237239">
                  <a:extLst>
                    <a:ext uri="{9D8B030D-6E8A-4147-A177-3AD203B41FA5}">
                      <a16:colId xmlns:a16="http://schemas.microsoft.com/office/drawing/2014/main" val="2037629796"/>
                    </a:ext>
                  </a:extLst>
                </a:gridCol>
                <a:gridCol w="1237239">
                  <a:extLst>
                    <a:ext uri="{9D8B030D-6E8A-4147-A177-3AD203B41FA5}">
                      <a16:colId xmlns:a16="http://schemas.microsoft.com/office/drawing/2014/main" val="1147419659"/>
                    </a:ext>
                  </a:extLst>
                </a:gridCol>
                <a:gridCol w="1237240">
                  <a:extLst>
                    <a:ext uri="{9D8B030D-6E8A-4147-A177-3AD203B41FA5}">
                      <a16:colId xmlns:a16="http://schemas.microsoft.com/office/drawing/2014/main" val="1984512844"/>
                    </a:ext>
                  </a:extLst>
                </a:gridCol>
                <a:gridCol w="1237239">
                  <a:extLst>
                    <a:ext uri="{9D8B030D-6E8A-4147-A177-3AD203B41FA5}">
                      <a16:colId xmlns:a16="http://schemas.microsoft.com/office/drawing/2014/main" val="3713520595"/>
                    </a:ext>
                  </a:extLst>
                </a:gridCol>
                <a:gridCol w="1237239">
                  <a:extLst>
                    <a:ext uri="{9D8B030D-6E8A-4147-A177-3AD203B41FA5}">
                      <a16:colId xmlns:a16="http://schemas.microsoft.com/office/drawing/2014/main" val="2317438744"/>
                    </a:ext>
                  </a:extLst>
                </a:gridCol>
              </a:tblGrid>
              <a:tr h="4303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Model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A52A2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Method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A52A2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Valid AUROC step before </a:t>
                      </a:r>
                      <a:r>
                        <a:rPr lang="en-US" altLang="ko-KR" sz="1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Acquisition+Retrain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A52A2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57647"/>
                  </a:ext>
                </a:extLst>
              </a:tr>
              <a:tr h="4303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646790"/>
                  </a:ext>
                </a:extLst>
              </a:tr>
              <a:tr h="4303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BiLSTM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.8529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.8559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B0028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(+.0030)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.8628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rgbClr val="8B0028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(+.0069)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.8667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B0028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(+.0039)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.8747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B0028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(+.0120)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511358"/>
                  </a:ext>
                </a:extLst>
              </a:tr>
              <a:tr h="4303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LC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.8567</a:t>
                      </a:r>
                    </a:p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B0028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(+.0038)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.8797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rgbClr val="8B0028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(+.0023)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.8674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B0028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(+.0123)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.8853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B0028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(+.0179)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407995"/>
                  </a:ext>
                </a:extLst>
              </a:tr>
              <a:tr h="4303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Margin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.8524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(-.0005)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.8542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rgbClr val="8B0028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(+.0018)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.8511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(-.0031)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.8573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B0028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(+.0062)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74195"/>
                  </a:ext>
                </a:extLst>
              </a:tr>
              <a:tr h="4303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1dCNN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.8221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.8404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B0028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(+.0183)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.8628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B0028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(+.0194)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.8509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(-.0119)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.8608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B0028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(+.0099)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752332"/>
                  </a:ext>
                </a:extLst>
              </a:tr>
              <a:tr h="4303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LC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.791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(-.0311)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.8579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B0028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(+.0669)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.8557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(-.0022)</a:t>
                      </a:r>
                      <a:endParaRPr lang="en-US" altLang="ko-KR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.8734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B0028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(+.0177)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655036"/>
                  </a:ext>
                </a:extLst>
              </a:tr>
              <a:tr h="4303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Margin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.8327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B0028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(+.0106)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.8317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(-.00 10)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.8572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B0028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(+.0255)</a:t>
                      </a:r>
                      <a:endParaRPr lang="ko-KR" altLang="en-US" sz="1600" dirty="0">
                        <a:solidFill>
                          <a:srgbClr val="8B0028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.8513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(-.0059)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8926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178EB2C-9B33-4BE4-A4C5-52FDF6D2E6B0}"/>
              </a:ext>
            </a:extLst>
          </p:cNvPr>
          <p:cNvSpPr txBox="1"/>
          <p:nvPr/>
        </p:nvSpPr>
        <p:spPr>
          <a:xfrm>
            <a:off x="1315616" y="5785717"/>
            <a:ext cx="9560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8B002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[Table 3]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Random, LC, Margin /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BiLSTM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1dCNN retrain result organized.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05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0937043" cy="259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Transformers.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Unlike recurrent neural networks, transformer networks is hard to get trained in this dataset.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Reason is that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Not pretrained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Shallow network with attention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Even the naïve training takes much time to get stabilized.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7E115E-089B-4C6E-907B-069F679D96B9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9AF25E-DCFB-461B-B70A-BA44EF86D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243" y="1449765"/>
            <a:ext cx="5229955" cy="41153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D940EC-108B-4896-8B40-36774B9636DF}"/>
              </a:ext>
            </a:extLst>
          </p:cNvPr>
          <p:cNvSpPr txBox="1"/>
          <p:nvPr/>
        </p:nvSpPr>
        <p:spPr>
          <a:xfrm>
            <a:off x="6592243" y="5743990"/>
            <a:ext cx="5229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8B002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[Fig 5a]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BERT Naïve 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04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6ED122-A8C6-4978-B6F6-E7BFBABAF7E8}"/>
              </a:ext>
            </a:extLst>
          </p:cNvPr>
          <p:cNvSpPr/>
          <p:nvPr userDrawn="1"/>
        </p:nvSpPr>
        <p:spPr>
          <a:xfrm>
            <a:off x="0" y="0"/>
            <a:ext cx="2048255" cy="6858000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A075DC45-A93E-48D7-9C46-B9C9E333C172}"/>
              </a:ext>
            </a:extLst>
          </p:cNvPr>
          <p:cNvSpPr/>
          <p:nvPr userDrawn="1"/>
        </p:nvSpPr>
        <p:spPr>
          <a:xfrm>
            <a:off x="2583506" y="568020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날짜 개체 틀 3">
            <a:extLst>
              <a:ext uri="{FF2B5EF4-FFF2-40B4-BE49-F238E27FC236}">
                <a16:creationId xmlns:a16="http://schemas.microsoft.com/office/drawing/2014/main" id="{4EB9E30E-7BB9-4DDC-9C14-3D21F770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5547" y="692966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89178EDE-C3BF-481B-BBD5-925F650ED5D2}" type="datetimeFigureOut">
              <a:rPr lang="ko-KR" altLang="en-US" smtClean="0"/>
              <a:pPr/>
              <a:t>2021-12-01</a:t>
            </a:fld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730DDBB3-6247-47AE-9B0F-DF4BFDC6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63" y="483330"/>
            <a:ext cx="1714429" cy="77800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lang="ko-KR" altLang="en-US" sz="3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A6D44-963E-44EE-9740-406F993FBF56}"/>
              </a:ext>
            </a:extLst>
          </p:cNvPr>
          <p:cNvSpPr txBox="1"/>
          <p:nvPr/>
        </p:nvSpPr>
        <p:spPr>
          <a:xfrm>
            <a:off x="3709943" y="801804"/>
            <a:ext cx="335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Proposed Ideas &amp; Methods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6F616E-CBB2-400E-BB2A-37B2AABE0958}"/>
              </a:ext>
            </a:extLst>
          </p:cNvPr>
          <p:cNvSpPr txBox="1"/>
          <p:nvPr/>
        </p:nvSpPr>
        <p:spPr>
          <a:xfrm>
            <a:off x="615709" y="6356350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818E2118-303D-4A47-A824-27B1B84E8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273284" y="6271372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육각형 39">
            <a:extLst>
              <a:ext uri="{FF2B5EF4-FFF2-40B4-BE49-F238E27FC236}">
                <a16:creationId xmlns:a16="http://schemas.microsoft.com/office/drawing/2014/main" id="{939BF6A9-64FD-4E09-B323-4D53546B64FF}"/>
              </a:ext>
            </a:extLst>
          </p:cNvPr>
          <p:cNvSpPr/>
          <p:nvPr/>
        </p:nvSpPr>
        <p:spPr>
          <a:xfrm>
            <a:off x="2583506" y="1538567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7FE9F3-F07E-401A-B320-779D47EF3C8D}"/>
              </a:ext>
            </a:extLst>
          </p:cNvPr>
          <p:cNvSpPr txBox="1"/>
          <p:nvPr/>
        </p:nvSpPr>
        <p:spPr>
          <a:xfrm>
            <a:off x="3709944" y="1772351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94F12021-9BAD-4C95-917C-364909C61710}"/>
              </a:ext>
            </a:extLst>
          </p:cNvPr>
          <p:cNvSpPr/>
          <p:nvPr/>
        </p:nvSpPr>
        <p:spPr>
          <a:xfrm>
            <a:off x="2583506" y="2509114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C84A47-AC2F-4B4E-9DF9-50E86EF36BAD}"/>
              </a:ext>
            </a:extLst>
          </p:cNvPr>
          <p:cNvSpPr txBox="1"/>
          <p:nvPr/>
        </p:nvSpPr>
        <p:spPr>
          <a:xfrm>
            <a:off x="3709944" y="274289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Discussions &amp; Conclusion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39424D18-9CBA-44A6-BE9F-8B43C83B6C30}"/>
              </a:ext>
            </a:extLst>
          </p:cNvPr>
          <p:cNvSpPr/>
          <p:nvPr/>
        </p:nvSpPr>
        <p:spPr>
          <a:xfrm>
            <a:off x="2583506" y="3479661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DE122D-89F4-4391-8AE1-EA0E0A1EF7DD}"/>
              </a:ext>
            </a:extLst>
          </p:cNvPr>
          <p:cNvSpPr txBox="1"/>
          <p:nvPr/>
        </p:nvSpPr>
        <p:spPr>
          <a:xfrm>
            <a:off x="3709944" y="3713445"/>
            <a:ext cx="38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Backups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including detailed setup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212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0937043" cy="92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Transformers.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Tried many different methods… but did not give any insights.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7E115E-089B-4C6E-907B-069F679D96B9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944773-2324-493E-AEB7-9417F57C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657" y="1423943"/>
            <a:ext cx="5172797" cy="40391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BA07A3-520E-4AC9-868C-71DB02666033}"/>
              </a:ext>
            </a:extLst>
          </p:cNvPr>
          <p:cNvSpPr txBox="1"/>
          <p:nvPr/>
        </p:nvSpPr>
        <p:spPr>
          <a:xfrm>
            <a:off x="3080657" y="5695686"/>
            <a:ext cx="517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8B002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[Fig 5b]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Active Learning with BERT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06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0937043" cy="300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Unintended Ablation Study.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 should use high uncertainty samples for acquisition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accidentally sorted these samples in a reverse way,</a:t>
            </a:r>
            <a:b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 that the samples with lowest uncertainty were chosen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Even though I find active learning hard to apply in useful way,</a:t>
            </a:r>
            <a:b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this point of view active learning is working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*I know that we need extra runs for validity.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7E115E-089B-4C6E-907B-069F679D96B9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Interesting Findings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42CA5F-3432-4E39-8588-7B8BAA85B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998" y="1363302"/>
            <a:ext cx="5107021" cy="34020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4A79EF-6E52-4BCB-9B9B-BFAC4E1B902E}"/>
              </a:ext>
            </a:extLst>
          </p:cNvPr>
          <p:cNvSpPr txBox="1"/>
          <p:nvPr/>
        </p:nvSpPr>
        <p:spPr>
          <a:xfrm>
            <a:off x="6839998" y="4934625"/>
            <a:ext cx="5141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8B002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[Fig 6]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LC with the most and the least -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97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0937043" cy="586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Overall, Did Active Learning helped?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8B002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Some result gives higher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performance than random</a:t>
            </a:r>
            <a:b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but not dramatically high as in related works.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Also some results shows similar/higher performance with the result of more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Similar performance in the full naïve training setup,</a:t>
            </a:r>
            <a:b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 can see that active learning not only works in typical toy data </a:t>
            </a:r>
            <a:r>
              <a:rPr lang="en-US" altLang="ko-KR" dirty="0">
                <a:solidFill>
                  <a:srgbClr val="8B002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 in real data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as well.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Might be better if …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Hardware limits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 with abstract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Pretrained-transformer models.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Full-ensemble models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Extra seeds per trial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Plot Uncertainty distribution.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7E115E-089B-4C6E-907B-069F679D96B9}"/>
              </a:ext>
            </a:extLst>
          </p:cNvPr>
          <p:cNvSpPr txBox="1"/>
          <p:nvPr/>
        </p:nvSpPr>
        <p:spPr>
          <a:xfrm>
            <a:off x="8029557" y="370209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Discussion &amp;</a:t>
            </a: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Conclusion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891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651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About Active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3"/>
              </a:rPr>
              <a:t>https://minds.wisconsin.edu/bitstream/handle/1793/60660/TR1648.pdf?sequence=1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3"/>
              </a:rPr>
              <a:t>https://dsgissin.github.io/DiscriminativeActiveLearning/2018/07/05/AL-Intro.html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4"/>
              </a:rPr>
              <a:t>https://jacobgil.github.io/deeplearning/activelearning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Discriminative Active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https://arxiv.org/pdf/1907.06347.pdf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https://dsgissin.github.io/DiscriminativeActiveLearning/2018/07/05/DAL.html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6"/>
              </a:rPr>
              <a:t>https://github.com/dsgissin/DiscriminativeActiveLearning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7"/>
              </a:rPr>
              <a:t>https://kmhana.tistory.com/12?category=838050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BALD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8"/>
              </a:rPr>
              <a:t>https://arxiv.org/pdf/1112.5745.pdf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8"/>
              </a:rPr>
              <a:t>https://arxiv.org/pdf/1703.02910.pdf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9"/>
              </a:rPr>
              <a:t>https://github.com/Riashat/Deep-Bayesian-Active-Learning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BatchBALD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10"/>
              </a:rPr>
              <a:t>https://arxiv.org/abs/1906.08158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10"/>
              </a:rPr>
              <a:t>https://oatml.cs.ox.ac.uk/blog/2019/06/24/batchbald.html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11"/>
              </a:rPr>
              <a:t>https://github.com/BlackHC/BatchBALD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References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602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759712-DBAB-4F23-8EF3-5EAA1C142913}"/>
              </a:ext>
            </a:extLst>
          </p:cNvPr>
          <p:cNvSpPr/>
          <p:nvPr/>
        </p:nvSpPr>
        <p:spPr>
          <a:xfrm>
            <a:off x="0" y="-1"/>
            <a:ext cx="2048255" cy="6858000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BAE3C-657E-422B-8F0C-24FA39AF61C0}"/>
              </a:ext>
            </a:extLst>
          </p:cNvPr>
          <p:cNvSpPr txBox="1"/>
          <p:nvPr/>
        </p:nvSpPr>
        <p:spPr>
          <a:xfrm>
            <a:off x="2718817" y="1594921"/>
            <a:ext cx="88114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4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🙏</a:t>
            </a:r>
            <a:endParaRPr lang="en-US" altLang="ko-KR" sz="24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Questions ?</a:t>
            </a:r>
          </a:p>
          <a:p>
            <a:pPr algn="l"/>
            <a:endParaRPr lang="en-US" altLang="ko-KR" sz="24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All 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works+references+detailed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experiment resides here.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ko-KR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2"/>
              </a:rPr>
              <a:t>https://github.com/1pha/BayesianActiveLearning</a:t>
            </a:r>
            <a:endParaRPr lang="en-US" altLang="ko-KR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ko-KR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3"/>
              </a:rPr>
              <a:t>https://wandb.ai/1pha/Active-Learning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D7F35-57E2-4B52-8A2F-F6AEC0EF86BA}"/>
              </a:ext>
            </a:extLst>
          </p:cNvPr>
          <p:cNvSpPr txBox="1"/>
          <p:nvPr/>
        </p:nvSpPr>
        <p:spPr>
          <a:xfrm>
            <a:off x="2718817" y="3847449"/>
            <a:ext cx="478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Daehyun Cho</a:t>
            </a:r>
          </a:p>
          <a:p>
            <a:pPr algn="l"/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AI Dept</a:t>
            </a:r>
          </a:p>
          <a:p>
            <a:pPr algn="l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1phantasmas@korea.ac.kr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AAC84-76B8-467D-A83F-316828E479D9}"/>
              </a:ext>
            </a:extLst>
          </p:cNvPr>
          <p:cNvSpPr txBox="1"/>
          <p:nvPr/>
        </p:nvSpPr>
        <p:spPr>
          <a:xfrm>
            <a:off x="615709" y="6356350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FCF0CD6-6FCA-483A-8E53-B28969801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273284" y="6271372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0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52C1B5B-31A8-4AC9-BFD8-7C67DD37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5547" y="6933292"/>
            <a:ext cx="2743200" cy="365125"/>
          </a:xfrm>
        </p:spPr>
        <p:txBody>
          <a:bodyPr/>
          <a:lstStyle/>
          <a:p>
            <a:fld id="{89178EDE-C3BF-481B-BBD5-925F650ED5D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4B4145-9269-4627-A56F-F2868A538304}"/>
              </a:ext>
            </a:extLst>
          </p:cNvPr>
          <p:cNvSpPr/>
          <p:nvPr/>
        </p:nvSpPr>
        <p:spPr>
          <a:xfrm>
            <a:off x="0" y="-1"/>
            <a:ext cx="2048255" cy="6858000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D9E81-4760-4C1F-B425-0660304ADB53}"/>
              </a:ext>
            </a:extLst>
          </p:cNvPr>
          <p:cNvSpPr txBox="1"/>
          <p:nvPr/>
        </p:nvSpPr>
        <p:spPr>
          <a:xfrm>
            <a:off x="2718816" y="3244333"/>
            <a:ext cx="423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Backups &amp; Methods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47EFE-757E-4EC1-B82B-6FA4F045E704}"/>
              </a:ext>
            </a:extLst>
          </p:cNvPr>
          <p:cNvSpPr txBox="1"/>
          <p:nvPr/>
        </p:nvSpPr>
        <p:spPr>
          <a:xfrm>
            <a:off x="2718817" y="3847449"/>
            <a:ext cx="478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__</a:t>
            </a:r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unused slides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5820901F-17E1-4B20-9415-31754FEE421E}"/>
              </a:ext>
            </a:extLst>
          </p:cNvPr>
          <p:cNvSpPr/>
          <p:nvPr/>
        </p:nvSpPr>
        <p:spPr>
          <a:xfrm>
            <a:off x="1586102" y="3056715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10F69-D4B0-41F5-8591-F8C67D6A40CD}"/>
              </a:ext>
            </a:extLst>
          </p:cNvPr>
          <p:cNvSpPr txBox="1"/>
          <p:nvPr/>
        </p:nvSpPr>
        <p:spPr>
          <a:xfrm>
            <a:off x="615709" y="6356350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72347B7-C363-4D1E-BB95-CD30512FF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273284" y="6271372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570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383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Multi-label Classification Problem with Paper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Title+Abstract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paperswithcode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contains 12k papers from A.I. Field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Contains “specific” A.I. Field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Some belongs to multiple areas.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Train/Valid/Test splits with 90/5/5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arxiv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contains 1.7M papers from many fields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Does not contain A.I. Field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will use this as unlabeled pool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which means … I, oracle, has to do some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labe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-our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Distribution and Description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E0935D-0B30-4957-B71B-682F376FF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" t="7878" r="5816" b="-87"/>
          <a:stretch/>
        </p:blipFill>
        <p:spPr>
          <a:xfrm>
            <a:off x="7720271" y="1491103"/>
            <a:ext cx="4226748" cy="411015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34933C-9C7B-4A5F-B64B-7E351904ADC6}"/>
              </a:ext>
            </a:extLst>
          </p:cNvPr>
          <p:cNvCxnSpPr>
            <a:cxnSpLocks/>
          </p:cNvCxnSpPr>
          <p:nvPr/>
        </p:nvCxnSpPr>
        <p:spPr>
          <a:xfrm>
            <a:off x="7490012" y="2302515"/>
            <a:ext cx="302441" cy="0"/>
          </a:xfrm>
          <a:prstGeom prst="straightConnector1">
            <a:avLst/>
          </a:prstGeom>
          <a:ln w="15875">
            <a:solidFill>
              <a:srgbClr val="8B0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8ED702-432B-4447-A207-C718DE34BAD9}"/>
              </a:ext>
            </a:extLst>
          </p:cNvPr>
          <p:cNvSpPr txBox="1"/>
          <p:nvPr/>
        </p:nvSpPr>
        <p:spPr>
          <a:xfrm>
            <a:off x="6721982" y="2034400"/>
            <a:ext cx="768030" cy="4367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area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979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383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Multi-label Classification Problem with Paper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Title+Abstract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paperswithcode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contains 12k papers from A.I. Field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Contains “specific” A.I. Field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Some belongs to multiple areas.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Train/Valid/Test splits with 90/5/5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arxiv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contains 1.7M papers from many fields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Does not contain A.I. Field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will use this as unlabeled pool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which means … I, oracle, has to do some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labe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-our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Pipeline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E0935D-0B30-4957-B71B-682F376FF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" t="7878" r="5816" b="-87"/>
          <a:stretch/>
        </p:blipFill>
        <p:spPr>
          <a:xfrm>
            <a:off x="7720271" y="1491103"/>
            <a:ext cx="4226748" cy="411015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34933C-9C7B-4A5F-B64B-7E351904ADC6}"/>
              </a:ext>
            </a:extLst>
          </p:cNvPr>
          <p:cNvCxnSpPr>
            <a:cxnSpLocks/>
          </p:cNvCxnSpPr>
          <p:nvPr/>
        </p:nvCxnSpPr>
        <p:spPr>
          <a:xfrm>
            <a:off x="7490012" y="2302515"/>
            <a:ext cx="302441" cy="0"/>
          </a:xfrm>
          <a:prstGeom prst="straightConnector1">
            <a:avLst/>
          </a:prstGeom>
          <a:ln w="15875">
            <a:solidFill>
              <a:srgbClr val="8B0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8ED702-432B-4447-A207-C718DE34BAD9}"/>
              </a:ext>
            </a:extLst>
          </p:cNvPr>
          <p:cNvSpPr txBox="1"/>
          <p:nvPr/>
        </p:nvSpPr>
        <p:spPr>
          <a:xfrm>
            <a:off x="6721982" y="2034400"/>
            <a:ext cx="768030" cy="4367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area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382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52C1B5B-31A8-4AC9-BFD8-7C67DD37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5547" y="6933292"/>
            <a:ext cx="2743200" cy="365125"/>
          </a:xfrm>
        </p:spPr>
        <p:txBody>
          <a:bodyPr/>
          <a:lstStyle/>
          <a:p>
            <a:fld id="{89178EDE-C3BF-481B-BBD5-925F650ED5D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4B4145-9269-4627-A56F-F2868A538304}"/>
              </a:ext>
            </a:extLst>
          </p:cNvPr>
          <p:cNvSpPr/>
          <p:nvPr/>
        </p:nvSpPr>
        <p:spPr>
          <a:xfrm>
            <a:off x="0" y="-1"/>
            <a:ext cx="2048255" cy="6858000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D9E81-4760-4C1F-B425-0660304ADB53}"/>
              </a:ext>
            </a:extLst>
          </p:cNvPr>
          <p:cNvSpPr txBox="1"/>
          <p:nvPr/>
        </p:nvSpPr>
        <p:spPr>
          <a:xfrm>
            <a:off x="2718816" y="3244333"/>
            <a:ext cx="423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Alumni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47EFE-757E-4EC1-B82B-6FA4F045E704}"/>
              </a:ext>
            </a:extLst>
          </p:cNvPr>
          <p:cNvSpPr txBox="1"/>
          <p:nvPr/>
        </p:nvSpPr>
        <p:spPr>
          <a:xfrm>
            <a:off x="2718817" y="3847449"/>
            <a:ext cx="478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__slides from Interim Presentation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5820901F-17E1-4B20-9415-31754FEE421E}"/>
              </a:ext>
            </a:extLst>
          </p:cNvPr>
          <p:cNvSpPr/>
          <p:nvPr/>
        </p:nvSpPr>
        <p:spPr>
          <a:xfrm>
            <a:off x="1586102" y="3056715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10F69-D4B0-41F5-8591-F8C67D6A40CD}"/>
              </a:ext>
            </a:extLst>
          </p:cNvPr>
          <p:cNvSpPr txBox="1"/>
          <p:nvPr/>
        </p:nvSpPr>
        <p:spPr>
          <a:xfrm>
            <a:off x="615709" y="6356350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72347B7-C363-4D1E-BB95-CD30512FF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273284" y="6271372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776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 Plan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383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Multi-label Classification Problem with Paper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Title+Abstract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paperswithcode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contains 12k papers from A.I. Field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Contains “specific” A.I. Field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Some belongs to multiple areas.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Train/Valid/Test splits with 90/5/5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arxiv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contains 1.7M papers from many fields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Does not contain A.I. Field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will use this as unlabeled pool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which means … I, oracle, has to do some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labe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-our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E0935D-0B30-4957-B71B-682F376FF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" t="7878" r="5816" b="-87"/>
          <a:stretch/>
        </p:blipFill>
        <p:spPr>
          <a:xfrm>
            <a:off x="7720271" y="1491103"/>
            <a:ext cx="4226748" cy="411015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34933C-9C7B-4A5F-B64B-7E351904ADC6}"/>
              </a:ext>
            </a:extLst>
          </p:cNvPr>
          <p:cNvCxnSpPr>
            <a:cxnSpLocks/>
          </p:cNvCxnSpPr>
          <p:nvPr/>
        </p:nvCxnSpPr>
        <p:spPr>
          <a:xfrm>
            <a:off x="7490012" y="2302515"/>
            <a:ext cx="302441" cy="0"/>
          </a:xfrm>
          <a:prstGeom prst="straightConnector1">
            <a:avLst/>
          </a:prstGeom>
          <a:ln w="15875">
            <a:solidFill>
              <a:srgbClr val="8B0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8ED702-432B-4447-A207-C718DE34BAD9}"/>
              </a:ext>
            </a:extLst>
          </p:cNvPr>
          <p:cNvSpPr txBox="1"/>
          <p:nvPr/>
        </p:nvSpPr>
        <p:spPr>
          <a:xfrm>
            <a:off x="6721982" y="2034400"/>
            <a:ext cx="768030" cy="4367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area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11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92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Whole Pipeline Blueprint</a:t>
            </a:r>
          </a:p>
          <a:p>
            <a:pPr>
              <a:lnSpc>
                <a:spcPct val="150000"/>
              </a:lnSpc>
            </a:pPr>
            <a:r>
              <a:rPr lang="en-US" altLang="ko-KR" u="sng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※ Some</a:t>
            </a:r>
            <a:r>
              <a:rPr lang="ko-KR" altLang="en-US" u="sng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u="sng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conditions may change during the project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987114-F44D-4112-9E90-A995CE532A7C}"/>
              </a:ext>
            </a:extLst>
          </p:cNvPr>
          <p:cNvSpPr txBox="1"/>
          <p:nvPr/>
        </p:nvSpPr>
        <p:spPr>
          <a:xfrm>
            <a:off x="8029557" y="370209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Proposed Ideas &amp; Methods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9F9A8B7-8BDD-4F20-9950-0D67802F9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/>
          <a:stretch/>
        </p:blipFill>
        <p:spPr>
          <a:xfrm>
            <a:off x="125843" y="1797999"/>
            <a:ext cx="11855824" cy="35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78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Whole Pipeline in Blueprint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E1EE0B-F4A7-4529-AA5B-4CDCDD7A04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/>
          <a:stretch/>
        </p:blipFill>
        <p:spPr>
          <a:xfrm>
            <a:off x="125843" y="1319093"/>
            <a:ext cx="11855824" cy="355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EFB947-8737-4B35-AF5E-4E5364445517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1DD34-B32D-415C-8A48-CE8A44FF61B3}"/>
              </a:ext>
            </a:extLst>
          </p:cNvPr>
          <p:cNvSpPr/>
          <p:nvPr/>
        </p:nvSpPr>
        <p:spPr>
          <a:xfrm>
            <a:off x="8157882" y="3577300"/>
            <a:ext cx="981636" cy="600635"/>
          </a:xfrm>
          <a:prstGeom prst="rect">
            <a:avLst/>
          </a:prstGeom>
          <a:solidFill>
            <a:srgbClr val="8B032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CFEBD4-CE3D-40E2-82B2-737A8A78B8E6}"/>
              </a:ext>
            </a:extLst>
          </p:cNvPr>
          <p:cNvSpPr/>
          <p:nvPr/>
        </p:nvSpPr>
        <p:spPr>
          <a:xfrm>
            <a:off x="9578956" y="3577300"/>
            <a:ext cx="1617962" cy="600635"/>
          </a:xfrm>
          <a:prstGeom prst="rect">
            <a:avLst/>
          </a:prstGeom>
          <a:solidFill>
            <a:srgbClr val="8B032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8E13025-F614-4399-B145-75ECF0AA366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648700" y="4177935"/>
            <a:ext cx="123433" cy="1013989"/>
          </a:xfrm>
          <a:prstGeom prst="straightConnector1">
            <a:avLst/>
          </a:prstGeom>
          <a:ln w="12700">
            <a:solidFill>
              <a:srgbClr val="8B0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21E629-C312-4B27-B045-749CF46E0DF2}"/>
              </a:ext>
            </a:extLst>
          </p:cNvPr>
          <p:cNvCxnSpPr>
            <a:cxnSpLocks/>
          </p:cNvCxnSpPr>
          <p:nvPr/>
        </p:nvCxnSpPr>
        <p:spPr>
          <a:xfrm flipH="1">
            <a:off x="10201835" y="4177935"/>
            <a:ext cx="188260" cy="1634120"/>
          </a:xfrm>
          <a:prstGeom prst="straightConnector1">
            <a:avLst/>
          </a:prstGeom>
          <a:ln w="12700">
            <a:solidFill>
              <a:srgbClr val="8B0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732978-45BE-4C1F-86A1-C04A804417A2}"/>
                  </a:ext>
                </a:extLst>
              </p:cNvPr>
              <p:cNvSpPr txBox="1"/>
              <p:nvPr/>
            </p:nvSpPr>
            <p:spPr>
              <a:xfrm>
                <a:off x="8312582" y="5121062"/>
                <a:ext cx="3404288" cy="912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2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Get posterior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𝑝𝑜𝑜𝑙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latin typeface="나눔스퀘어 Light" panose="020B0600000101010101" pitchFamily="50" charset="-127"/>
                </a:endParaRPr>
              </a:p>
              <a:p>
                <a:pPr marL="342900" lvl="2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Use Posterior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732978-45BE-4C1F-86A1-C04A80441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582" y="5121062"/>
                <a:ext cx="3404288" cy="912494"/>
              </a:xfrm>
              <a:prstGeom prst="rect">
                <a:avLst/>
              </a:prstGeom>
              <a:blipFill>
                <a:blip r:embed="rId4"/>
                <a:stretch>
                  <a:fillRect l="-1254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093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/>
              <p:nvPr/>
            </p:nvSpPr>
            <p:spPr>
              <a:xfrm>
                <a:off x="244982" y="228600"/>
                <a:ext cx="11140902" cy="4714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How to get Uncertainties / Posteriors ? (Inference)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Not just the prediction, but “posterior probability” of the predictions.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𝑝𝑜𝑜𝑙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Dropout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as an approximation [1]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Applied dropout can is equivalent to an approximation to the probabilistic deep Gaussian Processes and minimizes KL-divergence with the posterior [1]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To simply put it,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𝒰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𝑝𝑜𝑜𝑙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𝑇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sum of many different dropout models [3]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Ensemble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models [2, 3]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Trained multiple models and compared with the method above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Ensembling</a:t>
                </a: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5 models surpassed T=25 from MC in performance (MNIST, CIFAR-10)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They view this problem as same weights/initialization/optimization in MC Dropout [3-4.3]</a:t>
                </a:r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82" y="228600"/>
                <a:ext cx="11140902" cy="4714817"/>
              </a:xfrm>
              <a:prstGeom prst="rect">
                <a:avLst/>
              </a:prstGeom>
              <a:blipFill>
                <a:blip r:embed="rId3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32B578-B1B2-4C79-ACE8-7737E9584398}"/>
              </a:ext>
            </a:extLst>
          </p:cNvPr>
          <p:cNvSpPr txBox="1"/>
          <p:nvPr/>
        </p:nvSpPr>
        <p:spPr>
          <a:xfrm>
            <a:off x="244982" y="4815186"/>
            <a:ext cx="115689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Gal,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Yarin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and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Zoubin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Ghahramani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</a:t>
            </a:r>
            <a:r>
              <a:rPr lang="en-US" altLang="ko-KR" sz="140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Dropout as a </a:t>
            </a:r>
            <a:r>
              <a:rPr lang="en-US" altLang="ko-KR" sz="140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approximation: Representing model uncertainty in deep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international conference on machine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PMLR, 2016.</a:t>
            </a:r>
          </a:p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[2]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Lakshminarayanan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Balaji, Alexander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Pritzel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and Charles Blundell. "Simple and scalable predictive uncertainty estimation using deep ensembles."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arXiv:1612.01474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(2016).</a:t>
            </a:r>
          </a:p>
          <a:p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[3]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Beluch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William H., et al. "The power of ensembles for active learning in image classification."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Proceedings of the IEEE Conference on Computer Vision and Pattern Recognition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2018.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20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471032"/>
            <a:ext cx="11140902" cy="476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How to alleviate Uncertainties ?: Classic Active Learning [4]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Uncertainty Sampling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Random Sampling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Least Confidence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Margin Sampling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Query-By-Committee (QBC)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Vote Entropy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KL-Divergence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Expected Model Change (EGL)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Vote Entropy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KL-Divergence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Variance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Reduction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Fisher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Information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Ratio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(FIR)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258ED-75FB-4CC1-885C-24E477E8EFE1}"/>
              </a:ext>
            </a:extLst>
          </p:cNvPr>
          <p:cNvSpPr txBox="1"/>
          <p:nvPr/>
        </p:nvSpPr>
        <p:spPr>
          <a:xfrm>
            <a:off x="244982" y="5808732"/>
            <a:ext cx="11568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[4]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Settles, Burr. "Active learning literature survey." (2009).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92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4396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How to alleviate Uncertainties ? - for Deep Learning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Deep Learning has difficulties in - [5]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Requiring Large amounts of data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No representation about model uncertainty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Discriminative Active Learning (DAL) [6]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Select a sample that is far from learned representation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Bayesian Active Learning by Disagreement (BALD) [7]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Find examples whose output is marginally uncertain,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 many disagreements between sampled models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BatchBALD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[8]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Tackled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problem of selecting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“near”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duplicates from BALD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258ED-75FB-4CC1-885C-24E477E8EFE1}"/>
              </a:ext>
            </a:extLst>
          </p:cNvPr>
          <p:cNvSpPr txBox="1"/>
          <p:nvPr/>
        </p:nvSpPr>
        <p:spPr>
          <a:xfrm>
            <a:off x="244982" y="4815186"/>
            <a:ext cx="115689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[5]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Gal,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Yarin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Riashat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Islam, and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Zoubin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Ghahramani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"Deep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active learning with image data."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International Conference on Machine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PMLR, 2017.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[6]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Gissin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Daniel, and Shai Shalev-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Shwartz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"Discriminative active learning."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arXiv:1907.06347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(2019).</a:t>
            </a:r>
            <a:endParaRPr lang="en-US" altLang="ko-KR" sz="1400" dirty="0">
              <a:solidFill>
                <a:srgbClr val="22222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[7]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Houlsby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Neil, et al. "Bayesian active learning for classification and preference learning."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arXiv:1112.5745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(2011).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[8]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Kirsch, Andreas, Joost Van Amersfoort, and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Yarin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Gal. "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Batchbald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Efficient and diverse batch acquisition for deep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active learning."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Advances in neural information processing systems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32 (2019): 7026-7037.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CE61E2-AC78-4594-98FF-D3636AE9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815" y="2476489"/>
            <a:ext cx="4979563" cy="22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9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4480"/>
            <a:ext cx="11140902" cy="3934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Applications to Natural Language Processing tasks ?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1dCNN / LSTM / CRF + 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LC / MNLP / BALD Sampling on NER – SOTA with much less data [9]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LC /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Dropout+BALD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Backprop-by-Bayes on few tasks [10]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SC: no significance / NER, SRL: with 50% of the dataset, outperforms w/o AL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BERT + 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BERT Finetune on Unlabeled Pool gives performs better than standard BERT Finetuning [11]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real-world challenging scenario, AL can improve model performance [12]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BERT Classification task with AL performs well [13]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 single strategy outperforms the other [12, 13]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1E4ED-5215-4AFC-9ED0-1A3AE49E7F4F}"/>
              </a:ext>
            </a:extLst>
          </p:cNvPr>
          <p:cNvSpPr txBox="1"/>
          <p:nvPr/>
        </p:nvSpPr>
        <p:spPr>
          <a:xfrm>
            <a:off x="244982" y="4195404"/>
            <a:ext cx="115689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[9]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Shen,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Yanyao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et al. "Deep active learning for named entity recognition."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arXiv:1707.05928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(2017).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[10]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Siddhant, Aditya, and Zachary C. Lipton. "Deep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active learning for natural language processing: Results of a large-scale empirical study."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arXiv:1808.05697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(2018).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[11]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Margatina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Katerina,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Loic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Barrault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and Nikolaos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Aletras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"Bayesian Active Learning with Pretrained Language Models."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arXiv:2104.08320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(2021).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[12]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Dor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Liat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Ein, et al. "Active learning for BERT: An empirical study."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Proceedings of the 2020 Conference on Empirical Methods in Natural Language Processing (EMNLP)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2020.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[13]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Prabhu, Sumanth,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Moosa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Mohamed, and Hemant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Misra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"Multi-class Text Classification using BERT-based Active Learning."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arXiv:2104.14289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(2021).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651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244982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1A789-94F0-4390-9229-A7E439645CA0}"/>
              </a:ext>
            </a:extLst>
          </p:cNvPr>
          <p:cNvSpPr txBox="1"/>
          <p:nvPr/>
        </p:nvSpPr>
        <p:spPr>
          <a:xfrm>
            <a:off x="1247756" y="736883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Experiments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707136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1247755" y="365185"/>
            <a:ext cx="473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Paperswithtopic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Data Collection Pipeline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82CF52-4CF7-4C60-B091-AAC4A6B53D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4"/>
          <a:stretch/>
        </p:blipFill>
        <p:spPr>
          <a:xfrm>
            <a:off x="5743074" y="220321"/>
            <a:ext cx="6328449" cy="1340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370E68-3DD6-456B-A9A5-838E96A20DCC}"/>
              </a:ext>
            </a:extLst>
          </p:cNvPr>
          <p:cNvSpPr txBox="1"/>
          <p:nvPr/>
        </p:nvSpPr>
        <p:spPr>
          <a:xfrm>
            <a:off x="244982" y="1215672"/>
            <a:ext cx="8353352" cy="376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paperswithcode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Database</a:t>
            </a: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Database page made with Django library with their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domain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Everyone can fetch data here!</a:t>
            </a:r>
          </a:p>
          <a:p>
            <a:pPr marL="1200150" lvl="2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There is an open API made by them, but does not work</a:t>
            </a:r>
          </a:p>
          <a:p>
            <a:pPr marL="1200150" lvl="2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partially used their open-source code to scrape the data</a:t>
            </a: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35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Fetching and Organizing Data</a:t>
            </a: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Right figure is the raw meta-data fetched from the DB</a:t>
            </a: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Here I only used ‘title’ and ‘area’</a:t>
            </a:r>
          </a:p>
          <a:p>
            <a:pPr marL="1200150" lvl="2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‘area’ is not seen on the figure since papers were scraped by area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4F864EB-4618-42C8-9240-35339B6F7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818" y="1760367"/>
            <a:ext cx="4369705" cy="38689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58A02-A8D7-4977-94DC-5FE5A4B17D9D}"/>
              </a:ext>
            </a:extLst>
          </p:cNvPr>
          <p:cNvSpPr txBox="1"/>
          <p:nvPr/>
        </p:nvSpPr>
        <p:spPr>
          <a:xfrm>
            <a:off x="7656434" y="5680789"/>
            <a:ext cx="4034250" cy="36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Fig. 1 Raw Meta Data for each paper</a:t>
            </a:r>
          </a:p>
        </p:txBody>
      </p:sp>
    </p:spTree>
    <p:extLst>
      <p:ext uri="{BB962C8B-B14F-4D97-AF65-F5344CB8AC3E}">
        <p14:creationId xmlns:p14="http://schemas.microsoft.com/office/powerpoint/2010/main" val="219638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244982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1A789-94F0-4390-9229-A7E439645CA0}"/>
              </a:ext>
            </a:extLst>
          </p:cNvPr>
          <p:cNvSpPr txBox="1"/>
          <p:nvPr/>
        </p:nvSpPr>
        <p:spPr>
          <a:xfrm>
            <a:off x="1247756" y="736883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Experiments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707136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1247756" y="36518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Preprocessing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AC580C-D43D-4F65-9EB6-07C3FFCF8D2E}"/>
              </a:ext>
            </a:extLst>
          </p:cNvPr>
          <p:cNvSpPr txBox="1"/>
          <p:nvPr/>
        </p:nvSpPr>
        <p:spPr>
          <a:xfrm>
            <a:off x="244982" y="1215672"/>
            <a:ext cx="9917692" cy="430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Make correct X, y</a:t>
            </a: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Preprocessing is the most important part in NLP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only leaved Alphabets and Numbers</a:t>
            </a:r>
          </a:p>
          <a:p>
            <a:pPr marL="1257300" lvl="2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Chinese, Special characters were all removed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Lowered the alphabets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Tokenized by word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Embedding</a:t>
            </a:r>
          </a:p>
          <a:p>
            <a:pPr marL="1257300" lvl="2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This can be done with many ways, such as –</a:t>
            </a:r>
          </a:p>
          <a:p>
            <a:pPr marL="1257300" lvl="2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sentencepiece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word2vec,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FastText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0" lvl="3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Possible to remove tenses (plural, past tense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e.t.c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1257300" lvl="2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Word embeddings</a:t>
            </a:r>
          </a:p>
          <a:p>
            <a:pPr marL="1714500" lvl="3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But we can also expect deep learning to do that as well.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C626D7-6EB8-4984-8AD2-73182B9F1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12" y="1787355"/>
            <a:ext cx="5270844" cy="23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82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/>
              <p:nvPr/>
            </p:nvSpPr>
            <p:spPr>
              <a:xfrm>
                <a:off x="244982" y="471032"/>
                <a:ext cx="11140902" cy="553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Active Learning (with my humble interpretation)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There must be many ways to do it, but in my case -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Train the model (or models) with Training data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Infer Unlabeled Pool (may not be whole, but some) to get the posterior</a:t>
                </a:r>
                <a:b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𝑐𝑙𝑎𝑠𝑠</m:t>
                        </m:r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 </m:t>
                        </m:r>
                      </m:e>
                    </m:d>
                    <m:r>
                      <m:rPr>
                        <m:lit/>
                      </m:rP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𝑝𝑜𝑜𝑙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With calculated posterior, sample data that has high uncertainty through followings</a:t>
                </a: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Uncertainty Sampling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Least Confidence, Margin sampling, Entropy Sampling</a:t>
                </a: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Query by Committee (through multiple models)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Vote Entropy, KL-Divergence, …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BALD (but probabilistic), </a:t>
                </a:r>
                <a:r>
                  <a:rPr lang="en-US" altLang="ko-KR" sz="16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BatchBALD</a:t>
                </a: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…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+.   Expected Model Change, Density-based method (Core-set, REPR) , </a:t>
                </a:r>
                <a:r>
                  <a:rPr lang="en-US" altLang="ko-KR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e.t.c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	Add these samples to training data and retrain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82" y="471032"/>
                <a:ext cx="11140902" cy="5532155"/>
              </a:xfrm>
              <a:prstGeom prst="rect">
                <a:avLst/>
              </a:prstGeom>
              <a:blipFill>
                <a:blip r:embed="rId3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909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Motivation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586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 this project?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 Multi-label Classification?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 was interesting that AL can do the work with small portion of data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many classification tasks by finding decision boundaries with tactic.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Wondering if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multi-label classification would work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too.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 NLP?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There were some works about NLP + AL in the field, but not deeply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 especially Attention models were hard to find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Also, I have some side project on this and became curious about how AL would fit in.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 SVM /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BiLSTM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BERT 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ML models screwed up in my previous projects and wanted to see if AL works for SVM.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BiLSTM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was most widely used model in NLP+AL Related works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BERT easy to implement and definitely should be tell apart with Recurrent Models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Other transformer models in candidate as well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160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4480"/>
            <a:ext cx="11140902" cy="351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Deep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active learning for named entity recognition [1]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One of early trials using Active learning in Deep learning models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Used MNLP/LC [2] sampling methods and BALD [3] and Random as baseline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This work came out before the boom of Transformers,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1dCNN and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BiLSTM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were used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Would be interesting to find more insight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tested on CoNLL-2003, OntoNotes-5.0 (2013)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Achieved SOTA trained with standard methods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 </a:t>
            </a:r>
            <a:r>
              <a:rPr lang="en-US" altLang="ko-KR" sz="1600" dirty="0">
                <a:solidFill>
                  <a:srgbClr val="8B03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much less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1E4ED-5215-4AFC-9ED0-1A3AE49E7F4F}"/>
              </a:ext>
            </a:extLst>
          </p:cNvPr>
          <p:cNvSpPr txBox="1"/>
          <p:nvPr/>
        </p:nvSpPr>
        <p:spPr>
          <a:xfrm>
            <a:off x="244982" y="5342271"/>
            <a:ext cx="1156895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Shen,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Yanyao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et al. "Deep active learning for named entity recognition."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arXiv:1707.05928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(2017).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[2]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Houlsby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Neil, et al. "Bayesian active learning for classification and preference learning."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arXiv:1112.5745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(2011).</a:t>
            </a:r>
          </a:p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[3]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Settles, Burr. "Active learning literature survey." (2009).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400" b="0" i="0" dirty="0">
              <a:solidFill>
                <a:srgbClr val="222222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50F3CA-4BE0-4744-A28B-27ACAD736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44" y="1926538"/>
            <a:ext cx="4297874" cy="31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4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553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Multi-label Classification Problem with Paper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Title+Abstract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paperswithcode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contains 12k papers from A.I. Field</a:t>
            </a: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contains 1.7M papers from many fields – will use A.I. related only</a:t>
            </a: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A.I. Field Multi-label Classification</a:t>
            </a: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Active Learning with Labeled Pool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paperswithcode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and Unlabeled Pool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Details</a:t>
            </a:r>
          </a:p>
          <a:p>
            <a:pPr marL="1200150" lvl="2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Uncertainty-based sampling methods</a:t>
            </a:r>
          </a:p>
          <a:p>
            <a:pPr marL="1657350" lvl="3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Classic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Active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Learning / BALD /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BatchBALD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00150" lvl="2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Uncertainty-estimation methods</a:t>
            </a:r>
          </a:p>
          <a:p>
            <a:pPr marL="1657350" lvl="3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Monte Carlo Dropout / Full Ensemble</a:t>
            </a:r>
          </a:p>
          <a:p>
            <a:pPr marL="1200150" lvl="2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 compare with Naïve Training with 100% of the data</a:t>
            </a:r>
          </a:p>
          <a:p>
            <a:pPr marL="1657350" lvl="3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with/without abstract (long text)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C8182-A2AF-492B-8206-106450B3D6BC}"/>
              </a:ext>
            </a:extLst>
          </p:cNvPr>
          <p:cNvSpPr txBox="1"/>
          <p:nvPr/>
        </p:nvSpPr>
        <p:spPr>
          <a:xfrm>
            <a:off x="8029557" y="370209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Proposed Ideas &amp; Methods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614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4480"/>
            <a:ext cx="11140902" cy="314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Bayesian Active Learning with Pretrained Language Models. [4]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Transformer architecture experiments with multiple AL strategy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Pretrained Models are Finetuned again in a specific task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this finetuning stage, this work used active learning in order to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achieve high performance with much less data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Compared with standard finetuning methods with multiple datasets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Within 15% of all datasets, active learning strategy surpassed the standard training options.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 acquisition strategy universally performs better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1E4ED-5215-4AFC-9ED0-1A3AE49E7F4F}"/>
              </a:ext>
            </a:extLst>
          </p:cNvPr>
          <p:cNvSpPr txBox="1"/>
          <p:nvPr/>
        </p:nvSpPr>
        <p:spPr>
          <a:xfrm>
            <a:off x="244983" y="5350441"/>
            <a:ext cx="64445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[4]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Margatina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Katerina,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Loic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Barrault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and Nikolaos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Aletras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"Bayesian Active Learning with Pretrained Language Models."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arXiv:2104.08320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(2021).</a:t>
            </a:r>
          </a:p>
          <a:p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D587DD-2EC9-4D04-9500-70D5AF6C5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33" y="3076648"/>
            <a:ext cx="502990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24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/>
              <p:nvPr/>
            </p:nvSpPr>
            <p:spPr>
              <a:xfrm>
                <a:off x="244982" y="228600"/>
                <a:ext cx="11140902" cy="4759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BatchBALD: Efficient and diverse batch acquisition for deep Bayesian active learning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BALD [5]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Find examples whose output is marginally uncertain, with many disagreements between sampled models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𝐼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;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𝜔</m:t>
                          </m:r>
                        </m: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𝐻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𝑦</m:t>
                          </m:r>
                        </m: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스퀘어 Light" panose="020B0600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스퀘어 Light" panose="020B0600000101010101" pitchFamily="50" charset="-127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스퀘어 Light" panose="020B0600000101010101" pitchFamily="50" charset="-127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[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𝐻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𝑦</m:t>
                          </m:r>
                        </m: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𝜔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Tries to find images with high uncertainty and disagreements on different models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Through MC Dropout, we can get the approximation of this. [6]</a:t>
                </a:r>
              </a:p>
              <a:p>
                <a:pPr marL="21145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Full-ensemble is used as well [7]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BatchBALD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[8]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Tackled</a:t>
                </a:r>
                <a:r>
                  <a:rPr lang="ko-KR" altLang="en-US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problem of selecting</a:t>
                </a:r>
                <a:r>
                  <a:rPr lang="ko-KR" altLang="en-US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“near”</a:t>
                </a:r>
                <a:r>
                  <a:rPr lang="ko-KR" altLang="en-US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duplicates from BALD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Reduce redundancy of similar samples being selected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82" y="228600"/>
                <a:ext cx="11140902" cy="4759188"/>
              </a:xfrm>
              <a:prstGeom prst="rect">
                <a:avLst/>
              </a:prstGeom>
              <a:blipFill>
                <a:blip r:embed="rId3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B258ED-75FB-4CC1-885C-24E477E8EFE1}"/>
              </a:ext>
            </a:extLst>
          </p:cNvPr>
          <p:cNvSpPr txBox="1"/>
          <p:nvPr/>
        </p:nvSpPr>
        <p:spPr>
          <a:xfrm>
            <a:off x="244982" y="4601370"/>
            <a:ext cx="1156895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[5]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Houlsby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Neil, et al. "Bayesian active learning for classification and preference learning."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arXiv:1112.5745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(2011).</a:t>
            </a:r>
          </a:p>
          <a:p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[6] Gal,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Yarin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and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Zoubin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Ghahramani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</a:t>
            </a:r>
            <a:r>
              <a:rPr lang="en-US" altLang="ko-KR" sz="140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Dropout as a </a:t>
            </a:r>
            <a:r>
              <a:rPr lang="en-US" altLang="ko-KR" sz="140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approximation: Representing model uncertainty in deep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international conference on machine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PMLR, 2016.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[7]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Kirsch, Andreas, Joost Van Amersfoort, and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Yarin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Gal. "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Batchbald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Efficient and diverse batch acquisition for deep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active learning."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Advances in neural information processing systems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32 (2019): 7026-7037.</a:t>
            </a:r>
          </a:p>
          <a:p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[8]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Beluch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William H., et al. "The power of ensembles for active learning in image classification."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Proceedings of the IEEE Conference on Computer Vision and Pattern Recognition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2018.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CE61E2-AC78-4594-98FF-D3636AE9E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181" y="2411374"/>
            <a:ext cx="4291486" cy="197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02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466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Through this project …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Similar/Same approach to novel dataset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More insight about NLP + 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Trials with various ML/Transformer models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Domain-specific dataset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Serving (if possible)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Thinking of data annotation tool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Annotating “high uncertainty” data first would</a:t>
            </a:r>
            <a:b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help in large amounts of 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Not going to deploy seriously, but just a mockup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Contributions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33079-5C6D-407B-9DCF-51D372A7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788" y="1476349"/>
            <a:ext cx="2011680" cy="43495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857878-82F1-430E-AAB5-F7654FAEA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717" y="1476351"/>
            <a:ext cx="2011680" cy="43495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227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553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Multi-label Classification Problem with Paper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Title+Abstract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paperswithcode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contains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50k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papers from A.I. Field</a:t>
            </a: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trike="sngStrike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contains 1.7M papers from many fields – will use A.I. related only</a:t>
            </a: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A.I. Field Multi-label Classification</a:t>
            </a: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Active Learning with Labeled Pool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paperswithcode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and Unlabeled Pool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Details</a:t>
            </a:r>
          </a:p>
          <a:p>
            <a:pPr marL="1200150" lvl="2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Uncertainty-based sampling methods</a:t>
            </a:r>
          </a:p>
          <a:p>
            <a:pPr marL="1657350" lvl="3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u="sng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Random / Least Confidence / Margin of Confidence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BALD / </a:t>
            </a:r>
            <a:r>
              <a:rPr lang="en-US" altLang="ko-KR" strike="sngStrike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BatchBALD</a:t>
            </a:r>
            <a:endParaRPr lang="en-US" altLang="ko-KR" strike="sngStrike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00150" lvl="2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Uncertainty-estimation methods</a:t>
            </a:r>
          </a:p>
          <a:p>
            <a:pPr marL="1657350" lvl="3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Monte Carlo Dropout / </a:t>
            </a:r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Full Ensemble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(Due to HW limits)</a:t>
            </a:r>
          </a:p>
          <a:p>
            <a:pPr marL="1200150" lvl="2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 compare with Naïve Training with 100% of the data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+ 1%, 5%, 10%, 20%, 50%</a:t>
            </a:r>
          </a:p>
          <a:p>
            <a:pPr marL="1657350" lvl="3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/without abstract (long text)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(Again, HW limits)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74903C-6242-4C97-81A9-E9E312577694}"/>
              </a:ext>
            </a:extLst>
          </p:cNvPr>
          <p:cNvSpPr txBox="1"/>
          <p:nvPr/>
        </p:nvSpPr>
        <p:spPr>
          <a:xfrm>
            <a:off x="8029557" y="370209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Proposed Ideas &amp; Methods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09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0937043" cy="591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Research Questions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Implementing Active Learning from scratch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How much initial data should be given?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 deep learning models should be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totally “retrained”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every after acquisition?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pretrained models, it’s okay to start back from the acquisition, but what about others?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Experiments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 discover above questions, I setup the experiments with some models and varying configurations.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Models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with their parameters about the similar scale (20~30M)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Bidirectional-LSTM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2-layer, bidirectional.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1dCNN-LSTM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4-layer with varying kernel size.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4-layer, FF 768-dim, no pretrained models.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Embedding matrix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vocab_size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embed_size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= (83931, 256) ~ 21M</a:t>
            </a:r>
            <a:endParaRPr lang="en-US" altLang="ko-KR" sz="1600" i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*Detailed methods will be discussed later, if you have any questions.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8EE9D8-ADC4-4A4A-A1D8-578FB6ACB633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Research Question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1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0937043" cy="3242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Pipeline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Make baseline results with varying portion of data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Find the optimal model configuration.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Run with varying configurations below.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8B03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Acquiring amount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1%, 5% of total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8B03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Acquisition method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Random, LC, Margin, BALD,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BatchBALD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8B03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Retraining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True or False. When True, acquire when model saturates, otherwise with fixed steps.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8B03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Models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BiLSTM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1dCNN, BERT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7E115E-089B-4C6E-907B-069F679D96B9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Pipeline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2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744215" y="2761452"/>
            <a:ext cx="10937043" cy="162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 fit the presentation in time, I omit the followings and will be explained in backup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Detailed model setups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BERT Results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BatchBALD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16B8BF-A25B-4A76-979A-F13F5132F462}"/>
              </a:ext>
            </a:extLst>
          </p:cNvPr>
          <p:cNvSpPr txBox="1"/>
          <p:nvPr/>
        </p:nvSpPr>
        <p:spPr>
          <a:xfrm>
            <a:off x="744215" y="1920589"/>
            <a:ext cx="60966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8B03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</a:t>
            </a:r>
            <a:endParaRPr lang="ko-KR" altLang="en-US" sz="4000" dirty="0">
              <a:solidFill>
                <a:srgbClr val="8B032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26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0937043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Setting Model Size &amp; Initial Data Point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Tried with base/large configuration.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Experiment with different initial data point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7E115E-089B-4C6E-907B-069F679D96B9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Pipelines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5D4DF2C-CF12-4B43-8619-9C5C7858C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56729"/>
              </p:ext>
            </p:extLst>
          </p:nvPr>
        </p:nvGraphicFramePr>
        <p:xfrm>
          <a:off x="2298440" y="1758095"/>
          <a:ext cx="7595119" cy="3873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9024">
                  <a:extLst>
                    <a:ext uri="{9D8B030D-6E8A-4147-A177-3AD203B41FA5}">
                      <a16:colId xmlns:a16="http://schemas.microsoft.com/office/drawing/2014/main" val="1448562904"/>
                    </a:ext>
                  </a:extLst>
                </a:gridCol>
                <a:gridCol w="781023">
                  <a:extLst>
                    <a:ext uri="{9D8B030D-6E8A-4147-A177-3AD203B41FA5}">
                      <a16:colId xmlns:a16="http://schemas.microsoft.com/office/drawing/2014/main" val="3857245790"/>
                    </a:ext>
                  </a:extLst>
                </a:gridCol>
                <a:gridCol w="1765024">
                  <a:extLst>
                    <a:ext uri="{9D8B030D-6E8A-4147-A177-3AD203B41FA5}">
                      <a16:colId xmlns:a16="http://schemas.microsoft.com/office/drawing/2014/main" val="2037629796"/>
                    </a:ext>
                  </a:extLst>
                </a:gridCol>
                <a:gridCol w="1765024">
                  <a:extLst>
                    <a:ext uri="{9D8B030D-6E8A-4147-A177-3AD203B41FA5}">
                      <a16:colId xmlns:a16="http://schemas.microsoft.com/office/drawing/2014/main" val="3758996103"/>
                    </a:ext>
                  </a:extLst>
                </a:gridCol>
                <a:gridCol w="1765024">
                  <a:extLst>
                    <a:ext uri="{9D8B030D-6E8A-4147-A177-3AD203B41FA5}">
                      <a16:colId xmlns:a16="http://schemas.microsoft.com/office/drawing/2014/main" val="2666667143"/>
                    </a:ext>
                  </a:extLst>
                </a:gridCol>
              </a:tblGrid>
              <a:tr h="430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Configuration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size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1dCNN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BiLSTM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A52A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BERT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A5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557647"/>
                  </a:ext>
                </a:extLst>
              </a:tr>
              <a:tr h="4303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embed size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Base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407995"/>
                  </a:ext>
                </a:extLst>
              </a:tr>
              <a:tr h="4303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Large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512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655036"/>
                  </a:ext>
                </a:extLst>
              </a:tr>
              <a:tr h="4303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layers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Base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892628"/>
                  </a:ext>
                </a:extLst>
              </a:tr>
              <a:tr h="4303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Large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51602"/>
                  </a:ext>
                </a:extLst>
              </a:tr>
              <a:tr h="4303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intermediate size (channel)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Base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858480"/>
                  </a:ext>
                </a:extLst>
              </a:tr>
              <a:tr h="43038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 params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Large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1,024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512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768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904264"/>
                  </a:ext>
                </a:extLst>
              </a:tr>
              <a:tr h="4303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params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Base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25M~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535713"/>
                  </a:ext>
                </a:extLst>
              </a:tr>
              <a:tr h="4303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large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65M~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6309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E32242-8715-4A27-9B16-4070A2FB86D8}"/>
              </a:ext>
            </a:extLst>
          </p:cNvPr>
          <p:cNvSpPr txBox="1"/>
          <p:nvPr/>
        </p:nvSpPr>
        <p:spPr>
          <a:xfrm>
            <a:off x="3047999" y="57165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8B002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[Table 1]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Model Configuration.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38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11244</TotalTime>
  <Words>4059</Words>
  <Application>Microsoft Office PowerPoint</Application>
  <PresentationFormat>와이드스크린</PresentationFormat>
  <Paragraphs>583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나눔바른고딕 Light</vt:lpstr>
      <vt:lpstr>나눔스퀘어</vt:lpstr>
      <vt:lpstr>나눔스퀘어 Bold</vt:lpstr>
      <vt:lpstr>나눔스퀘어 Light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Daehyun</dc:creator>
  <cp:lastModifiedBy>조대현[ 대학원석·박사통합과정재학 / 인공지능학과 ]</cp:lastModifiedBy>
  <cp:revision>216</cp:revision>
  <dcterms:created xsi:type="dcterms:W3CDTF">2020-09-15T03:58:22Z</dcterms:created>
  <dcterms:modified xsi:type="dcterms:W3CDTF">2021-12-01T14:20:31Z</dcterms:modified>
</cp:coreProperties>
</file>