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99" r:id="rId4"/>
    <p:sldId id="289" r:id="rId5"/>
    <p:sldId id="297" r:id="rId6"/>
    <p:sldId id="305" r:id="rId7"/>
    <p:sldId id="290" r:id="rId8"/>
    <p:sldId id="306" r:id="rId9"/>
    <p:sldId id="307" r:id="rId10"/>
    <p:sldId id="308" r:id="rId11"/>
    <p:sldId id="303" r:id="rId12"/>
    <p:sldId id="304" r:id="rId13"/>
    <p:sldId id="261" r:id="rId14"/>
    <p:sldId id="300" r:id="rId15"/>
    <p:sldId id="301" r:id="rId16"/>
    <p:sldId id="294" r:id="rId17"/>
    <p:sldId id="302" r:id="rId18"/>
    <p:sldId id="293" r:id="rId19"/>
    <p:sldId id="295" r:id="rId20"/>
    <p:sldId id="263" r:id="rId21"/>
    <p:sldId id="268" r:id="rId22"/>
    <p:sldId id="29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32A"/>
    <a:srgbClr val="8B0028"/>
    <a:srgbClr val="FFFFFF"/>
    <a:srgbClr val="C41E3A"/>
    <a:srgbClr val="A52A2A"/>
    <a:srgbClr val="77333E"/>
    <a:srgbClr val="A42A2A"/>
    <a:srgbClr val="712F37"/>
    <a:srgbClr val="8C0219"/>
    <a:srgbClr val="3F7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4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9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8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1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8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7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9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6F86-D841-43E1-9E24-6F688478AF83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3.02910.pdf" TargetMode="External"/><Relationship Id="rId3" Type="http://schemas.openxmlformats.org/officeDocument/2006/relationships/hyperlink" Target="https://dsgissin.github.io/DiscriminativeActiveLearning/2018/07/05/AL-Intro.html" TargetMode="External"/><Relationship Id="rId7" Type="http://schemas.openxmlformats.org/officeDocument/2006/relationships/hyperlink" Target="https://kmhana.tistory.com/12?category=83805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sgissin/DiscriminativeActiveLearning" TargetMode="External"/><Relationship Id="rId11" Type="http://schemas.openxmlformats.org/officeDocument/2006/relationships/hyperlink" Target="https://github.com/BlackHC/BatchBALD" TargetMode="External"/><Relationship Id="rId5" Type="http://schemas.openxmlformats.org/officeDocument/2006/relationships/hyperlink" Target="https://dsgissin.github.io/DiscriminativeActiveLearning/2018/07/05/DAL.html" TargetMode="External"/><Relationship Id="rId10" Type="http://schemas.openxmlformats.org/officeDocument/2006/relationships/hyperlink" Target="https://oatml.cs.ox.ac.uk/blog/2019/06/24/batchbald.html" TargetMode="External"/><Relationship Id="rId4" Type="http://schemas.openxmlformats.org/officeDocument/2006/relationships/hyperlink" Target="https://jacobgil.github.io/deeplearning/activelearning" TargetMode="External"/><Relationship Id="rId9" Type="http://schemas.openxmlformats.org/officeDocument/2006/relationships/hyperlink" Target="https://github.com/Riashat/Deep-Bayesian-Active-Learn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2F3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951F1F4E-0FF9-4717-9FF8-8C94B4595D44}"/>
              </a:ext>
            </a:extLst>
          </p:cNvPr>
          <p:cNvSpPr>
            <a:spLocks noGrp="1"/>
          </p:cNvSpPr>
          <p:nvPr/>
        </p:nvSpPr>
        <p:spPr>
          <a:xfrm>
            <a:off x="1179248" y="6153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178EDE-C3BF-481B-BBD5-925F650ED5D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9D4CAA24-B93E-44CB-A1D7-45F796A08BB0}"/>
              </a:ext>
            </a:extLst>
          </p:cNvPr>
          <p:cNvSpPr>
            <a:spLocks noGrp="1"/>
          </p:cNvSpPr>
          <p:nvPr/>
        </p:nvSpPr>
        <p:spPr>
          <a:xfrm>
            <a:off x="4379648" y="61531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B3557B8D-ADE6-4ECD-92EE-8D2EBE61F589}"/>
              </a:ext>
            </a:extLst>
          </p:cNvPr>
          <p:cNvSpPr>
            <a:spLocks noGrp="1"/>
          </p:cNvSpPr>
          <p:nvPr/>
        </p:nvSpPr>
        <p:spPr>
          <a:xfrm>
            <a:off x="8951648" y="6153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6017A4-7F00-404D-BAAB-CD404F7D291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EDC1D7C7-02D3-4AE2-8232-C67F28D83630}"/>
              </a:ext>
            </a:extLst>
          </p:cNvPr>
          <p:cNvSpPr>
            <a:spLocks noGrp="1"/>
          </p:cNvSpPr>
          <p:nvPr/>
        </p:nvSpPr>
        <p:spPr>
          <a:xfrm>
            <a:off x="3080655" y="4804047"/>
            <a:ext cx="6858000" cy="123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Daehyun Cho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Cognitive System Lab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A.I. Dept, Korea Univ.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양쪽 중괄호 21">
            <a:extLst>
              <a:ext uri="{FF2B5EF4-FFF2-40B4-BE49-F238E27FC236}">
                <a16:creationId xmlns:a16="http://schemas.microsoft.com/office/drawing/2014/main" id="{4BD4525F-215F-497C-9E31-B0BE7F82B596}"/>
              </a:ext>
            </a:extLst>
          </p:cNvPr>
          <p:cNvSpPr/>
          <p:nvPr/>
        </p:nvSpPr>
        <p:spPr>
          <a:xfrm>
            <a:off x="3809128" y="1577003"/>
            <a:ext cx="5401056" cy="1648755"/>
          </a:xfrm>
          <a:prstGeom prst="bracePair">
            <a:avLst/>
          </a:prstGeom>
          <a:ln w="31750">
            <a:solidFill>
              <a:srgbClr val="77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i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Paper Topic Classification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with Active Learning</a:t>
            </a:r>
            <a:endParaRPr lang="ko-KR" altLang="en-US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B0195E5-D7D5-4ECD-B989-AB4CB0EB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993" y="7095564"/>
            <a:ext cx="3182112" cy="6261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D7CBF40-85F1-4E5E-AB61-881C04CC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520" y="7744545"/>
            <a:ext cx="3277057" cy="57158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4239F8-39A4-42CF-BFC0-4AC2D605967A}"/>
              </a:ext>
            </a:extLst>
          </p:cNvPr>
          <p:cNvSpPr/>
          <p:nvPr/>
        </p:nvSpPr>
        <p:spPr>
          <a:xfrm rot="1810465">
            <a:off x="7654786" y="-1458125"/>
            <a:ext cx="6715932" cy="3902423"/>
          </a:xfrm>
          <a:prstGeom prst="roundRect">
            <a:avLst/>
          </a:prstGeom>
          <a:solidFill>
            <a:srgbClr val="A42A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EBB4B7-70BE-43C5-AD00-00C7DA26F727}"/>
              </a:ext>
            </a:extLst>
          </p:cNvPr>
          <p:cNvSpPr/>
          <p:nvPr/>
        </p:nvSpPr>
        <p:spPr>
          <a:xfrm rot="1810465">
            <a:off x="-2178719" y="3236753"/>
            <a:ext cx="6715932" cy="3902423"/>
          </a:xfrm>
          <a:prstGeom prst="roundRect">
            <a:avLst/>
          </a:prstGeom>
          <a:solidFill>
            <a:srgbClr val="8C021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54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/>
              <p:nvPr/>
            </p:nvSpPr>
            <p:spPr>
              <a:xfrm>
                <a:off x="244982" y="228600"/>
                <a:ext cx="11140902" cy="4759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BatchBALD: Efficient and diverse batch acquisition for deep Bayesian active learning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BALD [5]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Find examples whose output is marginally uncertain, with many disagreements between sampled models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𝐼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;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𝜔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𝐻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𝑦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스퀘어 Light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스퀘어 Light" panose="020B0600000101010101" pitchFamily="50" charset="-127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스퀘어 Light" panose="020B0600000101010101" pitchFamily="50" charset="-127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𝐻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𝑦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𝜔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Tries to find images with high uncertainty and disagreements on different models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Through MC Dropout, we can get the approximation of this. [6]</a:t>
                </a: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Full-ensemble is used as well [7]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BatchBALD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[8]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Tackled</a:t>
                </a:r>
                <a:r>
                  <a:rPr lang="ko-KR" altLang="en-US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problem of selecting</a:t>
                </a:r>
                <a:r>
                  <a:rPr lang="ko-KR" altLang="en-US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“near”</a:t>
                </a:r>
                <a:r>
                  <a:rPr lang="ko-KR" altLang="en-US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duplicates from BALD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Reduce redundancy of similar samples being selected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2" y="228600"/>
                <a:ext cx="11140902" cy="4759188"/>
              </a:xfrm>
              <a:prstGeom prst="rect">
                <a:avLst/>
              </a:prstGeom>
              <a:blipFill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B258ED-75FB-4CC1-885C-24E477E8EFE1}"/>
              </a:ext>
            </a:extLst>
          </p:cNvPr>
          <p:cNvSpPr txBox="1"/>
          <p:nvPr/>
        </p:nvSpPr>
        <p:spPr>
          <a:xfrm>
            <a:off x="244982" y="4601370"/>
            <a:ext cx="1156895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[5]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Houlsby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Neil, et al. "Bayesian active learning for classification and preference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arXiv:1112.5745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(2011).</a:t>
            </a:r>
          </a:p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[6] Gal,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Zoubin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Ghahramani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Dropout as a </a:t>
            </a:r>
            <a:r>
              <a:rPr lang="en-US" altLang="ko-KR" sz="140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approximation: Representing model uncertainty in deep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international conference on machine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PMLR, 2016.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[7]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Kirsch, Andreas, Joost Van Amersfoort,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Gal. "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Efficient and diverse batch acquisition for 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Advances in neural information processing systems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32 (2019): 7026-7037.</a:t>
            </a:r>
          </a:p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[8]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Beluch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William H., et al. "The power of ensembles for active learning in image classification."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Proceedings of the IEEE Conference on Computer Vision and Pattern Recognition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2018.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CE61E2-AC78-4594-98FF-D3636AE9E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81" y="2411374"/>
            <a:ext cx="4291486" cy="197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9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466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Through this project …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Similar/Same approach to novel dataset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More insight about NLP + 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Trials with various ML/Transformer models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Domain-specific dataset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Serving (if possible)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Thinking of data annotation tool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Annotating “high uncertainty” data first would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help in large amounts of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Not going to deploy seriously, but just a mockup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Contributions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3079-5C6D-407B-9DCF-51D372A7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788" y="1476349"/>
            <a:ext cx="2011680" cy="43495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57878-82F1-430E-AAB5-F7654FAEA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717" y="1476351"/>
            <a:ext cx="2011680" cy="43495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22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651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About Active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3"/>
              </a:rPr>
              <a:t>https://minds.wisconsin.edu/bitstream/handle/1793/60660/TR1648.pdf?sequence=1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3"/>
              </a:rPr>
              <a:t>https://dsgissin.github.io/DiscriminativeActiveLearning/2018/07/05/AL-Intro.html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4"/>
              </a:rPr>
              <a:t>https://jacobgil.github.io/deeplearning/activelearning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Discriminative Active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https://arxiv.org/pdf/1907.06347.pdf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https://dsgissin.github.io/DiscriminativeActiveLearning/2018/07/05/DAL.html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6"/>
              </a:rPr>
              <a:t>https://github.com/dsgissin/DiscriminativeActiveLearning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7"/>
              </a:rPr>
              <a:t>https://kmhana.tistory.com/12?category=838050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BALD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/>
              </a:rPr>
              <a:t>https://arxiv.org/pdf/1112.5745.pdf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/>
              </a:rPr>
              <a:t>https://arxiv.org/pdf/1703.02910.pdf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9"/>
              </a:rPr>
              <a:t>https://github.com/Riashat/Deep-Bayesian-Active-Learning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BatchBALD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10"/>
              </a:rPr>
              <a:t>https://arxiv.org/abs/1906.08158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10"/>
              </a:rPr>
              <a:t>https://oatml.cs.ox.ac.uk/blog/2019/06/24/batchbald.html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11"/>
              </a:rPr>
              <a:t>https://github.com/BlackHC/BatchBALD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References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0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759712-DBAB-4F23-8EF3-5EAA1C142913}"/>
              </a:ext>
            </a:extLst>
          </p:cNvPr>
          <p:cNvSpPr/>
          <p:nvPr/>
        </p:nvSpPr>
        <p:spPr>
          <a:xfrm>
            <a:off x="0" y="-1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BAE3C-657E-422B-8F0C-24FA39AF61C0}"/>
              </a:ext>
            </a:extLst>
          </p:cNvPr>
          <p:cNvSpPr txBox="1"/>
          <p:nvPr/>
        </p:nvSpPr>
        <p:spPr>
          <a:xfrm>
            <a:off x="2718817" y="2853357"/>
            <a:ext cx="8811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🙏</a:t>
            </a:r>
            <a:endParaRPr lang="en-US" altLang="ko-KR" sz="24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Questions ?</a:t>
            </a:r>
            <a:endParaRPr lang="ko-KR" altLang="en-US" sz="24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D7F35-57E2-4B52-8A2F-F6AEC0EF86BA}"/>
              </a:ext>
            </a:extLst>
          </p:cNvPr>
          <p:cNvSpPr txBox="1"/>
          <p:nvPr/>
        </p:nvSpPr>
        <p:spPr>
          <a:xfrm>
            <a:off x="2718817" y="3847449"/>
            <a:ext cx="478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Daehyun Cho</a:t>
            </a:r>
          </a:p>
          <a:p>
            <a:pPr algn="l"/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AI Dept</a:t>
            </a:r>
          </a:p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1phantasmas@korea.ac.kr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AAC84-76B8-467D-A83F-316828E479D9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FCF0CD6-6FCA-483A-8E53-B28969801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52C1B5B-31A8-4AC9-BFD8-7C67DD37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5547" y="6933292"/>
            <a:ext cx="2743200" cy="365125"/>
          </a:xfrm>
        </p:spPr>
        <p:txBody>
          <a:bodyPr/>
          <a:lstStyle/>
          <a:p>
            <a:fld id="{89178EDE-C3BF-481B-BBD5-925F650ED5D2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B4145-9269-4627-A56F-F2868A538304}"/>
              </a:ext>
            </a:extLst>
          </p:cNvPr>
          <p:cNvSpPr/>
          <p:nvPr/>
        </p:nvSpPr>
        <p:spPr>
          <a:xfrm>
            <a:off x="0" y="-1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D9E81-4760-4C1F-B425-0660304ADB53}"/>
              </a:ext>
            </a:extLst>
          </p:cNvPr>
          <p:cNvSpPr txBox="1"/>
          <p:nvPr/>
        </p:nvSpPr>
        <p:spPr>
          <a:xfrm>
            <a:off x="2718816" y="3244333"/>
            <a:ext cx="423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Backups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47EFE-757E-4EC1-B82B-6FA4F045E704}"/>
              </a:ext>
            </a:extLst>
          </p:cNvPr>
          <p:cNvSpPr txBox="1"/>
          <p:nvPr/>
        </p:nvSpPr>
        <p:spPr>
          <a:xfrm>
            <a:off x="2718817" y="3847449"/>
            <a:ext cx="478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__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unused slides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5820901F-17E1-4B20-9415-31754FEE421E}"/>
              </a:ext>
            </a:extLst>
          </p:cNvPr>
          <p:cNvSpPr/>
          <p:nvPr/>
        </p:nvSpPr>
        <p:spPr>
          <a:xfrm>
            <a:off x="1586102" y="3056715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10F69-D4B0-41F5-8591-F8C67D6A40CD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72347B7-C363-4D1E-BB95-CD30512FF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7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Whole Pipeline in Blueprint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E1EE0B-F4A7-4529-AA5B-4CDCDD7A0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/>
          <a:stretch/>
        </p:blipFill>
        <p:spPr>
          <a:xfrm>
            <a:off x="125843" y="1319093"/>
            <a:ext cx="11855824" cy="355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EFB947-8737-4B35-AF5E-4E5364445517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1DD34-B32D-415C-8A48-CE8A44FF61B3}"/>
              </a:ext>
            </a:extLst>
          </p:cNvPr>
          <p:cNvSpPr/>
          <p:nvPr/>
        </p:nvSpPr>
        <p:spPr>
          <a:xfrm>
            <a:off x="8157882" y="3577300"/>
            <a:ext cx="981636" cy="600635"/>
          </a:xfrm>
          <a:prstGeom prst="rect">
            <a:avLst/>
          </a:prstGeom>
          <a:solidFill>
            <a:srgbClr val="8B03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CFEBD4-CE3D-40E2-82B2-737A8A78B8E6}"/>
              </a:ext>
            </a:extLst>
          </p:cNvPr>
          <p:cNvSpPr/>
          <p:nvPr/>
        </p:nvSpPr>
        <p:spPr>
          <a:xfrm>
            <a:off x="9578956" y="3577300"/>
            <a:ext cx="1617962" cy="600635"/>
          </a:xfrm>
          <a:prstGeom prst="rect">
            <a:avLst/>
          </a:prstGeom>
          <a:solidFill>
            <a:srgbClr val="8B03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8E13025-F614-4399-B145-75ECF0AA366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48700" y="4177935"/>
            <a:ext cx="123433" cy="1013989"/>
          </a:xfrm>
          <a:prstGeom prst="straightConnector1">
            <a:avLst/>
          </a:prstGeom>
          <a:ln w="12700">
            <a:solidFill>
              <a:srgbClr val="8B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21E629-C312-4B27-B045-749CF46E0DF2}"/>
              </a:ext>
            </a:extLst>
          </p:cNvPr>
          <p:cNvCxnSpPr>
            <a:cxnSpLocks/>
          </p:cNvCxnSpPr>
          <p:nvPr/>
        </p:nvCxnSpPr>
        <p:spPr>
          <a:xfrm flipH="1">
            <a:off x="10201835" y="4177935"/>
            <a:ext cx="188260" cy="1634120"/>
          </a:xfrm>
          <a:prstGeom prst="straightConnector1">
            <a:avLst/>
          </a:prstGeom>
          <a:ln w="12700">
            <a:solidFill>
              <a:srgbClr val="8B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732978-45BE-4C1F-86A1-C04A804417A2}"/>
                  </a:ext>
                </a:extLst>
              </p:cNvPr>
              <p:cNvSpPr txBox="1"/>
              <p:nvPr/>
            </p:nvSpPr>
            <p:spPr>
              <a:xfrm>
                <a:off x="8312582" y="5121062"/>
                <a:ext cx="3404288" cy="912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2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Get posterior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𝑝𝑜𝑜𝑙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latin typeface="나눔스퀘어 Light" panose="020B0600000101010101" pitchFamily="50" charset="-127"/>
                </a:endParaRPr>
              </a:p>
              <a:p>
                <a:pPr marL="342900" lvl="2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Use Posterior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732978-45BE-4C1F-86A1-C04A8044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582" y="5121062"/>
                <a:ext cx="3404288" cy="912494"/>
              </a:xfrm>
              <a:prstGeom prst="rect">
                <a:avLst/>
              </a:prstGeom>
              <a:blipFill>
                <a:blip r:embed="rId4"/>
                <a:stretch>
                  <a:fillRect l="-1254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09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/>
              <p:nvPr/>
            </p:nvSpPr>
            <p:spPr>
              <a:xfrm>
                <a:off x="244982" y="228600"/>
                <a:ext cx="11140902" cy="4714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to get Uncertainties / Posteriors ? (Inference)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Not just the prediction, but “posterior probability” of the predictions.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𝑝𝑜𝑜𝑙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Dropout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as an approximation [1]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Applied dropout can is equivalent to an approximation to the probabilistic deep Gaussian Processes and minimizes KL-divergence with the posterior [1]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To simply put it,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𝒰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𝑝𝑜𝑜𝑙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𝑇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sum of many different dropout models [3]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Ensemble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models [2, 3]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Trained multiple models and compared with the method above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Ensembling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5 models surpassed T=25 from MC in performance (MNIST, CIFAR-10)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They view this problem as same weights/initialization/optimization in MC Dropout [3-4.3]</a:t>
                </a: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2" y="228600"/>
                <a:ext cx="11140902" cy="4714817"/>
              </a:xfrm>
              <a:prstGeom prst="rect">
                <a:avLst/>
              </a:prstGeom>
              <a:blipFill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2B578-B1B2-4C79-ACE8-7737E9584398}"/>
              </a:ext>
            </a:extLst>
          </p:cNvPr>
          <p:cNvSpPr txBox="1"/>
          <p:nvPr/>
        </p:nvSpPr>
        <p:spPr>
          <a:xfrm>
            <a:off x="244982" y="4815186"/>
            <a:ext cx="115689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Gal,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Zoubin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Ghahramani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Dropout as a </a:t>
            </a:r>
            <a:r>
              <a:rPr lang="en-US" altLang="ko-KR" sz="140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approximation: Representing model uncertainty in deep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international conference on machine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PMLR, 2016.</a:t>
            </a:r>
          </a:p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Lakshminarayanan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Balaji, Alexander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Pritzel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Charles Blundell. "Simple and scalable predictive uncertainty estimation using deep ensembles."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arXiv:1612.01474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(2016).</a:t>
            </a:r>
          </a:p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[3]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Beluch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William H., et al. "The power of ensembles for active learning in image classification."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Proceedings of the IEEE Conference on Computer Vision and Pattern Recognition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2018.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471032"/>
            <a:ext cx="11140902" cy="476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to alleviate Uncertainties ?: Classic Active Learning [4]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 Sampling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Random Sampling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Least Confidence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Margin Sampling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Query-By-Committee (QBC)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Vote Entropy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KL-Divergence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Expected Model Change (EGL)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Vote Entropy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KL-Divergence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Variance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Reduction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Fisher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Information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Ratio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(FIR)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258ED-75FB-4CC1-885C-24E477E8EFE1}"/>
              </a:ext>
            </a:extLst>
          </p:cNvPr>
          <p:cNvSpPr txBox="1"/>
          <p:nvPr/>
        </p:nvSpPr>
        <p:spPr>
          <a:xfrm>
            <a:off x="244982" y="5808732"/>
            <a:ext cx="11568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[4]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Settles, Burr. "Active learning literature survey." (2009).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92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4396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to alleviate Uncertainties ? - for Deep Learning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Deep Learning has difficulties in - [5]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Requiring Large amounts of data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No representation about model uncertainty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Discriminative Active Learning (DAL) [6]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Select a sample that is far from learned representation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Bayesian Active Learning by Disagreement (BALD) [7]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 examples whose output is marginally uncertain,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 many disagreements between sampled models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BatchBALD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[8]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Tackled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problem of selecting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“near”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duplicates from BALD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258ED-75FB-4CC1-885C-24E477E8EFE1}"/>
              </a:ext>
            </a:extLst>
          </p:cNvPr>
          <p:cNvSpPr txBox="1"/>
          <p:nvPr/>
        </p:nvSpPr>
        <p:spPr>
          <a:xfrm>
            <a:off x="244982" y="4815186"/>
            <a:ext cx="115689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[5]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Gal,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Riashat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Islam,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Zoubin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Ghahramani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 with image data."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International Conference on Machine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PMLR, 2017.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[6]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Gissin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Daniel, and Shai Shalev-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Shwartz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"Discriminative active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arXiv:1907.06347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(2019).</a:t>
            </a:r>
            <a:endParaRPr lang="en-US" altLang="ko-KR" sz="1400" dirty="0">
              <a:solidFill>
                <a:srgbClr val="22222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[7]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Houlsby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Neil, et al. "Bayesian active learning for classification and preference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arXiv:1112.5745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(2011).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[8]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Kirsch, Andreas, Joost Van Amersfoort,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Gal. "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Efficient and diverse batch acquisition for 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Advances in neural information processing systems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32 (2019): 7026-7037.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CE61E2-AC78-4594-98FF-D3636AE9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815" y="2476489"/>
            <a:ext cx="4979563" cy="22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9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4480"/>
            <a:ext cx="11140902" cy="393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Applications to Natural Language Processing tasks ?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1dCNN / LSTM / CRF + 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LC / MNLP / BALD Sampling on NER – SOTA with much less data [9]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LC /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Dropout+BALD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Backprop-by-Bayes on few tasks [10]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SC: no significance / NER, SRL: with 50% of the dataset, outperforms w/o AL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BERT + 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BERT Finetune on Unlabeled Pool gives performs better than standard BERT Finetuning [11]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real-world challenging scenario, AL can improve model performance [12]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BERT Classification task with AL performs well [13]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 single strategy outperforms the other [12, 13]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1E4ED-5215-4AFC-9ED0-1A3AE49E7F4F}"/>
              </a:ext>
            </a:extLst>
          </p:cNvPr>
          <p:cNvSpPr txBox="1"/>
          <p:nvPr/>
        </p:nvSpPr>
        <p:spPr>
          <a:xfrm>
            <a:off x="244982" y="4195404"/>
            <a:ext cx="115689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[9]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Shen,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Yanyao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et al. "Deep active learning for named entity recognition."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arXiv:1707.05928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(2017).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[10]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Siddhant, Aditya, and Zachary C. Lipton. "Deep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 for natural language processing: Results of a large-scale empirical study."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arXiv:1808.05697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(2018).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[11]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Margatina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Katerina,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Loic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Barrault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Nikolaos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Aletras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"Bayesian Active Learning with Pretrained Language Models."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arXiv:2104.08320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(2021).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[12]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Dor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Liat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Ein, et al. "Active learning for BERT: An empirical study."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Proceedings of the 2020 Conference on Empirical Methods in Natural Language Processing (EMNLP)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2020.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[13]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Prabhu, Sumanth,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Moosa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Mohamed, and Hemant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Misra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"Multi-class Text Classification using BERT-based Active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arXiv:2104.14289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(2021).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65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6ED122-A8C6-4978-B6F6-E7BFBABAF7E8}"/>
              </a:ext>
            </a:extLst>
          </p:cNvPr>
          <p:cNvSpPr/>
          <p:nvPr userDrawn="1"/>
        </p:nvSpPr>
        <p:spPr>
          <a:xfrm>
            <a:off x="0" y="0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A075DC45-A93E-48D7-9C46-B9C9E333C172}"/>
              </a:ext>
            </a:extLst>
          </p:cNvPr>
          <p:cNvSpPr/>
          <p:nvPr userDrawn="1"/>
        </p:nvSpPr>
        <p:spPr>
          <a:xfrm>
            <a:off x="2583506" y="568020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날짜 개체 틀 3">
            <a:extLst>
              <a:ext uri="{FF2B5EF4-FFF2-40B4-BE49-F238E27FC236}">
                <a16:creationId xmlns:a16="http://schemas.microsoft.com/office/drawing/2014/main" id="{4EB9E30E-7BB9-4DDC-9C14-3D21F770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5547" y="692966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89178EDE-C3BF-481B-BBD5-925F650ED5D2}" type="datetimeFigureOut">
              <a:rPr lang="ko-KR" altLang="en-US" smtClean="0"/>
              <a:pPr/>
              <a:t>2021-10-13</a:t>
            </a:fld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30DDBB3-6247-47AE-9B0F-DF4BFDC6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63" y="483330"/>
            <a:ext cx="1714429" cy="77800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3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A6D44-963E-44EE-9740-406F993FBF56}"/>
              </a:ext>
            </a:extLst>
          </p:cNvPr>
          <p:cNvSpPr txBox="1"/>
          <p:nvPr/>
        </p:nvSpPr>
        <p:spPr>
          <a:xfrm>
            <a:off x="3709944" y="80180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Plan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6F616E-CBB2-400E-BB2A-37B2AABE0958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818E2118-303D-4A47-A824-27B1B84E8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육각형 39">
            <a:extLst>
              <a:ext uri="{FF2B5EF4-FFF2-40B4-BE49-F238E27FC236}">
                <a16:creationId xmlns:a16="http://schemas.microsoft.com/office/drawing/2014/main" id="{939BF6A9-64FD-4E09-B323-4D53546B64FF}"/>
              </a:ext>
            </a:extLst>
          </p:cNvPr>
          <p:cNvSpPr/>
          <p:nvPr/>
        </p:nvSpPr>
        <p:spPr>
          <a:xfrm>
            <a:off x="2583506" y="1538567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7FE9F3-F07E-401A-B320-779D47EF3C8D}"/>
              </a:ext>
            </a:extLst>
          </p:cNvPr>
          <p:cNvSpPr txBox="1"/>
          <p:nvPr/>
        </p:nvSpPr>
        <p:spPr>
          <a:xfrm>
            <a:off x="3709944" y="1772351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Motivation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94F12021-9BAD-4C95-917C-364909C61710}"/>
              </a:ext>
            </a:extLst>
          </p:cNvPr>
          <p:cNvSpPr/>
          <p:nvPr/>
        </p:nvSpPr>
        <p:spPr>
          <a:xfrm>
            <a:off x="2583506" y="2509114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C84A47-AC2F-4B4E-9DF9-50E86EF36BAD}"/>
              </a:ext>
            </a:extLst>
          </p:cNvPr>
          <p:cNvSpPr txBox="1"/>
          <p:nvPr/>
        </p:nvSpPr>
        <p:spPr>
          <a:xfrm>
            <a:off x="3709944" y="274289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39424D18-9CBA-44A6-BE9F-8B43C83B6C30}"/>
              </a:ext>
            </a:extLst>
          </p:cNvPr>
          <p:cNvSpPr/>
          <p:nvPr/>
        </p:nvSpPr>
        <p:spPr>
          <a:xfrm>
            <a:off x="2583506" y="3479661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DE122D-89F4-4391-8AE1-EA0E0A1EF7DD}"/>
              </a:ext>
            </a:extLst>
          </p:cNvPr>
          <p:cNvSpPr txBox="1"/>
          <p:nvPr/>
        </p:nvSpPr>
        <p:spPr>
          <a:xfrm>
            <a:off x="3709944" y="37134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Contribution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2387FDD8-1E37-4BE0-930E-0A7C648992DD}"/>
              </a:ext>
            </a:extLst>
          </p:cNvPr>
          <p:cNvSpPr/>
          <p:nvPr/>
        </p:nvSpPr>
        <p:spPr>
          <a:xfrm>
            <a:off x="2583506" y="4482533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5BE897-B508-4C8D-BA36-4287DE554C18}"/>
              </a:ext>
            </a:extLst>
          </p:cNvPr>
          <p:cNvSpPr txBox="1"/>
          <p:nvPr/>
        </p:nvSpPr>
        <p:spPr>
          <a:xfrm>
            <a:off x="3709944" y="4716317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Backups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21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244982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1A789-94F0-4390-9229-A7E439645CA0}"/>
              </a:ext>
            </a:extLst>
          </p:cNvPr>
          <p:cNvSpPr txBox="1"/>
          <p:nvPr/>
        </p:nvSpPr>
        <p:spPr>
          <a:xfrm>
            <a:off x="1247756" y="736883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Experiments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707136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1247755" y="365185"/>
            <a:ext cx="473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Paperswithtopic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Data Collection Pipeline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82CF52-4CF7-4C60-B091-AAC4A6B53D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"/>
          <a:stretch/>
        </p:blipFill>
        <p:spPr>
          <a:xfrm>
            <a:off x="5743074" y="220321"/>
            <a:ext cx="6328449" cy="134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370E68-3DD6-456B-A9A5-838E96A20DCC}"/>
              </a:ext>
            </a:extLst>
          </p:cNvPr>
          <p:cNvSpPr txBox="1"/>
          <p:nvPr/>
        </p:nvSpPr>
        <p:spPr>
          <a:xfrm>
            <a:off x="244982" y="1215672"/>
            <a:ext cx="8353352" cy="376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paperswithcode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Database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Database page made with Django library with their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domain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Everyone can fetch data here!</a:t>
            </a:r>
          </a:p>
          <a:p>
            <a:pPr marL="1200150" lvl="2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There is an open API made by them, but does not work</a:t>
            </a:r>
          </a:p>
          <a:p>
            <a:pPr marL="1200150" lvl="2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partially used their open-source code to scrape the data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Fetching and Organizing Data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Right figure is the raw meta-data fetched from the DB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Here I only used ‘title’ and ‘area’</a:t>
            </a:r>
          </a:p>
          <a:p>
            <a:pPr marL="1200150" lvl="2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‘area’ is not seen on the figure since papers were scraped by area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4F864EB-4618-42C8-9240-35339B6F7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818" y="1760367"/>
            <a:ext cx="4369705" cy="38689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58A02-A8D7-4977-94DC-5FE5A4B17D9D}"/>
              </a:ext>
            </a:extLst>
          </p:cNvPr>
          <p:cNvSpPr txBox="1"/>
          <p:nvPr/>
        </p:nvSpPr>
        <p:spPr>
          <a:xfrm>
            <a:off x="7656434" y="5680789"/>
            <a:ext cx="403425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Fig. 1 Raw Meta Data for each paper</a:t>
            </a:r>
          </a:p>
        </p:txBody>
      </p:sp>
    </p:spTree>
    <p:extLst>
      <p:ext uri="{BB962C8B-B14F-4D97-AF65-F5344CB8AC3E}">
        <p14:creationId xmlns:p14="http://schemas.microsoft.com/office/powerpoint/2010/main" val="219638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244982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1A789-94F0-4390-9229-A7E439645CA0}"/>
              </a:ext>
            </a:extLst>
          </p:cNvPr>
          <p:cNvSpPr txBox="1"/>
          <p:nvPr/>
        </p:nvSpPr>
        <p:spPr>
          <a:xfrm>
            <a:off x="1247756" y="736883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Experiments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707136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1247756" y="36518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AC580C-D43D-4F65-9EB6-07C3FFCF8D2E}"/>
              </a:ext>
            </a:extLst>
          </p:cNvPr>
          <p:cNvSpPr txBox="1"/>
          <p:nvPr/>
        </p:nvSpPr>
        <p:spPr>
          <a:xfrm>
            <a:off x="244982" y="1215672"/>
            <a:ext cx="9917692" cy="430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Make correct X, y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Preprocessing is the most important part in NLP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only leaved Alphabets and Numbers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Chinese, Special characters were all removed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Lowered the alphabets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Tokenized by word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Embedding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This can be done with many ways, such as –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sentencepiece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word2vec,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FastText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0" lvl="3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Possible to remove tenses (plural, past tense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e.t.c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Word embeddings</a:t>
            </a:r>
          </a:p>
          <a:p>
            <a:pPr marL="1714500" lvl="3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But we can also expect deep learning to do that as well.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C626D7-6EB8-4984-8AD2-73182B9F1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12" y="1787355"/>
            <a:ext cx="5270844" cy="23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8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/>
              <p:nvPr/>
            </p:nvSpPr>
            <p:spPr>
              <a:xfrm>
                <a:off x="244982" y="471032"/>
                <a:ext cx="11140902" cy="55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Active Learning (with my humble interpretation)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There must be many ways to do it, but in my case -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Train the model (or models) with Training data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Infer Unlabeled Pool (may not be whole, but some) to get the posterior</a:t>
                </a:r>
                <a:b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𝑐𝑙𝑎𝑠𝑠</m:t>
                        </m:r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 </m:t>
                        </m:r>
                      </m:e>
                    </m:d>
                    <m:r>
                      <m:rPr>
                        <m:lit/>
                      </m:rP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𝑝𝑜𝑜𝑙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With calculated posterior, sample data that has high uncertainty through followings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Uncertainty Sampling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Least Confidence, Margin sampling, Entropy Sampling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Query by Committee (through multiple models)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Vote Entropy, KL-Divergence, …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BALD (but probabilistic), </a:t>
                </a:r>
                <a:r>
                  <a:rPr lang="en-US" altLang="ko-KR" sz="16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BatchBALD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…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+.   Expected Model Change, Density-based method (Core-set, REPR) , </a:t>
                </a:r>
                <a:r>
                  <a:rPr lang="en-US" altLang="ko-KR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e.t.c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	Add these samples to training data and retrain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2" y="471032"/>
                <a:ext cx="11140902" cy="5532155"/>
              </a:xfrm>
              <a:prstGeom prst="rect">
                <a:avLst/>
              </a:prstGeom>
              <a:blipFill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90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Whole Pipeline Blueprint</a:t>
            </a:r>
          </a:p>
          <a:p>
            <a:pPr>
              <a:lnSpc>
                <a:spcPct val="150000"/>
              </a:lnSpc>
            </a:pPr>
            <a:r>
              <a:rPr lang="en-US" altLang="ko-KR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※ Some</a:t>
            </a:r>
            <a:r>
              <a:rPr lang="ko-KR" altLang="en-US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conditions may change during the project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987114-F44D-4112-9E90-A995CE532A7C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Plan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F9A8B7-8BDD-4F20-9950-0D67802F9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/>
          <a:stretch/>
        </p:blipFill>
        <p:spPr>
          <a:xfrm>
            <a:off x="125843" y="1797999"/>
            <a:ext cx="11855824" cy="35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7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Plan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55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Problem with Paper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Title+Abstract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contains 12k papers from A.I. Field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contains 1.7M papers from many fields – will use A.I. related only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A.I. Field Multi-label Classification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Active Learning with Labeled Pool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and Unlabeled Pool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Uncertainty-based sampling methods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Classic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Active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Learning / BALD /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Uncertainty-estimation methods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Monte Carlo Dropout / Full Ensemble</a:t>
            </a: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 compare with Naïve Training with 100% of the data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with/without abstract (long text)</a:t>
            </a:r>
          </a:p>
        </p:txBody>
      </p:sp>
    </p:spTree>
    <p:extLst>
      <p:ext uri="{BB962C8B-B14F-4D97-AF65-F5344CB8AC3E}">
        <p14:creationId xmlns:p14="http://schemas.microsoft.com/office/powerpoint/2010/main" val="112461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Plan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383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Problem with Paper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Title+Abstract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contains 12k papers from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Contains “specific”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Some belongs to multiple areas.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Train/Valid/Test splits with 90/5/5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contains 1.7M papers from many fields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Does not contain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will use this as unlabeled pool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which means … I, oracle, has to do some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labe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-our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E0935D-0B30-4957-B71B-682F376FF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7878" r="5816" b="-87"/>
          <a:stretch/>
        </p:blipFill>
        <p:spPr>
          <a:xfrm>
            <a:off x="7720271" y="1491103"/>
            <a:ext cx="4226748" cy="41101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34933C-9C7B-4A5F-B64B-7E351904ADC6}"/>
              </a:ext>
            </a:extLst>
          </p:cNvPr>
          <p:cNvCxnSpPr>
            <a:cxnSpLocks/>
          </p:cNvCxnSpPr>
          <p:nvPr/>
        </p:nvCxnSpPr>
        <p:spPr>
          <a:xfrm>
            <a:off x="7490012" y="2302515"/>
            <a:ext cx="302441" cy="0"/>
          </a:xfrm>
          <a:prstGeom prst="straightConnector1">
            <a:avLst/>
          </a:prstGeom>
          <a:ln w="15875">
            <a:solidFill>
              <a:srgbClr val="8B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8ED702-432B-4447-A207-C718DE34BAD9}"/>
              </a:ext>
            </a:extLst>
          </p:cNvPr>
          <p:cNvSpPr txBox="1"/>
          <p:nvPr/>
        </p:nvSpPr>
        <p:spPr>
          <a:xfrm>
            <a:off x="6721982" y="2034400"/>
            <a:ext cx="768030" cy="436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area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28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2DD334-D8C6-4163-B980-DD53B5289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5029" y="2054628"/>
            <a:ext cx="5311077" cy="35914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Plan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259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Aims to …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Achieve better results models from previous project on test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ML Models didn’t work properly before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Transformer models were high enough, peak around 94%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but wanted to see if how far this can reach with less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B05E70-74A0-4558-AC2F-9415D7CE8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57" y="2883997"/>
            <a:ext cx="5391902" cy="22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Motivation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58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this project?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Multi-label Classification?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 was interesting that AL can do the work with small portion of data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many classification tasks by finding decision boundaries with tactic.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Wondering if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would work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too.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NLP?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There were some works about NLP + AL in the field, but not deeply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 especially Attention models were hard to find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Also, I have some side project on this and became curious about how AL would fit in.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SVM /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BiLSTM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BERT 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ML models screwed up in my previous projects and wanted to see if AL works for SVM.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was most widely used model in NLP+AL Related works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BERT easy to implement and definitely should be tell apart with Recurrent Models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Other transformer models in candidate as well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28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4480"/>
            <a:ext cx="11140902" cy="351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Deep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active learning for named entity recognition [1]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One of early trials using Active learning in Deep learning models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Used MNLP/LC [2] sampling methods and BALD [3] and Random as baseline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This work came out before the boom of Transformers,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1dCNN and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were used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Would be interesting to find more insight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tested on CoNLL-2003, OntoNotes-5.0 (2013)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Achieved SOTA trained with standard methods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 </a:t>
            </a:r>
            <a:r>
              <a:rPr lang="en-US" altLang="ko-KR" sz="1600" dirty="0">
                <a:solidFill>
                  <a:srgbClr val="8B03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much less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1E4ED-5215-4AFC-9ED0-1A3AE49E7F4F}"/>
              </a:ext>
            </a:extLst>
          </p:cNvPr>
          <p:cNvSpPr txBox="1"/>
          <p:nvPr/>
        </p:nvSpPr>
        <p:spPr>
          <a:xfrm>
            <a:off x="244982" y="5342271"/>
            <a:ext cx="1156895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Shen,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Yanyao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et al. "Deep active learning for named entity recognition."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arXiv:1707.05928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(2017).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Houlsby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Neil, et al. "Bayesian active learning for classification and preference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arXiv:1112.5745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(2011).</a:t>
            </a:r>
          </a:p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[3]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Settles, Burr. "Active learning literature survey." (2009).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400" b="0" i="0" dirty="0">
              <a:solidFill>
                <a:srgbClr val="222222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0F3CA-4BE0-4744-A28B-27ACAD73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44" y="1926538"/>
            <a:ext cx="4297874" cy="31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4480"/>
            <a:ext cx="11140902" cy="314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Bayesian Active Learning with Pretrained Language Models. [4]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 architecture experiments with multiple AL strategy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Pretrained Models are Finetuned again in a specific task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this finetuning stage, this work used active learning in order to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achieve high performance with much less 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Compared with standard finetuning methods with multiple datasets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Within 15% of all datasets, active learning strategy surpassed the standard training options.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 acquisition strategy universally performs better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1E4ED-5215-4AFC-9ED0-1A3AE49E7F4F}"/>
              </a:ext>
            </a:extLst>
          </p:cNvPr>
          <p:cNvSpPr txBox="1"/>
          <p:nvPr/>
        </p:nvSpPr>
        <p:spPr>
          <a:xfrm>
            <a:off x="244983" y="5350441"/>
            <a:ext cx="64445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[4]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Margatina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Katerina,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Loic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Barrault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Nikolaos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Aletras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"Bayesian Active Learning with Pretrained Language Models."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arXiv:2104.08320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(2021).</a:t>
            </a:r>
          </a:p>
          <a:p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D587DD-2EC9-4D04-9500-70D5AF6C5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33" y="3076648"/>
            <a:ext cx="502990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10351</TotalTime>
  <Words>2421</Words>
  <Application>Microsoft Office PowerPoint</Application>
  <PresentationFormat>와이드스크린</PresentationFormat>
  <Paragraphs>277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나눔바른고딕 Light</vt:lpstr>
      <vt:lpstr>나눔스퀘어</vt:lpstr>
      <vt:lpstr>나눔스퀘어 Light</vt:lpstr>
      <vt:lpstr>Arial</vt:lpstr>
      <vt:lpstr>Calibri</vt:lpstr>
      <vt:lpstr>Calibri Light</vt:lpstr>
      <vt:lpstr>Cambria Math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Daehyun</dc:creator>
  <cp:lastModifiedBy>Cho Daehyun</cp:lastModifiedBy>
  <cp:revision>115</cp:revision>
  <dcterms:created xsi:type="dcterms:W3CDTF">2020-09-15T03:58:22Z</dcterms:created>
  <dcterms:modified xsi:type="dcterms:W3CDTF">2021-10-13T13:12:20Z</dcterms:modified>
</cp:coreProperties>
</file>