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308" r:id="rId4"/>
    <p:sldId id="309" r:id="rId5"/>
    <p:sldId id="310" r:id="rId6"/>
    <p:sldId id="311" r:id="rId7"/>
    <p:sldId id="314" r:id="rId8"/>
    <p:sldId id="316" r:id="rId9"/>
    <p:sldId id="317" r:id="rId10"/>
    <p:sldId id="313" r:id="rId11"/>
    <p:sldId id="315" r:id="rId12"/>
    <p:sldId id="312" r:id="rId13"/>
    <p:sldId id="319" r:id="rId14"/>
    <p:sldId id="320" r:id="rId15"/>
    <p:sldId id="321" r:id="rId16"/>
    <p:sldId id="31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32A"/>
    <a:srgbClr val="A42A2A"/>
    <a:srgbClr val="C41E3A"/>
    <a:srgbClr val="8B0028"/>
    <a:srgbClr val="FFFFFF"/>
    <a:srgbClr val="A52A2A"/>
    <a:srgbClr val="77333E"/>
    <a:srgbClr val="712F37"/>
    <a:srgbClr val="8C0219"/>
    <a:srgbClr val="3F7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F86-D841-43E1-9E24-6F688478AF83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shikksh20/ResMLP-pytorch" TargetMode="External"/><Relationship Id="rId4" Type="http://schemas.openxmlformats.org/officeDocument/2006/relationships/hyperlink" Target="https://arxiv.org/abs/2105.0340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N8z4pyL2N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medium.com/@tkm45/deep-domain-adaptation-using-pytorch-adapt-c020ae596e25" TargetMode="External"/><Relationship Id="rId4" Type="http://schemas.openxmlformats.org/officeDocument/2006/relationships/hyperlink" Target="https://github.com/KevinMusgrave/pytorch-ada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F3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951F1F4E-0FF9-4717-9FF8-8C94B4595D44}"/>
              </a:ext>
            </a:extLst>
          </p:cNvPr>
          <p:cNvSpPr>
            <a:spLocks noGrp="1"/>
          </p:cNvSpPr>
          <p:nvPr/>
        </p:nvSpPr>
        <p:spPr>
          <a:xfrm>
            <a:off x="11792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78EDE-C3BF-481B-BBD5-925F650ED5D2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9D4CAA24-B93E-44CB-A1D7-45F796A08BB0}"/>
              </a:ext>
            </a:extLst>
          </p:cNvPr>
          <p:cNvSpPr>
            <a:spLocks noGrp="1"/>
          </p:cNvSpPr>
          <p:nvPr/>
        </p:nvSpPr>
        <p:spPr>
          <a:xfrm>
            <a:off x="4379648" y="6153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B3557B8D-ADE6-4ECD-92EE-8D2EBE61F589}"/>
              </a:ext>
            </a:extLst>
          </p:cNvPr>
          <p:cNvSpPr>
            <a:spLocks noGrp="1"/>
          </p:cNvSpPr>
          <p:nvPr/>
        </p:nvSpPr>
        <p:spPr>
          <a:xfrm>
            <a:off x="89516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6017A4-7F00-404D-BAAB-CD404F7D291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DC1D7C7-02D3-4AE2-8232-C67F28D83630}"/>
              </a:ext>
            </a:extLst>
          </p:cNvPr>
          <p:cNvSpPr>
            <a:spLocks noGrp="1"/>
          </p:cNvSpPr>
          <p:nvPr/>
        </p:nvSpPr>
        <p:spPr>
          <a:xfrm>
            <a:off x="3080655" y="4804047"/>
            <a:ext cx="6858000" cy="123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Daehyun Cho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Cognitive System Lab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Dept, Korea Univ.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4BD4525F-215F-497C-9E31-B0BE7F82B596}"/>
              </a:ext>
            </a:extLst>
          </p:cNvPr>
          <p:cNvSpPr/>
          <p:nvPr/>
        </p:nvSpPr>
        <p:spPr>
          <a:xfrm>
            <a:off x="3809128" y="1577003"/>
            <a:ext cx="5401056" cy="1648755"/>
          </a:xfrm>
          <a:prstGeom prst="bracePair">
            <a:avLst/>
          </a:prstGeom>
          <a:ln w="31750">
            <a:solidFill>
              <a:srgbClr val="77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i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Domain Adversarial Training</a:t>
            </a:r>
          </a:p>
          <a:p>
            <a:pPr algn="ctr">
              <a:lnSpc>
                <a:spcPct val="150000"/>
              </a:lnSpc>
            </a:pPr>
            <a:r>
              <a:rPr lang="ko-KR" altLang="en-US" sz="1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신경망응용및실습</a:t>
            </a:r>
            <a:r>
              <a:rPr lang="ko-KR" altLang="en-US" sz="1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두번째 프로젝트</a:t>
            </a:r>
            <a:endParaRPr lang="en-US" altLang="ko-KR" sz="1900" i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0195E5-D7D5-4ECD-B989-AB4CB0EB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93" y="7095564"/>
            <a:ext cx="3182112" cy="626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7CBF40-85F1-4E5E-AB61-881C04CC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0" y="7744545"/>
            <a:ext cx="3277057" cy="5715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4239F8-39A4-42CF-BFC0-4AC2D605967A}"/>
              </a:ext>
            </a:extLst>
          </p:cNvPr>
          <p:cNvSpPr/>
          <p:nvPr/>
        </p:nvSpPr>
        <p:spPr>
          <a:xfrm rot="1810465">
            <a:off x="7654786" y="-1458125"/>
            <a:ext cx="6715932" cy="3902423"/>
          </a:xfrm>
          <a:prstGeom prst="roundRect">
            <a:avLst/>
          </a:prstGeom>
          <a:solidFill>
            <a:srgbClr val="A42A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EBB4B7-70BE-43C5-AD00-00C7DA26F727}"/>
              </a:ext>
            </a:extLst>
          </p:cNvPr>
          <p:cNvSpPr/>
          <p:nvPr/>
        </p:nvSpPr>
        <p:spPr>
          <a:xfrm rot="1810465">
            <a:off x="-2178719" y="3236753"/>
            <a:ext cx="6715932" cy="3902423"/>
          </a:xfrm>
          <a:prstGeom prst="roundRect">
            <a:avLst/>
          </a:prstGeom>
          <a:solidFill>
            <a:srgbClr val="8C02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ResMLP-12-distilled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Mixed-MLP was recently proposed multi-layer perceptron architecture for computer vision.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Here I used 12 layers model.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A95C77-A8FF-430B-B04D-9773D844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1" y="1895846"/>
            <a:ext cx="10447757" cy="306630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64D6D7-493D-47CC-95B8-52C82BC54164}"/>
              </a:ext>
            </a:extLst>
          </p:cNvPr>
          <p:cNvSpPr txBox="1"/>
          <p:nvPr/>
        </p:nvSpPr>
        <p:spPr>
          <a:xfrm>
            <a:off x="162113" y="5681881"/>
            <a:ext cx="7057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https://arxiv.org/abs/2105.03404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https://github.com/rishikksh20/ResMLP-pytorch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F2CA82-E8DA-4532-9142-4392850E952D}"/>
              </a:ext>
            </a:extLst>
          </p:cNvPr>
          <p:cNvSpPr txBox="1"/>
          <p:nvPr/>
        </p:nvSpPr>
        <p:spPr>
          <a:xfrm>
            <a:off x="2697624" y="5163922"/>
            <a:ext cx="623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6]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Architecture and description.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2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ResMLP-12-Distilled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 model shows relatively high performance in early stages,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but fails to optimize.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This is due to sensitive configurations for attention networks.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89FBEB-3F4E-414F-9828-267AE4C2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33" y="2017490"/>
            <a:ext cx="5048000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C83F14-331A-4CD0-BE47-C5F89FCF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98" y="2023425"/>
            <a:ext cx="5055999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632E65-72CC-4F9B-A695-0557F86E3802}"/>
              </a:ext>
            </a:extLst>
          </p:cNvPr>
          <p:cNvSpPr txBox="1"/>
          <p:nvPr/>
        </p:nvSpPr>
        <p:spPr>
          <a:xfrm>
            <a:off x="767433" y="5124142"/>
            <a:ext cx="105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7]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AUROC, ACC of source(dashed) and target(plain) line of ResMLP-12-distilled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Real World to Product TSNE result on valid dataset. MobileNetV3 (87.76% acc)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Source is embedded cohesively while target is not.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TSNE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158EB8-48B2-4560-B917-9CDEE78B8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9892" r="9307" b="8148"/>
          <a:stretch/>
        </p:blipFill>
        <p:spPr>
          <a:xfrm>
            <a:off x="1628937" y="1145953"/>
            <a:ext cx="8934125" cy="476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E0F2C7-7786-4561-8382-C7BD4CE412DA}"/>
              </a:ext>
            </a:extLst>
          </p:cNvPr>
          <p:cNvSpPr txBox="1"/>
          <p:nvPr/>
        </p:nvSpPr>
        <p:spPr>
          <a:xfrm>
            <a:off x="1628937" y="5914678"/>
            <a:ext cx="89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8]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TSNE result by MobileNetV3 during the training.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60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to Clipart TSNE result on valid dataset. MobileNetV3 (41.24% acc)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Interestingly, target was cohesive too.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TSNE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E0F2C7-7786-4561-8382-C7BD4CE412DA}"/>
              </a:ext>
            </a:extLst>
          </p:cNvPr>
          <p:cNvSpPr txBox="1"/>
          <p:nvPr/>
        </p:nvSpPr>
        <p:spPr>
          <a:xfrm>
            <a:off x="1628937" y="5914678"/>
            <a:ext cx="89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9]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TSNE result by MobileNetV3 during the training.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B275D-863B-4122-B428-B6925A675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9209" r="9307" b="7595"/>
          <a:stretch/>
        </p:blipFill>
        <p:spPr>
          <a:xfrm>
            <a:off x="1719345" y="1129518"/>
            <a:ext cx="8843717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Real World to Product TSNE result on valid dataset.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ResMLP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(52.04% acc)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tends to embed everything in linear way.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TSNE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E0F2C7-7786-4561-8382-C7BD4CE412DA}"/>
              </a:ext>
            </a:extLst>
          </p:cNvPr>
          <p:cNvSpPr txBox="1"/>
          <p:nvPr/>
        </p:nvSpPr>
        <p:spPr>
          <a:xfrm>
            <a:off x="1628937" y="5914678"/>
            <a:ext cx="89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10]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TSNE result by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during the training.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2679D-3E77-4B67-AEE4-73AC81A29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9545" r="9306" b="8891"/>
          <a:stretch/>
        </p:blipFill>
        <p:spPr>
          <a:xfrm>
            <a:off x="1628831" y="1151414"/>
            <a:ext cx="8934231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to Clipart TSNE result on valid dataset.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ResMLP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(22.68% acc)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tends to embed everything in linear way.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TSNE 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E0F2C7-7786-4561-8382-C7BD4CE412DA}"/>
              </a:ext>
            </a:extLst>
          </p:cNvPr>
          <p:cNvSpPr txBox="1"/>
          <p:nvPr/>
        </p:nvSpPr>
        <p:spPr>
          <a:xfrm>
            <a:off x="1628937" y="5914678"/>
            <a:ext cx="89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11]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TSNE result by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during the training.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42266-C908-4908-B8E6-05DA5DCCA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9545" r="9661" b="8891"/>
          <a:stretch/>
        </p:blipFill>
        <p:spPr>
          <a:xfrm>
            <a:off x="1654058" y="1140597"/>
            <a:ext cx="8883882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2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Take-aways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Through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PyTorch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-Adapt, we can easily implement several methods of domain adaptation.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However, we still need to think of how to generalize all 4 datasets, and extend to general images.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was a shortage of data – 1,800 data in total (including all datasets)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Cohesiveness was not significantly observable and fluctuates very much during the training.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MobileNetV3 and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show different tendency in TSNE embeddings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Would be interesting to see how unsupervised/semi-supervised image models would work here.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0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59712-DBAB-4F23-8EF3-5EAA1C142913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AE3C-657E-422B-8F0C-24FA39AF61C0}"/>
              </a:ext>
            </a:extLst>
          </p:cNvPr>
          <p:cNvSpPr txBox="1"/>
          <p:nvPr/>
        </p:nvSpPr>
        <p:spPr>
          <a:xfrm>
            <a:off x="2718817" y="2853357"/>
            <a:ext cx="881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https://github.com/1pha/DomainGeneralization</a:t>
            </a:r>
            <a:endParaRPr lang="ko-KR" altLang="en-US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7F35-57E2-4B52-8A2F-F6AEC0EF86BA}"/>
              </a:ext>
            </a:extLst>
          </p:cNvPr>
          <p:cNvSpPr txBox="1"/>
          <p:nvPr/>
        </p:nvSpPr>
        <p:spPr>
          <a:xfrm>
            <a:off x="2718817" y="3847449"/>
            <a:ext cx="478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Daehyun Cho</a:t>
            </a:r>
          </a:p>
          <a:p>
            <a:pPr algn="l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AI Dept</a:t>
            </a:r>
          </a:p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1phantasmas@korea.ac.kr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AC84-76B8-467D-A83F-316828E479D9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CF0CD6-6FCA-483A-8E53-B2896980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6ED122-A8C6-4978-B6F6-E7BFBABAF7E8}"/>
              </a:ext>
            </a:extLst>
          </p:cNvPr>
          <p:cNvSpPr/>
          <p:nvPr userDrawn="1"/>
        </p:nvSpPr>
        <p:spPr>
          <a:xfrm>
            <a:off x="0" y="0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075DC45-A93E-48D7-9C46-B9C9E333C172}"/>
              </a:ext>
            </a:extLst>
          </p:cNvPr>
          <p:cNvSpPr/>
          <p:nvPr userDrawn="1"/>
        </p:nvSpPr>
        <p:spPr>
          <a:xfrm>
            <a:off x="2583506" y="568020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4EB9E30E-7BB9-4DDC-9C14-3D21F77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2966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89178EDE-C3BF-481B-BBD5-925F650ED5D2}" type="datetimeFigureOut">
              <a:rPr lang="ko-KR" altLang="en-US" smtClean="0"/>
              <a:pPr/>
              <a:t>2021-12-05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30DDBB3-6247-47AE-9B0F-DF4BFDC6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" y="483330"/>
            <a:ext cx="1714429" cy="7780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A6D44-963E-44EE-9740-406F993FBF56}"/>
              </a:ext>
            </a:extLst>
          </p:cNvPr>
          <p:cNvSpPr txBox="1"/>
          <p:nvPr/>
        </p:nvSpPr>
        <p:spPr>
          <a:xfrm>
            <a:off x="3709944" y="80180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F616E-CBB2-400E-BB2A-37B2AABE0958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18E2118-303D-4A47-A824-27B1B84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육각형 39">
            <a:extLst>
              <a:ext uri="{FF2B5EF4-FFF2-40B4-BE49-F238E27FC236}">
                <a16:creationId xmlns:a16="http://schemas.microsoft.com/office/drawing/2014/main" id="{939BF6A9-64FD-4E09-B323-4D53546B64FF}"/>
              </a:ext>
            </a:extLst>
          </p:cNvPr>
          <p:cNvSpPr/>
          <p:nvPr/>
        </p:nvSpPr>
        <p:spPr>
          <a:xfrm>
            <a:off x="2583506" y="1538567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FE9F3-F07E-401A-B320-779D47EF3C8D}"/>
              </a:ext>
            </a:extLst>
          </p:cNvPr>
          <p:cNvSpPr txBox="1"/>
          <p:nvPr/>
        </p:nvSpPr>
        <p:spPr>
          <a:xfrm>
            <a:off x="3709944" y="17723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4F12021-9BAD-4C95-917C-364909C61710}"/>
              </a:ext>
            </a:extLst>
          </p:cNvPr>
          <p:cNvSpPr/>
          <p:nvPr/>
        </p:nvSpPr>
        <p:spPr>
          <a:xfrm>
            <a:off x="2583506" y="2509114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C84A47-AC2F-4B4E-9DF9-50E86EF36BAD}"/>
              </a:ext>
            </a:extLst>
          </p:cNvPr>
          <p:cNvSpPr txBox="1"/>
          <p:nvPr/>
        </p:nvSpPr>
        <p:spPr>
          <a:xfrm>
            <a:off x="3709944" y="274289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9424D18-9CBA-44A6-BE9F-8B43C83B6C30}"/>
              </a:ext>
            </a:extLst>
          </p:cNvPr>
          <p:cNvSpPr/>
          <p:nvPr/>
        </p:nvSpPr>
        <p:spPr>
          <a:xfrm>
            <a:off x="2583506" y="3479661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E122D-89F4-4391-8AE1-EA0E0A1EF7DD}"/>
              </a:ext>
            </a:extLst>
          </p:cNvPr>
          <p:cNvSpPr txBox="1"/>
          <p:nvPr/>
        </p:nvSpPr>
        <p:spPr>
          <a:xfrm>
            <a:off x="3709944" y="37134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Domain Generalization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classification task of different datasets of styles(=domain).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There are several approaches to this task.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Proposed Project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63F734-79E1-4483-8965-D2838C4F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839441"/>
            <a:ext cx="8187874" cy="2969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6FD3C-B7B1-4752-B66E-EC34D31DA53D}"/>
              </a:ext>
            </a:extLst>
          </p:cNvPr>
          <p:cNvSpPr txBox="1"/>
          <p:nvPr/>
        </p:nvSpPr>
        <p:spPr>
          <a:xfrm>
            <a:off x="162113" y="5851221"/>
            <a:ext cx="7057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https://www.youtube.com/watch?v=uN8z4pyL2N4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32F26-17A1-4829-86A1-29BFD3E87A34}"/>
              </a:ext>
            </a:extLst>
          </p:cNvPr>
          <p:cNvSpPr txBox="1"/>
          <p:nvPr/>
        </p:nvSpPr>
        <p:spPr>
          <a:xfrm>
            <a:off x="1751430" y="4935919"/>
            <a:ext cx="812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1]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OfficeHome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dataset samples and splits from proposal.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DANN Implementation with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PyTorch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Adapt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Simple framework to implement several approaches for domain adaptation.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also used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DANN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from the proposal.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F22F465-0A68-4F28-809D-2984EFCF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15" y="2900467"/>
            <a:ext cx="4028362" cy="840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9302DC-D72E-4241-9C49-8BF13A2E21A4}"/>
              </a:ext>
            </a:extLst>
          </p:cNvPr>
          <p:cNvSpPr txBox="1"/>
          <p:nvPr/>
        </p:nvSpPr>
        <p:spPr>
          <a:xfrm>
            <a:off x="162113" y="5681881"/>
            <a:ext cx="7057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https://github.com/KevinMusgrave/pytorch-adapt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https://medium.com/@tkm45/deep-domain-adaptation-using-pytorch-adapt-c020ae596e25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09E0B-4F1B-4FC1-9ABD-54202AA4C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47" y="2186298"/>
            <a:ext cx="6748070" cy="28431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CA9142-D925-47FD-BCBC-13648B2DDA23}"/>
              </a:ext>
            </a:extLst>
          </p:cNvPr>
          <p:cNvSpPr txBox="1"/>
          <p:nvPr/>
        </p:nvSpPr>
        <p:spPr>
          <a:xfrm>
            <a:off x="7573315" y="3985729"/>
            <a:ext cx="402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2]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PyTorch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adapt example.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0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388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Since there was a hardware limit, I used MobileNetV3 and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-distilled.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Both models were implemented with the help of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timm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LR=1e-4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Epochs=20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From baseline, I got this result.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 have also tested in reverse way.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DE3755-A5BD-4DFE-8A16-EDEFDBB4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2" y="4098815"/>
            <a:ext cx="8211696" cy="1638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E093C-B016-4C78-9B0B-97B9C8D9013E}"/>
              </a:ext>
            </a:extLst>
          </p:cNvPr>
          <p:cNvSpPr txBox="1"/>
          <p:nvPr/>
        </p:nvSpPr>
        <p:spPr>
          <a:xfrm>
            <a:off x="1751430" y="5847760"/>
            <a:ext cx="812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[Table. 1]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Baseline performance from proposal.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8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DANN Results (Accuracy/AUROC)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Since there was a hardware limit, I used MobileNetV3 and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ResMLP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4F37F8-7FAD-4FAE-9826-F23B18E1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03596"/>
              </p:ext>
            </p:extLst>
          </p:nvPr>
        </p:nvGraphicFramePr>
        <p:xfrm>
          <a:off x="1751432" y="1261087"/>
          <a:ext cx="8128001" cy="2006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2286">
                  <a:extLst>
                    <a:ext uri="{9D8B030D-6E8A-4147-A177-3AD203B41FA5}">
                      <a16:colId xmlns:a16="http://schemas.microsoft.com/office/drawing/2014/main" val="329547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28846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98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176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38187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3898286"/>
                    </a:ext>
                  </a:extLst>
                </a:gridCol>
              </a:tblGrid>
              <a:tr h="429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Models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Average.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45"/>
                  </a:ext>
                </a:extLst>
              </a:tr>
              <a:tr h="389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Baseline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35.10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27.47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27.65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27.10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29.33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503816"/>
                  </a:ext>
                </a:extLst>
              </a:tr>
              <a:tr h="593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MobileNetV3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87.76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98.21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41.24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85.07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66.04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96.15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80.53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97.85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68.89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94.32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700081"/>
                  </a:ext>
                </a:extLst>
              </a:tr>
              <a:tr h="593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ResMLP12 Distilled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52.04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88.01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22.68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79.04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45.28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88.68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70.8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96.27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47.7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88.0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291759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737E4525-E39A-456A-B406-9316E70CB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0608"/>
              </p:ext>
            </p:extLst>
          </p:nvPr>
        </p:nvGraphicFramePr>
        <p:xfrm>
          <a:off x="1751431" y="4104284"/>
          <a:ext cx="8128001" cy="16330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2286">
                  <a:extLst>
                    <a:ext uri="{9D8B030D-6E8A-4147-A177-3AD203B41FA5}">
                      <a16:colId xmlns:a16="http://schemas.microsoft.com/office/drawing/2014/main" val="329547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628846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298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176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38187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3898286"/>
                    </a:ext>
                  </a:extLst>
                </a:gridCol>
              </a:tblGrid>
              <a:tr h="44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Models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Average.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rgbClr val="8B0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45"/>
                  </a:ext>
                </a:extLst>
              </a:tr>
              <a:tr h="593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MobileNetV3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79.91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95.37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72.98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94.90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58.66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89.45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76.81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96.73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72.05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94.075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503816"/>
                  </a:ext>
                </a:extLst>
              </a:tr>
              <a:tr h="593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ResMLP12 Distilled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9.37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50.0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8.83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53.49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9.30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48.69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60.87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85.18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22.05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59.34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7000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F0C43A-2C65-4E92-8053-AB397D46806F}"/>
              </a:ext>
            </a:extLst>
          </p:cNvPr>
          <p:cNvSpPr txBox="1"/>
          <p:nvPr/>
        </p:nvSpPr>
        <p:spPr>
          <a:xfrm>
            <a:off x="1751430" y="5801377"/>
            <a:ext cx="812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[Table. 2]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Reversed training of source and target.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03AD0-58DB-429D-9881-CB8D93C21D38}"/>
              </a:ext>
            </a:extLst>
          </p:cNvPr>
          <p:cNvSpPr txBox="1"/>
          <p:nvPr/>
        </p:nvSpPr>
        <p:spPr>
          <a:xfrm>
            <a:off x="1751430" y="3367588"/>
            <a:ext cx="8128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[Table. 1]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Baseline comparison with my model.</a:t>
            </a:r>
            <a:b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Depicted values are accuracy and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auroc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 %.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8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Non-pretrained 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Since there was small portion of data only, it was inevitable to use pretrained models.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Non-pretrained models fail to optimize in random initialization state.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4457CB-909F-4BC0-A969-EDB4FC94D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49"/>
          <a:stretch/>
        </p:blipFill>
        <p:spPr>
          <a:xfrm>
            <a:off x="476492" y="2246015"/>
            <a:ext cx="5157541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27B4B8-C271-4F75-8291-03BE27EA1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9"/>
          <a:stretch/>
        </p:blipFill>
        <p:spPr>
          <a:xfrm>
            <a:off x="6223818" y="2246015"/>
            <a:ext cx="5157541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4175DB-F8C1-4F5B-BD57-58AB809F446D}"/>
              </a:ext>
            </a:extLst>
          </p:cNvPr>
          <p:cNvSpPr txBox="1"/>
          <p:nvPr/>
        </p:nvSpPr>
        <p:spPr>
          <a:xfrm>
            <a:off x="1942888" y="5410011"/>
            <a:ext cx="7745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3]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Non-pretrained model training curve for source data (Art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Clipart).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0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MobileNetV3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MobileNet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V3 is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NetAdapt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Algorithm applied NAS searched architecture.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Efficiency of the model was highly increased and reduced latency compared to the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preceeding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version.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verything you need to know about TorchVision&amp;#39;s MobileNetV3 implementation  | PyTorch">
            <a:extLst>
              <a:ext uri="{FF2B5EF4-FFF2-40B4-BE49-F238E27FC236}">
                <a16:creationId xmlns:a16="http://schemas.microsoft.com/office/drawing/2014/main" id="{4F631DE8-D43E-4392-AFBC-EE894492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30" y="2079519"/>
            <a:ext cx="9137204" cy="34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5D297-CF15-4875-839B-065CA7619913}"/>
              </a:ext>
            </a:extLst>
          </p:cNvPr>
          <p:cNvSpPr txBox="1"/>
          <p:nvPr/>
        </p:nvSpPr>
        <p:spPr>
          <a:xfrm>
            <a:off x="1246830" y="5715000"/>
            <a:ext cx="913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4]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MobileNet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V3 Basic Block Description.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3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Training: MobileNetV3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Pretrained version optimizes very well and shows high performance.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5D297-CF15-4875-839B-065CA7619913}"/>
              </a:ext>
            </a:extLst>
          </p:cNvPr>
          <p:cNvSpPr txBox="1"/>
          <p:nvPr/>
        </p:nvSpPr>
        <p:spPr>
          <a:xfrm>
            <a:off x="765459" y="5129308"/>
            <a:ext cx="1046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[Fig. 5]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AUROC, ACC of source(dashed) and target(plain) line of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MobileNet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V3 Pretrained.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0EA13-687E-4466-ADAC-15E5A8F1C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59" y="2031195"/>
            <a:ext cx="5049973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1F44B6-4E39-4783-9A86-77AB8F845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00" y="2034795"/>
            <a:ext cx="5018302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27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11114</TotalTime>
  <Words>915</Words>
  <Application>Microsoft Office PowerPoint</Application>
  <PresentationFormat>와이드스크린</PresentationFormat>
  <Paragraphs>194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</vt:lpstr>
      <vt:lpstr>나눔스퀘어 Bold</vt:lpstr>
      <vt:lpstr>나눔스퀘어 Light</vt:lpstr>
      <vt:lpstr>Arial</vt:lpstr>
      <vt:lpstr>Calibri</vt:lpstr>
      <vt:lpstr>Calibri Light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Daehyun</dc:creator>
  <cp:lastModifiedBy>조대현[ 대학원석·박사통합과정재학 / 인공지능학과 ]</cp:lastModifiedBy>
  <cp:revision>194</cp:revision>
  <dcterms:created xsi:type="dcterms:W3CDTF">2020-09-15T03:58:22Z</dcterms:created>
  <dcterms:modified xsi:type="dcterms:W3CDTF">2021-12-05T06:10:00Z</dcterms:modified>
</cp:coreProperties>
</file>