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58" r:id="rId5"/>
    <p:sldId id="266" r:id="rId6"/>
    <p:sldId id="263" r:id="rId7"/>
    <p:sldId id="267" r:id="rId8"/>
    <p:sldId id="268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E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4EF33-C6BE-4524-A595-50253F1D6A33}" v="7" dt="2024-02-23T14:10:15.675"/>
  </p1510:revLst>
</p1510:revInfo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D4E3CA-F5FA-4BA1-8153-938B608CA0E1}" type="datetime1">
              <a:rPr lang="pt-PT" smtClean="0"/>
              <a:t>25/02/2024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1D13D6A-DFDD-4B27-9F53-83C0CD9331E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68E90-DFA2-406B-8ADF-42CEF3BB6151}" type="datetime1">
              <a:rPr lang="pt-PT" smtClean="0"/>
              <a:pPr/>
              <a:t>25/02/2024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A1D7B6F-E65C-42E7-86A5-0A01C6C95227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A1D7B6F-E65C-42E7-86A5-0A01C6C9522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7398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406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49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651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4491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09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97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6394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455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350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365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áfico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rtlCol="0"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MODELO GLOBAL</a:t>
            </a:r>
          </a:p>
        </p:txBody>
      </p:sp>
      <p:sp>
        <p:nvSpPr>
          <p:cNvPr id="42" name="Marcador de Posição da Imagem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rtlCol="0"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Apresentação</a:t>
            </a:r>
            <a:br>
              <a:rPr lang="pt-PT" noProof="0"/>
            </a:br>
            <a:r>
              <a:rPr lang="pt-PT" noProof="0"/>
              <a:t>Título</a:t>
            </a:r>
          </a:p>
        </p:txBody>
      </p:sp>
      <p:sp>
        <p:nvSpPr>
          <p:cNvPr id="45" name="Marcador de Posição do Texto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 rtlCol="0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MÊS</a:t>
            </a:r>
            <a:br>
              <a:rPr lang="pt-PT" noProof="0"/>
            </a:br>
            <a:r>
              <a:rPr lang="pt-PT" noProof="0"/>
              <a:t>DE 20XX</a:t>
            </a:r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áfico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 rtlCol="0"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Obrigado!</a:t>
            </a:r>
          </a:p>
        </p:txBody>
      </p:sp>
      <p:grpSp>
        <p:nvGrpSpPr>
          <p:cNvPr id="23" name="Gráfico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30" name="Marcador de Posição da Imagem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5" name="Marcador de Posição do Texto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720000">
            <a:off x="8526498" y="4052877"/>
            <a:ext cx="3689627" cy="642938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áfico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020577">
            <a:off x="630442" y="2818995"/>
            <a:ext cx="4851352" cy="1827069"/>
          </a:xfrm>
        </p:spPr>
        <p:txBody>
          <a:bodyPr rtlCol="0"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Apresentação</a:t>
            </a:r>
            <a:br>
              <a:rPr lang="pt-PT" noProof="0"/>
            </a:br>
            <a:r>
              <a:rPr lang="pt-PT" noProof="0"/>
              <a:t>Título</a:t>
            </a:r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EEDE58A0-A534-4BA6-A842-9291BD21B3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853085">
            <a:off x="7075878" y="2826510"/>
            <a:ext cx="4975641" cy="1655762"/>
          </a:xfrm>
        </p:spPr>
        <p:txBody>
          <a:bodyPr rtlCol="0"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5570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 rtlCol="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Diapositivo de Separador</a:t>
            </a:r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E88D0B4A-E9EE-4F17-AF07-68776313145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61075" y="3345999"/>
            <a:ext cx="7319700" cy="1500187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804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2" name="Marcador de Posição de Conteúdo 2">
            <a:extLst>
              <a:ext uri="{FF2B5EF4-FFF2-40B4-BE49-F238E27FC236}">
                <a16:creationId xmlns:a16="http://schemas.microsoft.com/office/drawing/2014/main" id="{6C9B7F00-EB71-4AB0-9B4E-A64B7BB58E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1225" y="1825625"/>
            <a:ext cx="10442575" cy="4351338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9144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F2DC463F-D8D9-4961-B44E-0CCDE38BA29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3976085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8" name="Marcador de Posição de Conteúdo 3">
            <a:extLst>
              <a:ext uri="{FF2B5EF4-FFF2-40B4-BE49-F238E27FC236}">
                <a16:creationId xmlns:a16="http://schemas.microsoft.com/office/drawing/2014/main" id="{5DB1D622-84A6-489A-91BE-DF1D23C03B5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3976085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1366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5870" y="312092"/>
            <a:ext cx="4391191" cy="136812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5A6B27D7-F5EE-4688-B64B-CDC996CB368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42689"/>
            <a:ext cx="5157787" cy="562385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8" name="Marcador de Posição de Conteúdo 3">
            <a:extLst>
              <a:ext uri="{FF2B5EF4-FFF2-40B4-BE49-F238E27FC236}">
                <a16:creationId xmlns:a16="http://schemas.microsoft.com/office/drawing/2014/main" id="{9D3AFCF0-98C5-4ECC-A2A6-BA8BA0A6459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38097"/>
            <a:ext cx="5157787" cy="318463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9" name="Marcador de Posição do Texto 4">
            <a:extLst>
              <a:ext uri="{FF2B5EF4-FFF2-40B4-BE49-F238E27FC236}">
                <a16:creationId xmlns:a16="http://schemas.microsoft.com/office/drawing/2014/main" id="{3F44E47F-9EE9-414B-B2D8-DD6737905A3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942689"/>
            <a:ext cx="5183188" cy="562385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0" name="Marcador de Posição de Conteúdo 5">
            <a:extLst>
              <a:ext uri="{FF2B5EF4-FFF2-40B4-BE49-F238E27FC236}">
                <a16:creationId xmlns:a16="http://schemas.microsoft.com/office/drawing/2014/main" id="{D8D8261D-A3B4-4909-8FCD-D7C160F42D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638097"/>
            <a:ext cx="5183188" cy="318463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1523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6" name="Gráfico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Imagem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9E80D7DF-92B2-4A46-AA79-DDC69AC8A8E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1347788"/>
            <a:ext cx="6172200" cy="4330539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9" name="Marcador de Posição do Texto 3">
            <a:extLst>
              <a:ext uri="{FF2B5EF4-FFF2-40B4-BE49-F238E27FC236}">
                <a16:creationId xmlns:a16="http://schemas.microsoft.com/office/drawing/2014/main" id="{F0A242F9-0019-4B57-A03D-285B738367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806262"/>
            <a:ext cx="3932237" cy="2872065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rtlCol="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A01F06-84A3-407F-8D89-167A9D402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227985">
            <a:off x="857494" y="721373"/>
            <a:ext cx="3918639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9980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od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6" name="Gráfico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Imagem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7" name="Marcador de Posição da Imagem 2">
            <a:extLst>
              <a:ext uri="{FF2B5EF4-FFF2-40B4-BE49-F238E27FC236}">
                <a16:creationId xmlns:a16="http://schemas.microsoft.com/office/drawing/2014/main" id="{1C9B27A5-4499-4F2B-843D-B4AC979D300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3188" y="1347788"/>
            <a:ext cx="6172200" cy="4330539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8" name="Marcador de Posição do Texto 3">
            <a:extLst>
              <a:ext uri="{FF2B5EF4-FFF2-40B4-BE49-F238E27FC236}">
                <a16:creationId xmlns:a16="http://schemas.microsoft.com/office/drawing/2014/main" id="{4C8F7DBB-2923-48F9-AE53-06CE214A362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603601"/>
            <a:ext cx="3932237" cy="3074726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rtlCol="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B5B22-678B-4BFD-ABBC-49961466D4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228869">
            <a:off x="857652" y="725128"/>
            <a:ext cx="3833278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98724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402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DA29EA0-54CE-44CE-A619-B63EB6AA2D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44441" y="2373246"/>
            <a:ext cx="9303119" cy="211150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22552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c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5" name="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8" name="Imagem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 rtlCol="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Diapositivo de Separador</a:t>
            </a:r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grpSp>
        <p:nvGrpSpPr>
          <p:cNvPr id="26" name="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22855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áfico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3" name="Marcador de Posição do Texto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 rtlCol="0"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1</a:t>
            </a:r>
          </a:p>
        </p:txBody>
      </p:sp>
      <p:sp>
        <p:nvSpPr>
          <p:cNvPr id="26" name="Marcador de Posição do Texto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5863" y="2088090"/>
            <a:ext cx="3103110" cy="800100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33" name="Marcador de Posição do Texto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 rtlCol="0"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2</a:t>
            </a:r>
          </a:p>
        </p:txBody>
      </p:sp>
      <p:sp>
        <p:nvSpPr>
          <p:cNvPr id="34" name="Marcador de Posição do Texto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9603" y="2088090"/>
            <a:ext cx="2243918" cy="800100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37" name="Marcador de Posição do Texto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 rtlCol="0"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3</a:t>
            </a:r>
          </a:p>
        </p:txBody>
      </p:sp>
      <p:sp>
        <p:nvSpPr>
          <p:cNvPr id="38" name="Marcador de Posição do Texto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35716" y="2105869"/>
            <a:ext cx="2959116" cy="800100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0" name="Marcador de Posição do Texto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723" y="2943573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3" name="Marcador de Posição do Texto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90348" y="2943573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5" name="Marcador de Posição do Texto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793" y="2943573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6" name="Marcador de Posição do Texto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76955" y="2942030"/>
            <a:ext cx="3517877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8" name="Marcador de Posição do Texto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1722" y="5607548"/>
            <a:ext cx="3397251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9" name="Marcador de Posição do Texto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2" y="4909834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0" name="Marcador de Posição do Texto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0713" y="4909834"/>
            <a:ext cx="2692939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5" name="Marcador de Posição da Imagem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56" name="Marcador de Posição da Imagem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57" name="Marcador de Posição da Imagem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58" name="Marcador de Posição da Imagem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Como utilizar este modelo</a:t>
            </a:r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áfico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10" name="Gráfico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Imagem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Esquema de Texto 1</a:t>
            </a:r>
          </a:p>
        </p:txBody>
      </p:sp>
      <p:sp>
        <p:nvSpPr>
          <p:cNvPr id="17" name="Marcador de Posição do Texto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990" y="3392622"/>
            <a:ext cx="3913188" cy="2249488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grpSp>
        <p:nvGrpSpPr>
          <p:cNvPr id="19" name="Gráfico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4" name="Marcador de Posição da Imagem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DD.MM.20XX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áfico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2" name="Imagem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Esquema de Texto 2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18" name="Marcador de Posição do Texto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32841" y="3401290"/>
            <a:ext cx="4347933" cy="69329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20" name="Marcador de Posição do Texto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32841" y="4200309"/>
            <a:ext cx="4347933" cy="140874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grpSp>
        <p:nvGrpSpPr>
          <p:cNvPr id="22" name="Gráfico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7" name="Marcador de Posição da Imagem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rtlCol="0"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Título da Secção 1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0139" y="3248025"/>
            <a:ext cx="4573338" cy="2311872"/>
          </a:xfr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10" name="Gráfico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Imagem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Comparação</a:t>
            </a:r>
          </a:p>
        </p:txBody>
      </p:sp>
      <p:sp>
        <p:nvSpPr>
          <p:cNvPr id="15" name="Marcador de Posição do Texto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rtlCol="0"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Título da Secção 1</a:t>
            </a:r>
          </a:p>
        </p:txBody>
      </p:sp>
      <p:sp>
        <p:nvSpPr>
          <p:cNvPr id="16" name="Marcador de Posição de Conteúdo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7363" y="3248025"/>
            <a:ext cx="5073411" cy="2311872"/>
          </a:xfr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6" name="Gráfico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Imagem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Diapositivo de gráfico</a:t>
            </a:r>
          </a:p>
        </p:txBody>
      </p:sp>
      <p:sp>
        <p:nvSpPr>
          <p:cNvPr id="10" name="Marcador de Posição do Texto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23" name="Marcador de Posição do Gráfico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chart</a:t>
            </a:r>
            <a:endParaRPr lang="pt-PT" noProof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6" name="Gráfico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Imagem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Diapositivo de Tabela</a:t>
            </a:r>
          </a:p>
        </p:txBody>
      </p:sp>
      <p:sp>
        <p:nvSpPr>
          <p:cNvPr id="10" name="Marcador de Posição do Texto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15" name="Marcador de Posição da Tabela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table</a:t>
            </a:r>
            <a:endParaRPr lang="pt-PT" noProof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áfico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grpSp>
        <p:nvGrpSpPr>
          <p:cNvPr id="9" name="Gráfico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3101009" y="-12694"/>
            <a:ext cx="9094808" cy="5689901"/>
            <a:chOff x="227974" y="-12694"/>
            <a:chExt cx="11967843" cy="5689901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16" name="Marcador de Posição do Texto 3">
            <a:extLst>
              <a:ext uri="{FF2B5EF4-FFF2-40B4-BE49-F238E27FC236}">
                <a16:creationId xmlns:a16="http://schemas.microsoft.com/office/drawing/2014/main" id="{768D53E4-BBD0-4F2E-B5E9-1CDB627A84B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4969" y="2282951"/>
            <a:ext cx="3055579" cy="340271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vert="horz" lIns="144000" tIns="108000" rIns="108000" bIns="108000" rtlCol="0" anchor="ctr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2000" b="1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pt-PT" noProof="0"/>
              <a:t>EDITAR ESTILOS DE TEXTO DO MODELO GLOBAL</a:t>
            </a:r>
          </a:p>
        </p:txBody>
      </p:sp>
      <p:sp>
        <p:nvSpPr>
          <p:cNvPr id="20" name="Marcador de Posição da Imagem 19">
            <a:extLst>
              <a:ext uri="{FF2B5EF4-FFF2-40B4-BE49-F238E27FC236}">
                <a16:creationId xmlns:a16="http://schemas.microsoft.com/office/drawing/2014/main" id="{C9B40841-64AD-4F36-A387-121624847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03978" y="1"/>
            <a:ext cx="8495014" cy="5685664"/>
          </a:xfrm>
          <a:custGeom>
            <a:avLst/>
            <a:gdLst>
              <a:gd name="connsiteX0" fmla="*/ 0 w 10973163"/>
              <a:gd name="connsiteY0" fmla="*/ 0 h 5778507"/>
              <a:gd name="connsiteX1" fmla="*/ 10973163 w 10973163"/>
              <a:gd name="connsiteY1" fmla="*/ 0 h 5778507"/>
              <a:gd name="connsiteX2" fmla="*/ 10973163 w 10973163"/>
              <a:gd name="connsiteY2" fmla="*/ 4708234 h 5778507"/>
              <a:gd name="connsiteX3" fmla="*/ 637629 w 10973163"/>
              <a:gd name="connsiteY3" fmla="*/ 5778507 h 5778507"/>
              <a:gd name="connsiteX4" fmla="*/ 513924 w 10973163"/>
              <a:gd name="connsiteY4" fmla="*/ 5778507 h 5778507"/>
              <a:gd name="connsiteX5" fmla="*/ 0 w 10973163"/>
              <a:gd name="connsiteY5" fmla="*/ 11 h 577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3163" h="5778507">
                <a:moveTo>
                  <a:pt x="0" y="0"/>
                </a:moveTo>
                <a:lnTo>
                  <a:pt x="10973163" y="0"/>
                </a:lnTo>
                <a:lnTo>
                  <a:pt x="10973163" y="4708234"/>
                </a:lnTo>
                <a:lnTo>
                  <a:pt x="637629" y="5778507"/>
                </a:lnTo>
                <a:lnTo>
                  <a:pt x="513924" y="5778507"/>
                </a:lnTo>
                <a:lnTo>
                  <a:pt x="0" y="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5" name="Título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1166" y="919125"/>
            <a:ext cx="3890555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Panorama Geral</a:t>
            </a:r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rtlCol="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13" name="Marcador de Posição de Multimédia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1743456" y="1113044"/>
            <a:ext cx="8705088" cy="405079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PT" noProof="0"/>
              <a:t>Clique no ícone para adicionar ficheiros multimédia</a:t>
            </a: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pt-PT" noProof="0"/>
              <a:t> 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DD.MM.20XX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98C0CDE5-970C-4CC4-BF43-0DA127E73E82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9" r:id="rId16"/>
    <p:sldLayoutId id="2147483670" r:id="rId17"/>
    <p:sldLayoutId id="2147483667" r:id="rId18"/>
    <p:sldLayoutId id="2147483671" r:id="rId19"/>
    <p:sldLayoutId id="2147483668" r:id="rId20"/>
    <p:sldLayoutId id="214748366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lide Number Placeholder 2">
            <a:extLst>
              <a:ext uri="{FF2B5EF4-FFF2-40B4-BE49-F238E27FC236}">
                <a16:creationId xmlns:a16="http://schemas.microsoft.com/office/drawing/2014/main" id="{24878A1D-2DD5-98F5-8B3F-0D5C2119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8C0CDE5-970C-4CC4-BF43-0DA127E73E82}" type="slidenum">
              <a:rPr lang="pt-PT" noProof="0" smtClean="0"/>
              <a:pPr rtl="0">
                <a:spcAft>
                  <a:spcPts val="600"/>
                </a:spcAft>
              </a:pPr>
              <a:t>1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Função Fática</a:t>
            </a:r>
            <a:endParaRPr lang="pt-PT" dirty="0"/>
          </a:p>
        </p:txBody>
      </p:sp>
      <p:pic>
        <p:nvPicPr>
          <p:cNvPr id="1026" name="Picture 2" descr="Função Fática - Toda Matéria">
            <a:extLst>
              <a:ext uri="{FF2B5EF4-FFF2-40B4-BE49-F238E27FC236}">
                <a16:creationId xmlns:a16="http://schemas.microsoft.com/office/drawing/2014/main" id="{BF0203B2-1986-E4CB-5AC4-AD1DBA25AC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 rot="21600000">
            <a:off x="2261650" y="1699501"/>
            <a:ext cx="82882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10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64407" y="435777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pt-PT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1221357" y="1755007"/>
            <a:ext cx="817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pt-PT" dirty="0"/>
            </a:b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916E-6251-29FD-B1E0-295EACF1158E}"/>
              </a:ext>
            </a:extLst>
          </p:cNvPr>
          <p:cNvSpPr txBox="1"/>
          <p:nvPr/>
        </p:nvSpPr>
        <p:spPr>
          <a:xfrm rot="21074713">
            <a:off x="-54777" y="549487"/>
            <a:ext cx="516794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sz="3800" b="0" i="0" dirty="0">
                <a:solidFill>
                  <a:schemeClr val="bg1"/>
                </a:solidFill>
                <a:effectLst/>
                <a:latin typeface="Söhne"/>
              </a:rPr>
              <a:t>Estratégias p/ Melhorar</a:t>
            </a:r>
            <a:endParaRPr lang="pt-PT" sz="3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2F5C7-72CC-2498-A913-D3629CF82F1C}"/>
              </a:ext>
            </a:extLst>
          </p:cNvPr>
          <p:cNvSpPr txBox="1"/>
          <p:nvPr/>
        </p:nvSpPr>
        <p:spPr>
          <a:xfrm>
            <a:off x="1131405" y="1674695"/>
            <a:ext cx="98392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2800" b="0" i="0" dirty="0">
                <a:solidFill>
                  <a:srgbClr val="0D0D0D"/>
                </a:solidFill>
                <a:effectLst/>
                <a:latin typeface="Söhne"/>
              </a:rPr>
              <a:t>Pratique a Escuta Ativa: Demonstre interesse genuíno pelo que o outro está dizendo, respondendo de maneira empática e mostrando que você valoriza a interação.</a:t>
            </a:r>
          </a:p>
          <a:p>
            <a:pPr algn="l"/>
            <a:endParaRPr lang="pt-PT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pt-PT" sz="2800" b="0" i="0" dirty="0">
                <a:solidFill>
                  <a:srgbClr val="0D0D0D"/>
                </a:solidFill>
                <a:effectLst/>
                <a:latin typeface="Söhne"/>
              </a:rPr>
              <a:t>Seja Consciente da Linguagem Corporal: Mantenha uma postura aberta, faça contato visual e sorria para transmitir calor e receptividade.</a:t>
            </a:r>
          </a:p>
          <a:p>
            <a:br>
              <a:rPr lang="pt-PT" sz="2800" dirty="0"/>
            </a:br>
            <a:endParaRPr lang="pt-PT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7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11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64407" y="435777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pt-PT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1221357" y="1755007"/>
            <a:ext cx="817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pt-PT" dirty="0"/>
            </a:b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916E-6251-29FD-B1E0-295EACF1158E}"/>
              </a:ext>
            </a:extLst>
          </p:cNvPr>
          <p:cNvSpPr txBox="1"/>
          <p:nvPr/>
        </p:nvSpPr>
        <p:spPr>
          <a:xfrm rot="21074713">
            <a:off x="-54777" y="534098"/>
            <a:ext cx="51679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sz="4000" b="1" i="0" dirty="0">
                <a:solidFill>
                  <a:schemeClr val="bg1"/>
                </a:solidFill>
                <a:effectLst/>
                <a:latin typeface="Söhne"/>
              </a:rPr>
              <a:t>Contexto</a:t>
            </a:r>
            <a:r>
              <a:rPr lang="pt-PT" sz="40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pt-PT" sz="3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2F5C7-72CC-2498-A913-D3629CF82F1C}"/>
              </a:ext>
            </a:extLst>
          </p:cNvPr>
          <p:cNvSpPr txBox="1"/>
          <p:nvPr/>
        </p:nvSpPr>
        <p:spPr>
          <a:xfrm>
            <a:off x="1131405" y="2023976"/>
            <a:ext cx="98392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2800" b="0" i="0" dirty="0">
                <a:solidFill>
                  <a:srgbClr val="0D0D0D"/>
                </a:solidFill>
                <a:effectLst/>
                <a:latin typeface="Söhne"/>
              </a:rPr>
              <a:t>A compreensão do contexto é essencial na comunicação fática. Ambiente, cultura e relacionamento prévio influenciam significativamente a forma como interpretamos e respondemos aos sinais fáticos.</a:t>
            </a:r>
            <a:endParaRPr lang="pt-PT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4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12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64407" y="435777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pt-PT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1221357" y="1755007"/>
            <a:ext cx="817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pt-PT" dirty="0"/>
            </a:b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916E-6251-29FD-B1E0-295EACF1158E}"/>
              </a:ext>
            </a:extLst>
          </p:cNvPr>
          <p:cNvSpPr txBox="1"/>
          <p:nvPr/>
        </p:nvSpPr>
        <p:spPr>
          <a:xfrm rot="21074713">
            <a:off x="162849" y="475647"/>
            <a:ext cx="51240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sz="4000" i="0" dirty="0">
                <a:solidFill>
                  <a:schemeClr val="bg1"/>
                </a:solidFill>
                <a:effectLst/>
                <a:latin typeface="Söhne"/>
              </a:rPr>
              <a:t>Variedade</a:t>
            </a:r>
            <a:endParaRPr lang="pt-PT" sz="3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2F5C7-72CC-2498-A913-D3629CF82F1C}"/>
              </a:ext>
            </a:extLst>
          </p:cNvPr>
          <p:cNvSpPr txBox="1"/>
          <p:nvPr/>
        </p:nvSpPr>
        <p:spPr>
          <a:xfrm>
            <a:off x="1131405" y="2023976"/>
            <a:ext cx="98392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2800" b="0" i="0" dirty="0">
                <a:solidFill>
                  <a:srgbClr val="0D0D0D"/>
                </a:solidFill>
                <a:effectLst/>
                <a:latin typeface="Söhne"/>
              </a:rPr>
              <a:t>Os sinais fáticos podem assumir várias formas, desde pequenos gestos, como um aperto de mão, até conversas casuais no corredor. Essa diversidade reflete a adaptabilidade da comunicação humana.</a:t>
            </a:r>
            <a:endParaRPr lang="pt-PT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09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13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64407" y="435777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pt-PT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1221357" y="1755007"/>
            <a:ext cx="817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pt-PT" dirty="0"/>
            </a:b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916E-6251-29FD-B1E0-295EACF1158E}"/>
              </a:ext>
            </a:extLst>
          </p:cNvPr>
          <p:cNvSpPr txBox="1"/>
          <p:nvPr/>
        </p:nvSpPr>
        <p:spPr>
          <a:xfrm rot="21186504">
            <a:off x="162849" y="526805"/>
            <a:ext cx="51240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sz="4000" b="1" i="0" dirty="0">
                <a:solidFill>
                  <a:srgbClr val="0D0D0D"/>
                </a:solidFill>
                <a:effectLst/>
                <a:latin typeface="Söhne"/>
              </a:rPr>
              <a:t>Fática na internet</a:t>
            </a:r>
            <a:endParaRPr lang="pt-PT" sz="3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2F5C7-72CC-2498-A913-D3629CF82F1C}"/>
              </a:ext>
            </a:extLst>
          </p:cNvPr>
          <p:cNvSpPr txBox="1"/>
          <p:nvPr/>
        </p:nvSpPr>
        <p:spPr>
          <a:xfrm>
            <a:off x="1176381" y="2372763"/>
            <a:ext cx="98392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2800" b="0" i="0" dirty="0">
                <a:solidFill>
                  <a:srgbClr val="0D0D0D"/>
                </a:solidFill>
                <a:effectLst/>
                <a:latin typeface="Söhne"/>
              </a:rPr>
              <a:t>Nas interações online, a fática não é menos importante. Emojis, likes e comentários podem preencher lacunas na ausência de pistas não verbais, ajudando a manter a conexão emocional.</a:t>
            </a:r>
            <a:endParaRPr lang="pt-PT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A9F9A-7914-429C-8B48-A81473A5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PT" dirty="0"/>
              <a:t>O que é?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E82880-33BD-C0D7-71A4-1C680F5A8683}"/>
              </a:ext>
            </a:extLst>
          </p:cNvPr>
          <p:cNvSpPr/>
          <p:nvPr/>
        </p:nvSpPr>
        <p:spPr>
          <a:xfrm>
            <a:off x="2555310" y="1729748"/>
            <a:ext cx="8267177" cy="4823455"/>
          </a:xfrm>
          <a:prstGeom prst="roundRect">
            <a:avLst/>
          </a:prstGeom>
          <a:solidFill>
            <a:srgbClr val="EE8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PT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função fática da linguagem se concentra em manter e regular o canal de comunicação em si, em vez de transmitir informações específicas sobre o conteúdo da mensagem. Geralmente está ligada à abertura, fechamento ou manutenção de diálogos, além de verificar a compreensão mútua e promover um ambiente comunicativo, amigável e interativo.</a:t>
            </a:r>
            <a:endParaRPr lang="pt-PT" sz="25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994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4C5B83-5FDE-9CF2-FB18-B3FCC2EDA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97F8-19F5-5FCD-0059-1112F7CA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632C-8D23-38FD-116A-6D300113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C0CDE5-970C-4CC4-BF43-0DA127E73E82}" type="slidenum">
              <a:rPr lang="pt-PT" noProof="0" smtClean="0"/>
              <a:t>3</a:t>
            </a:fld>
            <a:endParaRPr lang="pt-PT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EE8314-1F73-19E9-B64D-F7B42632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‘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31A040-9EA6-95A4-5257-39399CC0EC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68562D-6611-DCB3-6391-806E911F16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157D90-D683-FFCA-59B9-9D0F8ACB8C2F}"/>
              </a:ext>
            </a:extLst>
          </p:cNvPr>
          <p:cNvSpPr/>
          <p:nvPr/>
        </p:nvSpPr>
        <p:spPr>
          <a:xfrm>
            <a:off x="-68898" y="0"/>
            <a:ext cx="122608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2D7358-708B-E3A2-37F1-664019B1D03D}"/>
              </a:ext>
            </a:extLst>
          </p:cNvPr>
          <p:cNvSpPr/>
          <p:nvPr/>
        </p:nvSpPr>
        <p:spPr>
          <a:xfrm>
            <a:off x="1732522" y="1015447"/>
            <a:ext cx="8267177" cy="4930377"/>
          </a:xfrm>
          <a:prstGeom prst="roundRect">
            <a:avLst/>
          </a:prstGeom>
          <a:solidFill>
            <a:srgbClr val="EE8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pt-PT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Oi, tudo bem?"</a:t>
            </a:r>
            <a:endParaRPr lang="pt-PT" sz="25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PT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"Você me escuta?"</a:t>
            </a:r>
            <a:endParaRPr lang="pt-PT" sz="25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PT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"Estou aqui."</a:t>
            </a:r>
            <a:endParaRPr lang="pt-PT" sz="25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PT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"Como vai você?"</a:t>
            </a:r>
            <a:endParaRPr lang="pt-PT" sz="25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PT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Essas expressões não têm a intenção de transmitir informações precisas, mas são utilizadas para iniciar, manter ou encerrar interações sociais, garantindo a conexão entre os participantes e criando uma atmosfera amigável.</a:t>
            </a:r>
            <a:endParaRPr lang="pt-PT" sz="2500" b="0" dirty="0">
              <a:effectLst/>
            </a:endParaRPr>
          </a:p>
          <a:p>
            <a:br>
              <a:rPr lang="pt-PT" sz="2500" dirty="0"/>
            </a:br>
            <a:endParaRPr lang="pt-PT" sz="25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520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Slide Number Placeholder 2">
            <a:extLst>
              <a:ext uri="{FF2B5EF4-FFF2-40B4-BE49-F238E27FC236}">
                <a16:creationId xmlns:a16="http://schemas.microsoft.com/office/drawing/2014/main" id="{2999EBF3-0BDB-E398-86FC-5CF26BFB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8C0CDE5-970C-4CC4-BF43-0DA127E73E82}" type="slidenum">
              <a:rPr lang="pt-PT" noProof="0" smtClean="0"/>
              <a:pPr rtl="0">
                <a:spcAft>
                  <a:spcPts val="600"/>
                </a:spcAft>
              </a:pPr>
              <a:t>4</a:t>
            </a:fld>
            <a:endParaRPr lang="pt-PT" noProof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A5F955-175A-F29F-55A2-936FA5DA6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0012" y="2008584"/>
            <a:ext cx="6172200" cy="30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6587D558-5792-4FF7-9111-65F4C874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6262"/>
            <a:ext cx="3932237" cy="2872065"/>
          </a:xfrm>
        </p:spPr>
        <p:txBody>
          <a:bodyPr rtlCol="0" anchor="ctr">
            <a:normAutofit fontScale="92500"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dirty="0">
                <a:effectLst/>
                <a:latin typeface="Söhne"/>
              </a:rPr>
              <a:t>Saudações: 'Olá!', 'Tudo bem?', 'Como vai você?’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PT" b="0" i="0" dirty="0">
              <a:effectLst/>
              <a:latin typeface="Söhne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Söhne"/>
              </a:rPr>
              <a:t>E</a:t>
            </a:r>
            <a:r>
              <a:rPr lang="pt-PT" b="0" i="0" dirty="0">
                <a:effectLst/>
                <a:latin typeface="Söhne"/>
              </a:rPr>
              <a:t>ssas expressões não são apenas cumprimentos; elas estabelecem a comunicação e abrem espaço para interações significativas.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PT" b="0" i="0" dirty="0">
              <a:effectLst/>
              <a:latin typeface="Söhne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0" i="0" dirty="0">
                <a:effectLst/>
                <a:latin typeface="Söhne"/>
              </a:rPr>
              <a:t>Expressões Faciais: Sorrisos, acenos e contato visual são formas poderosas de comunicação fática, transmitindo simpatia e interesse</a:t>
            </a:r>
            <a:br>
              <a:rPr lang="pt-PT" dirty="0"/>
            </a:br>
            <a:endParaRPr lang="pt-PT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7985">
            <a:off x="857494" y="721373"/>
            <a:ext cx="3918639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Exemplos: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41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27ECCB-F722-B646-82D1-C7A9983C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5</a:t>
            </a:fld>
            <a:endParaRPr lang="pt-PT"/>
          </a:p>
        </p:txBody>
      </p:sp>
      <p:pic>
        <p:nvPicPr>
          <p:cNvPr id="12" name="Picture 2" descr="Charge - 29/07/2016 ">
            <a:extLst>
              <a:ext uri="{FF2B5EF4-FFF2-40B4-BE49-F238E27FC236}">
                <a16:creationId xmlns:a16="http://schemas.microsoft.com/office/drawing/2014/main" id="{0767BBDB-9D6E-0886-A2C3-20E8F174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150" y="2384036"/>
            <a:ext cx="5181600" cy="193014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7AA878E-3D74-28D1-5857-FB5510AF1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085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 b="0" i="0" u="none" strike="noStrike">
                <a:effectLst/>
              </a:rPr>
              <a:t>  Essas expressões não têm a intenção de transmitir informações precisas, mas são utilizadas para iniciar, manter ou encerrar interações sociais, garantindo a conexão entre os participantes e criando uma atmosfera amigável.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PT" sz="2200" b="0">
                <a:effectLst/>
              </a:rPr>
            </a:br>
            <a:r>
              <a:rPr lang="pt-PT" sz="2200" b="0">
                <a:effectLst/>
              </a:rPr>
              <a:t>   </a:t>
            </a:r>
            <a:r>
              <a:rPr lang="pt-PT" sz="2200" b="0" i="0" u="none" strike="noStrike">
                <a:effectLst/>
              </a:rPr>
              <a:t>Em resumo, a função fática da linguagem diz respeito à preservação do canal comunicativo e à certeza de que a interação entre os envolvidos esteja fluindo harmoniosamente.</a:t>
            </a:r>
            <a:endParaRPr lang="pt-PT" sz="2200" b="0">
              <a:effectLst/>
            </a:endParaRP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8D895-9B08-C628-D0F1-8540D854CDDF}"/>
              </a:ext>
            </a:extLst>
          </p:cNvPr>
          <p:cNvSpPr txBox="1"/>
          <p:nvPr/>
        </p:nvSpPr>
        <p:spPr>
          <a:xfrm rot="21121740">
            <a:off x="21383" y="560055"/>
            <a:ext cx="5734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4000" dirty="0">
                <a:solidFill>
                  <a:schemeClr val="bg1"/>
                </a:solidFill>
                <a:latin typeface="+mj-lt"/>
              </a:rPr>
              <a:t>Panorama Geral</a:t>
            </a:r>
          </a:p>
        </p:txBody>
      </p:sp>
    </p:spTree>
    <p:extLst>
      <p:ext uri="{BB962C8B-B14F-4D97-AF65-F5344CB8AC3E}">
        <p14:creationId xmlns:p14="http://schemas.microsoft.com/office/powerpoint/2010/main" val="394019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3C683D3C-1EDC-C667-928D-01EEBD22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225" y="5945824"/>
            <a:ext cx="26393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PT" noProof="0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6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288463" y="354491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t-PT" sz="4000" b="1" kern="1200" dirty="0">
                <a:latin typeface="+mj-lt"/>
                <a:ea typeface="+mj-ea"/>
                <a:cs typeface="+mj-cs"/>
              </a:rPr>
              <a:t>Objetivo: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2268986" y="2019300"/>
            <a:ext cx="8378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pt-PT" sz="1800" i="0" u="none" strike="noStrike" dirty="0">
                <a:ln w="0"/>
                <a:solidFill>
                  <a:srgbClr val="000000"/>
                </a:solidFill>
                <a:latin typeface="Arial" panose="020B0604020202020204" pitchFamily="34" charset="0"/>
              </a:rPr>
              <a:t>O objetivo principal da função fática da linguagem é manter, regular e facilitar a comunicação entre os interlocutores. Não está focada em transmitir informações específicas, mas em estabelecer e manter um canal de comunicação aberto e fluente.Ele é alcançado por meio de expressões fáticas -por exemplo, cumprimentos, verificando perguntas, e outras formas em que a comunicação é eficiente e eles levam. Durante uma interação verbal, elas ajudam a criar um ambiente amigável e interativo. </a:t>
            </a:r>
            <a:br>
              <a:rPr lang="pt-PT" dirty="0">
                <a:ln w="0"/>
                <a:solidFill>
                  <a:srgbClr val="000000"/>
                </a:solidFill>
              </a:rPr>
            </a:br>
            <a:endParaRPr lang="pt-PT" dirty="0">
              <a:ln w="0"/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6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7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288463" y="354491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pt-PT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494315" y="2139272"/>
            <a:ext cx="817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pt-PT" dirty="0"/>
            </a:b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916E-6251-29FD-B1E0-295EACF1158E}"/>
              </a:ext>
            </a:extLst>
          </p:cNvPr>
          <p:cNvSpPr txBox="1"/>
          <p:nvPr/>
        </p:nvSpPr>
        <p:spPr>
          <a:xfrm rot="21074713">
            <a:off x="187773" y="619249"/>
            <a:ext cx="40862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Curiosidade:</a:t>
            </a:r>
            <a:endParaRPr lang="pt-PT" sz="1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2F5C7-72CC-2498-A913-D3629CF82F1C}"/>
              </a:ext>
            </a:extLst>
          </p:cNvPr>
          <p:cNvSpPr txBox="1"/>
          <p:nvPr/>
        </p:nvSpPr>
        <p:spPr>
          <a:xfrm>
            <a:off x="2086148" y="2139272"/>
            <a:ext cx="801970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500" dirty="0">
                <a:solidFill>
                  <a:srgbClr val="000000"/>
                </a:solidFill>
              </a:rPr>
              <a:t>A função fática é sobre manter o contato social através da comunicação, usando saudações, despedidas e outras expressões para iniciar, prolongar ou encerrar conversas, tanto pessoalmente quanto online. É importante para garantir a conexão social e o funcionamento adequado da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376586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8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288463" y="354491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pt-PT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494315" y="2139272"/>
            <a:ext cx="817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pt-PT" dirty="0"/>
            </a:b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916E-6251-29FD-B1E0-295EACF1158E}"/>
              </a:ext>
            </a:extLst>
          </p:cNvPr>
          <p:cNvSpPr txBox="1"/>
          <p:nvPr/>
        </p:nvSpPr>
        <p:spPr>
          <a:xfrm rot="21074713">
            <a:off x="187773" y="619249"/>
            <a:ext cx="40862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Importância: </a:t>
            </a:r>
            <a:endParaRPr lang="pt-PT" sz="1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2F5C7-72CC-2498-A913-D3629CF82F1C}"/>
              </a:ext>
            </a:extLst>
          </p:cNvPr>
          <p:cNvSpPr txBox="1"/>
          <p:nvPr/>
        </p:nvSpPr>
        <p:spPr>
          <a:xfrm>
            <a:off x="1781262" y="2256516"/>
            <a:ext cx="86294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 b="0" i="0" dirty="0">
                <a:solidFill>
                  <a:srgbClr val="0D0D0D"/>
                </a:solidFill>
                <a:effectLst/>
                <a:latin typeface="Söhne"/>
              </a:rPr>
              <a:t>Conexão Humana: A fática desempenha um papel fundamental na criação de laços interpessoais, transmitindo sentimentos de aceitação, proximidade e conforto.</a:t>
            </a:r>
            <a:endParaRPr lang="pt-PT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5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158BA-8D0B-4C52-9952-51D361C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743" y="5945824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C0CDE5-970C-4CC4-BF43-0DA127E73E82}" type="slidenum">
              <a:rPr lang="pt-PT" smtClean="0"/>
              <a:pPr>
                <a:spcAft>
                  <a:spcPts val="600"/>
                </a:spcAft>
              </a:pPr>
              <a:t>9</a:t>
            </a:fld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8F97A6-C009-9A15-C775-4093D758E708}"/>
              </a:ext>
            </a:extLst>
          </p:cNvPr>
          <p:cNvSpPr txBox="1">
            <a:spLocks/>
          </p:cNvSpPr>
          <p:nvPr/>
        </p:nvSpPr>
        <p:spPr>
          <a:xfrm rot="21180000">
            <a:off x="64407" y="435777"/>
            <a:ext cx="4391191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pt-PT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942CE-1583-4645-BC20-4203D69C117F}"/>
              </a:ext>
            </a:extLst>
          </p:cNvPr>
          <p:cNvSpPr txBox="1"/>
          <p:nvPr/>
        </p:nvSpPr>
        <p:spPr>
          <a:xfrm>
            <a:off x="1221357" y="1755007"/>
            <a:ext cx="817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pt-PT" dirty="0"/>
            </a:b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D916E-6251-29FD-B1E0-295EACF1158E}"/>
              </a:ext>
            </a:extLst>
          </p:cNvPr>
          <p:cNvSpPr txBox="1"/>
          <p:nvPr/>
        </p:nvSpPr>
        <p:spPr>
          <a:xfrm rot="21074713">
            <a:off x="171034" y="480782"/>
            <a:ext cx="5268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PT" sz="4000" b="0" i="0" dirty="0">
                <a:solidFill>
                  <a:schemeClr val="bg1"/>
                </a:solidFill>
                <a:effectLst/>
                <a:latin typeface="Söhne"/>
              </a:rPr>
              <a:t>Barreiras na fática </a:t>
            </a:r>
            <a:endParaRPr lang="pt-PT" sz="1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2F5C7-72CC-2498-A913-D3629CF82F1C}"/>
              </a:ext>
            </a:extLst>
          </p:cNvPr>
          <p:cNvSpPr txBox="1"/>
          <p:nvPr/>
        </p:nvSpPr>
        <p:spPr>
          <a:xfrm>
            <a:off x="1131405" y="1674695"/>
            <a:ext cx="98392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endParaRPr lang="pt-PT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PT" sz="2800" b="0" i="0" dirty="0">
                <a:solidFill>
                  <a:srgbClr val="0D0D0D"/>
                </a:solidFill>
                <a:effectLst/>
                <a:latin typeface="Söhne"/>
              </a:rPr>
              <a:t>Cultura: O que pode ser considerado apropriado em uma cultura pode ser interpretado de maneira diferente em outra.</a:t>
            </a:r>
          </a:p>
          <a:p>
            <a:pPr marL="742950" lvl="1" indent="-285750" algn="l">
              <a:buFont typeface="+mj-lt"/>
              <a:buAutoNum type="arabicPeriod"/>
            </a:pPr>
            <a:endParaRPr lang="pt-PT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PT" sz="2800" b="0" i="0" dirty="0">
                <a:solidFill>
                  <a:srgbClr val="0D0D0D"/>
                </a:solidFill>
                <a:effectLst/>
                <a:latin typeface="Söhne"/>
              </a:rPr>
              <a:t>Tecnologia: A comunicação digital pode limitar as interações fáticas, tornando mais difícil transmitir nuances emocionais e estabelecer conexões genuínas.</a:t>
            </a:r>
          </a:p>
          <a:p>
            <a:br>
              <a:rPr lang="pt-PT" sz="2800" dirty="0"/>
            </a:br>
            <a:endParaRPr lang="pt-PT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24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209360_TF66931380_Win32" id="{C96F6DE9-1CCE-4B76-8A62-93C658B55F25}" vid="{BEF0D58A-E653-49F5-B3BA-A8932938211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para escola primária</Template>
  <TotalTime>133</TotalTime>
  <Words>641</Words>
  <Application>Microsoft Office PowerPoint</Application>
  <PresentationFormat>Widescreen</PresentationFormat>
  <Paragraphs>74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Comic Sans MS</vt:lpstr>
      <vt:lpstr>Franklin Gothic Book</vt:lpstr>
      <vt:lpstr>Söhne</vt:lpstr>
      <vt:lpstr>Tema do Office</vt:lpstr>
      <vt:lpstr>Função Fática</vt:lpstr>
      <vt:lpstr>O que é?</vt:lpstr>
      <vt:lpstr>‘</vt:lpstr>
      <vt:lpstr>Exemplos: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Função Fática</dc:title>
  <dc:creator>Leticia Davila Saggese</dc:creator>
  <cp:lastModifiedBy>Leticia Davila Saggese</cp:lastModifiedBy>
  <cp:revision>3</cp:revision>
  <dcterms:created xsi:type="dcterms:W3CDTF">2024-02-23T13:22:11Z</dcterms:created>
  <dcterms:modified xsi:type="dcterms:W3CDTF">2024-02-25T21:22:16Z</dcterms:modified>
</cp:coreProperties>
</file>