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56d9e2256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56d9e2256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39931492e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39931492e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39931492e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39931492e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39931492e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39931492e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39931492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39931492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39931492e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39931492e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58b111ec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58b111ec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39931492e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39931492e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9931492e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39931492e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2052150" y="1992550"/>
            <a:ext cx="5039700" cy="1515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pt-BR"/>
              <a:t>Usuário de PC Gamer</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Grupo</a:t>
            </a:r>
            <a:endParaRPr/>
          </a:p>
        </p:txBody>
      </p:sp>
      <p:sp>
        <p:nvSpPr>
          <p:cNvPr id="111" name="Google Shape;111;p22"/>
          <p:cNvSpPr txBox="1"/>
          <p:nvPr>
            <p:ph idx="1" type="body"/>
          </p:nvPr>
        </p:nvSpPr>
        <p:spPr>
          <a:xfrm>
            <a:off x="273150" y="11469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pt-BR"/>
              <a:t>Gabrielle Araújo</a:t>
            </a:r>
            <a:endParaRPr/>
          </a:p>
          <a:p>
            <a:pPr indent="0" lvl="0" marL="0" rtl="0" algn="l">
              <a:spcBef>
                <a:spcPts val="1200"/>
              </a:spcBef>
              <a:spcAft>
                <a:spcPts val="0"/>
              </a:spcAft>
              <a:buNone/>
            </a:pPr>
            <a:r>
              <a:rPr lang="pt-BR"/>
              <a:t>Larissa Santos</a:t>
            </a:r>
            <a:endParaRPr/>
          </a:p>
          <a:p>
            <a:pPr indent="0" lvl="0" marL="0" rtl="0" algn="l">
              <a:spcBef>
                <a:spcPts val="1200"/>
              </a:spcBef>
              <a:spcAft>
                <a:spcPts val="0"/>
              </a:spcAft>
              <a:buNone/>
            </a:pPr>
            <a:r>
              <a:rPr lang="pt-BR"/>
              <a:t>Maria Bonifacio</a:t>
            </a:r>
            <a:endParaRPr/>
          </a:p>
          <a:p>
            <a:pPr indent="0" lvl="0" marL="0" rtl="0" algn="l">
              <a:spcBef>
                <a:spcPts val="1200"/>
              </a:spcBef>
              <a:spcAft>
                <a:spcPts val="0"/>
              </a:spcAft>
              <a:buNone/>
            </a:pPr>
            <a:r>
              <a:rPr lang="pt-BR"/>
              <a:t>Nathany Maciel</a:t>
            </a:r>
            <a:endParaRPr/>
          </a:p>
          <a:p>
            <a:pPr indent="0" lvl="0" marL="0" rtl="0" algn="l">
              <a:spcBef>
                <a:spcPts val="1200"/>
              </a:spcBef>
              <a:spcAft>
                <a:spcPts val="0"/>
              </a:spcAft>
              <a:buNone/>
            </a:pPr>
            <a:r>
              <a:rPr lang="pt-BR"/>
              <a:t>Nivaldo Dei Tos Junior</a:t>
            </a:r>
            <a:endParaRPr/>
          </a:p>
          <a:p>
            <a:pPr indent="0" lvl="0" marL="0" rtl="0" algn="l">
              <a:spcBef>
                <a:spcPts val="1200"/>
              </a:spcBef>
              <a:spcAft>
                <a:spcPts val="0"/>
              </a:spcAft>
              <a:buNone/>
            </a:pPr>
            <a:r>
              <a:rPr lang="pt-BR"/>
              <a:t>Washington Damacena</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Problema</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pt-BR"/>
              <a:t>Como poderia alcançar um ranking alto e ter meu pc sempre disponível apesar da demora nos produtos chegarem quando as peças quebram.</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Brainstorming</a:t>
            </a:r>
            <a:endParaRPr/>
          </a:p>
        </p:txBody>
      </p:sp>
      <p:pic>
        <p:nvPicPr>
          <p:cNvPr id="66" name="Google Shape;66;p15"/>
          <p:cNvPicPr preferRelativeResize="0"/>
          <p:nvPr/>
        </p:nvPicPr>
        <p:blipFill>
          <a:blip r:embed="rId3">
            <a:alphaModFix/>
          </a:blip>
          <a:stretch>
            <a:fillRect/>
          </a:stretch>
        </p:blipFill>
        <p:spPr>
          <a:xfrm>
            <a:off x="136199" y="1476149"/>
            <a:ext cx="8871604" cy="3117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Solução</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0"/>
              </a:spcAft>
              <a:buNone/>
            </a:pPr>
            <a:r>
              <a:rPr lang="pt-BR" sz="1400">
                <a:solidFill>
                  <a:schemeClr val="dk1"/>
                </a:solidFill>
              </a:rPr>
              <a:t>Conforme pesquisa, 55,6% das pessoas que moram na região nordeste e 74,1% compram suas peças de informática através da internet, o que pode ser um fator complicador, tendo em vista que a maioria dos fornecedores de insumos de informática partem da região sudeste e podem não ser tão célere na entrega dos produtos. Para que usuário não tenha dano na colocação do ranking devido a falta de componentes de informática, seria fundamental que usuário adquirisse suas peças através de lojas que que tenham seus centros de distribuição no nordeste ou que oferecesse frete expresso para essa região ou até mesmo deem prioridade em lojas físicas. Outra solução, conforme o brainstorming, seria o investimento em um processador de boa qualidade, em peças reservas e manutenção periódica das máquinas, evitando assim qualquer risco ao desempenho do gamer.  </a:t>
            </a:r>
            <a:endParaRPr sz="14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7"/>
          <p:cNvPicPr preferRelativeResize="0"/>
          <p:nvPr/>
        </p:nvPicPr>
        <p:blipFill>
          <a:blip r:embed="rId3">
            <a:alphaModFix/>
          </a:blip>
          <a:stretch>
            <a:fillRect/>
          </a:stretch>
        </p:blipFill>
        <p:spPr>
          <a:xfrm>
            <a:off x="2274675" y="135450"/>
            <a:ext cx="6533874" cy="4872600"/>
          </a:xfrm>
          <a:prstGeom prst="rect">
            <a:avLst/>
          </a:prstGeom>
          <a:noFill/>
          <a:ln>
            <a:noFill/>
          </a:ln>
        </p:spPr>
      </p:pic>
      <p:sp>
        <p:nvSpPr>
          <p:cNvPr id="78" name="Google Shape;78;p17"/>
          <p:cNvSpPr txBox="1"/>
          <p:nvPr/>
        </p:nvSpPr>
        <p:spPr>
          <a:xfrm rot="-5400000">
            <a:off x="-1075775" y="2248500"/>
            <a:ext cx="4000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BR" sz="3000">
                <a:solidFill>
                  <a:schemeClr val="dk1"/>
                </a:solidFill>
              </a:rPr>
              <a:t>Mapa da empatia</a:t>
            </a:r>
            <a:endParaRPr sz="3000">
              <a:solidFill>
                <a:schemeClr val="dk1"/>
              </a:solidFill>
            </a:endParaRPr>
          </a:p>
        </p:txBody>
      </p:sp>
      <p:pic>
        <p:nvPicPr>
          <p:cNvPr id="79" name="Google Shape;79;p17"/>
          <p:cNvPicPr preferRelativeResize="0"/>
          <p:nvPr/>
        </p:nvPicPr>
        <p:blipFill rotWithShape="1">
          <a:blip r:embed="rId4">
            <a:alphaModFix/>
          </a:blip>
          <a:srcRect b="14807" l="8408" r="8424" t="20105"/>
          <a:stretch/>
        </p:blipFill>
        <p:spPr>
          <a:xfrm>
            <a:off x="5839900" y="3811800"/>
            <a:ext cx="2370149" cy="8307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Pesquisa</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marR="228600" rtl="0" algn="l">
              <a:lnSpc>
                <a:spcPct val="150000"/>
              </a:lnSpc>
              <a:spcBef>
                <a:spcPts val="0"/>
              </a:spcBef>
              <a:spcAft>
                <a:spcPts val="0"/>
              </a:spcAft>
              <a:buNone/>
            </a:pPr>
            <a:r>
              <a:rPr lang="pt-BR" sz="1200">
                <a:solidFill>
                  <a:srgbClr val="202124"/>
                </a:solidFill>
                <a:highlight>
                  <a:srgbClr val="FFFFFF"/>
                </a:highlight>
              </a:rPr>
              <a:t>1 - Nome e Sobrenome:</a:t>
            </a:r>
            <a:endParaRPr sz="1200">
              <a:solidFill>
                <a:srgbClr val="202124"/>
              </a:solidFill>
              <a:highlight>
                <a:srgbClr val="FFFFFF"/>
              </a:highlight>
            </a:endParaRPr>
          </a:p>
          <a:p>
            <a:pPr indent="0" lvl="0" marL="0" rtl="0" algn="l">
              <a:spcBef>
                <a:spcPts val="900"/>
              </a:spcBef>
              <a:spcAft>
                <a:spcPts val="0"/>
              </a:spcAft>
              <a:buNone/>
            </a:pPr>
            <a:r>
              <a:rPr lang="pt-BR" sz="1200">
                <a:solidFill>
                  <a:srgbClr val="202124"/>
                </a:solidFill>
                <a:highlight>
                  <a:srgbClr val="F1F3F4"/>
                </a:highlight>
              </a:rPr>
              <a:t>2 - Qual seu gênero?</a:t>
            </a:r>
            <a:endParaRPr sz="1200">
              <a:solidFill>
                <a:srgbClr val="202124"/>
              </a:solidFill>
              <a:highlight>
                <a:srgbClr val="F1F3F4"/>
              </a:highlight>
            </a:endParaRPr>
          </a:p>
          <a:p>
            <a:pPr indent="0" lvl="0" marL="0" rtl="0" algn="l">
              <a:spcBef>
                <a:spcPts val="1200"/>
              </a:spcBef>
              <a:spcAft>
                <a:spcPts val="0"/>
              </a:spcAft>
              <a:buNone/>
            </a:pPr>
            <a:r>
              <a:rPr lang="pt-BR" sz="1200">
                <a:solidFill>
                  <a:srgbClr val="202124"/>
                </a:solidFill>
                <a:highlight>
                  <a:srgbClr val="F1F3F4"/>
                </a:highlight>
              </a:rPr>
              <a:t>3 - Qual região Brasil você mora?</a:t>
            </a:r>
            <a:endParaRPr sz="1200">
              <a:solidFill>
                <a:srgbClr val="202124"/>
              </a:solidFill>
              <a:highlight>
                <a:srgbClr val="F1F3F4"/>
              </a:highlight>
            </a:endParaRPr>
          </a:p>
          <a:p>
            <a:pPr indent="0" lvl="0" marL="0" rtl="0" algn="l">
              <a:spcBef>
                <a:spcPts val="1200"/>
              </a:spcBef>
              <a:spcAft>
                <a:spcPts val="0"/>
              </a:spcAft>
              <a:buNone/>
            </a:pPr>
            <a:r>
              <a:rPr lang="pt-BR" sz="1200">
                <a:solidFill>
                  <a:srgbClr val="202124"/>
                </a:solidFill>
                <a:highlight>
                  <a:srgbClr val="F1F3F4"/>
                </a:highlight>
              </a:rPr>
              <a:t>4 - Faixa etária</a:t>
            </a:r>
            <a:endParaRPr sz="1200">
              <a:solidFill>
                <a:srgbClr val="202124"/>
              </a:solidFill>
              <a:highlight>
                <a:srgbClr val="F1F3F4"/>
              </a:highlight>
            </a:endParaRPr>
          </a:p>
          <a:p>
            <a:pPr indent="0" lvl="0" marL="0" rtl="0" algn="l">
              <a:spcBef>
                <a:spcPts val="1200"/>
              </a:spcBef>
              <a:spcAft>
                <a:spcPts val="0"/>
              </a:spcAft>
              <a:buNone/>
            </a:pPr>
            <a:r>
              <a:rPr lang="pt-BR" sz="1200">
                <a:solidFill>
                  <a:srgbClr val="202124"/>
                </a:solidFill>
                <a:highlight>
                  <a:srgbClr val="F8F9FA"/>
                </a:highlight>
              </a:rPr>
              <a:t>5 - Qual dessas marcas de processadores você considera melhor?</a:t>
            </a:r>
            <a:endParaRPr sz="1200">
              <a:solidFill>
                <a:srgbClr val="202124"/>
              </a:solidFill>
              <a:highlight>
                <a:srgbClr val="F1F3F4"/>
              </a:highlight>
            </a:endParaRPr>
          </a:p>
          <a:p>
            <a:pPr indent="0" lvl="0" marL="0" rtl="0" algn="l">
              <a:spcBef>
                <a:spcPts val="1200"/>
              </a:spcBef>
              <a:spcAft>
                <a:spcPts val="0"/>
              </a:spcAft>
              <a:buNone/>
            </a:pPr>
            <a:r>
              <a:rPr lang="pt-BR" sz="1200">
                <a:solidFill>
                  <a:srgbClr val="202124"/>
                </a:solidFill>
                <a:highlight>
                  <a:srgbClr val="F8F9FA"/>
                </a:highlight>
              </a:rPr>
              <a:t>6 - Onde você compra suas peças pro seu PC Gamer?</a:t>
            </a:r>
            <a:endParaRPr sz="1200">
              <a:solidFill>
                <a:srgbClr val="202124"/>
              </a:solidFill>
              <a:highlight>
                <a:srgbClr val="F8F9FA"/>
              </a:highlight>
            </a:endParaRPr>
          </a:p>
          <a:p>
            <a:pPr indent="0" lvl="0" marL="0" rtl="0" algn="l">
              <a:spcBef>
                <a:spcPts val="1200"/>
              </a:spcBef>
              <a:spcAft>
                <a:spcPts val="0"/>
              </a:spcAft>
              <a:buNone/>
            </a:pPr>
            <a:r>
              <a:rPr lang="pt-BR" sz="1200">
                <a:solidFill>
                  <a:srgbClr val="202124"/>
                </a:solidFill>
                <a:highlight>
                  <a:srgbClr val="F8F9FA"/>
                </a:highlight>
              </a:rPr>
              <a:t>7 - Que gênero de jogos você gosta de jogar?</a:t>
            </a:r>
            <a:endParaRPr sz="1200">
              <a:solidFill>
                <a:srgbClr val="202124"/>
              </a:solidFill>
              <a:highlight>
                <a:srgbClr val="F8F9FA"/>
              </a:highlight>
            </a:endParaRPr>
          </a:p>
          <a:p>
            <a:pPr indent="0" lvl="0" marL="0" rtl="0" algn="l">
              <a:spcBef>
                <a:spcPts val="1200"/>
              </a:spcBef>
              <a:spcAft>
                <a:spcPts val="0"/>
              </a:spcAft>
              <a:buNone/>
            </a:pPr>
            <a:r>
              <a:rPr lang="pt-BR" sz="1200">
                <a:solidFill>
                  <a:srgbClr val="202124"/>
                </a:solidFill>
                <a:highlight>
                  <a:srgbClr val="F8F9FA"/>
                </a:highlight>
              </a:rPr>
              <a:t>8 - Na sua infância, qual era seu jogo favorito? Por quê?</a:t>
            </a:r>
            <a:endParaRPr sz="1200">
              <a:solidFill>
                <a:srgbClr val="202124"/>
              </a:solidFill>
              <a:highlight>
                <a:srgbClr val="F8F9FA"/>
              </a:highlight>
            </a:endParaRPr>
          </a:p>
          <a:p>
            <a:pPr indent="0" lvl="0" marL="0" rtl="0" algn="l">
              <a:spcBef>
                <a:spcPts val="1200"/>
              </a:spcBef>
              <a:spcAft>
                <a:spcPts val="0"/>
              </a:spcAft>
              <a:buNone/>
            </a:pPr>
            <a:r>
              <a:rPr lang="pt-BR" sz="1200">
                <a:solidFill>
                  <a:srgbClr val="202124"/>
                </a:solidFill>
                <a:highlight>
                  <a:srgbClr val="F8F9FA"/>
                </a:highlight>
              </a:rPr>
              <a:t>9 - E hoje em dia, qual é o seu jogo preferido? Por quê?</a:t>
            </a:r>
            <a:endParaRPr sz="1200">
              <a:solidFill>
                <a:srgbClr val="202124"/>
              </a:solidFill>
              <a:highlight>
                <a:srgbClr val="F8F9FA"/>
              </a:highlight>
            </a:endParaRPr>
          </a:p>
          <a:p>
            <a:pPr indent="0" lvl="0" marL="0" rtl="0" algn="l">
              <a:spcBef>
                <a:spcPts val="1200"/>
              </a:spcBef>
              <a:spcAft>
                <a:spcPts val="0"/>
              </a:spcAft>
              <a:buNone/>
            </a:pPr>
            <a:r>
              <a:rPr lang="pt-BR" sz="1200">
                <a:solidFill>
                  <a:srgbClr val="202124"/>
                </a:solidFill>
                <a:highlight>
                  <a:srgbClr val="F1F3F4"/>
                </a:highlight>
              </a:rPr>
              <a:t>10 - Você joga em outra plataforma além do seu PC Gamer?</a:t>
            </a:r>
            <a:endParaRPr sz="1200">
              <a:solidFill>
                <a:srgbClr val="202124"/>
              </a:solidFill>
              <a:highlight>
                <a:srgbClr val="F1F3F4"/>
              </a:highlight>
            </a:endParaRPr>
          </a:p>
          <a:p>
            <a:pPr indent="0" lvl="0" marL="0" rtl="0" algn="l">
              <a:spcBef>
                <a:spcPts val="1200"/>
              </a:spcBef>
              <a:spcAft>
                <a:spcPts val="1200"/>
              </a:spcAft>
              <a:buNone/>
            </a:pPr>
            <a:r>
              <a:rPr lang="pt-BR" sz="1200">
                <a:solidFill>
                  <a:srgbClr val="202124"/>
                </a:solidFill>
                <a:highlight>
                  <a:srgbClr val="F8F9FA"/>
                </a:highlight>
              </a:rPr>
              <a:t>11 - Quanto mais LED, mais FPS?</a:t>
            </a:r>
            <a:endParaRPr sz="1200">
              <a:solidFill>
                <a:srgbClr val="202124"/>
              </a:solidFill>
              <a:highlight>
                <a:srgbClr val="F1F3F4"/>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9"/>
          <p:cNvPicPr preferRelativeResize="0"/>
          <p:nvPr/>
        </p:nvPicPr>
        <p:blipFill>
          <a:blip r:embed="rId3">
            <a:alphaModFix/>
          </a:blip>
          <a:stretch>
            <a:fillRect/>
          </a:stretch>
        </p:blipFill>
        <p:spPr>
          <a:xfrm>
            <a:off x="210125" y="340385"/>
            <a:ext cx="4581525" cy="1993165"/>
          </a:xfrm>
          <a:prstGeom prst="rect">
            <a:avLst/>
          </a:prstGeom>
          <a:noFill/>
          <a:ln>
            <a:noFill/>
          </a:ln>
        </p:spPr>
      </p:pic>
      <p:pic>
        <p:nvPicPr>
          <p:cNvPr id="91" name="Google Shape;91;p19"/>
          <p:cNvPicPr preferRelativeResize="0"/>
          <p:nvPr/>
        </p:nvPicPr>
        <p:blipFill>
          <a:blip r:embed="rId4">
            <a:alphaModFix/>
          </a:blip>
          <a:stretch>
            <a:fillRect/>
          </a:stretch>
        </p:blipFill>
        <p:spPr>
          <a:xfrm>
            <a:off x="183125" y="2571750"/>
            <a:ext cx="4581525" cy="2133600"/>
          </a:xfrm>
          <a:prstGeom prst="rect">
            <a:avLst/>
          </a:prstGeom>
          <a:noFill/>
          <a:ln>
            <a:noFill/>
          </a:ln>
        </p:spPr>
      </p:pic>
      <p:pic>
        <p:nvPicPr>
          <p:cNvPr id="92" name="Google Shape;92;p19"/>
          <p:cNvPicPr preferRelativeResize="0"/>
          <p:nvPr/>
        </p:nvPicPr>
        <p:blipFill>
          <a:blip r:embed="rId5">
            <a:alphaModFix/>
          </a:blip>
          <a:stretch>
            <a:fillRect/>
          </a:stretch>
        </p:blipFill>
        <p:spPr>
          <a:xfrm>
            <a:off x="4938750" y="1367000"/>
            <a:ext cx="4047550" cy="203748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8" name="Google Shape;98;p20"/>
          <p:cNvPicPr preferRelativeResize="0"/>
          <p:nvPr/>
        </p:nvPicPr>
        <p:blipFill>
          <a:blip r:embed="rId3">
            <a:alphaModFix/>
          </a:blip>
          <a:stretch>
            <a:fillRect/>
          </a:stretch>
        </p:blipFill>
        <p:spPr>
          <a:xfrm>
            <a:off x="0" y="10"/>
            <a:ext cx="9144000" cy="514348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Mapa da jornada do usuário: PC-Gamer</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21"/>
          <p:cNvPicPr preferRelativeResize="0"/>
          <p:nvPr/>
        </p:nvPicPr>
        <p:blipFill>
          <a:blip r:embed="rId3">
            <a:alphaModFix/>
          </a:blip>
          <a:stretch>
            <a:fillRect/>
          </a:stretch>
        </p:blipFill>
        <p:spPr>
          <a:xfrm>
            <a:off x="0" y="1077496"/>
            <a:ext cx="9143999" cy="406600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