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89" r:id="rId34"/>
    <p:sldId id="291" r:id="rId35"/>
    <p:sldId id="29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738" y="3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CFAA2D7-5040-49E0-98F5-564FA23CB2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C75489-B676-4946-8107-5ED42B0E14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706-1132-4B38-AAB0-C61A79D43D2F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7A2186-ED24-44EB-B8D0-D15850D019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841770-A458-4457-A6CA-08E3623E80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7E02D-03AB-4186-830A-2DA7CCECE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17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79E60-7A60-4EEB-9FFC-81908A899704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7B712-7B39-4745-BE12-216BF9466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238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시간에는 오브젝트 모델이라는 것은 쉽게 생각하면 됩니다</a:t>
            </a:r>
            <a:r>
              <a:rPr lang="en-US" altLang="ko-KR" dirty="0"/>
              <a:t>. </a:t>
            </a:r>
            <a:r>
              <a:rPr lang="ko-KR" altLang="en-US" dirty="0"/>
              <a:t>여러분들이 자바스크립트를 통해서 제어하기 위해서는 자바스크립트로 제어할 </a:t>
            </a:r>
            <a:r>
              <a:rPr lang="ko-KR" altLang="en-US" dirty="0" err="1"/>
              <a:t>무언가가</a:t>
            </a:r>
            <a:r>
              <a:rPr lang="ko-KR" altLang="en-US" dirty="0"/>
              <a:t> 있어야 합니다</a:t>
            </a:r>
            <a:r>
              <a:rPr lang="en-US" altLang="ko-KR" dirty="0"/>
              <a:t>. </a:t>
            </a:r>
            <a:r>
              <a:rPr lang="ko-KR" altLang="en-US" dirty="0"/>
              <a:t>그것이 오브젝트</a:t>
            </a:r>
            <a:r>
              <a:rPr lang="en-US" altLang="ko-KR" dirty="0"/>
              <a:t>, </a:t>
            </a:r>
            <a:r>
              <a:rPr lang="ko-KR" altLang="en-US" dirty="0"/>
              <a:t>우리말로 객체라고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B712-7B39-4745-BE12-216BF9466AE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03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B712-7B39-4745-BE12-216BF9466AE7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75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테두리와 같은 역할을 한다</a:t>
            </a:r>
            <a:r>
              <a:rPr lang="en-US" altLang="ko-KR" dirty="0"/>
              <a:t>. </a:t>
            </a:r>
            <a:r>
              <a:rPr lang="ko-KR" altLang="en-US" dirty="0"/>
              <a:t>우리가 </a:t>
            </a:r>
            <a:r>
              <a:rPr lang="ko-KR" altLang="en-US" dirty="0" err="1"/>
              <a:t>자바스크립틀르</a:t>
            </a:r>
            <a:r>
              <a:rPr lang="ko-KR" altLang="en-US" dirty="0"/>
              <a:t> 통해서 브라우저를 </a:t>
            </a:r>
            <a:r>
              <a:rPr lang="ko-KR" altLang="en-US" dirty="0" err="1"/>
              <a:t>제어한다라는</a:t>
            </a:r>
            <a:r>
              <a:rPr lang="ko-KR" altLang="en-US" dirty="0"/>
              <a:t> 것이 전체라고 한다면</a:t>
            </a:r>
            <a:r>
              <a:rPr lang="en-US" altLang="ko-KR" dirty="0"/>
              <a:t>, </a:t>
            </a:r>
            <a:r>
              <a:rPr lang="ko-KR" altLang="en-US" dirty="0"/>
              <a:t>오브젝트 모델</a:t>
            </a:r>
            <a:r>
              <a:rPr lang="en-US" altLang="ko-KR" dirty="0"/>
              <a:t>(</a:t>
            </a:r>
            <a:r>
              <a:rPr lang="ko-KR" altLang="en-US" dirty="0"/>
              <a:t>자바스크립트 코어</a:t>
            </a:r>
            <a:r>
              <a:rPr lang="en-US" altLang="ko-KR" dirty="0"/>
              <a:t>, </a:t>
            </a:r>
            <a:r>
              <a:rPr lang="ko-KR" altLang="en-US" dirty="0"/>
              <a:t>브라우저 오브젝트 모델</a:t>
            </a:r>
            <a:r>
              <a:rPr lang="en-US" altLang="ko-KR" dirty="0"/>
              <a:t>, DOM</a:t>
            </a:r>
            <a:r>
              <a:rPr lang="ko-KR" altLang="en-US" dirty="0"/>
              <a:t>이라는 것은 가장 큰 테두리로 할 수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B712-7B39-4745-BE12-216BF9466AE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93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문서를 만들고 그림</a:t>
            </a:r>
            <a:endParaRPr lang="en-US" altLang="ko-KR" dirty="0"/>
          </a:p>
          <a:p>
            <a:r>
              <a:rPr lang="ko-KR" altLang="en-US" dirty="0" err="1"/>
              <a:t>구글크롬</a:t>
            </a:r>
            <a:r>
              <a:rPr lang="en-US" altLang="ko-KR" dirty="0"/>
              <a:t>-</a:t>
            </a:r>
            <a:r>
              <a:rPr lang="ko-KR" altLang="en-US" dirty="0"/>
              <a:t>개발자 모드</a:t>
            </a:r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/>
              <a:t>html</a:t>
            </a:r>
            <a:r>
              <a:rPr lang="ko-KR" altLang="en-US" dirty="0"/>
              <a:t>태그를 통해서 불러오는 것</a:t>
            </a:r>
            <a:endParaRPr lang="en-US" altLang="ko-KR" dirty="0"/>
          </a:p>
          <a:p>
            <a:r>
              <a:rPr lang="ko-KR" altLang="en-US" dirty="0"/>
              <a:t>자바스크립트를 통해 이를 제어하려면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태그가 아니라 </a:t>
            </a:r>
            <a:r>
              <a:rPr lang="ko-KR" altLang="en-US" dirty="0" err="1"/>
              <a:t>오브젝트여야한다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만드는 것이 아니라 웹페이지가 만든다</a:t>
            </a:r>
            <a:r>
              <a:rPr lang="en-US" altLang="ko-KR" dirty="0"/>
              <a:t>. </a:t>
            </a:r>
            <a:r>
              <a:rPr lang="ko-KR" altLang="en-US" dirty="0"/>
              <a:t>각각의 태그들마다 미리 객체를 </a:t>
            </a:r>
            <a:r>
              <a:rPr lang="ko-KR" altLang="en-US" dirty="0" err="1"/>
              <a:t>만들어두고</a:t>
            </a:r>
            <a:r>
              <a:rPr lang="ko-KR" altLang="en-US" dirty="0"/>
              <a:t> 준비하고 있다</a:t>
            </a:r>
            <a:r>
              <a:rPr lang="en-US" altLang="ko-KR" dirty="0"/>
              <a:t>. </a:t>
            </a:r>
            <a:r>
              <a:rPr lang="ko-KR" altLang="en-US" dirty="0"/>
              <a:t>태그에 해당하는 객체를 찾아 메소드를 호출</a:t>
            </a:r>
            <a:r>
              <a:rPr lang="en-US" altLang="ko-KR" dirty="0"/>
              <a:t>/property</a:t>
            </a:r>
            <a:r>
              <a:rPr lang="ko-KR" altLang="en-US" dirty="0"/>
              <a:t>호출 등등</a:t>
            </a:r>
            <a:r>
              <a:rPr lang="en-US" altLang="ko-KR" dirty="0"/>
              <a:t>.. </a:t>
            </a:r>
            <a:r>
              <a:rPr lang="ko-KR" altLang="en-US" dirty="0"/>
              <a:t>객체를 </a:t>
            </a:r>
            <a:r>
              <a:rPr lang="ko-KR" altLang="en-US" dirty="0" err="1"/>
              <a:t>제어한다는것은</a:t>
            </a:r>
            <a:r>
              <a:rPr lang="ko-KR" altLang="en-US" dirty="0"/>
              <a:t> 그 태그를 제어하는것과 같은 의미이다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객체를 제어하는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B712-7B39-4745-BE12-216BF9466AE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4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B712-7B39-4745-BE12-216BF9466AE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84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B712-7B39-4745-BE12-216BF9466AE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370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B712-7B39-4745-BE12-216BF9466AE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16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전역객체는 따로 명시를 해주지 않아도 호출이 가능하다</a:t>
            </a:r>
            <a:r>
              <a:rPr lang="en-US" altLang="ko-KR" dirty="0"/>
              <a:t>. </a:t>
            </a:r>
            <a:r>
              <a:rPr lang="ko-KR" altLang="en-US" dirty="0"/>
              <a:t>객체의 이름을 따로 명시하지 않으면 자동적으로 </a:t>
            </a:r>
            <a:r>
              <a:rPr lang="en-US" altLang="ko-KR" dirty="0"/>
              <a:t>window</a:t>
            </a:r>
            <a:r>
              <a:rPr lang="ko-KR" altLang="en-US" dirty="0"/>
              <a:t>를 상속한다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DOM</a:t>
            </a:r>
            <a:r>
              <a:rPr lang="ko-KR" altLang="en-US" dirty="0"/>
              <a:t>은 매우 중요</a:t>
            </a:r>
            <a:endParaRPr lang="en-US" altLang="ko-KR" dirty="0"/>
          </a:p>
          <a:p>
            <a:r>
              <a:rPr lang="en-US" altLang="ko-KR" dirty="0"/>
              <a:t>BOM </a:t>
            </a:r>
            <a:r>
              <a:rPr lang="ko-KR" altLang="en-US" dirty="0"/>
              <a:t>현재 이 </a:t>
            </a:r>
            <a:r>
              <a:rPr lang="ko-KR" altLang="en-US" dirty="0" err="1"/>
              <a:t>웹브라우저가</a:t>
            </a:r>
            <a:r>
              <a:rPr lang="ko-KR" altLang="en-US" dirty="0"/>
              <a:t> 가리키고 있는 </a:t>
            </a:r>
            <a:r>
              <a:rPr lang="en-US" altLang="ko-KR" dirty="0" err="1"/>
              <a:t>url</a:t>
            </a:r>
            <a:r>
              <a:rPr lang="ko-KR" altLang="en-US" dirty="0"/>
              <a:t>을 </a:t>
            </a:r>
            <a:r>
              <a:rPr lang="ko-KR" altLang="en-US" dirty="0" err="1"/>
              <a:t>알아낸다거나</a:t>
            </a:r>
            <a:r>
              <a:rPr lang="en-US" altLang="ko-KR" dirty="0"/>
              <a:t>, </a:t>
            </a:r>
            <a:r>
              <a:rPr lang="ko-KR" altLang="en-US" dirty="0"/>
              <a:t>이 페이지를 </a:t>
            </a:r>
            <a:r>
              <a:rPr lang="ko-KR" altLang="en-US" dirty="0" err="1"/>
              <a:t>리로드한다거나</a:t>
            </a:r>
            <a:r>
              <a:rPr lang="en-US" altLang="ko-KR" dirty="0"/>
              <a:t>, </a:t>
            </a:r>
            <a:r>
              <a:rPr lang="ko-KR" altLang="en-US" dirty="0"/>
              <a:t>경고창을 </a:t>
            </a:r>
            <a:r>
              <a:rPr lang="ko-KR" altLang="en-US" dirty="0" err="1"/>
              <a:t>띄운다거나</a:t>
            </a:r>
            <a:r>
              <a:rPr lang="ko-KR" altLang="en-US" dirty="0"/>
              <a:t> 등을 담당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B712-7B39-4745-BE12-216BF9466AE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420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B712-7B39-4745-BE12-216BF9466AE7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447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B712-7B39-4745-BE12-216BF9466AE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A4573-7A67-4CD0-AC67-2C6696522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8C999-216C-4031-BF0E-F9AA7CB08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4421E-DA4B-43C1-9B6C-680F5AC5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54E1-3700-494B-9637-FF5C89F64164}" type="datetime1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BADFB-67D9-4BF2-ADB5-88496AA2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64552-403B-4919-9F80-DFF31A69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E8AA-F72C-4880-91DE-3BB823545D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98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10972-497F-474C-82B9-D40F8668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5E3069-6061-4DFA-98D2-B2E5EEA73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16F6C-8BAA-4267-AE49-1E7C7830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3047-4AD7-48DB-8F41-E58D0DBB8A78}" type="datetime1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89F63-F975-485E-B656-F670874F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90B04-17F2-45E7-AFDB-92AD34E3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E8AA-F72C-4880-91DE-3BB82354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1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883FFA-BEE4-4183-81CB-C95E59310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66C28A-50EE-4AE6-8AB2-92A54205C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0CF11-942A-442B-8B24-7FD8A1B6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E5EC-028A-4E51-BC54-B8CFA3B16396}" type="datetime1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270C6-D847-4281-951E-3D2C8B2C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F5122-9B8B-4B90-AE41-810B90A7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E8AA-F72C-4880-91DE-3BB82354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D7235-BBAD-4336-BCC8-E469888C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C67A3-7F67-4671-8100-121C3CD9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아리따-돋움(TTF)-Light" panose="02020603020101020101" pitchFamily="18" charset="-127"/>
              </a:defRPr>
            </a:lvl1pPr>
            <a:lvl2pPr>
              <a:defRPr baseline="0">
                <a:latin typeface="Consolas" panose="020B0609020204030204" pitchFamily="49" charset="0"/>
                <a:ea typeface="아리따-돋움(TTF)-Light" panose="02020603020101020101" pitchFamily="18" charset="-127"/>
              </a:defRPr>
            </a:lvl2pPr>
            <a:lvl3pPr>
              <a:defRPr baseline="0">
                <a:latin typeface="Consolas" panose="020B0609020204030204" pitchFamily="49" charset="0"/>
                <a:ea typeface="아리따-돋움(TTF)-Light" panose="02020603020101020101" pitchFamily="18" charset="-127"/>
              </a:defRPr>
            </a:lvl3pPr>
            <a:lvl4pPr>
              <a:defRPr baseline="0">
                <a:latin typeface="Consolas" panose="020B0609020204030204" pitchFamily="49" charset="0"/>
                <a:ea typeface="아리따-돋움(TTF)-Light" panose="02020603020101020101" pitchFamily="18" charset="-127"/>
              </a:defRPr>
            </a:lvl4pPr>
            <a:lvl5pPr>
              <a:defRPr baseline="0">
                <a:latin typeface="Consolas" panose="020B0609020204030204" pitchFamily="49" charset="0"/>
                <a:ea typeface="아리따-돋움(TTF)-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6F632-B289-470B-842D-7F1F3384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9FF0-367E-418B-9BA4-93F504D23135}" type="datetime1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1B08C-3506-4014-80E1-63AE7F99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CBF91-9CED-4C66-863F-EB24E27E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E8AA-F72C-4880-91DE-3BB82354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2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8D98F-08A3-42DE-A005-6311F473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7AE33-47BC-4BCA-8A8E-80872D65E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2C5C4-1529-4DB5-BDA3-3CB11E4F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D4CF-8A45-4CE0-B5FE-775B87677F21}" type="datetime1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BF26F-AD62-4DA4-AB17-690FB45A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95ED1-D698-44A3-AA89-27714433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E8AA-F72C-4880-91DE-3BB82354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59CB6-D76C-4A9D-891F-014A0CEB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09CEE-2E44-48E7-AEEB-A93C0C4C9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720370-04F0-41B5-8E5C-4A7B19E48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47F8C-8FDB-42BA-875E-C4F67466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2945-CD76-4D1E-BC0A-B2F8186DD121}" type="datetime1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CAD85-B7A1-42C0-ADD2-4AA9474A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36996-390A-4D26-A4EC-C4A89CC8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E8AA-F72C-4880-91DE-3BB82354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9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6645A-B409-47EF-AF7E-C2910E91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B309B-558B-46FD-A82A-6B8910153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AFDEF2-3E9D-4CE8-8F73-B222BDE32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FBFC17-1931-4363-A804-909474F40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35E3A-977D-4C46-B6D6-1959DB18E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081B0D-C95B-4896-99EF-756D8BC3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5CF1-CAB8-4752-BF74-75F8E2312EA1}" type="datetime1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0E4C01-5F3F-49F0-BCB5-A0BAB362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436D18-327E-4309-A7E7-93AF3CF0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E8AA-F72C-4880-91DE-3BB82354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FFB42-7AB1-4739-89F4-19F9229D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135FD9-89A0-4653-8010-C69714AE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F16A-CF88-4E4E-A24D-F07DD63B7C8D}" type="datetime1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64E480-6A61-4393-B35F-4D23C608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B7CE76-EA51-49B5-91EC-383092E5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E8AA-F72C-4880-91DE-3BB82354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69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30B45A-DB2C-438F-803B-B19A4EA7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748E-93A5-4FF4-959A-F43CB085E8EC}" type="datetime1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EA75E-2A14-40C9-A35A-DF44D3FA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781665-5B0E-412C-9AD3-051B262A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E8AA-F72C-4880-91DE-3BB82354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83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806A4-3123-4A1F-B2EB-2FB97BAB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8E0F78-4E15-43C7-B7E9-7B1F62204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9A653A-54A1-4DC8-A775-DF6A36C1C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ED5B7-65C2-4EB5-B90C-C38EF38A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AEE-C450-4ACC-8976-D9BCD5343723}" type="datetime1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AC6249-6F8B-4883-82E0-4F0AE527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C4F5F3-EA24-41E6-8896-8EC8F1E6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E8AA-F72C-4880-91DE-3BB82354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B1CAB-E815-43B4-8391-6F8AD420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D2B4D0-816E-4965-B295-6B0DD6E77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25CB94-56EB-492C-8E5A-BEA2A6B85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34567B-54B7-4781-85C9-EF752451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FD71-31EF-4144-9C3F-E46ED3CDBA0A}" type="datetime1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AD5C4-135F-4C48-984C-CDA28B8A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E0576-06F7-4D91-963E-ADB508BF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E8AA-F72C-4880-91DE-3BB82354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4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CA44A3-2655-48B6-BEEF-76F4BF4F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906AFE-2DC3-4AD2-B4B2-76A552D1C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3A2F9-5CF1-408A-90BF-DF5B13584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B7D9-09A0-4C62-9824-D9431777812A}" type="datetime1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A793B-48A6-42E1-859A-04FA33F87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C1AE7-FE10-4E47-A5D2-E54AF5C0A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3E8AA-F72C-4880-91DE-3BB82354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23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:80/bernardusclair?id=bookmarks#has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07193-6707-44B4-8BBA-93D95D3B6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3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차시</a:t>
            </a:r>
            <a:r>
              <a:rPr lang="en-US" altLang="ko-KR" dirty="0"/>
              <a:t>. 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오브젝트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1AD668-35E0-4233-BF06-67CB0E59C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1651"/>
            <a:ext cx="9144000" cy="2246149"/>
          </a:xfrm>
        </p:spPr>
        <p:txBody>
          <a:bodyPr/>
          <a:lstStyle/>
          <a:p>
            <a:r>
              <a:rPr lang="ko-KR" altLang="en-US" dirty="0"/>
              <a:t>객체화</a:t>
            </a:r>
            <a:r>
              <a:rPr lang="en-US" altLang="ko-KR" dirty="0"/>
              <a:t>, Core, BOM, DOM </a:t>
            </a:r>
            <a:r>
              <a:rPr lang="ko-KR" altLang="en-US" dirty="0"/>
              <a:t>제어하기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아주대학교</a:t>
            </a:r>
            <a:endParaRPr lang="en-US" altLang="ko-KR" dirty="0"/>
          </a:p>
          <a:p>
            <a:r>
              <a:rPr lang="en-US" altLang="ko-KR" dirty="0"/>
              <a:t>2016-06-22</a:t>
            </a:r>
          </a:p>
          <a:p>
            <a:r>
              <a:rPr lang="ko-KR" altLang="en-US" dirty="0"/>
              <a:t>한승현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8C55D2-9C63-4C63-A219-2D208FA5B809}"/>
              </a:ext>
            </a:extLst>
          </p:cNvPr>
          <p:cNvCxnSpPr>
            <a:cxnSpLocks/>
          </p:cNvCxnSpPr>
          <p:nvPr/>
        </p:nvCxnSpPr>
        <p:spPr>
          <a:xfrm>
            <a:off x="1073791" y="2902591"/>
            <a:ext cx="98990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8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 Core/BOM/DOM</a:t>
            </a:r>
            <a:endParaRPr lang="ko-KR" altLang="en-US" dirty="0"/>
          </a:p>
        </p:txBody>
      </p:sp>
      <p:pic>
        <p:nvPicPr>
          <p:cNvPr id="1028" name="Picture 4" descr="https://s3.ap-northeast-2.amazonaws.com/opentutorials-user-file/module/904/2229.png">
            <a:extLst>
              <a:ext uri="{FF2B5EF4-FFF2-40B4-BE49-F238E27FC236}">
                <a16:creationId xmlns:a16="http://schemas.microsoft.com/office/drawing/2014/main" id="{08B9A85F-D590-4B50-9CFD-4E13C99910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06" y="2013992"/>
            <a:ext cx="5701587" cy="39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7AFA779C-B9FB-4845-BAFA-40FA2E762CE0}"/>
              </a:ext>
            </a:extLst>
          </p:cNvPr>
          <p:cNvSpPr/>
          <p:nvPr/>
        </p:nvSpPr>
        <p:spPr>
          <a:xfrm>
            <a:off x="5308847" y="1824870"/>
            <a:ext cx="1713390" cy="8256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13EA1-53CD-4444-834B-DB1C4EBB7B4E}"/>
              </a:ext>
            </a:extLst>
          </p:cNvPr>
          <p:cNvSpPr txBox="1"/>
          <p:nvPr/>
        </p:nvSpPr>
        <p:spPr>
          <a:xfrm>
            <a:off x="7270812" y="1640204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전역객체</a:t>
            </a:r>
            <a:r>
              <a:rPr lang="en-US" altLang="ko-KR" dirty="0"/>
              <a:t>, window,</a:t>
            </a:r>
            <a:r>
              <a:rPr lang="ko-KR" altLang="en-US" dirty="0"/>
              <a:t> </a:t>
            </a:r>
            <a:r>
              <a:rPr lang="en-US" altLang="ko-KR" dirty="0"/>
              <a:t>frame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805AF86-F904-431B-906E-B24B35BF9A7B}"/>
              </a:ext>
            </a:extLst>
          </p:cNvPr>
          <p:cNvSpPr/>
          <p:nvPr/>
        </p:nvSpPr>
        <p:spPr>
          <a:xfrm>
            <a:off x="3009530" y="3094376"/>
            <a:ext cx="1713390" cy="8256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F161C-F4F3-4C4A-92CC-03530609505B}"/>
              </a:ext>
            </a:extLst>
          </p:cNvPr>
          <p:cNvSpPr txBox="1"/>
          <p:nvPr/>
        </p:nvSpPr>
        <p:spPr>
          <a:xfrm>
            <a:off x="856379" y="4257502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웹페이지에 있는 문서</a:t>
            </a:r>
            <a:endParaRPr lang="en-US" altLang="ko-KR" dirty="0"/>
          </a:p>
          <a:p>
            <a:r>
              <a:rPr lang="en-US" altLang="ko-KR" dirty="0"/>
              <a:t>&lt;body&gt;, &lt;</a:t>
            </a:r>
            <a:r>
              <a:rPr lang="en-US" altLang="ko-KR" dirty="0" err="1"/>
              <a:t>img</a:t>
            </a:r>
            <a:r>
              <a:rPr lang="en-US" altLang="ko-KR" dirty="0"/>
              <a:t>&gt; </a:t>
            </a:r>
            <a:r>
              <a:rPr lang="ko-KR" altLang="en-US" dirty="0"/>
              <a:t>제어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C1BB39D-CC82-451D-A407-013AFC011050}"/>
              </a:ext>
            </a:extLst>
          </p:cNvPr>
          <p:cNvSpPr/>
          <p:nvPr/>
        </p:nvSpPr>
        <p:spPr>
          <a:xfrm>
            <a:off x="5308847" y="3223945"/>
            <a:ext cx="1713390" cy="29537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69055-E159-41F6-857F-E48AFA499BA2}"/>
              </a:ext>
            </a:extLst>
          </p:cNvPr>
          <p:cNvSpPr txBox="1"/>
          <p:nvPr/>
        </p:nvSpPr>
        <p:spPr>
          <a:xfrm>
            <a:off x="7354834" y="5324272"/>
            <a:ext cx="428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탐색</a:t>
            </a:r>
            <a:r>
              <a:rPr lang="en-US" altLang="ko-KR" dirty="0"/>
              <a:t>, </a:t>
            </a:r>
            <a:r>
              <a:rPr lang="ko-KR" altLang="en-US" dirty="0"/>
              <a:t>페이지 </a:t>
            </a:r>
            <a:r>
              <a:rPr lang="ko-KR" altLang="en-US" dirty="0" err="1"/>
              <a:t>리로딩</a:t>
            </a:r>
            <a:r>
              <a:rPr lang="en-US" altLang="ko-KR" dirty="0"/>
              <a:t>, </a:t>
            </a:r>
            <a:r>
              <a:rPr lang="ko-KR" altLang="en-US" dirty="0" err="1"/>
              <a:t>경고창</a:t>
            </a:r>
            <a:r>
              <a:rPr lang="ko-KR" altLang="en-US" dirty="0"/>
              <a:t> 등 제어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EBAF02-6A71-41C8-9A8D-85DEEA92733F}"/>
              </a:ext>
            </a:extLst>
          </p:cNvPr>
          <p:cNvSpPr/>
          <p:nvPr/>
        </p:nvSpPr>
        <p:spPr>
          <a:xfrm>
            <a:off x="7526367" y="2939583"/>
            <a:ext cx="1713390" cy="21234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E4DBAD-1C5E-4808-977E-A914974E342C}"/>
              </a:ext>
            </a:extLst>
          </p:cNvPr>
          <p:cNvSpPr txBox="1"/>
          <p:nvPr/>
        </p:nvSpPr>
        <p:spPr>
          <a:xfrm>
            <a:off x="9668079" y="3539628"/>
            <a:ext cx="1635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Browser </a:t>
            </a:r>
            <a:r>
              <a:rPr lang="ko-KR" altLang="en-US" dirty="0"/>
              <a:t>제어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GAS </a:t>
            </a:r>
            <a:r>
              <a:rPr lang="ko-KR" altLang="en-US" dirty="0"/>
              <a:t>제어</a:t>
            </a:r>
            <a:endParaRPr lang="en-US" altLang="ko-KR" dirty="0"/>
          </a:p>
          <a:p>
            <a:r>
              <a:rPr lang="en-US" altLang="ko-KR" dirty="0"/>
              <a:t>NodeJS </a:t>
            </a:r>
            <a:r>
              <a:rPr lang="ko-KR" altLang="en-US" dirty="0"/>
              <a:t>제어</a:t>
            </a:r>
          </a:p>
        </p:txBody>
      </p:sp>
    </p:spTree>
    <p:extLst>
      <p:ext uri="{BB962C8B-B14F-4D97-AF65-F5344CB8AC3E}">
        <p14:creationId xmlns:p14="http://schemas.microsoft.com/office/powerpoint/2010/main" val="134138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Lab02 </a:t>
            </a:r>
            <a:r>
              <a:rPr lang="ko-KR" altLang="en-US" dirty="0"/>
              <a:t>객체화 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01.bom.html </a:t>
            </a:r>
            <a:r>
              <a:rPr lang="ko-KR" altLang="en-US" dirty="0"/>
              <a:t>확인하기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01.dom.html</a:t>
            </a:r>
            <a:r>
              <a:rPr lang="ko-KR" altLang="en-US" dirty="0"/>
              <a:t> 확인하기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424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오브젝트 모델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객체화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란 무엇인가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JavaScript Core, BOM, DOM</a:t>
            </a:r>
          </a:p>
          <a:p>
            <a:endParaRPr lang="en-US" altLang="ko-KR" dirty="0"/>
          </a:p>
          <a:p>
            <a:r>
              <a:rPr lang="en-US" altLang="ko-KR" dirty="0"/>
              <a:t>BOM</a:t>
            </a:r>
          </a:p>
          <a:p>
            <a:pPr lvl="1"/>
            <a:r>
              <a:rPr lang="ko-KR" altLang="en-US" dirty="0"/>
              <a:t>전역객체</a:t>
            </a:r>
            <a:r>
              <a:rPr lang="en-US" altLang="ko-KR" dirty="0"/>
              <a:t> Window</a:t>
            </a:r>
          </a:p>
          <a:p>
            <a:pPr lvl="1"/>
            <a:r>
              <a:rPr lang="ko-KR" altLang="en-US" dirty="0"/>
              <a:t>사용자와</a:t>
            </a:r>
            <a:r>
              <a:rPr lang="en-US" altLang="ko-KR" dirty="0"/>
              <a:t> </a:t>
            </a:r>
            <a:r>
              <a:rPr lang="ko-KR" altLang="en-US" dirty="0"/>
              <a:t>커뮤니케이션하기</a:t>
            </a:r>
            <a:endParaRPr lang="en-US" altLang="ko-KR" dirty="0"/>
          </a:p>
          <a:p>
            <a:pPr lvl="1"/>
            <a:r>
              <a:rPr lang="en-US" altLang="ko-KR" dirty="0"/>
              <a:t>Location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Navigator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창 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190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B</a:t>
            </a:r>
            <a:r>
              <a:rPr lang="en-US" altLang="ko-KR" dirty="0"/>
              <a:t>rowser </a:t>
            </a:r>
            <a:r>
              <a:rPr lang="en-US" altLang="ko-KR" b="1" dirty="0"/>
              <a:t>O</a:t>
            </a:r>
            <a:r>
              <a:rPr lang="en-US" altLang="ko-KR" dirty="0"/>
              <a:t>bject </a:t>
            </a:r>
            <a:r>
              <a:rPr lang="en-US" altLang="ko-KR" b="1" dirty="0"/>
              <a:t>M</a:t>
            </a:r>
            <a:r>
              <a:rPr lang="en-US" altLang="ko-KR" dirty="0"/>
              <a:t>odel</a:t>
            </a:r>
          </a:p>
          <a:p>
            <a:pPr lvl="1"/>
            <a:r>
              <a:rPr lang="ko-KR" altLang="en-US" dirty="0" err="1"/>
              <a:t>웹브라우저의</a:t>
            </a:r>
            <a:r>
              <a:rPr lang="ko-KR" altLang="en-US" dirty="0"/>
              <a:t> 창</a:t>
            </a:r>
            <a:r>
              <a:rPr lang="en-US" altLang="ko-KR" dirty="0"/>
              <a:t>,</a:t>
            </a:r>
            <a:r>
              <a:rPr lang="ko-KR" altLang="en-US" dirty="0"/>
              <a:t> 프레임을 프로그래밍으로 제어하는 수단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BOM</a:t>
            </a:r>
            <a:r>
              <a:rPr lang="ko-KR" altLang="en-US" dirty="0"/>
              <a:t>은 </a:t>
            </a:r>
            <a:r>
              <a:rPr lang="ko-KR" altLang="en-US" dirty="0" err="1"/>
              <a:t>전역객체인</a:t>
            </a:r>
            <a:r>
              <a:rPr lang="ko-KR" altLang="en-US" dirty="0"/>
              <a:t> </a:t>
            </a:r>
            <a:r>
              <a:rPr lang="en-US" altLang="ko-KR" dirty="0"/>
              <a:t>Window</a:t>
            </a:r>
            <a:r>
              <a:rPr lang="ko-KR" altLang="en-US" dirty="0"/>
              <a:t>의 </a:t>
            </a:r>
            <a:r>
              <a:rPr lang="en-US" altLang="ko-KR" dirty="0"/>
              <a:t>property</a:t>
            </a:r>
            <a:r>
              <a:rPr lang="ko-KR" altLang="en-US" dirty="0"/>
              <a:t>와 </a:t>
            </a:r>
            <a:r>
              <a:rPr lang="en-US" altLang="ko-KR" dirty="0"/>
              <a:t>method</a:t>
            </a:r>
            <a:r>
              <a:rPr lang="ko-KR" altLang="en-US" dirty="0"/>
              <a:t>들을 통해서 제어</a:t>
            </a:r>
            <a:endParaRPr lang="en-US" altLang="ko-KR" dirty="0"/>
          </a:p>
          <a:p>
            <a:pPr lvl="1"/>
            <a:r>
              <a:rPr lang="en-US" altLang="ko-KR" dirty="0"/>
              <a:t>BOM</a:t>
            </a:r>
            <a:r>
              <a:rPr lang="ko-KR" altLang="en-US" dirty="0"/>
              <a:t>에 대한 수업은 </a:t>
            </a:r>
            <a:r>
              <a:rPr lang="en-US" altLang="ko-KR" dirty="0"/>
              <a:t>Window </a:t>
            </a:r>
            <a:r>
              <a:rPr lang="ko-KR" altLang="en-US" dirty="0"/>
              <a:t>객체의 </a:t>
            </a:r>
            <a:r>
              <a:rPr lang="en-US" altLang="ko-KR" dirty="0"/>
              <a:t>property</a:t>
            </a:r>
            <a:r>
              <a:rPr lang="ko-KR" altLang="en-US" dirty="0"/>
              <a:t>와 </a:t>
            </a:r>
            <a:r>
              <a:rPr lang="en-US" altLang="ko-KR" dirty="0"/>
              <a:t>method</a:t>
            </a:r>
            <a:r>
              <a:rPr lang="ko-KR" altLang="en-US" dirty="0"/>
              <a:t>의 제어임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Window</a:t>
            </a:r>
          </a:p>
          <a:p>
            <a:pPr lvl="1"/>
            <a:r>
              <a:rPr lang="ko-KR" altLang="en-US" dirty="0"/>
              <a:t>모든 객체가 속한 객체</a:t>
            </a:r>
            <a:r>
              <a:rPr lang="en-US" altLang="ko-KR" dirty="0"/>
              <a:t>(global)</a:t>
            </a:r>
          </a:p>
          <a:p>
            <a:pPr lvl="1"/>
            <a:r>
              <a:rPr lang="ko-KR" altLang="en-US" dirty="0"/>
              <a:t>식별자 </a:t>
            </a:r>
            <a:r>
              <a:rPr lang="en-US" altLang="ko-KR" dirty="0"/>
              <a:t>= window(</a:t>
            </a:r>
            <a:r>
              <a:rPr lang="ko-KR" altLang="en-US" dirty="0"/>
              <a:t>생략 가능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776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Lab03-1 BOM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Html</a:t>
            </a:r>
            <a:r>
              <a:rPr lang="ko-KR" altLang="en-US" dirty="0"/>
              <a:t>로 </a:t>
            </a:r>
            <a:r>
              <a:rPr lang="en-US" altLang="ko-KR" dirty="0"/>
              <a:t>alert</a:t>
            </a:r>
            <a:r>
              <a:rPr lang="ko-KR" altLang="en-US" dirty="0"/>
              <a:t>를 제어하는 두가지 방법 확인하기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전역변수를 생성하고 접근하기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846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오브젝트 모델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객체화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란 무엇인가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JavaScript Core, BOM, DOM</a:t>
            </a:r>
          </a:p>
          <a:p>
            <a:endParaRPr lang="en-US" altLang="ko-KR" dirty="0"/>
          </a:p>
          <a:p>
            <a:r>
              <a:rPr lang="en-US" altLang="ko-KR" dirty="0"/>
              <a:t>BOM</a:t>
            </a: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전역객체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Window</a:t>
            </a:r>
          </a:p>
          <a:p>
            <a:pPr lvl="1"/>
            <a:r>
              <a:rPr lang="ko-KR" altLang="en-US" dirty="0"/>
              <a:t>사용자와</a:t>
            </a:r>
            <a:r>
              <a:rPr lang="en-US" altLang="ko-KR" dirty="0"/>
              <a:t> </a:t>
            </a:r>
            <a:r>
              <a:rPr lang="ko-KR" altLang="en-US" dirty="0"/>
              <a:t>커뮤니케이션하기</a:t>
            </a:r>
            <a:endParaRPr lang="en-US" altLang="ko-KR" dirty="0"/>
          </a:p>
          <a:p>
            <a:pPr lvl="1"/>
            <a:r>
              <a:rPr lang="en-US" altLang="ko-KR" dirty="0"/>
              <a:t>Location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Navigator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창 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2915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user communication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사용자와 커뮤니케이션</a:t>
            </a:r>
            <a:endParaRPr lang="en-US" altLang="ko-KR" b="1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은 </a:t>
            </a:r>
            <a:r>
              <a:rPr lang="en-US" altLang="ko-KR" dirty="0"/>
              <a:t>form</a:t>
            </a:r>
            <a:r>
              <a:rPr lang="ko-KR" altLang="en-US" dirty="0"/>
              <a:t>을 통해서 사용자와 커뮤니케이션할 수 있는 기능을 제공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(Ex)</a:t>
            </a:r>
          </a:p>
          <a:p>
            <a:pPr lvl="2"/>
            <a:r>
              <a:rPr lang="en-US" altLang="ko-KR" dirty="0"/>
              <a:t>Alert : </a:t>
            </a:r>
            <a:r>
              <a:rPr lang="ko-KR" altLang="en-US" dirty="0" err="1"/>
              <a:t>경고창</a:t>
            </a:r>
            <a:r>
              <a:rPr lang="en-US" altLang="ko-KR" dirty="0"/>
              <a:t>, </a:t>
            </a:r>
            <a:r>
              <a:rPr lang="ko-KR" altLang="en-US" dirty="0"/>
              <a:t>사용자에게 정보를 제공하거나 </a:t>
            </a:r>
            <a:r>
              <a:rPr lang="ko-KR" altLang="en-US" dirty="0" err="1"/>
              <a:t>디버깅등의</a:t>
            </a:r>
            <a:r>
              <a:rPr lang="ko-KR" altLang="en-US" dirty="0"/>
              <a:t> 용도로 많이 사용한다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Confirm: </a:t>
            </a:r>
            <a:r>
              <a:rPr lang="ko-KR" altLang="en-US" dirty="0"/>
              <a:t>확인을 누르면 </a:t>
            </a:r>
            <a:r>
              <a:rPr lang="en-US" altLang="ko-KR" dirty="0"/>
              <a:t>true, </a:t>
            </a:r>
            <a:r>
              <a:rPr lang="ko-KR" altLang="en-US" dirty="0"/>
              <a:t>취소를 누르면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en-US" altLang="ko-KR" dirty="0"/>
              <a:t>return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03.confirm.html </a:t>
            </a:r>
            <a:r>
              <a:rPr lang="ko-KR" altLang="en-US" dirty="0"/>
              <a:t>참고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Prompt: </a:t>
            </a:r>
            <a:r>
              <a:rPr lang="ko-KR" altLang="en-US" dirty="0"/>
              <a:t>사용자로부터 값을 받고 값이 맞거나 틀리면 특정 행동을 취한다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04.prompt.html </a:t>
            </a:r>
            <a:r>
              <a:rPr lang="ko-KR" altLang="en-US" dirty="0"/>
              <a:t>참고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444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오브젝트 모델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객체화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란 무엇인가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JavaScript Core, BOM, DOM</a:t>
            </a:r>
          </a:p>
          <a:p>
            <a:endParaRPr lang="en-US" altLang="ko-KR" dirty="0"/>
          </a:p>
          <a:p>
            <a:r>
              <a:rPr lang="en-US" altLang="ko-KR" dirty="0"/>
              <a:t>BOM</a:t>
            </a: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전역객체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Window</a:t>
            </a: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사용자와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커뮤니케이션하기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ko-KR" dirty="0"/>
              <a:t>Location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Navigator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창 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1563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Location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Location</a:t>
            </a:r>
          </a:p>
          <a:p>
            <a:pPr lvl="1"/>
            <a:r>
              <a:rPr lang="en-US" altLang="ko-KR" dirty="0"/>
              <a:t>Location </a:t>
            </a:r>
            <a:r>
              <a:rPr lang="ko-KR" altLang="en-US" dirty="0"/>
              <a:t>객체는 문서의 주소와 관련된 객체</a:t>
            </a:r>
            <a:br>
              <a:rPr lang="en-US" altLang="ko-KR" dirty="0"/>
            </a:br>
            <a:r>
              <a:rPr lang="ko-KR" altLang="en-US" dirty="0"/>
              <a:t>이 객체를 이용해서 윈도우의 </a:t>
            </a:r>
            <a:r>
              <a:rPr lang="ko-KR" altLang="en-US" b="1" dirty="0"/>
              <a:t>문서 </a:t>
            </a:r>
            <a:r>
              <a:rPr lang="en-US" altLang="ko-KR" b="1" dirty="0"/>
              <a:t>URL</a:t>
            </a:r>
            <a:r>
              <a:rPr lang="ko-KR" altLang="en-US" b="1" dirty="0"/>
              <a:t>을 변경</a:t>
            </a:r>
            <a:r>
              <a:rPr lang="ko-KR" altLang="en-US" dirty="0"/>
              <a:t>할 수 있고</a:t>
            </a:r>
            <a:br>
              <a:rPr lang="en-US" altLang="ko-KR" dirty="0"/>
            </a:br>
            <a:r>
              <a:rPr lang="ko-KR" altLang="en-US" dirty="0"/>
              <a:t>문서의 위치와 관련해서 </a:t>
            </a:r>
            <a:r>
              <a:rPr lang="ko-KR" altLang="en-US" b="1" dirty="0"/>
              <a:t>다양한 정보</a:t>
            </a:r>
            <a:r>
              <a:rPr lang="ko-KR" altLang="en-US" dirty="0"/>
              <a:t>를 얻을 수 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(Lab 04 </a:t>
            </a:r>
            <a:r>
              <a:rPr lang="ko-KR" altLang="en-US" dirty="0"/>
              <a:t>이하의 코드를 콘솔에서 확인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현재 윈도우 </a:t>
            </a:r>
            <a:r>
              <a:rPr lang="en-US" altLang="ko-KR" dirty="0"/>
              <a:t>URL</a:t>
            </a:r>
            <a:r>
              <a:rPr lang="ko-KR" altLang="en-US" dirty="0"/>
              <a:t>알아내기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console.log(</a:t>
            </a:r>
            <a:r>
              <a:rPr lang="en-US" altLang="ko-KR" dirty="0" err="1"/>
              <a:t>location.toString</a:t>
            </a:r>
            <a:r>
              <a:rPr lang="en-US" altLang="ko-KR" dirty="0"/>
              <a:t>(), </a:t>
            </a:r>
            <a:r>
              <a:rPr lang="en-US" altLang="ko-KR" dirty="0" err="1"/>
              <a:t>location.href</a:t>
            </a:r>
            <a:r>
              <a:rPr lang="en-US" altLang="ko-KR" dirty="0"/>
              <a:t>);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URL parsing</a:t>
            </a:r>
            <a:br>
              <a:rPr lang="en-US" altLang="ko-KR" dirty="0"/>
            </a:br>
            <a:r>
              <a:rPr lang="en-US" altLang="ko-KR" dirty="0"/>
              <a:t>console.log(</a:t>
            </a:r>
            <a:r>
              <a:rPr lang="en-US" altLang="ko-KR" dirty="0" err="1"/>
              <a:t>location.protocol</a:t>
            </a:r>
            <a:r>
              <a:rPr lang="en-US" altLang="ko-KR" dirty="0"/>
              <a:t>, </a:t>
            </a:r>
            <a:r>
              <a:rPr lang="en-US" altLang="ko-KR" dirty="0" err="1"/>
              <a:t>location.host</a:t>
            </a:r>
            <a:r>
              <a:rPr lang="en-US" altLang="ko-KR" dirty="0"/>
              <a:t>, </a:t>
            </a:r>
            <a:r>
              <a:rPr lang="en-US" altLang="ko-KR" dirty="0" err="1"/>
              <a:t>location.port</a:t>
            </a:r>
            <a:r>
              <a:rPr lang="en-US" altLang="ko-KR" dirty="0"/>
              <a:t>, </a:t>
            </a:r>
            <a:r>
              <a:rPr lang="en-US" altLang="ko-KR" dirty="0" err="1"/>
              <a:t>location.pathname</a:t>
            </a:r>
            <a:r>
              <a:rPr lang="en-US" altLang="ko-KR" dirty="0"/>
              <a:t>, </a:t>
            </a:r>
            <a:r>
              <a:rPr lang="en-US" altLang="ko-KR" dirty="0" err="1"/>
              <a:t>location.search</a:t>
            </a:r>
            <a:r>
              <a:rPr lang="en-US" altLang="ko-KR" dirty="0"/>
              <a:t>, </a:t>
            </a:r>
            <a:r>
              <a:rPr lang="en-US" altLang="ko-KR" dirty="0" err="1"/>
              <a:t>location.hash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0784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Location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r>
              <a:rPr lang="en-US" altLang="ko-KR" b="1" dirty="0"/>
              <a:t>Location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https://www.facebook.com:80/bernardusclair?id=bookmarks#hash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protocol     host       port   pathname		search	 hash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EE81E0-C79C-47C7-B963-1FAF8D23C39D}"/>
              </a:ext>
            </a:extLst>
          </p:cNvPr>
          <p:cNvSpPr/>
          <p:nvPr/>
        </p:nvSpPr>
        <p:spPr>
          <a:xfrm>
            <a:off x="1536970" y="3429000"/>
            <a:ext cx="1147864" cy="403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20ADBF-481A-4242-85A0-A991D8A6CF2E}"/>
              </a:ext>
            </a:extLst>
          </p:cNvPr>
          <p:cNvSpPr/>
          <p:nvPr/>
        </p:nvSpPr>
        <p:spPr>
          <a:xfrm>
            <a:off x="2809673" y="3429000"/>
            <a:ext cx="2871280" cy="403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1367D0-4E02-4A15-9177-AC7F4E14AB88}"/>
              </a:ext>
            </a:extLst>
          </p:cNvPr>
          <p:cNvSpPr/>
          <p:nvPr/>
        </p:nvSpPr>
        <p:spPr>
          <a:xfrm>
            <a:off x="5805792" y="3429000"/>
            <a:ext cx="439365" cy="403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794008-C2A7-447C-95B5-F96489CB0CAE}"/>
              </a:ext>
            </a:extLst>
          </p:cNvPr>
          <p:cNvSpPr/>
          <p:nvPr/>
        </p:nvSpPr>
        <p:spPr>
          <a:xfrm>
            <a:off x="6395936" y="3429000"/>
            <a:ext cx="2300592" cy="403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49EDAF-FEBC-4BD7-9E0E-950B157661C0}"/>
              </a:ext>
            </a:extLst>
          </p:cNvPr>
          <p:cNvSpPr/>
          <p:nvPr/>
        </p:nvSpPr>
        <p:spPr>
          <a:xfrm>
            <a:off x="8816502" y="3429001"/>
            <a:ext cx="2078477" cy="403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7F409C-21C3-4D4C-AF22-6A7A1C9E9ADB}"/>
              </a:ext>
            </a:extLst>
          </p:cNvPr>
          <p:cNvSpPr/>
          <p:nvPr/>
        </p:nvSpPr>
        <p:spPr>
          <a:xfrm>
            <a:off x="11014953" y="3467100"/>
            <a:ext cx="724763" cy="364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3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오브젝트 모델</a:t>
            </a:r>
            <a:r>
              <a:rPr lang="en-US" altLang="ko-KR" dirty="0"/>
              <a:t>(</a:t>
            </a:r>
            <a:r>
              <a:rPr lang="ko-KR" altLang="en-US" dirty="0"/>
              <a:t>객체화</a:t>
            </a:r>
            <a:r>
              <a:rPr lang="en-US" altLang="ko-KR" dirty="0"/>
              <a:t>)</a:t>
            </a:r>
            <a:r>
              <a:rPr lang="ko-KR" altLang="en-US" dirty="0"/>
              <a:t>란 무엇인가</a:t>
            </a:r>
            <a:endParaRPr lang="en-US" altLang="ko-KR" dirty="0"/>
          </a:p>
          <a:p>
            <a:r>
              <a:rPr lang="en-US" altLang="ko-KR" dirty="0"/>
              <a:t>JavaScript Core, BOM, DOM</a:t>
            </a:r>
          </a:p>
          <a:p>
            <a:endParaRPr lang="en-US" altLang="ko-KR" dirty="0"/>
          </a:p>
          <a:p>
            <a:r>
              <a:rPr lang="en-US" altLang="ko-KR" dirty="0"/>
              <a:t>BOM</a:t>
            </a:r>
          </a:p>
          <a:p>
            <a:pPr lvl="1"/>
            <a:r>
              <a:rPr lang="ko-KR" altLang="en-US" dirty="0"/>
              <a:t>전역객체</a:t>
            </a:r>
            <a:r>
              <a:rPr lang="en-US" altLang="ko-KR" dirty="0"/>
              <a:t> Window</a:t>
            </a:r>
          </a:p>
          <a:p>
            <a:pPr lvl="1"/>
            <a:r>
              <a:rPr lang="ko-KR" altLang="en-US" dirty="0"/>
              <a:t>사용자와</a:t>
            </a:r>
            <a:r>
              <a:rPr lang="en-US" altLang="ko-KR" dirty="0"/>
              <a:t> </a:t>
            </a:r>
            <a:r>
              <a:rPr lang="ko-KR" altLang="en-US" dirty="0"/>
              <a:t>커뮤니케이션하기</a:t>
            </a:r>
            <a:endParaRPr lang="en-US" altLang="ko-KR" dirty="0"/>
          </a:p>
          <a:p>
            <a:pPr lvl="1"/>
            <a:r>
              <a:rPr lang="en-US" altLang="ko-KR" dirty="0"/>
              <a:t>Location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Navigator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창 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751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Location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b="1" dirty="0"/>
              <a:t>Location</a:t>
            </a:r>
          </a:p>
          <a:p>
            <a:pPr lvl="1"/>
            <a:r>
              <a:rPr lang="en-US" altLang="ko-KR" dirty="0"/>
              <a:t>Location </a:t>
            </a:r>
            <a:r>
              <a:rPr lang="ko-KR" altLang="en-US" dirty="0"/>
              <a:t>객체는 문서의 주소와 관련된 객체</a:t>
            </a:r>
            <a:br>
              <a:rPr lang="en-US" altLang="ko-KR" dirty="0"/>
            </a:br>
            <a:r>
              <a:rPr lang="ko-KR" altLang="en-US" dirty="0"/>
              <a:t>이 객체를 이용해서 윈도우의 </a:t>
            </a:r>
            <a:r>
              <a:rPr lang="ko-KR" altLang="en-US" b="1" dirty="0"/>
              <a:t>문서 </a:t>
            </a:r>
            <a:r>
              <a:rPr lang="en-US" altLang="ko-KR" b="1" dirty="0"/>
              <a:t>URL</a:t>
            </a:r>
            <a:r>
              <a:rPr lang="ko-KR" altLang="en-US" b="1" dirty="0"/>
              <a:t>을 변경</a:t>
            </a:r>
            <a:r>
              <a:rPr lang="ko-KR" altLang="en-US" dirty="0"/>
              <a:t>할 수 있고</a:t>
            </a:r>
            <a:br>
              <a:rPr lang="en-US" altLang="ko-KR" dirty="0"/>
            </a:br>
            <a:r>
              <a:rPr lang="ko-KR" altLang="en-US" dirty="0"/>
              <a:t>문서의 위치와 관련해서 </a:t>
            </a:r>
            <a:r>
              <a:rPr lang="ko-KR" altLang="en-US" b="1" dirty="0"/>
              <a:t>다양한 정보</a:t>
            </a:r>
            <a:r>
              <a:rPr lang="ko-KR" altLang="en-US" dirty="0"/>
              <a:t>를 얻을 수 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(Lab 04 </a:t>
            </a:r>
            <a:r>
              <a:rPr lang="ko-KR" altLang="en-US" dirty="0"/>
              <a:t>이하의 코드를 콘솔에서 확인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현재 문서를 네이버로 이동한다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en-US" altLang="ko-KR" dirty="0" err="1"/>
              <a:t>location.href</a:t>
            </a:r>
            <a:r>
              <a:rPr lang="en-US" altLang="ko-KR" dirty="0"/>
              <a:t>=‘www.naver.com’</a:t>
            </a:r>
          </a:p>
          <a:p>
            <a:pPr marL="914400" lvl="2" indent="0">
              <a:buNone/>
            </a:pPr>
            <a:r>
              <a:rPr lang="en-US" altLang="ko-KR" dirty="0"/>
              <a:t>location = ‘www.naver.com’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현재 페이지를 </a:t>
            </a:r>
            <a:r>
              <a:rPr lang="ko-KR" altLang="en-US" dirty="0" err="1"/>
              <a:t>재로드한다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en-US" altLang="ko-KR" dirty="0" err="1"/>
              <a:t>location.reload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오브젝트 모델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객체화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란 무엇인가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JavaScript Core, BOM, DOM</a:t>
            </a:r>
          </a:p>
          <a:p>
            <a:endParaRPr lang="en-US" altLang="ko-KR" dirty="0"/>
          </a:p>
          <a:p>
            <a:r>
              <a:rPr lang="en-US" altLang="ko-KR" dirty="0"/>
              <a:t>BOM</a:t>
            </a: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전역객체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Window</a:t>
            </a: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사용자와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커뮤니케이션하기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Location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객체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ko-KR" dirty="0"/>
              <a:t>Navigator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창 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8384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Navigator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b="1" dirty="0"/>
              <a:t>Navigator</a:t>
            </a:r>
          </a:p>
          <a:p>
            <a:pPr lvl="1"/>
            <a:r>
              <a:rPr lang="en-US" altLang="ko-KR" dirty="0"/>
              <a:t>Navigator </a:t>
            </a:r>
            <a:r>
              <a:rPr lang="ko-KR" altLang="en-US" dirty="0"/>
              <a:t>객체는 브라우저의 정보를 제공하는 객체</a:t>
            </a:r>
            <a:endParaRPr lang="en-US" altLang="ko-KR" dirty="0"/>
          </a:p>
          <a:p>
            <a:pPr lvl="1"/>
            <a:r>
              <a:rPr lang="ko-KR" altLang="en-US" dirty="0"/>
              <a:t>서로 다양한 플랫폼</a:t>
            </a:r>
            <a:r>
              <a:rPr lang="en-US" altLang="ko-KR" dirty="0"/>
              <a:t>(</a:t>
            </a:r>
            <a:r>
              <a:rPr lang="ko-KR" altLang="en-US" dirty="0"/>
              <a:t>크롬</a:t>
            </a:r>
            <a:r>
              <a:rPr lang="en-US" altLang="ko-KR" dirty="0"/>
              <a:t>, IE, Edge, Firefox…)</a:t>
            </a:r>
            <a:r>
              <a:rPr lang="ko-KR" altLang="en-US" dirty="0"/>
              <a:t>의</a:t>
            </a:r>
            <a:r>
              <a:rPr lang="en-US" altLang="ko-KR" dirty="0"/>
              <a:t> cross-browsing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(Lab 05 </a:t>
            </a:r>
            <a:r>
              <a:rPr lang="ko-KR" altLang="en-US" dirty="0"/>
              <a:t>이하의 코드를 콘솔에서 확인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console.dir</a:t>
            </a:r>
            <a:r>
              <a:rPr lang="en-US" altLang="ko-KR" dirty="0"/>
              <a:t>(navigator); #</a:t>
            </a:r>
            <a:r>
              <a:rPr lang="ko-KR" altLang="en-US" dirty="0"/>
              <a:t>객체의 속성 열람 가능</a:t>
            </a:r>
            <a:endParaRPr lang="en-US" altLang="ko-KR" dirty="0"/>
          </a:p>
          <a:p>
            <a:pPr lvl="2"/>
            <a:r>
              <a:rPr lang="en-US" altLang="ko-KR" dirty="0" err="1"/>
              <a:t>console.dir</a:t>
            </a:r>
            <a:r>
              <a:rPr lang="en-US" altLang="ko-KR" dirty="0"/>
              <a:t>(</a:t>
            </a:r>
            <a:r>
              <a:rPr lang="en-US" altLang="ko-KR" dirty="0" err="1"/>
              <a:t>navigator.appName</a:t>
            </a:r>
            <a:r>
              <a:rPr lang="en-US" altLang="ko-KR" dirty="0"/>
              <a:t>); #</a:t>
            </a:r>
            <a:r>
              <a:rPr lang="ko-KR" altLang="en-US" dirty="0"/>
              <a:t>브라우저 이름</a:t>
            </a:r>
            <a:endParaRPr lang="en-US" altLang="ko-KR" dirty="0"/>
          </a:p>
          <a:p>
            <a:pPr lvl="2"/>
            <a:r>
              <a:rPr lang="en-US" altLang="ko-KR" dirty="0" err="1"/>
              <a:t>console.dir</a:t>
            </a:r>
            <a:r>
              <a:rPr lang="en-US" altLang="ko-KR" dirty="0"/>
              <a:t>(</a:t>
            </a:r>
            <a:r>
              <a:rPr lang="en-US" altLang="ko-KR" dirty="0" err="1"/>
              <a:t>navigator.userAgent</a:t>
            </a:r>
            <a:r>
              <a:rPr lang="en-US" altLang="ko-KR" dirty="0"/>
              <a:t>); #</a:t>
            </a:r>
            <a:r>
              <a:rPr lang="ko-KR" altLang="en-US" dirty="0"/>
              <a:t>브라우저</a:t>
            </a:r>
            <a:r>
              <a:rPr lang="en-US" altLang="ko-KR" dirty="0"/>
              <a:t>/</a:t>
            </a:r>
            <a:r>
              <a:rPr lang="ko-KR" altLang="en-US" dirty="0"/>
              <a:t>서버간 </a:t>
            </a:r>
            <a:r>
              <a:rPr lang="en-US" altLang="ko-KR" dirty="0"/>
              <a:t>user-agent http header</a:t>
            </a:r>
          </a:p>
          <a:p>
            <a:pPr lvl="2"/>
            <a:r>
              <a:rPr lang="en-US" altLang="ko-KR" dirty="0" err="1"/>
              <a:t>console.dir</a:t>
            </a:r>
            <a:r>
              <a:rPr lang="en-US" altLang="ko-KR" dirty="0"/>
              <a:t>(</a:t>
            </a:r>
            <a:r>
              <a:rPr lang="en-US" altLang="ko-KR" dirty="0" err="1"/>
              <a:t>navigator.platform</a:t>
            </a:r>
            <a:r>
              <a:rPr lang="en-US" altLang="ko-KR" dirty="0"/>
              <a:t>); #</a:t>
            </a:r>
            <a:r>
              <a:rPr lang="ko-KR" altLang="en-US" dirty="0"/>
              <a:t>운영체제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2437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Navigator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b="1" dirty="0"/>
              <a:t>Navigator</a:t>
            </a:r>
          </a:p>
          <a:p>
            <a:pPr lvl="1"/>
            <a:r>
              <a:rPr lang="en-US" altLang="ko-KR" dirty="0"/>
              <a:t>Navigator </a:t>
            </a:r>
            <a:r>
              <a:rPr lang="ko-KR" altLang="en-US" dirty="0"/>
              <a:t>객체는 브라우저의 정보를 제공하는 객체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선생님</a:t>
            </a:r>
            <a:r>
              <a:rPr lang="en-US" altLang="ko-KR" dirty="0"/>
              <a:t>, </a:t>
            </a:r>
            <a:r>
              <a:rPr lang="ko-KR" altLang="en-US" dirty="0"/>
              <a:t>근데 이게 왜 필요한가요</a:t>
            </a:r>
            <a:r>
              <a:rPr lang="en-US" altLang="ko-KR" dirty="0"/>
              <a:t>?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ko-KR" altLang="en-US" b="1" dirty="0"/>
              <a:t>기능 테스트 때문</a:t>
            </a:r>
            <a:endParaRPr lang="en-US" altLang="ko-KR" b="1" dirty="0"/>
          </a:p>
          <a:p>
            <a:pPr lvl="2"/>
            <a:r>
              <a:rPr lang="ko-KR" altLang="en-US" dirty="0"/>
              <a:t>사용자의 브라우저에 개발자가 쓰고 싶은 기능이 있는지 없는지 여부 확인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b="1" dirty="0"/>
          </a:p>
          <a:p>
            <a:pPr marL="914400" lvl="2" indent="0">
              <a:buNone/>
            </a:pPr>
            <a:r>
              <a:rPr lang="en-US" altLang="ko-KR" b="1" dirty="0"/>
              <a:t>(example)</a:t>
            </a:r>
            <a:r>
              <a:rPr lang="ko-KR" altLang="en-US" dirty="0"/>
              <a:t> 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 err="1"/>
              <a:t>Object.keys</a:t>
            </a:r>
            <a:r>
              <a:rPr lang="ko-KR" altLang="en-US" dirty="0"/>
              <a:t>라는 메소드는 객체의 </a:t>
            </a:r>
            <a:r>
              <a:rPr lang="en-US" altLang="ko-KR" dirty="0"/>
              <a:t>key </a:t>
            </a:r>
            <a:r>
              <a:rPr lang="ko-KR" altLang="en-US" dirty="0"/>
              <a:t>값을 배열로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의 메소드다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ko-KR" altLang="en-US" dirty="0"/>
              <a:t>이 메소드는 </a:t>
            </a:r>
            <a:r>
              <a:rPr lang="en-US" altLang="ko-KR" dirty="0"/>
              <a:t>ECMAScript5</a:t>
            </a:r>
            <a:r>
              <a:rPr lang="ko-KR" altLang="en-US" dirty="0"/>
              <a:t>에 추가되었기 때문에 오래된 자바스크립트와는 호환되지 않는다</a:t>
            </a:r>
            <a:r>
              <a:rPr lang="en-US" altLang="ko-KR" dirty="0"/>
              <a:t>. lab06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확인해보자</a:t>
            </a:r>
            <a:r>
              <a:rPr lang="en-US" altLang="ko-KR" dirty="0"/>
              <a:t>.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40247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458"/>
            <a:ext cx="10515600" cy="1325563"/>
          </a:xfrm>
        </p:spPr>
        <p:txBody>
          <a:bodyPr/>
          <a:lstStyle/>
          <a:p>
            <a:r>
              <a:rPr lang="en-US" altLang="ko-KR" dirty="0"/>
              <a:t>Lab06-</a:t>
            </a:r>
            <a:r>
              <a:rPr lang="ko-KR" altLang="en-US" dirty="0"/>
              <a:t> 기능 테스트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C540097-0982-4E66-ACD2-58836F810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7105" y="781958"/>
            <a:ext cx="7417790" cy="594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6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오브젝트 모델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객체화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란 무엇인가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JavaScript Core, BOM, DOM</a:t>
            </a:r>
          </a:p>
          <a:p>
            <a:endParaRPr lang="en-US" altLang="ko-KR" dirty="0"/>
          </a:p>
          <a:p>
            <a:r>
              <a:rPr lang="en-US" altLang="ko-KR" dirty="0"/>
              <a:t>BOM</a:t>
            </a: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전역객체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Window</a:t>
            </a: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사용자와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커뮤니케이션하기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Location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객체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Navigator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객체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dirty="0"/>
              <a:t>창 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3506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 – </a:t>
            </a:r>
            <a:r>
              <a:rPr lang="ko-KR" altLang="en-US" dirty="0"/>
              <a:t>창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b="1" dirty="0"/>
              <a:t>Page management</a:t>
            </a:r>
          </a:p>
          <a:p>
            <a:pPr lvl="1"/>
            <a:r>
              <a:rPr lang="en-US" altLang="ko-KR" dirty="0" err="1"/>
              <a:t>window.open</a:t>
            </a:r>
            <a:r>
              <a:rPr lang="en-US" altLang="ko-KR" dirty="0"/>
              <a:t> </a:t>
            </a:r>
            <a:r>
              <a:rPr lang="ko-KR" altLang="en-US" dirty="0"/>
              <a:t>함수는 새 창 생성</a:t>
            </a:r>
            <a:endParaRPr lang="en-US" altLang="ko-KR" dirty="0"/>
          </a:p>
          <a:p>
            <a:pPr lvl="1"/>
            <a:r>
              <a:rPr lang="ko-KR" altLang="en-US" dirty="0"/>
              <a:t>최근의 브라우저는 </a:t>
            </a:r>
            <a:r>
              <a:rPr lang="en-US" altLang="ko-KR" dirty="0"/>
              <a:t>tab</a:t>
            </a:r>
            <a:r>
              <a:rPr lang="ko-KR" altLang="en-US" dirty="0"/>
              <a:t>을 지원하므로 </a:t>
            </a:r>
            <a:r>
              <a:rPr lang="en-US" altLang="ko-KR" dirty="0"/>
              <a:t>tab</a:t>
            </a:r>
            <a:r>
              <a:rPr lang="ko-KR" altLang="en-US" dirty="0"/>
              <a:t>이 </a:t>
            </a:r>
            <a:r>
              <a:rPr lang="en-US" altLang="ko-KR" dirty="0"/>
              <a:t>default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lab07</a:t>
            </a:r>
          </a:p>
          <a:p>
            <a:pPr lvl="2"/>
            <a:r>
              <a:rPr lang="en-US" altLang="ko-KR" dirty="0"/>
              <a:t>05.new_page.html </a:t>
            </a:r>
            <a:r>
              <a:rPr lang="ko-KR" altLang="en-US" dirty="0"/>
              <a:t>로 페이지 제어 확인</a:t>
            </a:r>
            <a:endParaRPr lang="en-US" altLang="ko-KR" dirty="0"/>
          </a:p>
          <a:p>
            <a:pPr lvl="2"/>
            <a:r>
              <a:rPr lang="en-US" altLang="ko-KR" dirty="0"/>
              <a:t>05.popup.html</a:t>
            </a:r>
            <a:r>
              <a:rPr lang="ko-KR" altLang="en-US" dirty="0"/>
              <a:t>로 팝업 제어 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1236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오브젝트 모델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객체화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란 무엇인가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JavaScript Core, BOM, DOM</a:t>
            </a:r>
          </a:p>
          <a:p>
            <a:endParaRPr lang="en-US" altLang="ko-KR" dirty="0"/>
          </a:p>
          <a:p>
            <a:r>
              <a:rPr lang="en-US" altLang="ko-KR" dirty="0"/>
              <a:t>DOM</a:t>
            </a:r>
          </a:p>
          <a:p>
            <a:pPr lvl="1"/>
            <a:r>
              <a:rPr lang="ko-KR" altLang="en-US" dirty="0"/>
              <a:t>제어 대상 찾기</a:t>
            </a:r>
            <a:endParaRPr lang="en-US" altLang="ko-KR" dirty="0"/>
          </a:p>
          <a:p>
            <a:pPr lvl="1"/>
            <a:r>
              <a:rPr lang="en-US" altLang="ko-KR" dirty="0"/>
              <a:t>jQuery</a:t>
            </a:r>
          </a:p>
          <a:p>
            <a:pPr lvl="1"/>
            <a:r>
              <a:rPr lang="en-US" altLang="ko-KR" dirty="0"/>
              <a:t>HTML Element</a:t>
            </a:r>
          </a:p>
        </p:txBody>
      </p:sp>
    </p:spTree>
    <p:extLst>
      <p:ext uri="{BB962C8B-B14F-4D97-AF65-F5344CB8AC3E}">
        <p14:creationId xmlns:p14="http://schemas.microsoft.com/office/powerpoint/2010/main" val="279687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</a:t>
            </a:r>
            <a:r>
              <a:rPr lang="en-US" altLang="ko-KR" dirty="0"/>
              <a:t>ocument </a:t>
            </a:r>
            <a:r>
              <a:rPr lang="en-US" altLang="ko-KR" b="1" dirty="0"/>
              <a:t>O</a:t>
            </a:r>
            <a:r>
              <a:rPr lang="en-US" altLang="ko-KR" dirty="0"/>
              <a:t>bject </a:t>
            </a:r>
            <a:r>
              <a:rPr lang="en-US" altLang="ko-KR" b="1" dirty="0"/>
              <a:t>M</a:t>
            </a:r>
            <a:r>
              <a:rPr lang="en-US" altLang="ko-KR" dirty="0"/>
              <a:t>odel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웹페이지를 자바스크립트로 제어하기 위한 객체 모델을 의미</a:t>
            </a:r>
            <a:endParaRPr lang="en-US" altLang="ko-KR" dirty="0"/>
          </a:p>
          <a:p>
            <a:pPr lvl="1"/>
            <a:r>
              <a:rPr lang="en-US" altLang="ko-KR" dirty="0"/>
              <a:t>window </a:t>
            </a:r>
            <a:r>
              <a:rPr lang="ko-KR" altLang="en-US" dirty="0"/>
              <a:t>객체의 </a:t>
            </a:r>
            <a:r>
              <a:rPr lang="en-US" altLang="ko-KR" dirty="0"/>
              <a:t>document property</a:t>
            </a:r>
            <a:r>
              <a:rPr lang="ko-KR" altLang="en-US" dirty="0"/>
              <a:t>를 통해서 사용할 수 있음</a:t>
            </a:r>
            <a:endParaRPr lang="en-US" altLang="ko-KR" dirty="0"/>
          </a:p>
          <a:p>
            <a:pPr lvl="1"/>
            <a:r>
              <a:rPr lang="en-US" altLang="ko-KR" dirty="0"/>
              <a:t>Window </a:t>
            </a:r>
            <a:r>
              <a:rPr lang="ko-KR" altLang="en-US" dirty="0"/>
              <a:t>객체가 창을 의미한다면 </a:t>
            </a:r>
            <a:br>
              <a:rPr lang="en-US" altLang="ko-KR" dirty="0"/>
            </a:br>
            <a:r>
              <a:rPr lang="en-US" altLang="ko-KR" dirty="0"/>
              <a:t>Document </a:t>
            </a:r>
            <a:r>
              <a:rPr lang="ko-KR" altLang="en-US" dirty="0"/>
              <a:t>객체는 윈도우에 </a:t>
            </a:r>
            <a:r>
              <a:rPr lang="ko-KR" altLang="en-US" dirty="0" err="1"/>
              <a:t>로드된</a:t>
            </a:r>
            <a:r>
              <a:rPr lang="ko-KR" altLang="en-US" dirty="0"/>
              <a:t> 문서를 의미함</a:t>
            </a:r>
            <a:r>
              <a:rPr lang="en-US" altLang="ko-KR" dirty="0"/>
              <a:t> </a:t>
            </a:r>
          </a:p>
          <a:p>
            <a:pPr lvl="1"/>
            <a:r>
              <a:rPr lang="en-US" altLang="ko-KR" dirty="0"/>
              <a:t>DOM</a:t>
            </a:r>
            <a:r>
              <a:rPr lang="ko-KR" altLang="en-US" dirty="0"/>
              <a:t>의 수업은 문서를 제어하는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161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ko-KR" altLang="en-US" b="1" dirty="0"/>
              <a:t>제어 대상 찾기</a:t>
            </a:r>
            <a:endParaRPr lang="en-US" altLang="ko-KR" b="1" dirty="0"/>
          </a:p>
          <a:p>
            <a:pPr lvl="1"/>
            <a:r>
              <a:rPr lang="ko-KR" altLang="en-US" dirty="0"/>
              <a:t>문서 내에서 객체를 찾는 방법은 </a:t>
            </a:r>
            <a:r>
              <a:rPr lang="en-US" altLang="ko-KR" dirty="0"/>
              <a:t>document</a:t>
            </a:r>
            <a:r>
              <a:rPr lang="ko-KR" altLang="en-US" dirty="0"/>
              <a:t>객체의 </a:t>
            </a:r>
            <a:r>
              <a:rPr lang="en-US" altLang="ko-KR" dirty="0"/>
              <a:t>method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브라우저가 </a:t>
            </a:r>
            <a:r>
              <a:rPr lang="ko-KR" altLang="en-US" dirty="0" err="1"/>
              <a:t>만들어놓은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의 태그를 바탕으로 한 객체를 찾는다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document.getElementsByName</a:t>
            </a:r>
            <a:endParaRPr lang="en-US" altLang="ko-KR" dirty="0"/>
          </a:p>
          <a:p>
            <a:pPr lvl="1"/>
            <a:r>
              <a:rPr lang="ko-KR" altLang="en-US" dirty="0"/>
              <a:t>인자로</a:t>
            </a:r>
            <a:r>
              <a:rPr lang="en-US" altLang="ko-KR" dirty="0"/>
              <a:t> </a:t>
            </a:r>
            <a:r>
              <a:rPr lang="ko-KR" altLang="en-US" dirty="0"/>
              <a:t>전달된 태그명에 해당하는 객체들을 찾아 그 리스트를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NodeList</a:t>
            </a:r>
            <a:r>
              <a:rPr lang="ko-KR" altLang="en-US" dirty="0"/>
              <a:t>라는 유사 배열에 담아 반환한다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lab08- 06.find_target.html</a:t>
            </a:r>
            <a:r>
              <a:rPr lang="ko-KR" altLang="en-US" dirty="0"/>
              <a:t>로 </a:t>
            </a:r>
            <a:r>
              <a:rPr lang="en-US" altLang="ko-KR" dirty="0"/>
              <a:t>list</a:t>
            </a:r>
            <a:r>
              <a:rPr lang="ko-KR" altLang="en-US" dirty="0"/>
              <a:t>형 문서의 객체 찾기</a:t>
            </a:r>
            <a:endParaRPr lang="en-US" altLang="ko-KR" dirty="0"/>
          </a:p>
          <a:p>
            <a:pPr lvl="1"/>
            <a:r>
              <a:rPr lang="en-US" altLang="ko-KR" dirty="0"/>
              <a:t>06.narrow_target.html, </a:t>
            </a:r>
            <a:r>
              <a:rPr lang="ko-KR" altLang="en-US" dirty="0"/>
              <a:t>조회의 대상을 좁히려면 어떻게 해야 될까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06.className.html</a:t>
            </a:r>
            <a:r>
              <a:rPr lang="ko-KR" altLang="en-US" dirty="0"/>
              <a:t>로 </a:t>
            </a:r>
            <a:r>
              <a:rPr lang="en-US" altLang="ko-KR" dirty="0" err="1"/>
              <a:t>classname</a:t>
            </a:r>
            <a:r>
              <a:rPr lang="ko-KR" altLang="en-US" dirty="0"/>
              <a:t>으로 제어 대상 찾기</a:t>
            </a:r>
            <a:endParaRPr lang="en-US" altLang="ko-KR" dirty="0"/>
          </a:p>
          <a:p>
            <a:pPr lvl="1"/>
            <a:r>
              <a:rPr lang="en-US" altLang="ko-KR" dirty="0"/>
              <a:t>06.id.html</a:t>
            </a:r>
            <a:r>
              <a:rPr lang="ko-KR" altLang="en-US" dirty="0"/>
              <a:t>로 </a:t>
            </a:r>
            <a:r>
              <a:rPr lang="en-US" altLang="ko-KR" dirty="0" err="1"/>
              <a:t>classname</a:t>
            </a:r>
            <a:r>
              <a:rPr lang="ko-KR" altLang="en-US" dirty="0"/>
              <a:t>으로 제어 대상 찾기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787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오브젝트 모델</a:t>
            </a:r>
            <a:r>
              <a:rPr lang="en-US" altLang="ko-KR" dirty="0"/>
              <a:t>(</a:t>
            </a:r>
            <a:r>
              <a:rPr lang="ko-KR" altLang="en-US" dirty="0"/>
              <a:t>객체화</a:t>
            </a:r>
            <a:r>
              <a:rPr lang="en-US" altLang="ko-KR" dirty="0"/>
              <a:t>)</a:t>
            </a:r>
            <a:r>
              <a:rPr lang="ko-KR" altLang="en-US" dirty="0"/>
              <a:t>란 무엇인가</a:t>
            </a:r>
            <a:endParaRPr lang="en-US" altLang="ko-KR" dirty="0"/>
          </a:p>
          <a:p>
            <a:r>
              <a:rPr lang="en-US" altLang="ko-KR" dirty="0"/>
              <a:t>JavaScript Core, BOM, DOM</a:t>
            </a:r>
          </a:p>
          <a:p>
            <a:endParaRPr lang="en-US" altLang="ko-KR" dirty="0"/>
          </a:p>
          <a:p>
            <a:r>
              <a:rPr lang="en-US" altLang="ko-KR" dirty="0"/>
              <a:t>DOM</a:t>
            </a:r>
          </a:p>
          <a:p>
            <a:pPr lvl="1"/>
            <a:r>
              <a:rPr lang="ko-KR" altLang="en-US" dirty="0"/>
              <a:t>제어 대상 찾기</a:t>
            </a:r>
            <a:endParaRPr lang="en-US" altLang="ko-KR" dirty="0"/>
          </a:p>
          <a:p>
            <a:pPr lvl="1"/>
            <a:r>
              <a:rPr lang="en-US" altLang="ko-KR" dirty="0"/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3394761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오브젝트 모델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객체화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란 무엇인가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JavaScript Core, BOM, DOM</a:t>
            </a:r>
          </a:p>
          <a:p>
            <a:endParaRPr lang="en-US" altLang="ko-KR" dirty="0"/>
          </a:p>
          <a:p>
            <a:r>
              <a:rPr lang="en-US" altLang="ko-KR" dirty="0"/>
              <a:t>DOM</a:t>
            </a: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제어 대상 찾기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ko-KR" dirty="0"/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3915004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자바스크립트 라이브러리 중 가장 많이 쓰이는 라이브러리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jQuery</a:t>
            </a:r>
            <a:r>
              <a:rPr lang="ko-KR" altLang="en-US" dirty="0"/>
              <a:t>는 </a:t>
            </a:r>
            <a:r>
              <a:rPr lang="en-US" altLang="ko-KR" dirty="0"/>
              <a:t>DOM</a:t>
            </a:r>
            <a:r>
              <a:rPr lang="ko-KR" altLang="en-US" dirty="0"/>
              <a:t>을 내부에 감추고 보다 쉽게 웹페이지를 조작할 수 있도록 돕는 도구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6764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fontAlgn="base"/>
            <a:r>
              <a:rPr lang="en-US" altLang="ko-KR" dirty="0"/>
              <a:t>jQuery</a:t>
            </a:r>
            <a:r>
              <a:rPr lang="ko-KR" altLang="en-US" dirty="0"/>
              <a:t>를 이용하면 </a:t>
            </a:r>
            <a:r>
              <a:rPr lang="en-US" altLang="ko-KR" dirty="0"/>
              <a:t>DOM</a:t>
            </a:r>
            <a:r>
              <a:rPr lang="ko-KR" altLang="en-US" dirty="0"/>
              <a:t>을 사용하는 것 보다 훨씬 효율적으로 필요한 객체를 조회할 수 있다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/>
              <a:t>jQuery</a:t>
            </a:r>
            <a:r>
              <a:rPr lang="ko-KR" altLang="en-US" dirty="0"/>
              <a:t>는 객체를 조회할 때 </a:t>
            </a:r>
            <a:r>
              <a:rPr lang="en-US" altLang="ko-KR" dirty="0"/>
              <a:t>CSS </a:t>
            </a:r>
            <a:r>
              <a:rPr lang="ko-KR" altLang="en-US" dirty="0"/>
              <a:t>선택자를 이용한다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jQuery</a:t>
            </a:r>
            <a:r>
              <a:rPr lang="ko-KR" altLang="en-US" dirty="0"/>
              <a:t>의 함수는 </a:t>
            </a:r>
            <a:r>
              <a:rPr lang="en-US" altLang="ko-KR" dirty="0"/>
              <a:t>$()</a:t>
            </a:r>
            <a:r>
              <a:rPr lang="ko-KR" altLang="en-US" dirty="0"/>
              <a:t>로 표현한다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$(‘li’).</a:t>
            </a:r>
            <a:r>
              <a:rPr lang="en-US" altLang="ko-KR" dirty="0" err="1"/>
              <a:t>css</a:t>
            </a:r>
            <a:r>
              <a:rPr lang="en-US" altLang="ko-KR" dirty="0"/>
              <a:t>(‘</a:t>
            </a:r>
            <a:r>
              <a:rPr lang="en-US" altLang="ko-KR" dirty="0" err="1"/>
              <a:t>color’,‘red</a:t>
            </a:r>
            <a:r>
              <a:rPr lang="en-US" altLang="ko-KR" dirty="0"/>
              <a:t>’);</a:t>
            </a:r>
            <a:br>
              <a:rPr lang="ko-KR" altLang="en-US" dirty="0"/>
            </a:br>
            <a:r>
              <a:rPr lang="en-US" altLang="ko-KR" dirty="0"/>
              <a:t>07.jquery_extension.html</a:t>
            </a:r>
            <a:r>
              <a:rPr lang="ko-KR" altLang="en-US" dirty="0"/>
              <a:t>로 </a:t>
            </a:r>
            <a:r>
              <a:rPr lang="en-US" altLang="ko-KR" dirty="0"/>
              <a:t>DOM/jQuery </a:t>
            </a:r>
            <a:r>
              <a:rPr lang="ko-KR" altLang="en-US" dirty="0"/>
              <a:t>비교하기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3569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lab09-jQuery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2725400" cy="4351338"/>
          </a:xfrm>
        </p:spPr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를 사용하기 위해서는 </a:t>
            </a:r>
            <a:r>
              <a:rPr lang="en-US" altLang="ko-KR" dirty="0"/>
              <a:t>HTML</a:t>
            </a:r>
            <a:r>
              <a:rPr lang="ko-KR" altLang="en-US" dirty="0"/>
              <a:t>로 </a:t>
            </a:r>
            <a:r>
              <a:rPr lang="ko-KR" altLang="en-US" dirty="0" err="1"/>
              <a:t>로드해야한다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Using jQuery with a CDN</a:t>
            </a:r>
          </a:p>
          <a:p>
            <a:pPr lvl="1"/>
            <a:r>
              <a:rPr lang="en-US" altLang="ko-KR" dirty="0"/>
              <a:t>contents delivery network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07.jquery.html</a:t>
            </a:r>
            <a:r>
              <a:rPr lang="ko-KR" altLang="en-US" dirty="0"/>
              <a:t>참고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2507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다음시간에는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2725400" cy="4351338"/>
          </a:xfrm>
        </p:spPr>
        <p:txBody>
          <a:bodyPr/>
          <a:lstStyle/>
          <a:p>
            <a:r>
              <a:rPr lang="ko-KR" altLang="en-US" dirty="0"/>
              <a:t>문서의 기하학적 특성</a:t>
            </a:r>
            <a:endParaRPr lang="en-US" altLang="ko-KR" dirty="0"/>
          </a:p>
          <a:p>
            <a:r>
              <a:rPr lang="ko-KR" altLang="en-US" dirty="0"/>
              <a:t>이벤트</a:t>
            </a:r>
            <a:endParaRPr lang="en-US" altLang="ko-KR" dirty="0"/>
          </a:p>
          <a:p>
            <a:r>
              <a:rPr lang="ko-KR" altLang="en-US" dirty="0"/>
              <a:t>네트워크 통신</a:t>
            </a:r>
            <a:endParaRPr lang="en-US" altLang="ko-KR" dirty="0"/>
          </a:p>
          <a:p>
            <a:pPr lvl="1"/>
            <a:r>
              <a:rPr lang="en-US" altLang="ko-KR" dirty="0"/>
              <a:t>AJAX</a:t>
            </a:r>
          </a:p>
          <a:p>
            <a:pPr lvl="1"/>
            <a:r>
              <a:rPr lang="en-US" altLang="ko-KR" dirty="0"/>
              <a:t>JSON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통신파트가 끝나는 대로 </a:t>
            </a:r>
            <a:r>
              <a:rPr lang="en-US" altLang="ko-KR" dirty="0"/>
              <a:t>PHP</a:t>
            </a:r>
            <a:r>
              <a:rPr lang="ko-KR" altLang="en-US" dirty="0"/>
              <a:t>파트로 들어갑니다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PHP-MySQL-LAMP</a:t>
            </a:r>
            <a:r>
              <a:rPr lang="ko-KR" altLang="en-US" dirty="0"/>
              <a:t>구축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8032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다음시간까지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7550" cy="4351338"/>
          </a:xfrm>
        </p:spPr>
        <p:txBody>
          <a:bodyPr/>
          <a:lstStyle/>
          <a:p>
            <a:r>
              <a:rPr lang="ko-KR" altLang="en-US" dirty="0"/>
              <a:t>조모임 완성</a:t>
            </a:r>
            <a:endParaRPr lang="en-US" altLang="ko-KR" dirty="0"/>
          </a:p>
          <a:p>
            <a:pPr lvl="1"/>
            <a:r>
              <a:rPr lang="ko-KR" altLang="en-US" dirty="0"/>
              <a:t>프레젠테이션 </a:t>
            </a:r>
            <a:r>
              <a:rPr lang="en-US" altLang="ko-KR" dirty="0"/>
              <a:t>– 3</a:t>
            </a:r>
            <a:r>
              <a:rPr lang="ko-KR" altLang="en-US" dirty="0"/>
              <a:t>개의 조 주제 선정</a:t>
            </a:r>
            <a:r>
              <a:rPr lang="en-US" altLang="ko-KR" dirty="0"/>
              <a:t>(</a:t>
            </a:r>
            <a:r>
              <a:rPr lang="ko-KR" altLang="en-US" dirty="0"/>
              <a:t>어떤 웹페이지를 만들 것인가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band</a:t>
            </a:r>
            <a:r>
              <a:rPr lang="ko-KR" altLang="en-US" dirty="0"/>
              <a:t>에 방 만들기</a:t>
            </a:r>
            <a:r>
              <a:rPr lang="en-US" altLang="ko-KR" dirty="0"/>
              <a:t>(</a:t>
            </a:r>
            <a:r>
              <a:rPr lang="ko-KR" altLang="en-US" dirty="0"/>
              <a:t>비공개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강좌 듣기</a:t>
            </a:r>
            <a:endParaRPr lang="en-US" altLang="ko-KR" dirty="0"/>
          </a:p>
          <a:p>
            <a:pPr lvl="1"/>
            <a:r>
              <a:rPr lang="en-US" altLang="ko-KR" dirty="0"/>
              <a:t>HTML(</a:t>
            </a:r>
            <a:r>
              <a:rPr lang="ko-KR" altLang="en-US" dirty="0"/>
              <a:t>최소 </a:t>
            </a:r>
            <a:r>
              <a:rPr lang="en-US" altLang="ko-KR" dirty="0"/>
              <a:t>28</a:t>
            </a:r>
            <a:r>
              <a:rPr lang="ko-KR" altLang="en-US" dirty="0"/>
              <a:t>강까지</a:t>
            </a:r>
            <a:r>
              <a:rPr lang="en-US" altLang="ko-KR" dirty="0"/>
              <a:t>) https://www.youtube.com/watch?v=OGFgdro160I&amp;list=PLuHgQVnccGMDUzDDCKW-pCZQY-MMCX5yB</a:t>
            </a:r>
          </a:p>
          <a:p>
            <a:pPr lvl="1"/>
            <a:r>
              <a:rPr lang="en-US" altLang="ko-KR" dirty="0"/>
              <a:t>CSS (</a:t>
            </a:r>
            <a:r>
              <a:rPr lang="ko-KR" altLang="en-US" dirty="0"/>
              <a:t>최소 </a:t>
            </a:r>
            <a:r>
              <a:rPr lang="en-US" altLang="ko-KR" dirty="0"/>
              <a:t>14</a:t>
            </a:r>
            <a:r>
              <a:rPr lang="ko-KR" altLang="en-US" dirty="0"/>
              <a:t>강까지</a:t>
            </a:r>
            <a:r>
              <a:rPr lang="en-US" altLang="ko-KR"/>
              <a:t>)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https://www.youtube.com/watch?v=ONcmkf07EuI&amp;list=PLuHgQVnccGMDaVaBmkX0qfB45R_bYrV62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819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웹브라우저의</a:t>
            </a:r>
            <a:r>
              <a:rPr lang="ko-KR" altLang="en-US" dirty="0"/>
              <a:t> 구성요소들은 하나하나가 </a:t>
            </a:r>
            <a:r>
              <a:rPr lang="ko-KR" altLang="en-US" dirty="0" err="1"/>
              <a:t>객체화되어</a:t>
            </a:r>
            <a:r>
              <a:rPr lang="ko-KR" altLang="en-US" dirty="0"/>
              <a:t> 있음</a:t>
            </a:r>
            <a:endParaRPr lang="en-US" altLang="ko-KR" dirty="0"/>
          </a:p>
          <a:p>
            <a:r>
              <a:rPr lang="ko-KR" altLang="en-US" dirty="0"/>
              <a:t>자바스크립트로 이 객체를 제어해 브라우저 제어 가능</a:t>
            </a:r>
            <a:endParaRPr lang="en-US" altLang="ko-KR" dirty="0"/>
          </a:p>
          <a:p>
            <a:r>
              <a:rPr lang="en-US" altLang="ko-KR" dirty="0"/>
              <a:t>BOM</a:t>
            </a:r>
            <a:r>
              <a:rPr lang="ko-KR" altLang="en-US" dirty="0"/>
              <a:t>과 </a:t>
            </a:r>
            <a:r>
              <a:rPr lang="en-US" altLang="ko-KR" dirty="0"/>
              <a:t>DOM</a:t>
            </a:r>
            <a:r>
              <a:rPr lang="ko-KR" altLang="en-US" dirty="0"/>
              <a:t>은 이 구조를 구성하는 가장 큰 분류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045B8-5CB7-4737-B640-6A186D18835A}"/>
              </a:ext>
            </a:extLst>
          </p:cNvPr>
          <p:cNvSpPr txBox="1"/>
          <p:nvPr/>
        </p:nvSpPr>
        <p:spPr>
          <a:xfrm>
            <a:off x="2059619" y="2015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1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웹브라우저의</a:t>
            </a:r>
            <a:r>
              <a:rPr lang="ko-KR" altLang="en-US" dirty="0"/>
              <a:t> 구성요소들은 하나하나가 </a:t>
            </a:r>
            <a:r>
              <a:rPr lang="ko-KR" altLang="en-US" b="1" dirty="0" err="1">
                <a:solidFill>
                  <a:srgbClr val="FF0000"/>
                </a:solidFill>
              </a:rPr>
              <a:t>객체화</a:t>
            </a:r>
            <a:r>
              <a:rPr lang="ko-KR" altLang="en-US" dirty="0" err="1"/>
              <a:t>되어</a:t>
            </a:r>
            <a:r>
              <a:rPr lang="ko-KR" altLang="en-US" dirty="0"/>
              <a:t> 있음</a:t>
            </a:r>
            <a:endParaRPr lang="en-US" altLang="ko-KR" dirty="0"/>
          </a:p>
          <a:p>
            <a:r>
              <a:rPr lang="ko-KR" altLang="en-US" dirty="0"/>
              <a:t>자바스크립트로 이 객체를 제어해 브라우저 제어 가능</a:t>
            </a:r>
            <a:endParaRPr lang="en-US" altLang="ko-KR" dirty="0"/>
          </a:p>
          <a:p>
            <a:r>
              <a:rPr lang="en-US" altLang="ko-KR" dirty="0"/>
              <a:t>BOM</a:t>
            </a:r>
            <a:r>
              <a:rPr lang="ko-KR" altLang="en-US" dirty="0"/>
              <a:t>과 </a:t>
            </a:r>
            <a:r>
              <a:rPr lang="en-US" altLang="ko-KR" dirty="0"/>
              <a:t>DOM</a:t>
            </a:r>
            <a:r>
              <a:rPr lang="ko-KR" altLang="en-US" dirty="0"/>
              <a:t>은 이 구조를 구성하는 가장 큰 분류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객체화</a:t>
            </a:r>
            <a:endParaRPr lang="en-US" altLang="ko-KR" dirty="0"/>
          </a:p>
          <a:p>
            <a:pPr lvl="1"/>
            <a:r>
              <a:rPr lang="ko-KR" altLang="en-US" dirty="0"/>
              <a:t>이미지를 불러오는 것 자체는 </a:t>
            </a:r>
            <a:r>
              <a:rPr lang="en-US" altLang="ko-KR" dirty="0"/>
              <a:t>html </a:t>
            </a:r>
            <a:r>
              <a:rPr lang="ko-KR" altLang="en-US" dirty="0"/>
              <a:t>태그를 이용한다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이를 제어하려면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javascript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366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Lab01-</a:t>
            </a:r>
            <a:r>
              <a:rPr lang="ko-KR" altLang="en-US" dirty="0"/>
              <a:t> 자바스크립트로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이미지 불러오기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document.getElementByTagName</a:t>
            </a:r>
            <a:r>
              <a:rPr lang="en-US" altLang="ko-KR" dirty="0"/>
              <a:t>(‘</a:t>
            </a:r>
            <a:r>
              <a:rPr lang="en-US" altLang="ko-KR" dirty="0" err="1"/>
              <a:t>img</a:t>
            </a:r>
            <a:r>
              <a:rPr lang="en-US" altLang="ko-KR" dirty="0"/>
              <a:t>’);</a:t>
            </a:r>
            <a:br>
              <a:rPr lang="en-US" altLang="ko-KR" dirty="0"/>
            </a:br>
            <a:r>
              <a:rPr lang="ko-KR" altLang="en-US" dirty="0"/>
              <a:t>이해하기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객체를 다루기 위한 방법 생각해보기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배열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객체를 제어하기</a:t>
            </a:r>
            <a:br>
              <a:rPr lang="en-US" altLang="ko-KR" dirty="0"/>
            </a:br>
            <a:r>
              <a:rPr lang="en-US" altLang="ko-KR" dirty="0" err="1"/>
              <a:t>imgs</a:t>
            </a:r>
            <a:r>
              <a:rPr lang="en-US" altLang="ko-KR" dirty="0"/>
              <a:t>[0].</a:t>
            </a:r>
            <a:r>
              <a:rPr lang="en-US" altLang="ko-KR" dirty="0" err="1"/>
              <a:t>style.width</a:t>
            </a:r>
            <a:r>
              <a:rPr lang="en-US" altLang="ko-KR" dirty="0"/>
              <a:t> = ‘300px’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번외</a:t>
            </a:r>
            <a:r>
              <a:rPr lang="en-US" altLang="ko-KR" dirty="0"/>
              <a:t>) window </a:t>
            </a:r>
            <a:r>
              <a:rPr lang="ko-KR" altLang="en-US" dirty="0"/>
              <a:t>객체 다루기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795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Lab01-</a:t>
            </a:r>
            <a:r>
              <a:rPr lang="ko-KR" altLang="en-US" dirty="0"/>
              <a:t> 자바스크립트로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이미지 불러오기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document.getElementByTagName</a:t>
            </a:r>
            <a:r>
              <a:rPr lang="en-US" altLang="ko-KR" dirty="0"/>
              <a:t>(‘</a:t>
            </a:r>
            <a:r>
              <a:rPr lang="en-US" altLang="ko-KR" dirty="0" err="1"/>
              <a:t>img</a:t>
            </a:r>
            <a:r>
              <a:rPr lang="en-US" altLang="ko-KR" dirty="0"/>
              <a:t>’);</a:t>
            </a:r>
            <a:br>
              <a:rPr lang="en-US" altLang="ko-KR" dirty="0"/>
            </a:br>
            <a:r>
              <a:rPr lang="ko-KR" altLang="en-US" dirty="0"/>
              <a:t>이해하기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객체를 다루기 위한 방법 생각해보기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배열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객체를 제어하기</a:t>
            </a:r>
            <a:br>
              <a:rPr lang="en-US" altLang="ko-KR" dirty="0"/>
            </a:br>
            <a:r>
              <a:rPr lang="en-US" altLang="ko-KR" dirty="0" err="1"/>
              <a:t>imgs</a:t>
            </a:r>
            <a:r>
              <a:rPr lang="en-US" altLang="ko-KR" dirty="0"/>
              <a:t>[0].</a:t>
            </a:r>
            <a:r>
              <a:rPr lang="en-US" altLang="ko-KR" dirty="0" err="1"/>
              <a:t>style.width</a:t>
            </a:r>
            <a:r>
              <a:rPr lang="en-US" altLang="ko-KR" dirty="0"/>
              <a:t> = ‘300px’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번외</a:t>
            </a:r>
            <a:r>
              <a:rPr lang="en-US" altLang="ko-KR" dirty="0"/>
              <a:t>) window </a:t>
            </a:r>
            <a:r>
              <a:rPr lang="ko-KR" altLang="en-US" dirty="0"/>
              <a:t>객체 다루기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595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BCBE6-9C69-4F7A-A64B-201FF73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오브젝트 모델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객체화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란 무엇인가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JavaScript Core, BOM, DOM</a:t>
            </a:r>
          </a:p>
          <a:p>
            <a:endParaRPr lang="en-US" altLang="ko-KR" dirty="0"/>
          </a:p>
          <a:p>
            <a:r>
              <a:rPr lang="en-US" altLang="ko-KR" dirty="0"/>
              <a:t>BOM</a:t>
            </a:r>
          </a:p>
          <a:p>
            <a:pPr lvl="1"/>
            <a:r>
              <a:rPr lang="ko-KR" altLang="en-US" dirty="0"/>
              <a:t>전역객체</a:t>
            </a:r>
            <a:r>
              <a:rPr lang="en-US" altLang="ko-KR" dirty="0"/>
              <a:t> Window</a:t>
            </a:r>
          </a:p>
          <a:p>
            <a:pPr lvl="1"/>
            <a:r>
              <a:rPr lang="ko-KR" altLang="en-US" dirty="0"/>
              <a:t>사용자와</a:t>
            </a:r>
            <a:r>
              <a:rPr lang="en-US" altLang="ko-KR" dirty="0"/>
              <a:t> </a:t>
            </a:r>
            <a:r>
              <a:rPr lang="ko-KR" altLang="en-US" dirty="0"/>
              <a:t>커뮤니케이션하기</a:t>
            </a:r>
            <a:endParaRPr lang="en-US" altLang="ko-KR" dirty="0"/>
          </a:p>
          <a:p>
            <a:pPr lvl="1"/>
            <a:r>
              <a:rPr lang="en-US" altLang="ko-KR" dirty="0"/>
              <a:t>Location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Navigator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창 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261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969BF-FC70-441C-B796-BFFF624E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Core/BOM/DOM</a:t>
            </a:r>
            <a:endParaRPr lang="ko-KR" altLang="en-US" dirty="0"/>
          </a:p>
        </p:txBody>
      </p:sp>
      <p:pic>
        <p:nvPicPr>
          <p:cNvPr id="1028" name="Picture 4" descr="https://s3.ap-northeast-2.amazonaws.com/opentutorials-user-file/module/904/2229.png">
            <a:extLst>
              <a:ext uri="{FF2B5EF4-FFF2-40B4-BE49-F238E27FC236}">
                <a16:creationId xmlns:a16="http://schemas.microsoft.com/office/drawing/2014/main" id="{08B9A85F-D590-4B50-9CFD-4E13C99910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06" y="2013992"/>
            <a:ext cx="5701587" cy="39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29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1168</Words>
  <Application>Microsoft Office PowerPoint</Application>
  <PresentationFormat>와이드스크린</PresentationFormat>
  <Paragraphs>292</Paragraphs>
  <Slides>35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맑은 고딕</vt:lpstr>
      <vt:lpstr>아리따-돋움(TTF)-Light</vt:lpstr>
      <vt:lpstr>아리따-돋움(TTF)-SemiBold</vt:lpstr>
      <vt:lpstr>Arial</vt:lpstr>
      <vt:lpstr>Consolas</vt:lpstr>
      <vt:lpstr>Wingdings</vt:lpstr>
      <vt:lpstr>Office 테마</vt:lpstr>
      <vt:lpstr>3차시. 오브젝트 모델</vt:lpstr>
      <vt:lpstr>목차</vt:lpstr>
      <vt:lpstr>목차</vt:lpstr>
      <vt:lpstr>오브젝트 모델</vt:lpstr>
      <vt:lpstr>오브젝트 모델</vt:lpstr>
      <vt:lpstr>Lab01- 자바스크립트로 제어하기</vt:lpstr>
      <vt:lpstr>Lab01- 자바스크립트로 제어하기</vt:lpstr>
      <vt:lpstr>목차</vt:lpstr>
      <vt:lpstr>JavaScript Core/BOM/DOM</vt:lpstr>
      <vt:lpstr>JS Core/BOM/DOM</vt:lpstr>
      <vt:lpstr>Lab02 객체화 맛보기</vt:lpstr>
      <vt:lpstr>목차</vt:lpstr>
      <vt:lpstr>BOM</vt:lpstr>
      <vt:lpstr>Lab03-1 BOM</vt:lpstr>
      <vt:lpstr>목차</vt:lpstr>
      <vt:lpstr>BOM – user communication</vt:lpstr>
      <vt:lpstr>목차</vt:lpstr>
      <vt:lpstr>BOM – Location</vt:lpstr>
      <vt:lpstr>BOM – Location</vt:lpstr>
      <vt:lpstr>BOM – Location</vt:lpstr>
      <vt:lpstr>목차</vt:lpstr>
      <vt:lpstr>BOM – Navigator</vt:lpstr>
      <vt:lpstr>BOM – Navigator</vt:lpstr>
      <vt:lpstr>Lab06- 기능 테스트</vt:lpstr>
      <vt:lpstr>목차</vt:lpstr>
      <vt:lpstr>BOM – 창 제어</vt:lpstr>
      <vt:lpstr>목차</vt:lpstr>
      <vt:lpstr>DOM</vt:lpstr>
      <vt:lpstr>DOM</vt:lpstr>
      <vt:lpstr>목차</vt:lpstr>
      <vt:lpstr>jQuery</vt:lpstr>
      <vt:lpstr>jQuery</vt:lpstr>
      <vt:lpstr>lab09-jQuery 사용하기</vt:lpstr>
      <vt:lpstr>다음시간에는</vt:lpstr>
      <vt:lpstr>다음시간까지…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 / DOM</dc:title>
  <dc:creator>Seunghyun Han</dc:creator>
  <cp:lastModifiedBy>Seunghyun Han</cp:lastModifiedBy>
  <cp:revision>22</cp:revision>
  <dcterms:created xsi:type="dcterms:W3CDTF">2018-06-21T18:19:04Z</dcterms:created>
  <dcterms:modified xsi:type="dcterms:W3CDTF">2018-06-21T23:28:26Z</dcterms:modified>
</cp:coreProperties>
</file>