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35"/>
  </p:handoutMasterIdLst>
  <p:sldIdLst>
    <p:sldId id="256" r:id="rId2"/>
    <p:sldId id="257" r:id="rId3"/>
    <p:sldId id="258" r:id="rId4"/>
    <p:sldId id="259" r:id="rId5"/>
    <p:sldId id="298" r:id="rId6"/>
    <p:sldId id="299" r:id="rId7"/>
    <p:sldId id="265" r:id="rId8"/>
    <p:sldId id="274" r:id="rId9"/>
    <p:sldId id="271" r:id="rId10"/>
    <p:sldId id="300" r:id="rId11"/>
    <p:sldId id="279" r:id="rId12"/>
    <p:sldId id="301" r:id="rId13"/>
    <p:sldId id="302" r:id="rId14"/>
    <p:sldId id="303" r:id="rId15"/>
    <p:sldId id="306" r:id="rId16"/>
    <p:sldId id="278" r:id="rId17"/>
    <p:sldId id="304" r:id="rId18"/>
    <p:sldId id="305" r:id="rId19"/>
    <p:sldId id="275" r:id="rId20"/>
    <p:sldId id="277" r:id="rId21"/>
    <p:sldId id="307" r:id="rId22"/>
    <p:sldId id="308" r:id="rId23"/>
    <p:sldId id="310" r:id="rId24"/>
    <p:sldId id="309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467473B-0BAD-4037-9924-A6FFA118D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4A6A6-015C-45F7-AA92-1DA5694CB4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73CF-5FF7-4CE9-BB62-55D13AC9D58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358DA-787B-4FE4-9A03-D3A08F3D50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4D2A4-B1E7-429C-A6F8-07011819C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F9484-F530-46C7-9188-CE0373FBD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D439B-42A4-48F1-BD34-5FC7D2E33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AA69C-F899-4F68-8F67-A9583010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B3F81-A988-4E20-A38C-500D7463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FD52D-B534-4995-B9EA-0A3690DE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A72D8-6B38-4932-925E-1BD8DC41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5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65888-266B-4B20-A86F-F4B44BE2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ADE787-9A14-482C-AD0F-BB8F0ABE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9C240-B0BE-40D9-AF9A-9EE0B1B8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777EB-3F4E-49FE-8D6B-AC91E145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B5268-68E1-410F-BE5C-6A9EFCBB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1BB930-6190-4968-BA93-996AFE85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0C7EF-CFC2-428E-931B-3103EC2B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B544C-EC5B-434A-BFA8-C53FEB3E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CAF48-2A8C-4DDC-BB0E-189D2186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66B01-03E6-4669-89ED-EA0BB76D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928FE-C746-4BBD-8FA4-6F0AEC8B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1B966-76F2-4707-9EA8-258BAA12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CCC53-1B9D-4992-8F31-84124F67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540CF-9D74-474F-8F5C-6F70EBD0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02D9C-8966-4DE0-B4BA-AF1F2BD1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8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0F079-B06D-4DE0-ADE2-5A58B384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8D185-71FC-4762-92DA-045822340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4A65C-C4C5-4D50-A096-F9CD3840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1F92-5BC0-4722-B6A6-DAB9991D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71C77-6981-415D-A657-D52EF457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9936-84D1-49EB-B97F-CEF2F5E3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B7E33-9835-4E9E-8020-D5F213DE1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4CF5D-1CD2-40AD-8A70-06435F9A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40744-67CA-4E86-9262-DCA5B066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49A4C-78CE-43A7-B9AA-AF543E7F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AC4CF-F837-480F-AAF9-0DEDB9D8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C2A77-2BD7-43D0-8305-B34C9C1E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99FD5-88E6-4CBC-A328-74EAEA16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E873E-8F0F-4784-8163-93797041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9C1244-F7A7-4BCA-8BC3-61F4F2403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F29943-2BD2-443A-8AA2-63D1CDF8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7FE543-FA6C-4C31-9E6E-B6EE30A0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2F15E4-1DEC-4F25-9426-8A0CEFB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5F7582-DD3A-4936-B4AE-05F542E5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BC006-03B7-473E-9576-FA54A0AD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F88E22-1F35-4794-8455-2C28ACC1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05B090-6892-43AC-A793-A54F32A6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991186-51AA-4A50-A25C-DF61BB99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8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9D0382-6798-473D-AE0A-0FD119C4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EB69EB-86A3-424F-A90A-5382FE1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48D1D-080F-42D7-9F92-1B11EF09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EB847-A23E-42A2-920C-F96F999F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ADF98-7030-42A0-A216-0CAB922B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AAA4B-9966-4C49-AD0A-2C796BE0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3C112-271A-41A4-BC5F-7547503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B5A4E-8480-463A-A50C-A7EBBBD3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C83A7-0CBB-4730-AFA8-5E06A912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7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54EB4-BBAC-4414-90E6-83CDF29B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26FD3F-2432-4B88-B829-E5CE71111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7C340-AF23-4189-AE86-15BDD6A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B4DFA-0999-4C64-9A51-D842B096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891A1-8A52-4A2C-A315-F2D917E1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CD141-1021-426A-AA6A-726EA5FA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3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1B9EB-BD89-4BBC-A2A3-0D6D9CED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65BD7-4B54-4DF6-8B40-926B7FE3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081F6-3488-4AD8-9C1D-198BF02C7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64784-346F-4BA3-9DF4-6ACBF77A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DFD79-7A3B-4F16-AA97-DA07779F0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://ajou-web.slac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4CBBA-3FDF-47BC-8907-C1E91CE4C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br>
              <a:rPr lang="en-US" altLang="ko-KR" dirty="0"/>
            </a:b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033E30-95F1-4B52-B42A-DAEA5DDEC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2018.04.13</a:t>
            </a:r>
          </a:p>
          <a:p>
            <a:r>
              <a:rPr lang="ko-KR" altLang="en-US" dirty="0"/>
              <a:t>아주대학교 </a:t>
            </a:r>
            <a:r>
              <a:rPr lang="en-US" altLang="ko-KR" dirty="0"/>
              <a:t>DBDC</a:t>
            </a:r>
            <a:r>
              <a:rPr lang="ko-KR" altLang="en-US" dirty="0"/>
              <a:t>연구실</a:t>
            </a:r>
            <a:endParaRPr lang="en-US" altLang="ko-KR" dirty="0"/>
          </a:p>
          <a:p>
            <a:r>
              <a:rPr lang="ko-KR" altLang="en-US" dirty="0"/>
              <a:t>한승현</a:t>
            </a:r>
          </a:p>
        </p:txBody>
      </p:sp>
    </p:spTree>
    <p:extLst>
      <p:ext uri="{BB962C8B-B14F-4D97-AF65-F5344CB8AC3E}">
        <p14:creationId xmlns:p14="http://schemas.microsoft.com/office/powerpoint/2010/main" val="296334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 err="1"/>
              <a:t>웹브라우저와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r>
              <a:rPr lang="ko-KR" altLang="en-US" strike="sngStrike" dirty="0"/>
              <a:t>실행방법과 실습환경</a:t>
            </a:r>
            <a:endParaRPr lang="en-US" altLang="ko-KR" strike="sngStrike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JavaScript </a:t>
            </a:r>
            <a:r>
              <a:rPr lang="ko-KR" altLang="en-US" dirty="0"/>
              <a:t>로드하기</a:t>
            </a:r>
            <a:endParaRPr lang="en-US" altLang="ko-KR" dirty="0"/>
          </a:p>
          <a:p>
            <a:r>
              <a:rPr lang="en-US" altLang="ko-KR" dirty="0"/>
              <a:t>Object Model</a:t>
            </a:r>
          </a:p>
          <a:p>
            <a:r>
              <a:rPr lang="en-US" altLang="ko-KR" dirty="0"/>
              <a:t>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57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JavaScript - </a:t>
            </a:r>
            <a:r>
              <a:rPr lang="en-US" altLang="ko-KR" dirty="0">
                <a:solidFill>
                  <a:srgbClr val="FF0000"/>
                </a:solidFill>
              </a:rPr>
              <a:t>inline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1. hello </a:t>
            </a:r>
            <a:r>
              <a:rPr lang="en-US" altLang="ko-KR" dirty="0" err="1"/>
              <a:t>javascript</a:t>
            </a:r>
            <a:r>
              <a:rPr lang="ko-KR" altLang="en-US" dirty="0"/>
              <a:t>를 출력하는 </a:t>
            </a:r>
            <a:r>
              <a:rPr lang="en-US" altLang="ko-KR" dirty="0"/>
              <a:t>html </a:t>
            </a:r>
            <a:r>
              <a:rPr lang="ko-KR" altLang="en-US" dirty="0"/>
              <a:t>파일을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Inline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태그에 직접 자바스크립트를 기입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스크립트가 분명하게 드러남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정보와 제어가 </a:t>
            </a:r>
            <a:r>
              <a:rPr lang="ko-KR" altLang="en-US" dirty="0" err="1"/>
              <a:t>섞여있으므로</a:t>
            </a:r>
            <a:r>
              <a:rPr lang="ko-KR" altLang="en-US" dirty="0"/>
              <a:t> </a:t>
            </a:r>
            <a:r>
              <a:rPr lang="ko-KR" altLang="en-US" dirty="0" err="1"/>
              <a:t>정보로서의</a:t>
            </a:r>
            <a:r>
              <a:rPr lang="ko-KR" altLang="en-US" dirty="0"/>
              <a:t> 가치 저하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18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JavaScript – </a:t>
            </a:r>
            <a:r>
              <a:rPr lang="en-US" altLang="ko-KR" dirty="0">
                <a:solidFill>
                  <a:srgbClr val="FF0000"/>
                </a:solidFill>
              </a:rPr>
              <a:t>script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2. hello </a:t>
            </a:r>
            <a:r>
              <a:rPr lang="en-US" altLang="ko-KR" dirty="0" err="1"/>
              <a:t>javascript</a:t>
            </a:r>
            <a:r>
              <a:rPr lang="ko-KR" altLang="en-US" dirty="0"/>
              <a:t>를 출력하는 </a:t>
            </a:r>
            <a:r>
              <a:rPr lang="en-US" altLang="ko-KR" dirty="0"/>
              <a:t>html </a:t>
            </a:r>
            <a:r>
              <a:rPr lang="ko-KR" altLang="en-US" dirty="0"/>
              <a:t>파일을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script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&lt;script&gt;</a:t>
            </a:r>
            <a:r>
              <a:rPr lang="ko-KR" altLang="en-US" dirty="0"/>
              <a:t>태그에 직접 자바스크립트를 기입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html</a:t>
            </a:r>
            <a:r>
              <a:rPr lang="ko-KR" altLang="en-US" dirty="0"/>
              <a:t>태그와 </a:t>
            </a:r>
            <a:r>
              <a:rPr lang="en-US" altLang="ko-KR" dirty="0" err="1"/>
              <a:t>js</a:t>
            </a:r>
            <a:r>
              <a:rPr lang="ko-KR" altLang="en-US" dirty="0"/>
              <a:t>코드 분리 가능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정보와 제어가 섞여 있으므로 </a:t>
            </a:r>
            <a:r>
              <a:rPr lang="ko-KR" altLang="en-US" dirty="0" err="1"/>
              <a:t>정보로서의</a:t>
            </a:r>
            <a:r>
              <a:rPr lang="ko-KR" altLang="en-US" dirty="0"/>
              <a:t> 가치 저하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652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JavaScript – </a:t>
            </a:r>
            <a:r>
              <a:rPr lang="en-US" altLang="ko-KR" dirty="0">
                <a:solidFill>
                  <a:srgbClr val="FF0000"/>
                </a:solidFill>
              </a:rPr>
              <a:t>separate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2. hello </a:t>
            </a:r>
            <a:r>
              <a:rPr lang="en-US" altLang="ko-KR" dirty="0" err="1"/>
              <a:t>javascript</a:t>
            </a:r>
            <a:r>
              <a:rPr lang="ko-KR" altLang="en-US" dirty="0"/>
              <a:t>를 출력하는 </a:t>
            </a:r>
            <a:r>
              <a:rPr lang="en-US" altLang="ko-KR" dirty="0"/>
              <a:t>html </a:t>
            </a:r>
            <a:r>
              <a:rPr lang="ko-KR" altLang="en-US" dirty="0"/>
              <a:t>파일을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separate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파일과 자바스크립트 분리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보다 엄격한 정보와 제어의 분리 가능</a:t>
            </a:r>
            <a:br>
              <a:rPr lang="en-US" altLang="ko-KR" dirty="0"/>
            </a:br>
            <a:r>
              <a:rPr lang="en-US" altLang="ko-KR" dirty="0"/>
              <a:t>      : </a:t>
            </a:r>
            <a:r>
              <a:rPr lang="ko-KR" altLang="en-US" dirty="0"/>
              <a:t>캐쉬를 통한 속도의 향상</a:t>
            </a:r>
            <a:r>
              <a:rPr lang="en-US" altLang="ko-KR" dirty="0"/>
              <a:t>, </a:t>
            </a:r>
            <a:r>
              <a:rPr lang="ko-KR" altLang="en-US" dirty="0" err="1"/>
              <a:t>전송량의</a:t>
            </a:r>
            <a:r>
              <a:rPr lang="ko-KR" altLang="en-US" dirty="0"/>
              <a:t> 경량화 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57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 err="1"/>
              <a:t>웹브라우저와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r>
              <a:rPr lang="ko-KR" altLang="en-US" strike="sngStrike" dirty="0"/>
              <a:t>실행방법과 실습환경</a:t>
            </a:r>
            <a:endParaRPr lang="en-US" altLang="ko-KR" strike="sngStrike" dirty="0"/>
          </a:p>
          <a:p>
            <a:r>
              <a:rPr lang="en-US" altLang="ko-KR" strike="sngStrike" dirty="0"/>
              <a:t>HTML</a:t>
            </a:r>
            <a:r>
              <a:rPr lang="ko-KR" altLang="en-US" strike="sngStrike" dirty="0"/>
              <a:t>에서 </a:t>
            </a:r>
            <a:r>
              <a:rPr lang="en-US" altLang="ko-KR" strike="sngStrike" dirty="0"/>
              <a:t>JavaScript </a:t>
            </a:r>
            <a:r>
              <a:rPr lang="ko-KR" altLang="en-US" strike="sngStrike" dirty="0"/>
              <a:t>로드하기</a:t>
            </a:r>
            <a:endParaRPr lang="en-US" altLang="ko-KR" strike="sngStrike" dirty="0"/>
          </a:p>
          <a:p>
            <a:r>
              <a:rPr lang="en-US" altLang="ko-KR" dirty="0"/>
              <a:t>Object Model</a:t>
            </a:r>
          </a:p>
          <a:p>
            <a:r>
              <a:rPr lang="en-US" altLang="ko-KR" dirty="0"/>
              <a:t>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65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</a:t>
            </a:r>
            <a:endParaRPr lang="ko-KR" altLang="en-US" dirty="0"/>
          </a:p>
        </p:txBody>
      </p:sp>
      <p:pic>
        <p:nvPicPr>
          <p:cNvPr id="1026" name="Picture 2" descr="https://s3.ap-northeast-2.amazonaws.com/opentutorials-user-file/module/904/2229.png">
            <a:extLst>
              <a:ext uri="{FF2B5EF4-FFF2-40B4-BE49-F238E27FC236}">
                <a16:creationId xmlns:a16="http://schemas.microsoft.com/office/drawing/2014/main" id="{84B3A6E0-23DA-43A6-B6CF-C842A3D98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06" y="2013992"/>
            <a:ext cx="5701587" cy="39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8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예제의 경우에는 </a:t>
            </a:r>
            <a:r>
              <a:rPr lang="en-US" altLang="ko-KR" dirty="0"/>
              <a:t>HTML</a:t>
            </a:r>
            <a:r>
              <a:rPr lang="ko-KR" altLang="en-US" dirty="0"/>
              <a:t>문서이다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우리가 그것들을 제어할 수 있는가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476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예제의 경우에는 </a:t>
            </a:r>
            <a:r>
              <a:rPr lang="en-US" altLang="ko-KR" dirty="0"/>
              <a:t>HTML</a:t>
            </a:r>
            <a:r>
              <a:rPr lang="ko-KR" altLang="en-US" dirty="0"/>
              <a:t>문서이다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우리가 그것들을 제어할 수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할 수 있다면</a:t>
            </a:r>
            <a:r>
              <a:rPr lang="en-US" altLang="ko-KR" dirty="0"/>
              <a:t>, </a:t>
            </a:r>
            <a:r>
              <a:rPr lang="ko-KR" altLang="en-US" dirty="0"/>
              <a:t>어떻게 해야 하는가</a:t>
            </a:r>
            <a:r>
              <a:rPr lang="en-US" altLang="ko-KR" dirty="0"/>
              <a:t>?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객체화를 통해서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콘솔창에서 위의 이미지를 객체로 만들어보자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rgbClr val="00B050"/>
                </a:solidFill>
              </a:rPr>
              <a:t>document.getElementbyTagName</a:t>
            </a:r>
            <a:r>
              <a:rPr lang="en-US" altLang="ko-KR" dirty="0"/>
              <a:t>(‘tag’);</a:t>
            </a:r>
          </a:p>
        </p:txBody>
      </p:sp>
    </p:spTree>
    <p:extLst>
      <p:ext uri="{BB962C8B-B14F-4D97-AF65-F5344CB8AC3E}">
        <p14:creationId xmlns:p14="http://schemas.microsoft.com/office/powerpoint/2010/main" val="284175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461"/>
          </a:xfrm>
        </p:spPr>
        <p:txBody>
          <a:bodyPr>
            <a:normAutofit/>
          </a:bodyPr>
          <a:lstStyle/>
          <a:p>
            <a:r>
              <a:rPr lang="ko-KR" altLang="en-US" dirty="0"/>
              <a:t>예제의 경우에는 </a:t>
            </a:r>
            <a:r>
              <a:rPr lang="en-US" altLang="ko-KR" dirty="0"/>
              <a:t>HTML</a:t>
            </a:r>
            <a:r>
              <a:rPr lang="ko-KR" altLang="en-US" dirty="0"/>
              <a:t>문서이다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우리가 그것들을 </a:t>
            </a:r>
            <a:r>
              <a:rPr lang="ko-KR" altLang="en-US" dirty="0">
                <a:solidFill>
                  <a:srgbClr val="00B050"/>
                </a:solidFill>
              </a:rPr>
              <a:t>제어</a:t>
            </a:r>
            <a:r>
              <a:rPr lang="ko-KR" altLang="en-US" dirty="0"/>
              <a:t>할 수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할 수 있다면</a:t>
            </a:r>
            <a:r>
              <a:rPr lang="en-US" altLang="ko-KR" dirty="0"/>
              <a:t>, </a:t>
            </a:r>
            <a:r>
              <a:rPr lang="ko-KR" altLang="en-US" dirty="0"/>
              <a:t>어떻게 해야 하는가</a:t>
            </a:r>
            <a:r>
              <a:rPr lang="en-US" altLang="ko-KR" dirty="0"/>
              <a:t>?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객체화를 통해서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콘솔창에서 위의 이미지를 객체로 만들어보자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rgbClr val="00B050"/>
                </a:solidFill>
              </a:rPr>
              <a:t>document.getElementbyTagName</a:t>
            </a:r>
            <a:r>
              <a:rPr lang="en-US" altLang="ko-KR" dirty="0"/>
              <a:t>(‘tag’);</a:t>
            </a:r>
          </a:p>
          <a:p>
            <a:r>
              <a:rPr lang="ko-KR" altLang="en-US" dirty="0"/>
              <a:t>크기를 바꿔보자</a:t>
            </a:r>
            <a:r>
              <a:rPr lang="en-US" altLang="ko-KR" dirty="0"/>
              <a:t>- </a:t>
            </a:r>
            <a:r>
              <a:rPr lang="en-US" altLang="ko-KR" dirty="0" err="1">
                <a:solidFill>
                  <a:srgbClr val="00B050"/>
                </a:solidFill>
              </a:rPr>
              <a:t>style.width</a:t>
            </a:r>
            <a:r>
              <a:rPr lang="en-US" altLang="ko-KR" dirty="0"/>
              <a:t>=‘**</a:t>
            </a:r>
            <a:r>
              <a:rPr lang="en-US" altLang="ko-KR" dirty="0" err="1"/>
              <a:t>px</a:t>
            </a:r>
            <a:r>
              <a:rPr lang="en-US" altLang="ko-K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930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</a:t>
            </a:r>
            <a:endParaRPr lang="ko-KR" altLang="en-US" dirty="0"/>
          </a:p>
        </p:txBody>
      </p:sp>
      <p:pic>
        <p:nvPicPr>
          <p:cNvPr id="1026" name="Picture 2" descr="https://s3.ap-northeast-2.amazonaws.com/opentutorials-user-file/module/904/2229.png">
            <a:extLst>
              <a:ext uri="{FF2B5EF4-FFF2-40B4-BE49-F238E27FC236}">
                <a16:creationId xmlns:a16="http://schemas.microsoft.com/office/drawing/2014/main" id="{84B3A6E0-23DA-43A6-B6CF-C842A3D98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06" y="2013992"/>
            <a:ext cx="5701587" cy="39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C7551C8-0EAF-4B5A-80D1-C884E6C0B10F}"/>
              </a:ext>
            </a:extLst>
          </p:cNvPr>
          <p:cNvSpPr/>
          <p:nvPr/>
        </p:nvSpPr>
        <p:spPr>
          <a:xfrm>
            <a:off x="5384800" y="1705202"/>
            <a:ext cx="1524000" cy="907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4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</a:p>
          <a:p>
            <a:r>
              <a:rPr lang="ko-KR" altLang="en-US" dirty="0"/>
              <a:t>실행방법과 실습환경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JavaScript </a:t>
            </a:r>
            <a:r>
              <a:rPr lang="ko-KR" altLang="en-US" dirty="0"/>
              <a:t>로드하기</a:t>
            </a:r>
            <a:endParaRPr lang="en-US" altLang="ko-KR" dirty="0"/>
          </a:p>
          <a:p>
            <a:r>
              <a:rPr lang="en-US" altLang="ko-KR" dirty="0"/>
              <a:t>Object Model</a:t>
            </a:r>
          </a:p>
          <a:p>
            <a:r>
              <a:rPr lang="en-US" altLang="ko-KR" dirty="0"/>
              <a:t>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09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Model – </a:t>
            </a:r>
            <a:r>
              <a:rPr lang="en-US" altLang="ko-KR" dirty="0" err="1"/>
              <a:t>js_core</a:t>
            </a:r>
            <a:r>
              <a:rPr lang="en-US" altLang="ko-KR" dirty="0"/>
              <a:t>, BOM, 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D</a:t>
            </a:r>
            <a:r>
              <a:rPr lang="en-US" altLang="ko-KR" dirty="0"/>
              <a:t>ocument </a:t>
            </a:r>
            <a:r>
              <a:rPr lang="en-US" altLang="ko-KR" dirty="0">
                <a:solidFill>
                  <a:srgbClr val="00B050"/>
                </a:solidFill>
              </a:rPr>
              <a:t>O</a:t>
            </a:r>
            <a:r>
              <a:rPr lang="en-US" altLang="ko-KR" dirty="0"/>
              <a:t>bject </a:t>
            </a:r>
            <a:r>
              <a:rPr lang="en-US" altLang="ko-KR" dirty="0">
                <a:solidFill>
                  <a:srgbClr val="00B050"/>
                </a:solidFill>
              </a:rPr>
              <a:t>M</a:t>
            </a:r>
            <a:r>
              <a:rPr lang="en-US" altLang="ko-KR" dirty="0"/>
              <a:t>odel</a:t>
            </a:r>
          </a:p>
          <a:p>
            <a:pPr lvl="1"/>
            <a:r>
              <a:rPr lang="en-US" altLang="ko-KR" dirty="0" err="1"/>
              <a:t>Windows.document</a:t>
            </a:r>
            <a:r>
              <a:rPr lang="en-US" altLang="ko-KR" dirty="0"/>
              <a:t> </a:t>
            </a:r>
            <a:r>
              <a:rPr lang="ko-KR" altLang="en-US" dirty="0"/>
              <a:t>내부에 있는 모듈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>
                <a:solidFill>
                  <a:schemeClr val="accent1"/>
                </a:solidFill>
              </a:rPr>
              <a:t>body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, 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등의 태그 관리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BOM</a:t>
            </a:r>
          </a:p>
          <a:p>
            <a:pPr lvl="1"/>
            <a:r>
              <a:rPr lang="en-US" altLang="ko-KR" dirty="0"/>
              <a:t>Browser Object Model</a:t>
            </a:r>
          </a:p>
          <a:p>
            <a:pPr lvl="1"/>
            <a:r>
              <a:rPr lang="ko-KR" altLang="en-US" dirty="0"/>
              <a:t>웹페이지 내용을 제외한 브라우저의 각종 요소들 객체화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92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 err="1"/>
              <a:t>웹브라우저와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r>
              <a:rPr lang="ko-KR" altLang="en-US" strike="sngStrike" dirty="0"/>
              <a:t>실행방법과 실습환경</a:t>
            </a:r>
            <a:endParaRPr lang="en-US" altLang="ko-KR" strike="sngStrike" dirty="0"/>
          </a:p>
          <a:p>
            <a:r>
              <a:rPr lang="en-US" altLang="ko-KR" strike="sngStrike" dirty="0"/>
              <a:t>HTML</a:t>
            </a:r>
            <a:r>
              <a:rPr lang="ko-KR" altLang="en-US" strike="sngStrike" dirty="0"/>
              <a:t>에서 </a:t>
            </a:r>
            <a:r>
              <a:rPr lang="en-US" altLang="ko-KR" strike="sngStrike" dirty="0"/>
              <a:t>JavaScript </a:t>
            </a:r>
            <a:r>
              <a:rPr lang="ko-KR" altLang="en-US" strike="sngStrike" dirty="0"/>
              <a:t>로드하기</a:t>
            </a:r>
            <a:endParaRPr lang="en-US" altLang="ko-KR" strike="sngStrike" dirty="0"/>
          </a:p>
          <a:p>
            <a:r>
              <a:rPr lang="en-US" altLang="ko-KR" strike="sngStrike" dirty="0"/>
              <a:t>Object Model</a:t>
            </a:r>
          </a:p>
          <a:p>
            <a:r>
              <a:rPr lang="en-US" altLang="ko-KR" dirty="0"/>
              <a:t>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161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C8E3-A2E5-41E3-A049-57922A87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BOM-Windows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BB222-9933-4CFC-A0A2-C909990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전역객체 </a:t>
            </a:r>
            <a:r>
              <a:rPr lang="en-US" altLang="ko-KR" dirty="0"/>
              <a:t>window</a:t>
            </a:r>
          </a:p>
          <a:p>
            <a:r>
              <a:rPr lang="en-US" altLang="ko-KR" dirty="0"/>
              <a:t>alert(‘a’)</a:t>
            </a:r>
            <a:r>
              <a:rPr lang="ko-KR" altLang="en-US" dirty="0"/>
              <a:t>와 </a:t>
            </a:r>
            <a:r>
              <a:rPr lang="en-US" altLang="ko-KR" dirty="0" err="1"/>
              <a:t>windows.alert</a:t>
            </a:r>
            <a:r>
              <a:rPr lang="en-US" altLang="ko-KR" dirty="0"/>
              <a:t>(‘a’)</a:t>
            </a:r>
            <a:r>
              <a:rPr lang="ko-KR" altLang="en-US" dirty="0"/>
              <a:t>는 같다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Window </a:t>
            </a:r>
            <a:r>
              <a:rPr lang="ko-KR" altLang="en-US" dirty="0"/>
              <a:t>객체는 모든 객체가 소속된 객체이기 때문</a:t>
            </a:r>
            <a:endParaRPr lang="en-US" altLang="ko-KR" dirty="0"/>
          </a:p>
          <a:p>
            <a:pPr lvl="1"/>
            <a:r>
              <a:rPr lang="ko-KR" altLang="en-US" dirty="0"/>
              <a:t>전역객체</a:t>
            </a:r>
            <a:r>
              <a:rPr lang="en-US" altLang="ko-KR" dirty="0"/>
              <a:t>(global object)</a:t>
            </a:r>
          </a:p>
          <a:p>
            <a:pPr lvl="1"/>
            <a:r>
              <a:rPr lang="ko-KR" altLang="en-US" dirty="0"/>
              <a:t>창</a:t>
            </a:r>
            <a:r>
              <a:rPr lang="en-US" altLang="ko-KR" dirty="0"/>
              <a:t>/</a:t>
            </a:r>
            <a:r>
              <a:rPr lang="ko-KR" altLang="en-US" dirty="0"/>
              <a:t>프레임을 의미함</a:t>
            </a:r>
          </a:p>
        </p:txBody>
      </p:sp>
      <p:pic>
        <p:nvPicPr>
          <p:cNvPr id="4" name="Picture 2" descr="https://s3.ap-northeast-2.amazonaws.com/opentutorials-user-file/module/904/2229.png">
            <a:extLst>
              <a:ext uri="{FF2B5EF4-FFF2-40B4-BE49-F238E27FC236}">
                <a16:creationId xmlns:a16="http://schemas.microsoft.com/office/drawing/2014/main" id="{E46764AB-9303-4F19-B966-EB7F64D8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86" y="3692835"/>
            <a:ext cx="4540444" cy="31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50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</a:t>
            </a:r>
            <a:r>
              <a:rPr lang="ko-KR" altLang="en-US" dirty="0"/>
              <a:t>사용자와 커뮤니케이션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Alert</a:t>
            </a:r>
          </a:p>
          <a:p>
            <a:pPr lvl="1"/>
            <a:r>
              <a:rPr lang="ko-KR" altLang="en-US" dirty="0" err="1"/>
              <a:t>경고창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사용자에게 정보 제공 </a:t>
            </a:r>
            <a:r>
              <a:rPr lang="en-US" altLang="ko-KR" dirty="0"/>
              <a:t>/ </a:t>
            </a:r>
            <a:r>
              <a:rPr lang="ko-KR" altLang="en-US" dirty="0"/>
              <a:t>디버깅 용도로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888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</a:t>
            </a:r>
            <a:r>
              <a:rPr lang="ko-KR" altLang="en-US" dirty="0"/>
              <a:t>사용자와 커뮤니케이션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Alert</a:t>
            </a:r>
          </a:p>
          <a:p>
            <a:pPr lvl="1"/>
            <a:r>
              <a:rPr lang="ko-KR" altLang="en-US" dirty="0" err="1"/>
              <a:t>경고창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사용자에게 정보 제공 </a:t>
            </a:r>
            <a:r>
              <a:rPr lang="en-US" altLang="ko-KR" dirty="0"/>
              <a:t>/ </a:t>
            </a:r>
            <a:r>
              <a:rPr lang="ko-KR" altLang="en-US" dirty="0"/>
              <a:t>디버깅 용도로 사용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Confirm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’</a:t>
            </a:r>
            <a:r>
              <a:rPr lang="ko-KR" altLang="en-US" dirty="0"/>
              <a:t>을 누르면 </a:t>
            </a:r>
            <a:r>
              <a:rPr lang="en-US" altLang="ko-KR" dirty="0"/>
              <a:t>true, ‘</a:t>
            </a:r>
            <a:r>
              <a:rPr lang="ko-KR" altLang="en-US" dirty="0"/>
              <a:t>취소</a:t>
            </a:r>
            <a:r>
              <a:rPr lang="en-US" altLang="ko-KR" dirty="0"/>
              <a:t>’</a:t>
            </a:r>
            <a:r>
              <a:rPr lang="ko-KR" altLang="en-US" dirty="0"/>
              <a:t>를 누르면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1 &amp; False == 0</a:t>
            </a:r>
          </a:p>
        </p:txBody>
      </p:sp>
    </p:spTree>
    <p:extLst>
      <p:ext uri="{BB962C8B-B14F-4D97-AF65-F5344CB8AC3E}">
        <p14:creationId xmlns:p14="http://schemas.microsoft.com/office/powerpoint/2010/main" val="295595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</a:t>
            </a:r>
            <a:r>
              <a:rPr lang="ko-KR" altLang="en-US" dirty="0"/>
              <a:t>사용자와 커뮤니케이션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Alert</a:t>
            </a:r>
          </a:p>
          <a:p>
            <a:pPr lvl="1"/>
            <a:r>
              <a:rPr lang="ko-KR" altLang="en-US" dirty="0" err="1"/>
              <a:t>경고창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사용자에게 정보 제공 </a:t>
            </a:r>
            <a:r>
              <a:rPr lang="en-US" altLang="ko-KR" dirty="0"/>
              <a:t>/ </a:t>
            </a:r>
            <a:r>
              <a:rPr lang="ko-KR" altLang="en-US" dirty="0"/>
              <a:t>디버깅 용도로 사용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Confirm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’</a:t>
            </a:r>
            <a:r>
              <a:rPr lang="ko-KR" altLang="en-US" dirty="0"/>
              <a:t>을 누르면 </a:t>
            </a:r>
            <a:r>
              <a:rPr lang="en-US" altLang="ko-KR" dirty="0"/>
              <a:t>true, ‘</a:t>
            </a:r>
            <a:r>
              <a:rPr lang="ko-KR" altLang="en-US" dirty="0"/>
              <a:t>취소</a:t>
            </a:r>
            <a:r>
              <a:rPr lang="en-US" altLang="ko-KR" dirty="0"/>
              <a:t>’</a:t>
            </a:r>
            <a:r>
              <a:rPr lang="ko-KR" altLang="en-US" dirty="0"/>
              <a:t>를 누르면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1 &amp; False == 0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Prompt</a:t>
            </a:r>
          </a:p>
          <a:p>
            <a:pPr lvl="1"/>
            <a:r>
              <a:rPr lang="ko-KR" altLang="en-US" dirty="0"/>
              <a:t>사용자로부터 입력을 받는다</a:t>
            </a:r>
          </a:p>
        </p:txBody>
      </p:sp>
    </p:spTree>
    <p:extLst>
      <p:ext uri="{BB962C8B-B14F-4D97-AF65-F5344CB8AC3E}">
        <p14:creationId xmlns:p14="http://schemas.microsoft.com/office/powerpoint/2010/main" val="238116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Location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Location</a:t>
            </a:r>
          </a:p>
          <a:p>
            <a:pPr lvl="1"/>
            <a:r>
              <a:rPr lang="ko-KR" altLang="en-US" dirty="0"/>
              <a:t>문서의 주소와 관련된 객체</a:t>
            </a:r>
            <a:endParaRPr lang="en-US" altLang="ko-KR" dirty="0"/>
          </a:p>
          <a:p>
            <a:pPr lvl="1"/>
            <a:r>
              <a:rPr lang="ko-KR" altLang="en-US" dirty="0"/>
              <a:t>문서 </a:t>
            </a:r>
            <a:r>
              <a:rPr lang="en-US" altLang="ko-KR" dirty="0" err="1"/>
              <a:t>url</a:t>
            </a:r>
            <a:r>
              <a:rPr lang="ko-KR" altLang="en-US" dirty="0"/>
              <a:t>을 변경하거나 문서 위치와 관련한 다양한 정보 제어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현재 윈도의 </a:t>
            </a:r>
            <a:r>
              <a:rPr lang="en-US" altLang="ko-KR" dirty="0" err="1">
                <a:solidFill>
                  <a:srgbClr val="00B050"/>
                </a:solidFill>
              </a:rPr>
              <a:t>url</a:t>
            </a:r>
            <a:r>
              <a:rPr lang="ko-KR" altLang="en-US" dirty="0">
                <a:solidFill>
                  <a:srgbClr val="00B050"/>
                </a:solidFill>
              </a:rPr>
              <a:t>알아내기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/>
              <a:t>location.tostring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location.href</a:t>
            </a:r>
            <a:endParaRPr lang="en-US" altLang="ko-KR" dirty="0"/>
          </a:p>
          <a:p>
            <a:pPr lvl="1"/>
            <a:r>
              <a:rPr lang="en-US" altLang="ko-KR" dirty="0" err="1"/>
              <a:t>location.protocol</a:t>
            </a:r>
            <a:r>
              <a:rPr lang="en-US" altLang="ko-KR" dirty="0"/>
              <a:t>, host, port, path, search, hash</a:t>
            </a:r>
            <a:r>
              <a:rPr lang="ko-KR" altLang="en-US" dirty="0"/>
              <a:t>등 여러 </a:t>
            </a:r>
            <a:r>
              <a:rPr lang="en-US" altLang="ko-KR" dirty="0"/>
              <a:t>property </a:t>
            </a:r>
            <a:r>
              <a:rPr lang="ko-KR" altLang="en-US" dirty="0"/>
              <a:t>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3227604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Location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Location</a:t>
            </a:r>
          </a:p>
          <a:p>
            <a:pPr lvl="1"/>
            <a:r>
              <a:rPr lang="ko-KR" altLang="en-US" dirty="0"/>
              <a:t>문서의 주소와 관련된 객체</a:t>
            </a:r>
            <a:endParaRPr lang="en-US" altLang="ko-KR" dirty="0"/>
          </a:p>
          <a:p>
            <a:pPr lvl="1"/>
            <a:r>
              <a:rPr lang="ko-KR" altLang="en-US" dirty="0"/>
              <a:t>문서 </a:t>
            </a:r>
            <a:r>
              <a:rPr lang="en-US" altLang="ko-KR" dirty="0" err="1"/>
              <a:t>url</a:t>
            </a:r>
            <a:r>
              <a:rPr lang="ko-KR" altLang="en-US" dirty="0"/>
              <a:t>을 변경하거나 문서 위치와 관련한 다양한 정보 제어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URL </a:t>
            </a:r>
            <a:r>
              <a:rPr lang="ko-KR" altLang="en-US" dirty="0">
                <a:solidFill>
                  <a:srgbClr val="00B050"/>
                </a:solidFill>
              </a:rPr>
              <a:t>바꾸기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/>
              <a:t>location.href</a:t>
            </a:r>
            <a:r>
              <a:rPr lang="en-US" altLang="ko-KR" dirty="0"/>
              <a:t> = ‘www.google.com’</a:t>
            </a:r>
          </a:p>
          <a:p>
            <a:pPr lvl="1"/>
            <a:r>
              <a:rPr lang="en-US" altLang="ko-KR" dirty="0"/>
              <a:t>location= ‘www.blizzard.co.kr’</a:t>
            </a:r>
          </a:p>
          <a:p>
            <a:r>
              <a:rPr lang="ko-KR" altLang="en-US" dirty="0" err="1">
                <a:solidFill>
                  <a:srgbClr val="00B050"/>
                </a:solidFill>
              </a:rPr>
              <a:t>새로고침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/>
              <a:t>location.reload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74398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Navigator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7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Cross Browsing Issue</a:t>
            </a:r>
          </a:p>
          <a:p>
            <a:pPr lvl="1"/>
            <a:endParaRPr lang="en-US" altLang="ko-KR" dirty="0"/>
          </a:p>
        </p:txBody>
      </p:sp>
      <p:pic>
        <p:nvPicPr>
          <p:cNvPr id="2052" name="Picture 4" descr="íì¼:ì£ì§ ë¡ê³ .png">
            <a:extLst>
              <a:ext uri="{FF2B5EF4-FFF2-40B4-BE49-F238E27FC236}">
                <a16:creationId xmlns:a16="http://schemas.microsoft.com/office/drawing/2014/main" id="{C9FD5012-FB53-445C-9811-C2A07BC6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53" y="2502996"/>
            <a:ext cx="1710964" cy="18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ì¼:êµ¬ê¸ í¬ë¡¬ ë¡ê³ .png">
            <a:extLst>
              <a:ext uri="{FF2B5EF4-FFF2-40B4-BE49-F238E27FC236}">
                <a16:creationId xmlns:a16="http://schemas.microsoft.com/office/drawing/2014/main" id="{BF36C728-4BA7-45DD-A49C-DDC35554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55" y="2502996"/>
            <a:ext cx="1852009" cy="18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íì¼:firefox_quantum.png">
            <a:extLst>
              <a:ext uri="{FF2B5EF4-FFF2-40B4-BE49-F238E27FC236}">
                <a16:creationId xmlns:a16="http://schemas.microsoft.com/office/drawing/2014/main" id="{8940F550-0486-41F9-996F-CB49BCB2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02" y="2554779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íì¼:external/upload.wikimedia.org/Apple_Safari.png">
            <a:extLst>
              <a:ext uri="{FF2B5EF4-FFF2-40B4-BE49-F238E27FC236}">
                <a16:creationId xmlns:a16="http://schemas.microsoft.com/office/drawing/2014/main" id="{CF5595DC-EACC-4DD1-9DBC-6CA1B9C38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613" y="2528886"/>
            <a:ext cx="1852009" cy="18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2" name="Picture 24" descr="ê´ë ¨ ì´ë¯¸ì§">
            <a:extLst>
              <a:ext uri="{FF2B5EF4-FFF2-40B4-BE49-F238E27FC236}">
                <a16:creationId xmlns:a16="http://schemas.microsoft.com/office/drawing/2014/main" id="{F1AC8129-A709-4ECA-84C0-D64DF33A8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13" y="4792529"/>
            <a:ext cx="2697773" cy="168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Navigator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7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Cross Browsing Issue</a:t>
            </a:r>
          </a:p>
          <a:p>
            <a:pPr lvl="1"/>
            <a:r>
              <a:rPr lang="ko-KR" altLang="en-US" dirty="0"/>
              <a:t>브라우저의</a:t>
            </a:r>
            <a:r>
              <a:rPr lang="en-US" altLang="ko-KR" dirty="0"/>
              <a:t> </a:t>
            </a:r>
            <a:r>
              <a:rPr lang="ko-KR" altLang="en-US" dirty="0"/>
              <a:t>정보를 제공하는 객체</a:t>
            </a:r>
            <a:endParaRPr lang="en-US" altLang="ko-KR" dirty="0"/>
          </a:p>
          <a:p>
            <a:pPr lvl="1"/>
            <a:r>
              <a:rPr lang="ko-KR" altLang="en-US" dirty="0"/>
              <a:t>호환성 문제를 위해 사용함</a:t>
            </a:r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3 </a:t>
            </a:r>
            <a:r>
              <a:rPr lang="en-US" altLang="ko-KR" dirty="0" err="1"/>
              <a:t>consol</a:t>
            </a:r>
            <a:r>
              <a:rPr lang="ko-KR" altLang="en-US" dirty="0"/>
              <a:t>에서 </a:t>
            </a:r>
            <a:br>
              <a:rPr lang="en-US" altLang="ko-KR" dirty="0"/>
            </a:br>
            <a:r>
              <a:rPr lang="en-US" altLang="ko-KR" dirty="0" err="1"/>
              <a:t>console.dir</a:t>
            </a:r>
            <a:r>
              <a:rPr lang="en-US" altLang="ko-KR" dirty="0"/>
              <a:t>(navigator);</a:t>
            </a:r>
            <a:r>
              <a:rPr lang="ko-KR" altLang="en-US" dirty="0"/>
              <a:t>에서 주요한 </a:t>
            </a:r>
            <a:r>
              <a:rPr lang="en-US" altLang="ko-KR" dirty="0" err="1"/>
              <a:t>propert</a:t>
            </a:r>
            <a:r>
              <a:rPr lang="ko-KR" altLang="en-US" dirty="0"/>
              <a:t>를 보자</a:t>
            </a:r>
            <a:endParaRPr lang="en-US" altLang="ko-KR" dirty="0"/>
          </a:p>
          <a:p>
            <a:pPr lvl="1"/>
            <a:r>
              <a:rPr lang="en-US" altLang="ko-KR" dirty="0" err="1"/>
              <a:t>appName</a:t>
            </a:r>
            <a:endParaRPr lang="en-US" altLang="ko-KR" dirty="0"/>
          </a:p>
          <a:p>
            <a:pPr lvl="1"/>
            <a:r>
              <a:rPr lang="en-US" altLang="ko-KR" dirty="0" err="1"/>
              <a:t>appVersion</a:t>
            </a:r>
            <a:endParaRPr lang="en-US" altLang="ko-KR" dirty="0"/>
          </a:p>
          <a:p>
            <a:pPr lvl="1"/>
            <a:r>
              <a:rPr lang="en-US" altLang="ko-KR" dirty="0" err="1"/>
              <a:t>uerAgent</a:t>
            </a:r>
            <a:endParaRPr lang="en-US" altLang="ko-KR" dirty="0"/>
          </a:p>
          <a:p>
            <a:pPr lvl="1"/>
            <a:r>
              <a:rPr lang="en-US" altLang="ko-KR" dirty="0"/>
              <a:t>platform</a:t>
            </a:r>
          </a:p>
        </p:txBody>
      </p:sp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3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0000" dirty="0"/>
              <a:t>HTML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837675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Navigator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7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Cross Browsing Issue</a:t>
            </a:r>
          </a:p>
          <a:p>
            <a:pPr lvl="1"/>
            <a:r>
              <a:rPr lang="ko-KR" altLang="en-US" dirty="0"/>
              <a:t>브라우저의</a:t>
            </a:r>
            <a:r>
              <a:rPr lang="en-US" altLang="ko-KR" dirty="0"/>
              <a:t> </a:t>
            </a:r>
            <a:r>
              <a:rPr lang="ko-KR" altLang="en-US" dirty="0"/>
              <a:t>정보를 제공하는 객체</a:t>
            </a:r>
            <a:endParaRPr lang="en-US" altLang="ko-KR" dirty="0"/>
          </a:p>
          <a:p>
            <a:pPr lvl="1"/>
            <a:r>
              <a:rPr lang="ko-KR" altLang="en-US" dirty="0"/>
              <a:t>호환성 문제를 위해 사용함</a:t>
            </a:r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3 </a:t>
            </a:r>
            <a:r>
              <a:rPr lang="en-US" altLang="ko-KR" dirty="0" err="1"/>
              <a:t>consol</a:t>
            </a:r>
            <a:r>
              <a:rPr lang="ko-KR" altLang="en-US" dirty="0"/>
              <a:t>에서 </a:t>
            </a:r>
            <a:br>
              <a:rPr lang="en-US" altLang="ko-KR" dirty="0"/>
            </a:br>
            <a:r>
              <a:rPr lang="en-US" altLang="ko-KR" dirty="0" err="1"/>
              <a:t>console.dir</a:t>
            </a:r>
            <a:r>
              <a:rPr lang="en-US" altLang="ko-KR" dirty="0"/>
              <a:t>(navigator);</a:t>
            </a:r>
            <a:r>
              <a:rPr lang="ko-KR" altLang="en-US" dirty="0"/>
              <a:t>에서 주요한 </a:t>
            </a:r>
            <a:r>
              <a:rPr lang="en-US" altLang="ko-KR" dirty="0" err="1"/>
              <a:t>propert</a:t>
            </a:r>
            <a:r>
              <a:rPr lang="ko-KR" altLang="en-US" dirty="0"/>
              <a:t>를 보자</a:t>
            </a:r>
            <a:endParaRPr lang="en-US" altLang="ko-KR" dirty="0"/>
          </a:p>
          <a:p>
            <a:pPr lvl="1"/>
            <a:r>
              <a:rPr lang="en-US" altLang="ko-KR" dirty="0" err="1"/>
              <a:t>appName</a:t>
            </a:r>
            <a:endParaRPr lang="en-US" altLang="ko-KR" dirty="0"/>
          </a:p>
          <a:p>
            <a:pPr lvl="1"/>
            <a:r>
              <a:rPr lang="en-US" altLang="ko-KR" dirty="0" err="1"/>
              <a:t>appVersion</a:t>
            </a:r>
            <a:endParaRPr lang="en-US" altLang="ko-KR" dirty="0"/>
          </a:p>
          <a:p>
            <a:pPr lvl="1"/>
            <a:r>
              <a:rPr lang="en-US" altLang="ko-KR" dirty="0" err="1"/>
              <a:t>uerAgent</a:t>
            </a:r>
            <a:endParaRPr lang="en-US" altLang="ko-KR" dirty="0"/>
          </a:p>
          <a:p>
            <a:pPr lvl="1"/>
            <a:r>
              <a:rPr lang="en-US" altLang="ko-KR" dirty="0"/>
              <a:t>platform</a:t>
            </a:r>
          </a:p>
        </p:txBody>
      </p:sp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23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window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7"/>
            <a:ext cx="10515600" cy="4351338"/>
          </a:xfrm>
        </p:spPr>
        <p:txBody>
          <a:bodyPr/>
          <a:lstStyle/>
          <a:p>
            <a:r>
              <a:rPr lang="en-US" altLang="ko-KR" dirty="0" err="1">
                <a:solidFill>
                  <a:srgbClr val="00B050"/>
                </a:solidFill>
              </a:rPr>
              <a:t>Window.open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ko-KR" altLang="en-US" dirty="0"/>
              <a:t>새 창을 생성</a:t>
            </a:r>
            <a:endParaRPr lang="en-US" altLang="ko-KR" dirty="0"/>
          </a:p>
          <a:p>
            <a:pPr lvl="1"/>
            <a:r>
              <a:rPr lang="ko-KR" altLang="en-US" dirty="0"/>
              <a:t>여러 가지 사용할 수 있는 방법이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실습참조</a:t>
            </a:r>
            <a:endParaRPr lang="en-US" altLang="ko-KR" dirty="0"/>
          </a:p>
        </p:txBody>
      </p:sp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57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6"/>
            <a:ext cx="10515600" cy="5062903"/>
          </a:xfrm>
        </p:spPr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자바스크립트에서 남은 부분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/>
              <a:t>DOM</a:t>
            </a:r>
          </a:p>
          <a:p>
            <a:pPr lvl="1"/>
            <a:r>
              <a:rPr lang="en-US" altLang="ko-KR" dirty="0"/>
              <a:t>Document</a:t>
            </a:r>
          </a:p>
          <a:p>
            <a:pPr lvl="1"/>
            <a:r>
              <a:rPr lang="en-US" altLang="ko-KR" dirty="0"/>
              <a:t>Text</a:t>
            </a:r>
          </a:p>
          <a:p>
            <a:pPr lvl="1"/>
            <a:r>
              <a:rPr lang="en-US" altLang="ko-KR" dirty="0"/>
              <a:t>Event</a:t>
            </a:r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-1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재생시간 구하기</a:t>
            </a:r>
            <a:endParaRPr lang="en-US" altLang="ko-KR" dirty="0"/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-2 </a:t>
            </a:r>
            <a:r>
              <a:rPr lang="ko-KR" altLang="en-US" dirty="0"/>
              <a:t>단어 수 계산하기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남은 토픽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/>
              <a:t>Database –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pPr lvl="1"/>
            <a:r>
              <a:rPr lang="en-US" altLang="ko-KR" dirty="0"/>
              <a:t>PHP</a:t>
            </a:r>
          </a:p>
          <a:p>
            <a:pPr lvl="1"/>
            <a:r>
              <a:rPr lang="en-US" altLang="ko-KR" dirty="0"/>
              <a:t>LAMP</a:t>
            </a:r>
          </a:p>
        </p:txBody>
      </p:sp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29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0989-433E-4F6A-A816-43F2612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9C1B-34C7-454E-8EB8-9AA8A653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096"/>
            <a:ext cx="10515600" cy="5062903"/>
          </a:xfrm>
        </p:spPr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다음에 만날 때까지 과제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주제 선정 및 팀 선정</a:t>
            </a:r>
            <a:endParaRPr lang="en-US" altLang="ko-KR" dirty="0"/>
          </a:p>
          <a:p>
            <a:pPr lvl="2"/>
            <a:r>
              <a:rPr lang="ko-KR" altLang="en-US" dirty="0"/>
              <a:t>프레젠테이션 </a:t>
            </a:r>
            <a:r>
              <a:rPr lang="en-US" altLang="ko-KR" dirty="0"/>
              <a:t>– </a:t>
            </a:r>
            <a:r>
              <a:rPr lang="ko-KR" altLang="en-US" dirty="0"/>
              <a:t>각 조별로 예상 최종 산출물  발표</a:t>
            </a:r>
            <a:r>
              <a:rPr lang="en-US" altLang="ko-KR" dirty="0"/>
              <a:t>(</a:t>
            </a:r>
            <a:r>
              <a:rPr lang="ko-KR" altLang="en-US" dirty="0"/>
              <a:t>팀당 </a:t>
            </a:r>
            <a:r>
              <a:rPr lang="en-US" altLang="ko-KR" dirty="0"/>
              <a:t>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복습 </a:t>
            </a:r>
            <a:r>
              <a:rPr lang="en-US" altLang="ko-KR" dirty="0"/>
              <a:t>– 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예습 </a:t>
            </a:r>
            <a:r>
              <a:rPr lang="en-US" altLang="ko-KR" dirty="0"/>
              <a:t>– </a:t>
            </a:r>
            <a:r>
              <a:rPr lang="ko-KR" altLang="en-US" dirty="0"/>
              <a:t>자바스크립트 남은 자료 업로드 예정</a:t>
            </a:r>
            <a:endParaRPr lang="en-US" altLang="ko-KR" dirty="0"/>
          </a:p>
          <a:p>
            <a:pPr lvl="2"/>
            <a:r>
              <a:rPr lang="en-US" altLang="ko-KR" dirty="0"/>
              <a:t>Github.com/</a:t>
            </a:r>
            <a:r>
              <a:rPr lang="en-US" altLang="ko-KR" dirty="0" err="1"/>
              <a:t>songhune</a:t>
            </a:r>
            <a:endParaRPr lang="en-US" altLang="ko-KR" dirty="0"/>
          </a:p>
          <a:p>
            <a:pPr lvl="2"/>
            <a:r>
              <a:rPr lang="en-US" altLang="ko-KR" dirty="0"/>
              <a:t>Slack </a:t>
            </a:r>
            <a:r>
              <a:rPr lang="ko-KR" altLang="en-US" dirty="0"/>
              <a:t>계속 </a:t>
            </a:r>
            <a:r>
              <a:rPr lang="ko-KR" altLang="en-US" dirty="0" err="1"/>
              <a:t>확인할것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AutoShape 22" descr="w3cì ëí ì´ë¯¸ì§ ê²ìê²°ê³¼">
            <a:extLst>
              <a:ext uri="{FF2B5EF4-FFF2-40B4-BE49-F238E27FC236}">
                <a16:creationId xmlns:a16="http://schemas.microsoft.com/office/drawing/2014/main" id="{A1DD7062-CED8-4E64-A2A2-FF9C57810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09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0000" dirty="0"/>
              <a:t>CSS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78091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0000" dirty="0"/>
              <a:t>JavaScript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62309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 err="1"/>
              <a:t>웹브라우저와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r>
              <a:rPr lang="ko-KR" altLang="en-US" dirty="0"/>
              <a:t>실행방법과 실습환경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JavaScript </a:t>
            </a:r>
            <a:r>
              <a:rPr lang="ko-KR" altLang="en-US" dirty="0"/>
              <a:t>로드하기</a:t>
            </a:r>
            <a:endParaRPr lang="en-US" altLang="ko-KR" dirty="0"/>
          </a:p>
          <a:p>
            <a:r>
              <a:rPr lang="en-US" altLang="ko-KR" dirty="0"/>
              <a:t>Object Model</a:t>
            </a:r>
          </a:p>
          <a:p>
            <a:r>
              <a:rPr lang="en-US" altLang="ko-KR" dirty="0"/>
              <a:t>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72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5028C-A451-41CF-80F9-CDD3FA7D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실행방법과 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1AC28-099B-4ED7-9583-69D4308F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실행방법</a:t>
            </a:r>
            <a:endParaRPr lang="en-US" altLang="ko-KR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– </a:t>
            </a:r>
            <a:r>
              <a:rPr lang="ko-KR" altLang="en-US" dirty="0"/>
              <a:t>메모장 </a:t>
            </a:r>
            <a:r>
              <a:rPr lang="en-US" altLang="ko-KR" dirty="0"/>
              <a:t>– </a:t>
            </a:r>
            <a:r>
              <a:rPr lang="ko-KR" altLang="en-US" dirty="0"/>
              <a:t>코드입력 </a:t>
            </a:r>
            <a:r>
              <a:rPr lang="en-US" altLang="ko-KR" dirty="0"/>
              <a:t>– </a:t>
            </a:r>
            <a:r>
              <a:rPr lang="ko-KR" altLang="en-US" dirty="0" err="1"/>
              <a:t>저장시</a:t>
            </a:r>
            <a:r>
              <a:rPr lang="ko-KR" altLang="en-US" dirty="0"/>
              <a:t> 인코딩 </a:t>
            </a:r>
            <a:r>
              <a:rPr lang="en-US" altLang="ko-KR" dirty="0"/>
              <a:t>(utf-8)</a:t>
            </a:r>
          </a:p>
          <a:p>
            <a:pPr lvl="1"/>
            <a:r>
              <a:rPr lang="en-US" altLang="ko-KR" dirty="0"/>
              <a:t>Mac?</a:t>
            </a:r>
          </a:p>
          <a:p>
            <a:pPr lvl="1"/>
            <a:r>
              <a:rPr lang="ko-KR" altLang="en-US" dirty="0"/>
              <a:t>구글 크롬 </a:t>
            </a:r>
            <a:r>
              <a:rPr lang="en-US" altLang="ko-KR" dirty="0"/>
              <a:t>– F12 – console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작업 툴</a:t>
            </a:r>
            <a:endParaRPr lang="en-US" altLang="ko-KR" dirty="0"/>
          </a:p>
          <a:p>
            <a:pPr lvl="1"/>
            <a:r>
              <a:rPr lang="ko-KR" altLang="en-US" dirty="0"/>
              <a:t>기본적으로는 구글 크롬</a:t>
            </a:r>
            <a:r>
              <a:rPr lang="en-US" altLang="ko-KR" dirty="0"/>
              <a:t>(console)</a:t>
            </a:r>
          </a:p>
          <a:p>
            <a:pPr lvl="1"/>
            <a:r>
              <a:rPr lang="ko-KR" altLang="en-US" dirty="0"/>
              <a:t>에디터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Atom</a:t>
            </a:r>
            <a:r>
              <a:rPr lang="en-US" altLang="ko-KR" dirty="0"/>
              <a:t> / Sublime Text</a:t>
            </a:r>
          </a:p>
          <a:p>
            <a:endParaRPr lang="en-US" altLang="ko-KR" dirty="0"/>
          </a:p>
          <a:p>
            <a:r>
              <a:rPr lang="ko-KR" altLang="en-US" dirty="0"/>
              <a:t>진행 툴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/>
              <a:t>Sli.do</a:t>
            </a:r>
          </a:p>
          <a:p>
            <a:pPr lvl="1"/>
            <a:r>
              <a:rPr lang="en-US" altLang="ko-KR" dirty="0"/>
              <a:t>slack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31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5028C-A451-41CF-80F9-CDD3FA7D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실행방법과 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1AC28-099B-4ED7-9583-69D4308F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1.</a:t>
            </a:r>
          </a:p>
          <a:p>
            <a:pPr lvl="1"/>
            <a:r>
              <a:rPr lang="ko-KR" altLang="en-US" dirty="0"/>
              <a:t>추후 작업을 위해 </a:t>
            </a:r>
            <a:r>
              <a:rPr lang="en-US" altLang="ko-KR" dirty="0">
                <a:hlinkClick r:id="rId2"/>
              </a:rPr>
              <a:t>http://ajou-web.slack.com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  <a:endParaRPr lang="en-US" altLang="ko-KR" dirty="0"/>
          </a:p>
          <a:p>
            <a:pPr lvl="1"/>
            <a:r>
              <a:rPr lang="ko-KR" altLang="en-US" dirty="0"/>
              <a:t>온라인 상의 모든 회의나 정보</a:t>
            </a:r>
            <a:r>
              <a:rPr lang="en-US" altLang="ko-KR" dirty="0"/>
              <a:t>/</a:t>
            </a:r>
            <a:r>
              <a:rPr lang="ko-KR" altLang="en-US" dirty="0"/>
              <a:t>자료교환은 </a:t>
            </a:r>
            <a:r>
              <a:rPr lang="ko-KR" altLang="en-US" dirty="0" err="1"/>
              <a:t>슬랙으로</a:t>
            </a:r>
            <a:r>
              <a:rPr lang="ko-KR" altLang="en-US" dirty="0"/>
              <a:t> 통일</a:t>
            </a:r>
            <a:endParaRPr lang="en-US" altLang="ko-KR" dirty="0"/>
          </a:p>
          <a:p>
            <a:pPr lvl="1"/>
            <a:r>
              <a:rPr lang="ko-KR" altLang="en-US" dirty="0"/>
              <a:t>설문조사 참여할 것</a:t>
            </a:r>
            <a:r>
              <a:rPr lang="en-US" altLang="ko-KR" dirty="0"/>
              <a:t>(</a:t>
            </a:r>
            <a:r>
              <a:rPr lang="ko-KR" altLang="en-US" dirty="0" err="1"/>
              <a:t>슬랙에</a:t>
            </a:r>
            <a:r>
              <a:rPr lang="ko-KR" altLang="en-US" dirty="0"/>
              <a:t> 공유</a:t>
            </a:r>
            <a:r>
              <a:rPr lang="en-US" altLang="ko-KR" dirty="0"/>
              <a:t>) – </a:t>
            </a:r>
            <a:r>
              <a:rPr lang="ko-KR" altLang="en-US" dirty="0"/>
              <a:t>다음주까지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2.</a:t>
            </a:r>
          </a:p>
          <a:p>
            <a:pPr lvl="1"/>
            <a:r>
              <a:rPr lang="en-US" altLang="ko-KR" dirty="0"/>
              <a:t>Atom </a:t>
            </a:r>
            <a:r>
              <a:rPr lang="ko-KR" altLang="en-US" dirty="0"/>
              <a:t>다운로드 </a:t>
            </a:r>
            <a:r>
              <a:rPr lang="en-US" altLang="ko-KR" dirty="0">
                <a:hlinkClick r:id="rId3"/>
              </a:rPr>
              <a:t>https://atom.io/</a:t>
            </a:r>
            <a:endParaRPr lang="en-US" altLang="ko-KR" dirty="0"/>
          </a:p>
          <a:p>
            <a:pPr lvl="1"/>
            <a:r>
              <a:rPr lang="ko-KR" altLang="en-US" dirty="0"/>
              <a:t>구글 크롬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869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- </a:t>
            </a:r>
            <a:r>
              <a:rPr lang="ko-KR" altLang="en-US" dirty="0"/>
              <a:t>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Atom</a:t>
            </a:r>
            <a:r>
              <a:rPr lang="ko-KR" altLang="en-US" dirty="0"/>
              <a:t>으로 </a:t>
            </a:r>
            <a:r>
              <a:rPr lang="en-US" altLang="ko-KR" dirty="0"/>
              <a:t>hello.html</a:t>
            </a:r>
            <a:r>
              <a:rPr lang="ko-KR" altLang="en-US" dirty="0"/>
              <a:t> 스크립트 작성</a:t>
            </a:r>
            <a:endParaRPr lang="en-US" altLang="ko-KR" dirty="0"/>
          </a:p>
          <a:p>
            <a:pPr lvl="1"/>
            <a:r>
              <a:rPr lang="en-US" altLang="ko-KR" dirty="0"/>
              <a:t>‘Hello JavaScript’ </a:t>
            </a:r>
            <a:r>
              <a:rPr lang="ko-KR" altLang="en-US" dirty="0"/>
              <a:t>를 </a:t>
            </a:r>
            <a:r>
              <a:rPr lang="en-US" altLang="ko-KR" dirty="0"/>
              <a:t>alert </a:t>
            </a:r>
            <a:r>
              <a:rPr lang="ko-KR" altLang="en-US" dirty="0"/>
              <a:t>명령어로 불러보세요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실습을 따라할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48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806</Words>
  <Application>Microsoft Office PowerPoint</Application>
  <PresentationFormat>와이드스크린</PresentationFormat>
  <Paragraphs>229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배달의민족 도현</vt:lpstr>
      <vt:lpstr>Arial</vt:lpstr>
      <vt:lpstr>Office 테마</vt:lpstr>
      <vt:lpstr>웹브라우저와 JavaScript</vt:lpstr>
      <vt:lpstr>Contents</vt:lpstr>
      <vt:lpstr>웹브라우저와 JavaScript</vt:lpstr>
      <vt:lpstr>웹브라우저와 JavaScript</vt:lpstr>
      <vt:lpstr>웹브라우저와 JavaScript</vt:lpstr>
      <vt:lpstr>Contents</vt:lpstr>
      <vt:lpstr>실행방법과 실습환경</vt:lpstr>
      <vt:lpstr>실행방법과 실습환경</vt:lpstr>
      <vt:lpstr>Hello JavaScript - 숫자</vt:lpstr>
      <vt:lpstr>Contents</vt:lpstr>
      <vt:lpstr>Load JavaScript - inline</vt:lpstr>
      <vt:lpstr>Load JavaScript – script</vt:lpstr>
      <vt:lpstr>Load JavaScript – separate</vt:lpstr>
      <vt:lpstr>Contents</vt:lpstr>
      <vt:lpstr>Object Model</vt:lpstr>
      <vt:lpstr>Object Model</vt:lpstr>
      <vt:lpstr>Object Model</vt:lpstr>
      <vt:lpstr>Object Model</vt:lpstr>
      <vt:lpstr>Object Model</vt:lpstr>
      <vt:lpstr>Object Model – js_core, BOM, DOM</vt:lpstr>
      <vt:lpstr>Contents</vt:lpstr>
      <vt:lpstr>BOM-Windows</vt:lpstr>
      <vt:lpstr>BOM – 사용자와 커뮤니케이션</vt:lpstr>
      <vt:lpstr>BOM – 사용자와 커뮤니케이션</vt:lpstr>
      <vt:lpstr>BOM – 사용자와 커뮤니케이션</vt:lpstr>
      <vt:lpstr>BOM – Location</vt:lpstr>
      <vt:lpstr>BOM – Location</vt:lpstr>
      <vt:lpstr>BOM – Navigator</vt:lpstr>
      <vt:lpstr>BOM – Navigator</vt:lpstr>
      <vt:lpstr>BOM – Navigator</vt:lpstr>
      <vt:lpstr>BOM – window 제어</vt:lpstr>
      <vt:lpstr>수고하셨습니다.</vt:lpstr>
      <vt:lpstr>수고하셨습니다.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Seunghyun Han</dc:creator>
  <cp:lastModifiedBy>Seunghyun Han</cp:lastModifiedBy>
  <cp:revision>29</cp:revision>
  <dcterms:created xsi:type="dcterms:W3CDTF">2018-04-12T10:26:28Z</dcterms:created>
  <dcterms:modified xsi:type="dcterms:W3CDTF">2018-04-12T20:50:05Z</dcterms:modified>
</cp:coreProperties>
</file>