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Nunito-bold.fntdata"/><Relationship Id="rId12" Type="http://schemas.openxmlformats.org/officeDocument/2006/relationships/font" Target="fonts/Nunito-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936c99bd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36c99bd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936c99bd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36c99bd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936c99bd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936c99bd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936c99bd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936c99bd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936c99bd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36c99bd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0" y="0"/>
            <a:ext cx="9187200" cy="33510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b="1" lang="en" sz="2800"/>
              <a:t>MACHINE  LEARNING ASSIGNMENT</a:t>
            </a:r>
            <a:endParaRPr b="1" sz="2800"/>
          </a:p>
          <a:p>
            <a:pPr indent="0" lvl="0" marL="2743200" rtl="0" algn="l">
              <a:spcBef>
                <a:spcPts val="0"/>
              </a:spcBef>
              <a:spcAft>
                <a:spcPts val="0"/>
              </a:spcAft>
              <a:buNone/>
            </a:pPr>
            <a:r>
              <a:rPr b="1" lang="en" sz="2800"/>
              <a:t>UE17CS303</a:t>
            </a:r>
            <a:endParaRPr b="1" sz="3800">
              <a:solidFill>
                <a:srgbClr val="AF7B51"/>
              </a:solidFill>
              <a:latin typeface="Nunito"/>
              <a:ea typeface="Nunito"/>
              <a:cs typeface="Nunito"/>
              <a:sym typeface="Nunito"/>
            </a:endParaRPr>
          </a:p>
          <a:p>
            <a:pPr indent="457200" lvl="0" marL="914400" rtl="0" algn="l">
              <a:spcBef>
                <a:spcPts val="0"/>
              </a:spcBef>
              <a:spcAft>
                <a:spcPts val="0"/>
              </a:spcAft>
              <a:buNone/>
            </a:pPr>
            <a:r>
              <a:rPr lang="en" sz="3800">
                <a:solidFill>
                  <a:srgbClr val="AF7B51"/>
                </a:solidFill>
                <a:latin typeface="Nunito"/>
                <a:ea typeface="Nunito"/>
                <a:cs typeface="Nunito"/>
                <a:sym typeface="Nunito"/>
              </a:rPr>
              <a:t>     		</a:t>
            </a:r>
            <a:endParaRPr sz="3800">
              <a:solidFill>
                <a:srgbClr val="AF7B51"/>
              </a:solidFill>
              <a:latin typeface="Nunito"/>
              <a:ea typeface="Nunito"/>
              <a:cs typeface="Nunito"/>
              <a:sym typeface="Nunito"/>
            </a:endParaRPr>
          </a:p>
          <a:p>
            <a:pPr indent="457200" lvl="0" marL="914400" rtl="0" algn="l">
              <a:spcBef>
                <a:spcPts val="0"/>
              </a:spcBef>
              <a:spcAft>
                <a:spcPts val="0"/>
              </a:spcAft>
              <a:buNone/>
            </a:pPr>
            <a:r>
              <a:rPr lang="en" sz="3800">
                <a:solidFill>
                  <a:srgbClr val="EFEFEF"/>
                </a:solidFill>
                <a:latin typeface="Nunito"/>
                <a:ea typeface="Nunito"/>
                <a:cs typeface="Nunito"/>
                <a:sym typeface="Nunito"/>
              </a:rPr>
              <a:t>      </a:t>
            </a:r>
            <a:r>
              <a:rPr b="0" lang="en" sz="3800">
                <a:solidFill>
                  <a:srgbClr val="EFEFEF"/>
                </a:solidFill>
                <a:latin typeface="Nunito"/>
                <a:ea typeface="Nunito"/>
                <a:cs typeface="Nunito"/>
                <a:sym typeface="Nunito"/>
              </a:rPr>
              <a:t>To classify stellar objects into spectrometric classes based on photometric data</a:t>
            </a:r>
            <a:r>
              <a:rPr lang="en" sz="3800">
                <a:solidFill>
                  <a:srgbClr val="EFEFEF"/>
                </a:solidFill>
                <a:latin typeface="Nunito"/>
                <a:ea typeface="Nunito"/>
                <a:cs typeface="Nunito"/>
                <a:sym typeface="Nunito"/>
              </a:rPr>
              <a:t>.</a:t>
            </a:r>
            <a:endParaRPr b="0" sz="3800">
              <a:solidFill>
                <a:srgbClr val="EFEFEF"/>
              </a:solidFill>
              <a:latin typeface="Nunito"/>
              <a:ea typeface="Nunito"/>
              <a:cs typeface="Nunito"/>
              <a:sym typeface="Nunito"/>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311700" y="3452850"/>
            <a:ext cx="8520600" cy="14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a:t>
            </a:r>
            <a:endParaRPr/>
          </a:p>
          <a:p>
            <a:pPr indent="0" lvl="0" marL="0" rtl="0" algn="l">
              <a:spcBef>
                <a:spcPts val="0"/>
              </a:spcBef>
              <a:spcAft>
                <a:spcPts val="0"/>
              </a:spcAft>
              <a:buNone/>
            </a:pPr>
            <a:r>
              <a:rPr lang="en"/>
              <a:t>		PRATHEEK KAMATH            PES1201701595</a:t>
            </a:r>
            <a:endParaRPr/>
          </a:p>
          <a:p>
            <a:pPr indent="0" lvl="0" marL="0" rtl="0" algn="l">
              <a:spcBef>
                <a:spcPts val="0"/>
              </a:spcBef>
              <a:spcAft>
                <a:spcPts val="0"/>
              </a:spcAft>
              <a:buNone/>
            </a:pPr>
            <a:r>
              <a:rPr lang="en"/>
              <a:t>		RADHIKA SADANAND        PES1201701702</a:t>
            </a:r>
            <a:endParaRPr/>
          </a:p>
          <a:p>
            <a:pPr indent="0" lvl="0" marL="0" rtl="0" algn="l">
              <a:spcBef>
                <a:spcPts val="0"/>
              </a:spcBef>
              <a:spcAft>
                <a:spcPts val="0"/>
              </a:spcAft>
              <a:buNone/>
            </a:pPr>
            <a:r>
              <a:rPr lang="en"/>
              <a:t>		REVANTH YALIPI                     PES1201700201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0" y="0"/>
            <a:ext cx="9144000" cy="5030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t/>
            </a:r>
            <a:endParaRPr i="1"/>
          </a:p>
          <a:p>
            <a:pPr indent="0" lvl="0" marL="0" rtl="0" algn="l">
              <a:spcBef>
                <a:spcPts val="0"/>
              </a:spcBef>
              <a:spcAft>
                <a:spcPts val="0"/>
              </a:spcAft>
              <a:buNone/>
            </a:pPr>
            <a:r>
              <a:rPr i="1" lang="en"/>
              <a:t>APPROACH:</a:t>
            </a:r>
            <a:endParaRPr i="1"/>
          </a:p>
          <a:p>
            <a:pPr indent="0" lvl="0" marL="0" rtl="0" algn="l">
              <a:spcBef>
                <a:spcPts val="0"/>
              </a:spcBef>
              <a:spcAft>
                <a:spcPts val="0"/>
              </a:spcAft>
              <a:buNone/>
            </a:pPr>
            <a:r>
              <a:rPr lang="en"/>
              <a:t> </a:t>
            </a:r>
            <a:r>
              <a:rPr i="1" lang="en" u="sng">
                <a:solidFill>
                  <a:srgbClr val="CC0000"/>
                </a:solidFill>
              </a:rPr>
              <a:t> GENETIC ALGORITHM</a:t>
            </a:r>
            <a:endParaRPr sz="2400" u="sng"/>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Basically,we take the help of neural networks to classify an instance whether it belongs to class 0,1 or 2.</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But,we implement genetic algorithm to find the optimal weights for the network suited so that it can fairly classify an instance well.</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This algorithm proved to be faster for us than other ML algorithms like SVM,KNN etc.</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But,we implement genetic algorithm to find the optimal weights for the network suited so that it can fairly classify an instance well.</a:t>
            </a:r>
            <a:endParaRPr sz="1200"/>
          </a:p>
          <a:p>
            <a:pPr indent="0" lvl="0" marL="0" rtl="0" algn="l">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D966"/>
              </a:solidFill>
            </a:endParaRPr>
          </a:p>
          <a:p>
            <a:pPr indent="0" lvl="0" marL="0" rtl="0" algn="l">
              <a:spcBef>
                <a:spcPts val="0"/>
              </a:spcBef>
              <a:spcAft>
                <a:spcPts val="0"/>
              </a:spcAft>
              <a:buNone/>
            </a:pPr>
            <a:r>
              <a:t/>
            </a:r>
            <a:endParaRPr>
              <a:solidFill>
                <a:srgbClr val="FFD966"/>
              </a:solidFill>
            </a:endParaRPr>
          </a:p>
          <a:p>
            <a:pPr indent="0" lvl="0" marL="0" rtl="0" algn="l">
              <a:spcBef>
                <a:spcPts val="0"/>
              </a:spcBef>
              <a:spcAft>
                <a:spcPts val="0"/>
              </a:spcAft>
              <a:buNone/>
            </a:pPr>
            <a:r>
              <a:rPr b="1" i="1" lang="en" sz="3000">
                <a:solidFill>
                  <a:srgbClr val="FFD966"/>
                </a:solidFill>
                <a:latin typeface="Montserrat"/>
                <a:ea typeface="Montserrat"/>
                <a:cs typeface="Montserrat"/>
                <a:sym typeface="Montserrat"/>
              </a:rPr>
              <a:t>What is Genetic Algorithm?.</a:t>
            </a:r>
            <a:endParaRPr b="1" i="1" sz="3000">
              <a:solidFill>
                <a:srgbClr val="FFD966"/>
              </a:solidFill>
              <a:latin typeface="Montserrat"/>
              <a:ea typeface="Montserrat"/>
              <a:cs typeface="Montserrat"/>
              <a:sym typeface="Montserrat"/>
            </a:endParaRPr>
          </a:p>
          <a:p>
            <a:pPr indent="0" lvl="0" marL="0" rtl="0" algn="l">
              <a:spcBef>
                <a:spcPts val="0"/>
              </a:spcBef>
              <a:spcAft>
                <a:spcPts val="0"/>
              </a:spcAft>
              <a:buNone/>
            </a:pPr>
            <a:r>
              <a:t/>
            </a:r>
            <a:endParaRPr b="1" i="1" sz="3000">
              <a:solidFill>
                <a:srgbClr val="FFD966"/>
              </a:solidFill>
              <a:latin typeface="Montserrat"/>
              <a:ea typeface="Montserrat"/>
              <a:cs typeface="Montserrat"/>
              <a:sym typeface="Montserrat"/>
            </a:endParaRPr>
          </a:p>
          <a:p>
            <a:pPr indent="-381000" lvl="0" marL="457200" rtl="0" algn="l">
              <a:spcBef>
                <a:spcPts val="0"/>
              </a:spcBef>
              <a:spcAft>
                <a:spcPts val="0"/>
              </a:spcAft>
              <a:buClr>
                <a:srgbClr val="FFD966"/>
              </a:buClr>
              <a:buSzPts val="2400"/>
              <a:buChar char="●"/>
            </a:pPr>
            <a:r>
              <a:rPr lang="en" sz="2400">
                <a:solidFill>
                  <a:srgbClr val="FFD966"/>
                </a:solidFill>
              </a:rPr>
              <a:t>The problem addressed by GA’s is to search a space of candidate sets of weights to identify the optimal set of weights.</a:t>
            </a:r>
            <a:endParaRPr sz="2400">
              <a:solidFill>
                <a:srgbClr val="FFD966"/>
              </a:solidFill>
            </a:endParaRPr>
          </a:p>
          <a:p>
            <a:pPr indent="0" lvl="0" marL="457200" rtl="0" algn="l">
              <a:spcBef>
                <a:spcPts val="0"/>
              </a:spcBef>
              <a:spcAft>
                <a:spcPts val="0"/>
              </a:spcAft>
              <a:buNone/>
            </a:pPr>
            <a:r>
              <a:t/>
            </a:r>
            <a:endParaRPr sz="2400">
              <a:solidFill>
                <a:srgbClr val="FFD966"/>
              </a:solidFill>
            </a:endParaRPr>
          </a:p>
          <a:p>
            <a:pPr indent="-381000" lvl="0" marL="457200" rtl="0" algn="l">
              <a:spcBef>
                <a:spcPts val="0"/>
              </a:spcBef>
              <a:spcAft>
                <a:spcPts val="0"/>
              </a:spcAft>
              <a:buClr>
                <a:srgbClr val="FFD966"/>
              </a:buClr>
              <a:buSzPts val="2400"/>
              <a:buChar char="●"/>
            </a:pPr>
            <a:r>
              <a:rPr lang="en" sz="2400">
                <a:solidFill>
                  <a:srgbClr val="FFD966"/>
                </a:solidFill>
              </a:rPr>
              <a:t>In GA’s the best optimal weight set is defined as the one that optimizes a predefined numerical measure for the problem at hand, called the hypothesis fitness.</a:t>
            </a:r>
            <a:endParaRPr sz="2400">
              <a:solidFill>
                <a:srgbClr val="FFD966"/>
              </a:solidFill>
            </a:endParaRPr>
          </a:p>
          <a:p>
            <a:pPr indent="0" lvl="0" marL="457200" rtl="0" algn="l">
              <a:spcBef>
                <a:spcPts val="0"/>
              </a:spcBef>
              <a:spcAft>
                <a:spcPts val="0"/>
              </a:spcAft>
              <a:buNone/>
            </a:pPr>
            <a:r>
              <a:t/>
            </a:r>
            <a:endParaRPr sz="2400">
              <a:solidFill>
                <a:srgbClr val="FFD966"/>
              </a:solidFill>
            </a:endParaRPr>
          </a:p>
          <a:p>
            <a:pPr indent="-381000" lvl="0" marL="457200" rtl="0" algn="l">
              <a:spcBef>
                <a:spcPts val="0"/>
              </a:spcBef>
              <a:spcAft>
                <a:spcPts val="0"/>
              </a:spcAft>
              <a:buClr>
                <a:srgbClr val="FFD966"/>
              </a:buClr>
              <a:buSzPts val="2400"/>
              <a:buChar char="●"/>
            </a:pPr>
            <a:r>
              <a:rPr lang="en" sz="2400">
                <a:solidFill>
                  <a:srgbClr val="FFD966"/>
                </a:solidFill>
              </a:rPr>
              <a:t>The algorithm operates by iteratively updating a pool of weight sets,called the population.</a:t>
            </a:r>
            <a:endParaRPr sz="2400">
              <a:solidFill>
                <a:srgbClr val="FFD966"/>
              </a:solidFill>
            </a:endParaRPr>
          </a:p>
          <a:p>
            <a:pPr indent="0" lvl="0" marL="0" rtl="0" algn="l">
              <a:spcBef>
                <a:spcPts val="0"/>
              </a:spcBef>
              <a:spcAft>
                <a:spcPts val="0"/>
              </a:spcAft>
              <a:buNone/>
            </a:pPr>
            <a:r>
              <a:t/>
            </a:r>
            <a:endParaRPr sz="2400">
              <a:solidFill>
                <a:srgbClr val="FFD966"/>
              </a:solidFill>
            </a:endParaRPr>
          </a:p>
          <a:p>
            <a:pPr indent="0" lvl="0" marL="0" rtl="0" algn="l">
              <a:spcBef>
                <a:spcPts val="0"/>
              </a:spcBef>
              <a:spcAft>
                <a:spcPts val="0"/>
              </a:spcAft>
              <a:buNone/>
            </a:pPr>
            <a:r>
              <a:t/>
            </a:r>
            <a:endParaRPr sz="2400">
              <a:solidFill>
                <a:srgbClr val="FFD966"/>
              </a:solidFill>
            </a:endParaRPr>
          </a:p>
          <a:p>
            <a:pPr indent="0" lvl="0" marL="0" rtl="0" algn="l">
              <a:spcBef>
                <a:spcPts val="0"/>
              </a:spcBef>
              <a:spcAft>
                <a:spcPts val="0"/>
              </a:spcAft>
              <a:buNone/>
            </a:pPr>
            <a:r>
              <a:t/>
            </a:r>
            <a:endParaRPr sz="2400">
              <a:solidFill>
                <a:srgbClr val="FFD966"/>
              </a:solidFill>
            </a:endParaRPr>
          </a:p>
          <a:p>
            <a:pPr indent="0" lvl="0" marL="0" rtl="0" algn="l">
              <a:spcBef>
                <a:spcPts val="0"/>
              </a:spcBef>
              <a:spcAft>
                <a:spcPts val="0"/>
              </a:spcAft>
              <a:buNone/>
            </a:pPr>
            <a:r>
              <a:t/>
            </a:r>
            <a:endParaRPr b="1" sz="2400">
              <a:solidFill>
                <a:srgbClr val="FFD9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nvSpPr>
        <p:spPr>
          <a:xfrm>
            <a:off x="0" y="0"/>
            <a:ext cx="9144000" cy="52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81000" lvl="0" marL="457200" rtl="0" algn="l">
              <a:spcBef>
                <a:spcPts val="0"/>
              </a:spcBef>
              <a:spcAft>
                <a:spcPts val="0"/>
              </a:spcAft>
              <a:buClr>
                <a:srgbClr val="FFD966"/>
              </a:buClr>
              <a:buSzPts val="2400"/>
              <a:buChar char="●"/>
            </a:pPr>
            <a:r>
              <a:rPr lang="en" sz="2400">
                <a:solidFill>
                  <a:srgbClr val="FFD966"/>
                </a:solidFill>
              </a:rPr>
              <a:t>On each iteration, all members of the population are evaluated according to the fitness function</a:t>
            </a:r>
            <a:endParaRPr sz="2400">
              <a:solidFill>
                <a:srgbClr val="FFD966"/>
              </a:solidFill>
            </a:endParaRPr>
          </a:p>
          <a:p>
            <a:pPr indent="0" lvl="0" marL="0" rtl="0" algn="l">
              <a:spcBef>
                <a:spcPts val="0"/>
              </a:spcBef>
              <a:spcAft>
                <a:spcPts val="0"/>
              </a:spcAft>
              <a:buNone/>
            </a:pPr>
            <a:r>
              <a:t/>
            </a:r>
            <a:endParaRPr sz="2400">
              <a:solidFill>
                <a:srgbClr val="FFD966"/>
              </a:solidFill>
            </a:endParaRPr>
          </a:p>
          <a:p>
            <a:pPr indent="-381000" lvl="0" marL="457200" rtl="0" algn="l">
              <a:spcBef>
                <a:spcPts val="0"/>
              </a:spcBef>
              <a:spcAft>
                <a:spcPts val="0"/>
              </a:spcAft>
              <a:buClr>
                <a:srgbClr val="FFD966"/>
              </a:buClr>
              <a:buSzPts val="2400"/>
              <a:buChar char="●"/>
            </a:pPr>
            <a:r>
              <a:rPr lang="en" sz="2400">
                <a:solidFill>
                  <a:srgbClr val="FFD966"/>
                </a:solidFill>
              </a:rPr>
              <a:t>A new population is then generated by probabilistically selecting the most fit individuals from the current population.</a:t>
            </a:r>
            <a:endParaRPr sz="2400">
              <a:solidFill>
                <a:srgbClr val="FFD966"/>
              </a:solidFill>
            </a:endParaRPr>
          </a:p>
          <a:p>
            <a:pPr indent="0" lvl="0" marL="457200" rtl="0" algn="l">
              <a:spcBef>
                <a:spcPts val="0"/>
              </a:spcBef>
              <a:spcAft>
                <a:spcPts val="0"/>
              </a:spcAft>
              <a:buNone/>
            </a:pPr>
            <a:r>
              <a:t/>
            </a:r>
            <a:endParaRPr sz="2400">
              <a:solidFill>
                <a:srgbClr val="FFD966"/>
              </a:solidFill>
            </a:endParaRPr>
          </a:p>
          <a:p>
            <a:pPr indent="-381000" lvl="0" marL="457200" rtl="0" algn="l">
              <a:spcBef>
                <a:spcPts val="0"/>
              </a:spcBef>
              <a:spcAft>
                <a:spcPts val="0"/>
              </a:spcAft>
              <a:buClr>
                <a:srgbClr val="FFD966"/>
              </a:buClr>
              <a:buSzPts val="2400"/>
              <a:buChar char="●"/>
            </a:pPr>
            <a:r>
              <a:rPr lang="en" sz="2400">
                <a:solidFill>
                  <a:srgbClr val="FFD966"/>
                </a:solidFill>
              </a:rPr>
              <a:t>Some of these selected individuals are carried forward into the next generation population intact. Others are used as the basis for creating new offspring individuals by applying genetic operations such as crossover and mutation.</a:t>
            </a:r>
            <a:endParaRPr sz="2400">
              <a:solidFill>
                <a:srgbClr val="FFD966"/>
              </a:solidFill>
            </a:endParaRPr>
          </a:p>
          <a:p>
            <a:pPr indent="0" lvl="0" marL="457200" rtl="0" algn="l">
              <a:spcBef>
                <a:spcPts val="0"/>
              </a:spcBef>
              <a:spcAft>
                <a:spcPts val="0"/>
              </a:spcAft>
              <a:buNone/>
            </a:pPr>
            <a:r>
              <a:t/>
            </a:r>
            <a:endParaRPr sz="2400">
              <a:solidFill>
                <a:srgbClr val="FFD966"/>
              </a:solidFill>
            </a:endParaRPr>
          </a:p>
          <a:p>
            <a:pPr indent="-381000" lvl="0" marL="457200" rtl="0" algn="l">
              <a:spcBef>
                <a:spcPts val="0"/>
              </a:spcBef>
              <a:spcAft>
                <a:spcPts val="0"/>
              </a:spcAft>
              <a:buClr>
                <a:srgbClr val="FFD966"/>
              </a:buClr>
              <a:buSzPts val="2400"/>
              <a:buChar char="●"/>
            </a:pPr>
            <a:r>
              <a:rPr lang="en" sz="2400">
                <a:solidFill>
                  <a:srgbClr val="FFD966"/>
                </a:solidFill>
              </a:rPr>
              <a:t>We have configured 3 neurons for the output layer meant for 3 classes 0,1 and 2</a:t>
            </a:r>
            <a:endParaRPr sz="2400">
              <a:solidFill>
                <a:srgbClr val="FFD9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D966"/>
                </a:solidFill>
              </a:rPr>
              <a:t>ACCURACY-----&gt;  83.94%~84%</a:t>
            </a:r>
            <a:endParaRPr b="1">
              <a:solidFill>
                <a:srgbClr val="FFD966"/>
              </a:solidFill>
            </a:endParaRPr>
          </a:p>
        </p:txBody>
      </p:sp>
      <p:sp>
        <p:nvSpPr>
          <p:cNvPr id="156" name="Google Shape;156;p17"/>
          <p:cNvSpPr txBox="1"/>
          <p:nvPr>
            <p:ph idx="1" type="body"/>
          </p:nvPr>
        </p:nvSpPr>
        <p:spPr>
          <a:xfrm flipH="1" rot="10800000">
            <a:off x="543125" y="5016030"/>
            <a:ext cx="8475600" cy="4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17"/>
          <p:cNvPicPr preferRelativeResize="0"/>
          <p:nvPr/>
        </p:nvPicPr>
        <p:blipFill rotWithShape="1">
          <a:blip r:embed="rId3">
            <a:alphaModFix/>
          </a:blip>
          <a:srcRect b="68396" l="-640" r="639" t="-21744"/>
          <a:stretch/>
        </p:blipFill>
        <p:spPr>
          <a:xfrm>
            <a:off x="46075" y="115300"/>
            <a:ext cx="8869674" cy="490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D966"/>
                </a:solidFill>
              </a:rPr>
              <a:t>GRAPH</a:t>
            </a:r>
            <a:endParaRPr b="1">
              <a:solidFill>
                <a:srgbClr val="FFD966"/>
              </a:solidFill>
            </a:endParaRPr>
          </a:p>
        </p:txBody>
      </p:sp>
      <p:sp>
        <p:nvSpPr>
          <p:cNvPr id="163" name="Google Shape;163;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18"/>
          <p:cNvPicPr preferRelativeResize="0"/>
          <p:nvPr/>
        </p:nvPicPr>
        <p:blipFill rotWithShape="1">
          <a:blip r:embed="rId3">
            <a:alphaModFix/>
          </a:blip>
          <a:srcRect b="-7160" l="0" r="0" t="7160"/>
          <a:stretch/>
        </p:blipFill>
        <p:spPr>
          <a:xfrm>
            <a:off x="0" y="900400"/>
            <a:ext cx="8441525" cy="390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