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13.png" ContentType="image/png"/>
  <Override PartName="/ppt/media/image7.jpeg" ContentType="image/jpeg"/>
  <Override PartName="/ppt/media/image12.jpeg" ContentType="image/jpeg"/>
  <Override PartName="/ppt/media/image8.jpeg" ContentType="image/jpeg"/>
  <Override PartName="/ppt/media/image9.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7480" cy="12574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7480" cy="12574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7480" cy="5374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7480" cy="5374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7480" cy="5374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Traffic Prediction for Intelligent Transportation System using M.L</a:t>
            </a:r>
            <a:endParaRPr b="0" lang="en-IN" sz="3200" spc="-1" strike="noStrike">
              <a:latin typeface="Arial"/>
            </a:endParaRPr>
          </a:p>
        </p:txBody>
      </p:sp>
      <p:sp>
        <p:nvSpPr>
          <p:cNvPr id="82" name="CustomShape 2"/>
          <p:cNvSpPr/>
          <p:nvPr/>
        </p:nvSpPr>
        <p:spPr>
          <a:xfrm>
            <a:off x="540000" y="4680000"/>
            <a:ext cx="9177480" cy="25174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FreeSans"/>
                <a:ea typeface="DejaVu Sans"/>
              </a:rPr>
              <a:t>Name    : Rahul Kumar</a:t>
            </a:r>
            <a:endParaRPr b="0" lang="en-IN" sz="2600" spc="-1" strike="noStrike">
              <a:latin typeface="Arial"/>
            </a:endParaRPr>
          </a:p>
          <a:p>
            <a:pPr>
              <a:lnSpc>
                <a:spcPct val="100000"/>
              </a:lnSpc>
              <a:spcAft>
                <a:spcPts val="1142"/>
              </a:spcAft>
            </a:pPr>
            <a:r>
              <a:rPr b="1" lang="en-IN" sz="2600" spc="-1" strike="noStrike">
                <a:solidFill>
                  <a:srgbClr val="1c1c1c"/>
                </a:solidFill>
                <a:latin typeface="FreeSans"/>
                <a:ea typeface="DejaVu Sans"/>
              </a:rPr>
              <a:t>Branch  :  MCA 4</a:t>
            </a:r>
            <a:r>
              <a:rPr b="1" lang="en-IN" sz="2600" spc="-1" strike="noStrike" baseline="14000000">
                <a:solidFill>
                  <a:srgbClr val="1c1c1c"/>
                </a:solidFill>
                <a:latin typeface="FreeSans"/>
                <a:ea typeface="DejaVu Sans"/>
              </a:rPr>
              <a:t>th</a:t>
            </a:r>
            <a:r>
              <a:rPr b="1" lang="en-IN" sz="2600" spc="-1" strike="noStrike">
                <a:solidFill>
                  <a:srgbClr val="1c1c1c"/>
                </a:solidFill>
                <a:latin typeface="FreeSans"/>
                <a:ea typeface="DejaVu Sans"/>
              </a:rPr>
              <a:t> Semeseter</a:t>
            </a:r>
            <a:endParaRPr b="0" lang="en-IN" sz="2600" spc="-1" strike="noStrike">
              <a:latin typeface="Arial"/>
            </a:endParaRPr>
          </a:p>
          <a:p>
            <a:pPr>
              <a:lnSpc>
                <a:spcPct val="100000"/>
              </a:lnSpc>
              <a:spcAft>
                <a:spcPts val="1142"/>
              </a:spcAft>
            </a:pPr>
            <a:r>
              <a:rPr b="1" lang="en-IN" sz="2600" spc="-1" strike="noStrike">
                <a:solidFill>
                  <a:srgbClr val="1c1c1c"/>
                </a:solidFill>
                <a:latin typeface="FreeSans"/>
                <a:ea typeface="DejaVu Sans"/>
              </a:rPr>
              <a:t>Reg. No : 38119227</a:t>
            </a:r>
            <a:endParaRPr b="0" lang="en-IN" sz="2600" spc="-1" strike="noStrike">
              <a:latin typeface="Arial"/>
            </a:endParaRPr>
          </a:p>
          <a:p>
            <a:pPr>
              <a:lnSpc>
                <a:spcPct val="100000"/>
              </a:lnSpc>
              <a:spcAft>
                <a:spcPts val="1142"/>
              </a:spcAft>
            </a:pPr>
            <a:r>
              <a:rPr b="1" lang="en-IN" sz="2600" spc="-1" strike="noStrike">
                <a:solidFill>
                  <a:srgbClr val="1c1c1c"/>
                </a:solidFill>
                <a:latin typeface="FreeSans"/>
                <a:ea typeface="DejaVu Sans"/>
              </a:rPr>
              <a:t>Guide    : Fanny Miss</a:t>
            </a:r>
            <a:endParaRPr b="0" lang="en-IN" sz="2600" spc="-1" strike="noStrike">
              <a:latin typeface="Arial"/>
            </a:endParaRPr>
          </a:p>
        </p:txBody>
      </p:sp>
      <p:sp>
        <p:nvSpPr>
          <p:cNvPr id="83" name="CustomShape 3"/>
          <p:cNvSpPr/>
          <p:nvPr/>
        </p:nvSpPr>
        <p:spPr>
          <a:xfrm>
            <a:off x="239040" y="1152000"/>
            <a:ext cx="9478800" cy="4280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400" spc="-1" strike="noStrike">
                <a:solidFill>
                  <a:srgbClr val="000000"/>
                </a:solidFill>
                <a:latin typeface="Times New Roman"/>
                <a:ea typeface="DejaVu Sans"/>
              </a:rPr>
              <a:t>Cochin University College of Engineering Kuttanadu</a:t>
            </a:r>
            <a:endParaRPr b="0" lang="en-IN" sz="2400" spc="-1" strike="noStrike">
              <a:latin typeface="Arial"/>
            </a:endParaRPr>
          </a:p>
          <a:p>
            <a:pPr algn="ctr">
              <a:lnSpc>
                <a:spcPct val="100000"/>
              </a:lnSpc>
            </a:pPr>
            <a:r>
              <a:rPr b="0" lang="en-IN" sz="1800" spc="-1" strike="noStrike">
                <a:solidFill>
                  <a:srgbClr val="000000"/>
                </a:solidFill>
                <a:latin typeface="Calibri"/>
                <a:ea typeface="DejaVu Sans"/>
              </a:rPr>
              <a:t>Cochin University of Science and Technology</a:t>
            </a:r>
            <a:endParaRPr b="0" lang="en-IN" sz="1800" spc="-1" strike="noStrike">
              <a:latin typeface="Arial"/>
            </a:endParaRPr>
          </a:p>
        </p:txBody>
      </p:sp>
      <p:sp>
        <p:nvSpPr>
          <p:cNvPr id="84" name="CustomShape 4"/>
          <p:cNvSpPr/>
          <p:nvPr/>
        </p:nvSpPr>
        <p:spPr>
          <a:xfrm>
            <a:off x="3384000" y="2016000"/>
            <a:ext cx="2158920" cy="50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600" spc="-1" strike="noStrike">
                <a:solidFill>
                  <a:srgbClr val="650953"/>
                </a:solidFill>
                <a:latin typeface="Arial"/>
                <a:ea typeface="DejaVu Sans"/>
              </a:rPr>
              <a:t>      </a:t>
            </a:r>
            <a:r>
              <a:rPr b="0" lang="en-IN" sz="2600" spc="-1" strike="noStrike" u="sng">
                <a:solidFill>
                  <a:srgbClr val="000000"/>
                </a:solidFill>
                <a:uFillTx/>
                <a:latin typeface="Arial"/>
                <a:ea typeface="DejaVu Sans"/>
              </a:rPr>
              <a:t>Seminar</a:t>
            </a:r>
            <a:endParaRPr b="0" lang="en-IN" sz="2600" spc="-1" strike="noStrike">
              <a:latin typeface="Arial"/>
            </a:endParaRPr>
          </a:p>
        </p:txBody>
      </p:sp>
      <p:pic>
        <p:nvPicPr>
          <p:cNvPr id="85" name="Picture 9" descr=""/>
          <p:cNvPicPr/>
          <p:nvPr/>
        </p:nvPicPr>
        <p:blipFill>
          <a:blip r:embed="rId1"/>
          <a:stretch/>
        </p:blipFill>
        <p:spPr>
          <a:xfrm>
            <a:off x="3960000" y="109800"/>
            <a:ext cx="1317240" cy="10490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What is floating Vehicle Data</a:t>
            </a:r>
            <a:endParaRPr b="0" lang="en-IN" sz="3200" spc="-1" strike="noStrike">
              <a:latin typeface="Arial"/>
            </a:endParaRPr>
          </a:p>
        </p:txBody>
      </p:sp>
      <p:pic>
        <p:nvPicPr>
          <p:cNvPr id="110" name="" descr=""/>
          <p:cNvPicPr/>
          <p:nvPr/>
        </p:nvPicPr>
        <p:blipFill>
          <a:blip r:embed="rId1"/>
          <a:stretch/>
        </p:blipFill>
        <p:spPr>
          <a:xfrm>
            <a:off x="0" y="1417680"/>
            <a:ext cx="9717480" cy="5347800"/>
          </a:xfrm>
          <a:prstGeom prst="rect">
            <a:avLst/>
          </a:prstGeom>
          <a:ln>
            <a:noFill/>
          </a:ln>
        </p:spPr>
      </p:pic>
      <p:sp>
        <p:nvSpPr>
          <p:cNvPr id="111" name="CustomShape 2"/>
          <p:cNvSpPr/>
          <p:nvPr/>
        </p:nvSpPr>
        <p:spPr>
          <a:xfrm>
            <a:off x="8280000" y="6984000"/>
            <a:ext cx="1007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8</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Sensing Technologies</a:t>
            </a:r>
            <a:endParaRPr b="0" lang="en-IN" sz="3200" spc="-1" strike="noStrike">
              <a:latin typeface="Arial"/>
            </a:endParaRPr>
          </a:p>
        </p:txBody>
      </p:sp>
      <p:sp>
        <p:nvSpPr>
          <p:cNvPr id="113"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Technological advances in telecommunications and information technology, coupled with state-of-the-art microchip, RFID (Radio Frequency Identification), and inexpensive intelligent beacon sensing technologies, have enhanced the technical capabilities that will facilitate motorist safety benefits for intelligent transportation systems globally.</a:t>
            </a:r>
            <a:endParaRPr b="0" lang="en-IN" sz="2600" spc="-1" strike="noStrike">
              <a:latin typeface="Arial"/>
            </a:endParaRPr>
          </a:p>
        </p:txBody>
      </p:sp>
      <p:sp>
        <p:nvSpPr>
          <p:cNvPr id="114" name="CustomShape 3"/>
          <p:cNvSpPr/>
          <p:nvPr/>
        </p:nvSpPr>
        <p:spPr>
          <a:xfrm>
            <a:off x="7992000" y="6984000"/>
            <a:ext cx="1079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latin typeface="Arial"/>
              </a:rPr>
              <a:t>9</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Fig</a:t>
            </a:r>
            <a:endParaRPr b="0" lang="en-IN" sz="3200" spc="-1" strike="noStrike">
              <a:latin typeface="Arial"/>
            </a:endParaRPr>
          </a:p>
        </p:txBody>
      </p:sp>
      <p:pic>
        <p:nvPicPr>
          <p:cNvPr id="116" name="" descr=""/>
          <p:cNvPicPr/>
          <p:nvPr/>
        </p:nvPicPr>
        <p:blipFill>
          <a:blip r:embed="rId1"/>
          <a:stretch/>
        </p:blipFill>
        <p:spPr>
          <a:xfrm>
            <a:off x="0" y="1440000"/>
            <a:ext cx="9717480" cy="5325480"/>
          </a:xfrm>
          <a:prstGeom prst="rect">
            <a:avLst/>
          </a:prstGeom>
          <a:ln>
            <a:noFill/>
          </a:ln>
        </p:spPr>
      </p:pic>
      <p:sp>
        <p:nvSpPr>
          <p:cNvPr id="117" name="CustomShape 2"/>
          <p:cNvSpPr/>
          <p:nvPr/>
        </p:nvSpPr>
        <p:spPr>
          <a:xfrm>
            <a:off x="7992000" y="6984000"/>
            <a:ext cx="791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10</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Inductive Loop Detection</a:t>
            </a:r>
            <a:endParaRPr b="0" lang="en-IN" sz="3200" spc="-1" strike="noStrike">
              <a:latin typeface="Arial"/>
            </a:endParaRPr>
          </a:p>
        </p:txBody>
      </p:sp>
      <p:sp>
        <p:nvSpPr>
          <p:cNvPr id="119"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Inductive loops can be placed in a roadbed to detect vehicles as they pass through the loop's magnetic field. The simplest detectors simply count the number of vehicles during a unit of time (typically 60 seconds in the United States) that pass over the loop.</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While more sophisticated sensors estimate the speed, length, and weight of vehicles and the distance between them. </a:t>
            </a:r>
            <a:endParaRPr b="0" lang="en-IN" sz="2600" spc="-1" strike="noStrike">
              <a:latin typeface="Arial"/>
            </a:endParaRPr>
          </a:p>
        </p:txBody>
      </p:sp>
      <p:sp>
        <p:nvSpPr>
          <p:cNvPr id="120" name="CustomShape 3"/>
          <p:cNvSpPr/>
          <p:nvPr/>
        </p:nvSpPr>
        <p:spPr>
          <a:xfrm>
            <a:off x="7992000" y="6925680"/>
            <a:ext cx="863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11</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Fig</a:t>
            </a:r>
            <a:endParaRPr b="0" lang="en-IN" sz="3200" spc="-1" strike="noStrike">
              <a:latin typeface="Arial"/>
            </a:endParaRPr>
          </a:p>
        </p:txBody>
      </p:sp>
      <p:pic>
        <p:nvPicPr>
          <p:cNvPr id="122" name="" descr=""/>
          <p:cNvPicPr/>
          <p:nvPr/>
        </p:nvPicPr>
        <p:blipFill>
          <a:blip r:embed="rId1"/>
          <a:stretch/>
        </p:blipFill>
        <p:spPr>
          <a:xfrm>
            <a:off x="72000" y="1512000"/>
            <a:ext cx="9645480" cy="5253480"/>
          </a:xfrm>
          <a:prstGeom prst="rect">
            <a:avLst/>
          </a:prstGeom>
          <a:ln>
            <a:noFill/>
          </a:ln>
        </p:spPr>
      </p:pic>
      <p:sp>
        <p:nvSpPr>
          <p:cNvPr id="123" name="CustomShape 2"/>
          <p:cNvSpPr/>
          <p:nvPr/>
        </p:nvSpPr>
        <p:spPr>
          <a:xfrm>
            <a:off x="7992000" y="6912000"/>
            <a:ext cx="791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12</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Video Vehicle Detection</a:t>
            </a:r>
            <a:endParaRPr b="0" lang="en-IN" sz="3200" spc="-1" strike="noStrike">
              <a:latin typeface="Arial"/>
            </a:endParaRPr>
          </a:p>
        </p:txBody>
      </p:sp>
      <p:sp>
        <p:nvSpPr>
          <p:cNvPr id="125"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1" lang="en-IN" sz="2600" spc="-1" strike="noStrike">
                <a:solidFill>
                  <a:srgbClr val="1c1c1c"/>
                </a:solidFill>
                <a:latin typeface="Manjari Thin"/>
                <a:ea typeface="DejaVu Sans"/>
              </a:rPr>
              <a:t> </a:t>
            </a:r>
            <a:r>
              <a:rPr b="0" lang="en-IN" sz="2600" spc="-1" strike="noStrike">
                <a:solidFill>
                  <a:srgbClr val="1c1c1c"/>
                </a:solidFill>
                <a:latin typeface="Times new roman"/>
                <a:ea typeface="DejaVu Sans"/>
              </a:rPr>
              <a:t>Traffic flow measurement and automatic incident detection using video cameras is another form of vehicle detection. Since video detection systems such as those used in automatic number plate recognition do not involve installing any components directly into the road surface or roadbed, this type of system is known as a "nonintrusive" method of traffic detection. </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 </a:t>
            </a:r>
            <a:r>
              <a:rPr b="0" lang="en-IN" sz="2600" spc="-1" strike="noStrike">
                <a:solidFill>
                  <a:srgbClr val="1c1c1c"/>
                </a:solidFill>
                <a:latin typeface="Times new roman"/>
                <a:ea typeface="DejaVu Sans"/>
              </a:rPr>
              <a:t>Video from black-and-white or color cameras is fed into processors that analyze the changing characteristics of the video image as vehicles pass. The cameras are typically mounted on poles or structures above or adjacent to the roadway. </a:t>
            </a:r>
            <a:endParaRPr b="0" lang="en-IN" sz="2600" spc="-1" strike="noStrike">
              <a:latin typeface="Arial"/>
            </a:endParaRPr>
          </a:p>
        </p:txBody>
      </p:sp>
      <p:sp>
        <p:nvSpPr>
          <p:cNvPr id="126" name="CustomShape 3"/>
          <p:cNvSpPr/>
          <p:nvPr/>
        </p:nvSpPr>
        <p:spPr>
          <a:xfrm>
            <a:off x="7920000" y="6984000"/>
            <a:ext cx="791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13</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Fig</a:t>
            </a:r>
            <a:endParaRPr b="0" lang="en-IN" sz="3200" spc="-1" strike="noStrike">
              <a:latin typeface="Arial"/>
            </a:endParaRPr>
          </a:p>
        </p:txBody>
      </p:sp>
      <p:pic>
        <p:nvPicPr>
          <p:cNvPr id="128" name="" descr=""/>
          <p:cNvPicPr/>
          <p:nvPr/>
        </p:nvPicPr>
        <p:blipFill>
          <a:blip r:embed="rId1"/>
          <a:stretch/>
        </p:blipFill>
        <p:spPr>
          <a:xfrm>
            <a:off x="0" y="1440000"/>
            <a:ext cx="9717480" cy="5325480"/>
          </a:xfrm>
          <a:prstGeom prst="rect">
            <a:avLst/>
          </a:prstGeom>
          <a:ln>
            <a:noFill/>
          </a:ln>
        </p:spPr>
      </p:pic>
      <p:sp>
        <p:nvSpPr>
          <p:cNvPr id="129" name="CustomShape 2"/>
          <p:cNvSpPr/>
          <p:nvPr/>
        </p:nvSpPr>
        <p:spPr>
          <a:xfrm>
            <a:off x="7992000" y="6912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14</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15240" y="699840"/>
            <a:ext cx="6079680" cy="52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ffffff"/>
                </a:solidFill>
                <a:latin typeface="Manjari Thin"/>
                <a:ea typeface="DejaVu Sans"/>
              </a:rPr>
              <a:t>Intelligent Transport Application</a:t>
            </a:r>
            <a:endParaRPr b="0" lang="en-IN" sz="3200" spc="-1" strike="noStrike">
              <a:latin typeface="Arial"/>
            </a:endParaRPr>
          </a:p>
        </p:txBody>
      </p:sp>
      <p:sp>
        <p:nvSpPr>
          <p:cNvPr id="131" name="CustomShape 2"/>
          <p:cNvSpPr/>
          <p:nvPr/>
        </p:nvSpPr>
        <p:spPr>
          <a:xfrm>
            <a:off x="504000" y="1512000"/>
            <a:ext cx="5542920" cy="574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000000"/>
                </a:solidFill>
                <a:latin typeface="Arial"/>
                <a:ea typeface="DejaVu Sans"/>
              </a:rPr>
              <a:t>1.Emergency Vehicle Notification System</a:t>
            </a:r>
            <a:endParaRPr b="0" lang="en-IN" sz="2000" spc="-1" strike="noStrike">
              <a:latin typeface="Arial"/>
            </a:endParaRPr>
          </a:p>
        </p:txBody>
      </p:sp>
      <p:pic>
        <p:nvPicPr>
          <p:cNvPr id="132" name="" descr=""/>
          <p:cNvPicPr/>
          <p:nvPr/>
        </p:nvPicPr>
        <p:blipFill>
          <a:blip r:embed="rId1"/>
          <a:stretch/>
        </p:blipFill>
        <p:spPr>
          <a:xfrm>
            <a:off x="94320" y="1944000"/>
            <a:ext cx="9876240" cy="5039640"/>
          </a:xfrm>
          <a:prstGeom prst="rect">
            <a:avLst/>
          </a:prstGeom>
          <a:ln>
            <a:noFill/>
          </a:ln>
        </p:spPr>
      </p:pic>
      <p:sp>
        <p:nvSpPr>
          <p:cNvPr id="133" name="CustomShape 3"/>
          <p:cNvSpPr/>
          <p:nvPr/>
        </p:nvSpPr>
        <p:spPr>
          <a:xfrm>
            <a:off x="8064000" y="6984000"/>
            <a:ext cx="719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15</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48000" y="648000"/>
            <a:ext cx="5254920" cy="64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2. Automated Road Enforcement</a:t>
            </a:r>
            <a:endParaRPr b="0" lang="en-IN" sz="2200" spc="-1" strike="noStrike">
              <a:latin typeface="Arial"/>
            </a:endParaRPr>
          </a:p>
        </p:txBody>
      </p:sp>
      <p:sp>
        <p:nvSpPr>
          <p:cNvPr id="135" name="CustomShape 2"/>
          <p:cNvSpPr/>
          <p:nvPr/>
        </p:nvSpPr>
        <p:spPr>
          <a:xfrm>
            <a:off x="432000" y="1800000"/>
            <a:ext cx="8638920" cy="352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1. Speed cameras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2. Red light cameras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3. Bus lane cameras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4. Level crossing cameras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5. Double white line cameras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6. High-occupancy vehicle lane cameras</a:t>
            </a:r>
            <a:endParaRPr b="0" lang="en-IN" sz="2200" spc="-1" strike="noStrike">
              <a:latin typeface="Arial"/>
            </a:endParaRPr>
          </a:p>
        </p:txBody>
      </p:sp>
      <p:sp>
        <p:nvSpPr>
          <p:cNvPr id="136" name="CustomShape 3"/>
          <p:cNvSpPr/>
          <p:nvPr/>
        </p:nvSpPr>
        <p:spPr>
          <a:xfrm>
            <a:off x="8064000" y="6912000"/>
            <a:ext cx="863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16</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32000" y="864000"/>
            <a:ext cx="1582920" cy="40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Fig</a:t>
            </a:r>
            <a:endParaRPr b="0" lang="en-IN" sz="2200" spc="-1" strike="noStrike">
              <a:latin typeface="Arial"/>
            </a:endParaRPr>
          </a:p>
        </p:txBody>
      </p:sp>
      <p:pic>
        <p:nvPicPr>
          <p:cNvPr id="138" name="" descr=""/>
          <p:cNvPicPr/>
          <p:nvPr/>
        </p:nvPicPr>
        <p:blipFill>
          <a:blip r:embed="rId1"/>
          <a:stretch/>
        </p:blipFill>
        <p:spPr>
          <a:xfrm>
            <a:off x="72000" y="1440000"/>
            <a:ext cx="9574920" cy="5471640"/>
          </a:xfrm>
          <a:prstGeom prst="rect">
            <a:avLst/>
          </a:prstGeom>
          <a:ln>
            <a:noFill/>
          </a:ln>
        </p:spPr>
      </p:pic>
      <p:sp>
        <p:nvSpPr>
          <p:cNvPr id="139" name="CustomShape 2"/>
          <p:cNvSpPr/>
          <p:nvPr/>
        </p:nvSpPr>
        <p:spPr>
          <a:xfrm>
            <a:off x="7992000" y="6984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17</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512000" y="864000"/>
            <a:ext cx="2417760" cy="40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latin typeface="Arial"/>
              </a:rPr>
              <a:t>Table Of Contents</a:t>
            </a:r>
            <a:endParaRPr b="0" lang="en-IN" sz="2200" spc="-1" strike="noStrike">
              <a:latin typeface="Arial"/>
            </a:endParaRPr>
          </a:p>
        </p:txBody>
      </p:sp>
      <p:sp>
        <p:nvSpPr>
          <p:cNvPr id="87" name="CustomShape 2"/>
          <p:cNvSpPr/>
          <p:nvPr/>
        </p:nvSpPr>
        <p:spPr>
          <a:xfrm>
            <a:off x="576000" y="1729800"/>
            <a:ext cx="8898480" cy="503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latin typeface="Times new roman"/>
              </a:rPr>
              <a:t>1. Introduction.................................................................................1</a:t>
            </a:r>
            <a:endParaRPr b="0" lang="en-IN" sz="2200" spc="-1" strike="noStrike">
              <a:latin typeface="Arial"/>
            </a:endParaRPr>
          </a:p>
          <a:p>
            <a:pPr>
              <a:lnSpc>
                <a:spcPct val="100000"/>
              </a:lnSpc>
            </a:pPr>
            <a:r>
              <a:rPr b="0" lang="en-IN" sz="2200" spc="-1" strike="noStrike">
                <a:latin typeface="Times new roman"/>
              </a:rPr>
              <a:t>2. Intelligent Transport Technolgies................................................2</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2.1 Wireless Communication......................................................3</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2.2 Computational Technologies.................................................5</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2.3 Floating Car Data..................................................................7</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2.4 Inductive Loop Detection&amp;Sensing Data.............................9</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2.5 Video Vehicle Detection.......................................................13</a:t>
            </a:r>
            <a:endParaRPr b="0" lang="en-IN" sz="2200" spc="-1" strike="noStrike">
              <a:latin typeface="Arial"/>
            </a:endParaRPr>
          </a:p>
          <a:p>
            <a:pPr>
              <a:lnSpc>
                <a:spcPct val="100000"/>
              </a:lnSpc>
            </a:pPr>
            <a:r>
              <a:rPr b="0" lang="en-IN" sz="2200" spc="-1" strike="noStrike">
                <a:latin typeface="Times new roman"/>
              </a:rPr>
              <a:t>3. Intelligent Transport Application................................................15</a:t>
            </a:r>
            <a:endParaRPr b="0" lang="en-IN" sz="2200" spc="-1" strike="noStrike">
              <a:latin typeface="Arial"/>
            </a:endParaRPr>
          </a:p>
          <a:p>
            <a:pPr>
              <a:lnSpc>
                <a:spcPct val="100000"/>
              </a:lnSpc>
            </a:pPr>
            <a:r>
              <a:rPr b="0" lang="en-IN" sz="2200" spc="-1" strike="noStrike">
                <a:latin typeface="Times new roman"/>
              </a:rPr>
              <a:t>    </a:t>
            </a:r>
            <a:r>
              <a:rPr b="0" lang="en-IN" sz="2200" spc="-1" strike="noStrike">
                <a:latin typeface="Times new roman"/>
              </a:rPr>
              <a:t>3.1 </a:t>
            </a:r>
            <a:r>
              <a:rPr b="0" lang="en-IN" sz="2200" spc="-1" strike="noStrike">
                <a:latin typeface="Times new roman"/>
                <a:ea typeface="Noto Sans CJK SC"/>
              </a:rPr>
              <a:t>Emergency Vehicle Notification Detection...........................15</a:t>
            </a:r>
            <a:endParaRPr b="0" lang="en-IN" sz="2200" spc="-1" strike="noStrike">
              <a:latin typeface="Arial"/>
            </a:endParaRPr>
          </a:p>
          <a:p>
            <a:pPr>
              <a:lnSpc>
                <a:spcPct val="100000"/>
              </a:lnSpc>
            </a:pPr>
            <a:r>
              <a:rPr b="0" lang="en-IN" sz="2200" spc="-1" strike="noStrike">
                <a:latin typeface="Times new roman"/>
                <a:ea typeface="Noto Sans CJK SC"/>
              </a:rPr>
              <a:t>    </a:t>
            </a:r>
            <a:r>
              <a:rPr b="0" lang="en-IN" sz="2200" spc="-1" strike="noStrike">
                <a:latin typeface="Times new roman"/>
                <a:ea typeface="Noto Sans CJK SC"/>
              </a:rPr>
              <a:t>3.2 Automatic Road Enforcement...............................................16</a:t>
            </a:r>
            <a:endParaRPr b="0" lang="en-IN" sz="2200" spc="-1" strike="noStrike">
              <a:latin typeface="Arial"/>
            </a:endParaRPr>
          </a:p>
          <a:p>
            <a:pPr>
              <a:lnSpc>
                <a:spcPct val="100000"/>
              </a:lnSpc>
            </a:pPr>
            <a:r>
              <a:rPr b="0" lang="en-IN" sz="2200" spc="-1" strike="noStrike">
                <a:latin typeface="Times new roman"/>
                <a:ea typeface="Noto Sans CJK SC"/>
              </a:rPr>
              <a:t>    </a:t>
            </a:r>
            <a:r>
              <a:rPr b="0" lang="en-IN" sz="2200" spc="-1" strike="noStrike">
                <a:latin typeface="Times new roman"/>
                <a:ea typeface="Noto Sans CJK SC"/>
              </a:rPr>
              <a:t>3.3 </a:t>
            </a:r>
            <a:r>
              <a:rPr b="0" lang="en-US" sz="2200" spc="-1" strike="noStrike">
                <a:latin typeface="Times new roman"/>
                <a:ea typeface="Noto Sans CJK SC"/>
              </a:rPr>
              <a:t>Variable Speed Limit……………………………………….18</a:t>
            </a:r>
            <a:endParaRPr b="0" lang="en-IN" sz="2200" spc="-1" strike="noStrike">
              <a:latin typeface="Arial"/>
            </a:endParaRPr>
          </a:p>
          <a:p>
            <a:pPr>
              <a:lnSpc>
                <a:spcPct val="100000"/>
              </a:lnSpc>
            </a:pPr>
            <a:r>
              <a:rPr b="0" lang="en-US" sz="2200" spc="-1" strike="noStrike">
                <a:latin typeface="Times new roman"/>
                <a:ea typeface="Noto Sans CJK SC"/>
              </a:rPr>
              <a:t>    </a:t>
            </a:r>
            <a:r>
              <a:rPr b="0" lang="en-US" sz="2200" spc="-1" strike="noStrike">
                <a:latin typeface="Times new roman"/>
                <a:ea typeface="Noto Sans CJK SC"/>
              </a:rPr>
              <a:t>3.4 Collision Avoidance System…………………………....…..19</a:t>
            </a:r>
            <a:endParaRPr b="0" lang="en-IN" sz="2200" spc="-1" strike="noStrike">
              <a:latin typeface="Arial"/>
            </a:endParaRPr>
          </a:p>
          <a:p>
            <a:pPr>
              <a:lnSpc>
                <a:spcPct val="100000"/>
              </a:lnSpc>
            </a:pPr>
            <a:r>
              <a:rPr b="0" lang="en-US" sz="2200" spc="-1" strike="noStrike">
                <a:latin typeface="Times new roman"/>
                <a:ea typeface="Noto Sans CJK SC"/>
              </a:rPr>
              <a:t>    </a:t>
            </a:r>
            <a:r>
              <a:rPr b="0" lang="en-US" sz="2200" spc="-1" strike="noStrike">
                <a:latin typeface="Times new roman"/>
                <a:ea typeface="Noto Sans CJK SC"/>
              </a:rPr>
              <a:t>3.5 Dynamic Traffic Light Sequence……………………….…..20</a:t>
            </a:r>
            <a:endParaRPr b="0" lang="en-IN" sz="2200" spc="-1" strike="noStrike">
              <a:latin typeface="Arial"/>
            </a:endParaRPr>
          </a:p>
          <a:p>
            <a:pPr>
              <a:lnSpc>
                <a:spcPct val="100000"/>
              </a:lnSpc>
            </a:pPr>
            <a:r>
              <a:rPr b="0" lang="en-US" sz="2200" spc="-1" strike="noStrike">
                <a:latin typeface="Times new roman"/>
                <a:ea typeface="Noto Sans CJK SC"/>
              </a:rPr>
              <a:t>4. Conclusion………………………………………………….…..21</a:t>
            </a:r>
            <a:endParaRPr b="0" lang="en-IN" sz="2200" spc="-1" strike="noStrike">
              <a:latin typeface="Arial"/>
            </a:endParaRPr>
          </a:p>
          <a:p>
            <a:pPr>
              <a:lnSpc>
                <a:spcPct val="100000"/>
              </a:lnSpc>
            </a:pPr>
            <a:r>
              <a:rPr b="0" lang="en-US" sz="2200" spc="-1" strike="noStrike">
                <a:latin typeface="Times new roman"/>
                <a:ea typeface="Noto Sans CJK SC"/>
              </a:rPr>
              <a:t>5. Reference…………………………………………………….…22</a:t>
            </a:r>
            <a:endParaRPr b="0" lang="en-IN" sz="2200" spc="-1" strike="noStrike">
              <a:latin typeface="Arial"/>
            </a:endParaRPr>
          </a:p>
          <a:p>
            <a:pPr>
              <a:lnSpc>
                <a:spcPct val="100000"/>
              </a:lnSpc>
            </a:pPr>
            <a:r>
              <a:rPr b="0" lang="en-IN" sz="2200" spc="-1" strike="noStrike">
                <a:latin typeface="Times new roman"/>
                <a:ea typeface="Noto Sans CJK SC"/>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88000" y="720000"/>
            <a:ext cx="4102920" cy="71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3 . Variable Speed Limit</a:t>
            </a:r>
            <a:endParaRPr b="0" lang="en-IN" sz="2200" spc="-1" strike="noStrike">
              <a:latin typeface="Arial"/>
            </a:endParaRPr>
          </a:p>
        </p:txBody>
      </p:sp>
      <p:pic>
        <p:nvPicPr>
          <p:cNvPr id="141" name="" descr=""/>
          <p:cNvPicPr/>
          <p:nvPr/>
        </p:nvPicPr>
        <p:blipFill>
          <a:blip r:embed="rId1"/>
          <a:stretch/>
        </p:blipFill>
        <p:spPr>
          <a:xfrm>
            <a:off x="144000" y="1512000"/>
            <a:ext cx="9574920" cy="5399640"/>
          </a:xfrm>
          <a:prstGeom prst="rect">
            <a:avLst/>
          </a:prstGeom>
          <a:ln>
            <a:noFill/>
          </a:ln>
        </p:spPr>
      </p:pic>
      <p:sp>
        <p:nvSpPr>
          <p:cNvPr id="142" name="CustomShape 2"/>
          <p:cNvSpPr/>
          <p:nvPr/>
        </p:nvSpPr>
        <p:spPr>
          <a:xfrm>
            <a:off x="7704000" y="6912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18</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64000" y="864000"/>
            <a:ext cx="4174920" cy="71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4. Collision Avoidance System </a:t>
            </a:r>
            <a:endParaRPr b="0" lang="en-IN" sz="2200" spc="-1" strike="noStrike">
              <a:latin typeface="Arial"/>
            </a:endParaRPr>
          </a:p>
        </p:txBody>
      </p:sp>
      <p:pic>
        <p:nvPicPr>
          <p:cNvPr id="144" name="" descr=""/>
          <p:cNvPicPr/>
          <p:nvPr/>
        </p:nvPicPr>
        <p:blipFill>
          <a:blip r:embed="rId1"/>
          <a:stretch/>
        </p:blipFill>
        <p:spPr>
          <a:xfrm>
            <a:off x="218520" y="1579320"/>
            <a:ext cx="9500400" cy="5332320"/>
          </a:xfrm>
          <a:prstGeom prst="rect">
            <a:avLst/>
          </a:prstGeom>
          <a:ln>
            <a:noFill/>
          </a:ln>
        </p:spPr>
      </p:pic>
      <p:sp>
        <p:nvSpPr>
          <p:cNvPr id="145" name="CustomShape 2"/>
          <p:cNvSpPr/>
          <p:nvPr/>
        </p:nvSpPr>
        <p:spPr>
          <a:xfrm>
            <a:off x="7992000" y="6912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19</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32000" y="720000"/>
            <a:ext cx="4462920" cy="71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5. Dynamic Traffic Light Sequence</a:t>
            </a:r>
            <a:r>
              <a:rPr b="0" lang="en-IN" sz="2200" spc="-1" strike="noStrike">
                <a:solidFill>
                  <a:srgbClr val="000000"/>
                </a:solidFill>
                <a:latin typeface="Arial"/>
                <a:ea typeface="DejaVu Sans"/>
              </a:rPr>
              <a:t>	</a:t>
            </a:r>
            <a:r>
              <a:rPr b="0" lang="en-IN" sz="1800" spc="-1" strike="noStrike">
                <a:solidFill>
                  <a:srgbClr val="000000"/>
                </a:solidFill>
                <a:latin typeface="Arial"/>
                <a:ea typeface="DejaVu Sans"/>
              </a:rPr>
              <a:t> </a:t>
            </a:r>
            <a:endParaRPr b="0" lang="en-IN" sz="1800" spc="-1" strike="noStrike">
              <a:latin typeface="Arial"/>
            </a:endParaRPr>
          </a:p>
        </p:txBody>
      </p:sp>
      <p:pic>
        <p:nvPicPr>
          <p:cNvPr id="147" name="" descr=""/>
          <p:cNvPicPr/>
          <p:nvPr/>
        </p:nvPicPr>
        <p:blipFill>
          <a:blip r:embed="rId1"/>
          <a:stretch/>
        </p:blipFill>
        <p:spPr>
          <a:xfrm>
            <a:off x="432000" y="1512000"/>
            <a:ext cx="9142920" cy="5327640"/>
          </a:xfrm>
          <a:prstGeom prst="rect">
            <a:avLst/>
          </a:prstGeom>
          <a:ln>
            <a:noFill/>
          </a:ln>
        </p:spPr>
      </p:pic>
      <p:sp>
        <p:nvSpPr>
          <p:cNvPr id="148" name="CustomShape 2"/>
          <p:cNvSpPr/>
          <p:nvPr/>
        </p:nvSpPr>
        <p:spPr>
          <a:xfrm>
            <a:off x="7920000" y="6984000"/>
            <a:ext cx="863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600" spc="-1" strike="noStrike" baseline="33000">
                <a:latin typeface="Arial"/>
              </a:rPr>
              <a:t>20</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76000" y="576000"/>
            <a:ext cx="4031280" cy="64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Conclusion :</a:t>
            </a:r>
            <a:endParaRPr b="0" lang="en-IN" sz="2200" spc="-1" strike="noStrike">
              <a:latin typeface="Arial"/>
            </a:endParaRPr>
          </a:p>
        </p:txBody>
      </p:sp>
      <p:sp>
        <p:nvSpPr>
          <p:cNvPr id="150" name="CustomShape 2"/>
          <p:cNvSpPr/>
          <p:nvPr/>
        </p:nvSpPr>
        <p:spPr>
          <a:xfrm>
            <a:off x="360000" y="1584000"/>
            <a:ext cx="9287280" cy="5207760"/>
          </a:xfrm>
          <a:prstGeom prst="rect">
            <a:avLst/>
          </a:prstGeom>
          <a:noFill/>
          <a:ln>
            <a:noFill/>
          </a:ln>
        </p:spPr>
        <p:style>
          <a:lnRef idx="0"/>
          <a:fillRef idx="0"/>
          <a:effectRef idx="0"/>
          <a:fontRef idx="minor"/>
        </p:style>
        <p:txBody>
          <a:bodyPr lIns="90000" rIns="90000" tIns="45000" bIns="45000">
            <a:noAutofit/>
          </a:bodyPr>
          <a:p>
            <a:pPr marL="144000" indent="-14328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  </a:t>
            </a:r>
            <a:r>
              <a:rPr b="0" lang="en-US" sz="2600" spc="-1" strike="noStrike">
                <a:solidFill>
                  <a:srgbClr val="000000"/>
                </a:solidFill>
                <a:latin typeface="Times new roman"/>
                <a:ea typeface="Noto Sans CJK SC"/>
              </a:rPr>
              <a:t>Although deep learning and genetic algorithm is an important problem in data analysis, it has not been dealt with extensively by the ML community.</a:t>
            </a:r>
            <a:endParaRPr b="0" lang="en-IN" sz="2600" spc="-1" strike="noStrike">
              <a:latin typeface="Arial"/>
            </a:endParaRPr>
          </a:p>
          <a:p>
            <a:pPr marL="144000" indent="-143280">
              <a:lnSpc>
                <a:spcPct val="100000"/>
              </a:lnSpc>
              <a:buClr>
                <a:srgbClr val="000000"/>
              </a:buClr>
              <a:buSzPct val="45000"/>
              <a:buFont typeface="Wingdings" charset="2"/>
              <a:buChar char=""/>
            </a:pPr>
            <a:r>
              <a:rPr b="0" lang="en-US" sz="2600" spc="-1" strike="noStrike">
                <a:solidFill>
                  <a:srgbClr val="000000"/>
                </a:solidFill>
                <a:latin typeface="Times new roman"/>
                <a:ea typeface="Noto Sans CJK SC"/>
              </a:rPr>
              <a:t>  </a:t>
            </a:r>
            <a:r>
              <a:rPr b="0" lang="en-US" sz="2600" spc="-1" strike="noStrike">
                <a:solidFill>
                  <a:srgbClr val="000000"/>
                </a:solidFill>
                <a:latin typeface="Times new roman"/>
                <a:ea typeface="Noto Sans CJK SC"/>
              </a:rPr>
              <a:t>The proposed algorithm gives higher accuracy than the existing algorithms also, It improves the complexity issues throughout the dataset.</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
        <p:nvSpPr>
          <p:cNvPr id="151" name="CustomShape 3"/>
          <p:cNvSpPr/>
          <p:nvPr/>
        </p:nvSpPr>
        <p:spPr>
          <a:xfrm>
            <a:off x="7776000" y="6912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21</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60000" y="2016000"/>
            <a:ext cx="9215640" cy="381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Times new roman"/>
                <a:ea typeface="Noto Sans CJK SC"/>
              </a:rPr>
              <a:t>[1] Fei-Yue Wang et al. Parallel control and  management for</a:t>
            </a:r>
            <a:endParaRPr b="0" lang="en-IN" sz="2600" spc="-1" strike="noStrike">
              <a:latin typeface="Arial"/>
            </a:endParaRPr>
          </a:p>
          <a:p>
            <a:pPr>
              <a:lnSpc>
                <a:spcPct val="100000"/>
              </a:lnSpc>
            </a:pPr>
            <a:r>
              <a:rPr b="0" lang="en-US" sz="2600" spc="-1" strike="noStrike">
                <a:latin typeface="Times new roman"/>
                <a:ea typeface="Noto Sans CJK SC"/>
              </a:rPr>
              <a:t>      </a:t>
            </a:r>
            <a:r>
              <a:rPr b="0" lang="en-US" sz="2600" spc="-1" strike="noStrike">
                <a:latin typeface="Times new roman"/>
                <a:ea typeface="Noto Sans CJK SC"/>
              </a:rPr>
              <a:t>intelligent transportation systems: Concepts, architectures, and          applications.IEEE Transactions on Intelligent Transportation             Systems,2010.</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US" sz="2600" spc="-1" strike="noStrike">
                <a:latin typeface="Times new roman"/>
                <a:ea typeface="Noto Sans CJK SC"/>
              </a:rPr>
              <a:t>[2] Yongchang Ma, Mashrur Chowdhury, Mansoureh Jeihani, and           Ryan Fries. Accelerated incident detection across transportation        networks using vehicle kinetics and support vector machine in          cooperation with infrastructure agents. IET intelligent transport         systems, 4(4):328–337,2010.</a:t>
            </a:r>
            <a:endParaRPr b="0" lang="en-IN" sz="2600" spc="-1" strike="noStrike">
              <a:latin typeface="Arial"/>
            </a:endParaRPr>
          </a:p>
        </p:txBody>
      </p:sp>
      <p:sp>
        <p:nvSpPr>
          <p:cNvPr id="153" name="CustomShape 2"/>
          <p:cNvSpPr/>
          <p:nvPr/>
        </p:nvSpPr>
        <p:spPr>
          <a:xfrm>
            <a:off x="720000" y="720000"/>
            <a:ext cx="2951640" cy="42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latin typeface="Arial"/>
              </a:rPr>
              <a:t>Reference:</a:t>
            </a:r>
            <a:endParaRPr b="0" lang="en-IN" sz="2400" spc="-1" strike="noStrike">
              <a:latin typeface="Arial"/>
            </a:endParaRPr>
          </a:p>
        </p:txBody>
      </p:sp>
      <p:sp>
        <p:nvSpPr>
          <p:cNvPr id="154" name="CustomShape 3"/>
          <p:cNvSpPr/>
          <p:nvPr/>
        </p:nvSpPr>
        <p:spPr>
          <a:xfrm>
            <a:off x="7848000" y="6912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22</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160000" y="2950200"/>
            <a:ext cx="6190560" cy="122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8000" spc="-1" strike="noStrike">
                <a:solidFill>
                  <a:srgbClr val="ff0000"/>
                </a:solidFill>
                <a:latin typeface="Arial"/>
                <a:ea typeface="DejaVu Sans"/>
              </a:rPr>
              <a:t>Thank You!</a:t>
            </a:r>
            <a:endParaRPr b="0" lang="en-IN" sz="8000" spc="-1" strike="noStrike">
              <a:latin typeface="Arial"/>
            </a:endParaRPr>
          </a:p>
        </p:txBody>
      </p:sp>
      <p:sp>
        <p:nvSpPr>
          <p:cNvPr id="156" name="CustomShape 2"/>
          <p:cNvSpPr/>
          <p:nvPr/>
        </p:nvSpPr>
        <p:spPr>
          <a:xfrm>
            <a:off x="8064000" y="6912000"/>
            <a:ext cx="791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23</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AnjaliOldLipi"/>
                <a:ea typeface="DejaVu Sans"/>
              </a:rPr>
              <a:t>1. Introduction-</a:t>
            </a:r>
            <a:endParaRPr b="0" lang="en-IN" sz="3200" spc="-1" strike="noStrike">
              <a:latin typeface="Arial"/>
            </a:endParaRPr>
          </a:p>
        </p:txBody>
      </p:sp>
      <p:sp>
        <p:nvSpPr>
          <p:cNvPr id="89" name="CustomShape 2"/>
          <p:cNvSpPr/>
          <p:nvPr/>
        </p:nvSpPr>
        <p:spPr>
          <a:xfrm rot="13200">
            <a:off x="357120" y="1977120"/>
            <a:ext cx="9177480" cy="4677480"/>
          </a:xfrm>
          <a:prstGeom prst="rect">
            <a:avLst/>
          </a:prstGeom>
          <a:noFill/>
          <a:ln>
            <a:noFill/>
          </a:ln>
        </p:spPr>
        <p:style>
          <a:lnRef idx="0"/>
          <a:fillRef idx="0"/>
          <a:effectRef idx="0"/>
          <a:fontRef idx="minor"/>
        </p:style>
        <p:txBody>
          <a:bodyPr lIns="0" rIns="0" tIns="0" bIns="0">
            <a:normAutofit fontScale="37000"/>
          </a:bodyPr>
          <a:p>
            <a:pPr>
              <a:lnSpc>
                <a:spcPct val="100000"/>
              </a:lnSpc>
              <a:spcAft>
                <a:spcPts val="1142"/>
              </a:spcAft>
            </a:pPr>
            <a:r>
              <a:rPr b="0" lang="en-IN" sz="3600" spc="-1" strike="noStrike">
                <a:solidFill>
                  <a:srgbClr val="1c1c1c"/>
                </a:solidFill>
                <a:latin typeface="Times new roman"/>
                <a:ea typeface="DejaVu Sans"/>
              </a:rPr>
              <a:t>Intelligent Transport System refers to information and communication                         technology to transport infrastructure and vehicles , that improves transport                 outcomes :</a:t>
            </a:r>
            <a:r>
              <a:rPr b="1" lang="en-IN" sz="3200" spc="-1" strike="noStrike">
                <a:solidFill>
                  <a:srgbClr val="1c1c1c"/>
                </a:solidFill>
                <a:latin typeface="Manjari Thin"/>
                <a:ea typeface="DejaVu Sans"/>
              </a:rPr>
              <a:t> </a:t>
            </a:r>
            <a:endParaRPr b="0" lang="en-IN" sz="32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Transport Safety</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Transport Productivity</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Travel Reliability</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Informed Travel</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Social Enquiry </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Environment Performance</a:t>
            </a:r>
            <a:endParaRPr b="0" lang="en-IN" sz="3600" spc="-1" strike="noStrike">
              <a:latin typeface="Arial"/>
            </a:endParaRPr>
          </a:p>
          <a:p>
            <a:pPr marL="360000" indent="-213840">
              <a:lnSpc>
                <a:spcPct val="100000"/>
              </a:lnSpc>
              <a:spcAft>
                <a:spcPts val="1142"/>
              </a:spcAft>
              <a:buClr>
                <a:srgbClr val="000000"/>
              </a:buClr>
              <a:buSzPct val="45000"/>
              <a:buFont typeface="Wingdings" charset="2"/>
              <a:buChar char=""/>
            </a:pPr>
            <a:r>
              <a:rPr b="1" lang="en-IN" sz="3200" spc="-1" strike="noStrike">
                <a:solidFill>
                  <a:srgbClr val="1c1c1c"/>
                </a:solidFill>
                <a:latin typeface="Manjari Thin"/>
                <a:ea typeface="DejaVu Sans"/>
              </a:rPr>
              <a:t>   </a:t>
            </a:r>
            <a:r>
              <a:rPr b="0" lang="en-IN" sz="3600" spc="-1" strike="noStrike">
                <a:solidFill>
                  <a:srgbClr val="1c1c1c"/>
                </a:solidFill>
                <a:latin typeface="Times new roman"/>
                <a:ea typeface="DejaVu Sans"/>
              </a:rPr>
              <a:t>Network Operation Resilience</a:t>
            </a:r>
            <a:endParaRPr b="0" lang="en-IN" sz="3600" spc="-1" strike="noStrike">
              <a:latin typeface="Arial"/>
            </a:endParaRPr>
          </a:p>
          <a:p>
            <a:pPr>
              <a:lnSpc>
                <a:spcPct val="100000"/>
              </a:lnSpc>
              <a:spcAft>
                <a:spcPts val="1142"/>
              </a:spcAft>
            </a:pPr>
            <a:endParaRPr b="0" lang="en-IN" sz="3600" spc="-1" strike="noStrike">
              <a:latin typeface="Arial"/>
            </a:endParaRPr>
          </a:p>
          <a:p>
            <a:pPr>
              <a:lnSpc>
                <a:spcPct val="100000"/>
              </a:lnSpc>
              <a:spcAft>
                <a:spcPts val="1142"/>
              </a:spcAft>
            </a:pPr>
            <a:endParaRPr b="0" lang="en-IN" sz="3600" spc="-1" strike="noStrike">
              <a:latin typeface="Arial"/>
            </a:endParaRPr>
          </a:p>
          <a:p>
            <a:pPr marL="360000" indent="-213840" algn="ctr">
              <a:lnSpc>
                <a:spcPct val="100000"/>
              </a:lnSpc>
              <a:spcAft>
                <a:spcPts val="1142"/>
              </a:spcAft>
              <a:buClr>
                <a:srgbClr val="000000"/>
              </a:buClr>
              <a:buSzPct val="45000"/>
              <a:buFont typeface="Wingdings" charset="2"/>
              <a:buChar char=""/>
            </a:pPr>
            <a:r>
              <a:rPr b="1" lang="en-IN" sz="2400" spc="-1" strike="noStrike">
                <a:solidFill>
                  <a:srgbClr val="1c1c1c"/>
                </a:solidFill>
                <a:latin typeface="Gayathri Thin"/>
                <a:ea typeface="DejaVu Sans"/>
              </a:rPr>
              <a:t>   </a:t>
            </a:r>
            <a:endParaRPr b="0" lang="en-IN" sz="2400" spc="-1" strike="noStrike">
              <a:latin typeface="Arial"/>
            </a:endParaRPr>
          </a:p>
        </p:txBody>
      </p:sp>
      <p:sp>
        <p:nvSpPr>
          <p:cNvPr id="90" name="CustomShape 3"/>
          <p:cNvSpPr/>
          <p:nvPr/>
        </p:nvSpPr>
        <p:spPr>
          <a:xfrm>
            <a:off x="8064000" y="6984000"/>
            <a:ext cx="1367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latin typeface="Arial"/>
              </a:rPr>
              <a:t>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Intelligent Transport Technologies</a:t>
            </a:r>
            <a:endParaRPr b="0" lang="en-IN" sz="3200" spc="-1" strike="noStrike">
              <a:latin typeface="Arial"/>
            </a:endParaRPr>
          </a:p>
        </p:txBody>
      </p:sp>
      <p:pic>
        <p:nvPicPr>
          <p:cNvPr id="92" name="" descr=""/>
          <p:cNvPicPr/>
          <p:nvPr/>
        </p:nvPicPr>
        <p:blipFill>
          <a:blip r:embed="rId1"/>
          <a:stretch/>
        </p:blipFill>
        <p:spPr>
          <a:xfrm>
            <a:off x="720000" y="1530000"/>
            <a:ext cx="8133480" cy="5127480"/>
          </a:xfrm>
          <a:prstGeom prst="rect">
            <a:avLst/>
          </a:prstGeom>
          <a:ln>
            <a:noFill/>
          </a:ln>
        </p:spPr>
      </p:pic>
      <p:sp>
        <p:nvSpPr>
          <p:cNvPr id="93" name="CustomShape 2"/>
          <p:cNvSpPr/>
          <p:nvPr/>
        </p:nvSpPr>
        <p:spPr>
          <a:xfrm>
            <a:off x="7920000" y="6984000"/>
            <a:ext cx="1007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2</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Wireless Communication</a:t>
            </a:r>
            <a:endParaRPr b="0" lang="en-IN" sz="3200" spc="-1" strike="noStrike">
              <a:latin typeface="Arial"/>
            </a:endParaRPr>
          </a:p>
        </p:txBody>
      </p:sp>
      <p:sp>
        <p:nvSpPr>
          <p:cNvPr id="95"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Radio modern communication on UHF and VHF frequencies used for short and long range</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Short range (less than 450m) proposed using IEEE  protocols</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Long range proposed using infrastructure networks like WiMAX(IEEE)</a:t>
            </a:r>
            <a:endParaRPr b="0" lang="en-IN" sz="2600" spc="-1" strike="noStrike">
              <a:latin typeface="Arial"/>
            </a:endParaRPr>
          </a:p>
        </p:txBody>
      </p:sp>
      <p:sp>
        <p:nvSpPr>
          <p:cNvPr id="96" name="CustomShape 3"/>
          <p:cNvSpPr/>
          <p:nvPr/>
        </p:nvSpPr>
        <p:spPr>
          <a:xfrm>
            <a:off x="7992000" y="6984000"/>
            <a:ext cx="719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3</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Fig</a:t>
            </a:r>
            <a:endParaRPr b="0" lang="en-IN" sz="3200" spc="-1" strike="noStrike">
              <a:latin typeface="Arial"/>
            </a:endParaRPr>
          </a:p>
        </p:txBody>
      </p:sp>
      <p:pic>
        <p:nvPicPr>
          <p:cNvPr id="98" name="" descr=""/>
          <p:cNvPicPr/>
          <p:nvPr/>
        </p:nvPicPr>
        <p:blipFill>
          <a:blip r:embed="rId1"/>
          <a:stretch/>
        </p:blipFill>
        <p:spPr>
          <a:xfrm rot="28800">
            <a:off x="454320" y="1279080"/>
            <a:ext cx="8554320" cy="5559120"/>
          </a:xfrm>
          <a:prstGeom prst="rect">
            <a:avLst/>
          </a:prstGeom>
          <a:ln>
            <a:noFill/>
          </a:ln>
        </p:spPr>
      </p:pic>
      <p:sp>
        <p:nvSpPr>
          <p:cNvPr id="99" name="CustomShape 2"/>
          <p:cNvSpPr/>
          <p:nvPr/>
        </p:nvSpPr>
        <p:spPr>
          <a:xfrm>
            <a:off x="8208000" y="6984000"/>
            <a:ext cx="1151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4</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Computation Technologies</a:t>
            </a:r>
            <a:endParaRPr b="0" lang="en-IN" sz="3200" spc="-1" strike="noStrike">
              <a:latin typeface="Arial"/>
            </a:endParaRPr>
          </a:p>
        </p:txBody>
      </p:sp>
      <p:sp>
        <p:nvSpPr>
          <p:cNvPr id="101"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1" lang="en-IN" sz="2400" spc="-1" strike="noStrike">
                <a:solidFill>
                  <a:srgbClr val="1c1c1c"/>
                </a:solidFill>
                <a:latin typeface="Manjari Thin"/>
                <a:ea typeface="DejaVu Sans"/>
              </a:rPr>
              <a:t> </a:t>
            </a:r>
            <a:r>
              <a:rPr b="0" lang="en-IN" sz="2400" spc="-1" strike="noStrike">
                <a:solidFill>
                  <a:srgbClr val="1c1c1c"/>
                </a:solidFill>
                <a:latin typeface="Times new roman"/>
                <a:ea typeface="DejaVu Sans"/>
              </a:rPr>
              <a:t>A typical vehicle in the early 2000s would have between 20 and 100 individual networked microcontroller/Programmable logic controller modules with non-real-time operating systems.</a:t>
            </a:r>
            <a:endParaRPr b="0" lang="en-IN" sz="24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400" spc="-1" strike="noStrike">
                <a:solidFill>
                  <a:srgbClr val="1c1c1c"/>
                </a:solidFill>
                <a:latin typeface="Times new roman"/>
                <a:ea typeface="DejaVu Sans"/>
              </a:rPr>
              <a:t>The current trend is toward fewer, more costly microprocessor</a:t>
            </a:r>
            <a:endParaRPr b="0" lang="en-IN" sz="24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400" spc="-1" strike="noStrike">
                <a:solidFill>
                  <a:srgbClr val="1c1c1c"/>
                </a:solidFill>
                <a:latin typeface="Times new roman"/>
                <a:ea typeface="DejaVu Sans"/>
              </a:rPr>
              <a:t>modules with hardware memory management and Real-Time</a:t>
            </a:r>
            <a:endParaRPr b="0" lang="en-IN" sz="24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400" spc="-1" strike="noStrike">
                <a:solidFill>
                  <a:srgbClr val="1c1c1c"/>
                </a:solidFill>
                <a:latin typeface="Times new roman"/>
                <a:ea typeface="DejaVu Sans"/>
              </a:rPr>
              <a:t>Operating Systems. </a:t>
            </a:r>
            <a:endParaRPr b="0" lang="en-IN" sz="2400" spc="-1" strike="noStrike">
              <a:latin typeface="Arial"/>
            </a:endParaRPr>
          </a:p>
        </p:txBody>
      </p:sp>
      <p:sp>
        <p:nvSpPr>
          <p:cNvPr id="102" name="CustomShape 3"/>
          <p:cNvSpPr/>
          <p:nvPr/>
        </p:nvSpPr>
        <p:spPr>
          <a:xfrm>
            <a:off x="8280000" y="6984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5</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Fig</a:t>
            </a:r>
            <a:endParaRPr b="0" lang="en-IN" sz="3200" spc="-1" strike="noStrike">
              <a:latin typeface="Arial"/>
            </a:endParaRPr>
          </a:p>
        </p:txBody>
      </p:sp>
      <p:pic>
        <p:nvPicPr>
          <p:cNvPr id="104" name="" descr=""/>
          <p:cNvPicPr/>
          <p:nvPr/>
        </p:nvPicPr>
        <p:blipFill>
          <a:blip r:embed="rId1"/>
          <a:stretch/>
        </p:blipFill>
        <p:spPr>
          <a:xfrm>
            <a:off x="216000" y="1471680"/>
            <a:ext cx="9501480" cy="5293800"/>
          </a:xfrm>
          <a:prstGeom prst="rect">
            <a:avLst/>
          </a:prstGeom>
          <a:ln>
            <a:noFill/>
          </a:ln>
        </p:spPr>
      </p:pic>
      <p:sp>
        <p:nvSpPr>
          <p:cNvPr id="105" name="CustomShape 2"/>
          <p:cNvSpPr/>
          <p:nvPr/>
        </p:nvSpPr>
        <p:spPr>
          <a:xfrm>
            <a:off x="8208000" y="6984000"/>
            <a:ext cx="935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6</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Manjari Thin"/>
                <a:ea typeface="DejaVu Sans"/>
              </a:rPr>
              <a:t>Floating Car Data</a:t>
            </a:r>
            <a:endParaRPr b="0" lang="en-IN" sz="3200" spc="-1" strike="noStrike">
              <a:latin typeface="Arial"/>
            </a:endParaRPr>
          </a:p>
        </p:txBody>
      </p:sp>
      <p:sp>
        <p:nvSpPr>
          <p:cNvPr id="107" name="CustomShape 2"/>
          <p:cNvSpPr/>
          <p:nvPr/>
        </p:nvSpPr>
        <p:spPr>
          <a:xfrm>
            <a:off x="360000" y="1980000"/>
            <a:ext cx="9177480" cy="467748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"Floating car" or "probe" data collection is a set of relatively lowcost methods for obtaining travel time and speed data for vehicles traveling along streets, highways, freeways, and other transportation routes. </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Broadly speaking, three methods have been used to obtain the raw data:</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 </a:t>
            </a:r>
            <a:r>
              <a:rPr b="0" lang="en-IN" sz="2600" spc="-1" strike="noStrike">
                <a:solidFill>
                  <a:srgbClr val="1c1c1c"/>
                </a:solidFill>
                <a:latin typeface="Times new roman"/>
                <a:ea typeface="DejaVu Sans"/>
              </a:rPr>
              <a:t>Triangulation Method</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 </a:t>
            </a:r>
            <a:r>
              <a:rPr b="0" lang="en-IN" sz="2600" spc="-1" strike="noStrike">
                <a:solidFill>
                  <a:srgbClr val="1c1c1c"/>
                </a:solidFill>
                <a:latin typeface="Times new roman"/>
                <a:ea typeface="DejaVu Sans"/>
              </a:rPr>
              <a:t>Vehicle Re-Identification</a:t>
            </a:r>
            <a:endParaRPr b="0" lang="en-IN" sz="2600" spc="-1" strike="noStrike">
              <a:latin typeface="Arial"/>
            </a:endParaRPr>
          </a:p>
          <a:p>
            <a:pPr marL="216000" indent="-213840">
              <a:lnSpc>
                <a:spcPct val="100000"/>
              </a:lnSpc>
              <a:spcAft>
                <a:spcPts val="1142"/>
              </a:spcAft>
              <a:buClr>
                <a:srgbClr val="000000"/>
              </a:buClr>
              <a:buSzPct val="45000"/>
              <a:buFont typeface="Wingdings" charset="2"/>
              <a:buChar char=""/>
            </a:pPr>
            <a:r>
              <a:rPr b="0" lang="en-IN" sz="2600" spc="-1" strike="noStrike">
                <a:solidFill>
                  <a:srgbClr val="1c1c1c"/>
                </a:solidFill>
                <a:latin typeface="Times new roman"/>
                <a:ea typeface="DejaVu Sans"/>
              </a:rPr>
              <a:t> </a:t>
            </a:r>
            <a:r>
              <a:rPr b="0" lang="en-IN" sz="2600" spc="-1" strike="noStrike">
                <a:solidFill>
                  <a:srgbClr val="1c1c1c"/>
                </a:solidFill>
                <a:latin typeface="Times new roman"/>
                <a:ea typeface="DejaVu Sans"/>
              </a:rPr>
              <a:t>GPS Based Methods</a:t>
            </a:r>
            <a:endParaRPr b="0" lang="en-IN" sz="2600" spc="-1" strike="noStrike">
              <a:latin typeface="Arial"/>
            </a:endParaRPr>
          </a:p>
        </p:txBody>
      </p:sp>
      <p:sp>
        <p:nvSpPr>
          <p:cNvPr id="108" name="CustomShape 3"/>
          <p:cNvSpPr/>
          <p:nvPr/>
        </p:nvSpPr>
        <p:spPr>
          <a:xfrm>
            <a:off x="7992000" y="6912000"/>
            <a:ext cx="1007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latin typeface="Arial"/>
              </a:rPr>
              <a:t>7</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2021-05-22T21:01:06Z</dcterms:created>
  <dc:creator/>
  <dc:description/>
  <dc:language>en-IN</dc:language>
  <cp:lastModifiedBy/>
  <dcterms:modified xsi:type="dcterms:W3CDTF">2021-06-29T21:50:11Z</dcterms:modified>
  <cp:revision>21</cp:revision>
  <dc:subject/>
  <dc:title>Alizarin</dc:title>
</cp:coreProperties>
</file>