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69" r:id="rId3"/>
    <p:sldId id="272" r:id="rId4"/>
    <p:sldId id="271" r:id="rId5"/>
    <p:sldId id="270" r:id="rId6"/>
    <p:sldId id="257" r:id="rId7"/>
    <p:sldId id="267" r:id="rId8"/>
    <p:sldId id="274" r:id="rId9"/>
    <p:sldId id="278" r:id="rId10"/>
    <p:sldId id="273" r:id="rId11"/>
    <p:sldId id="277" r:id="rId12"/>
    <p:sldId id="276" r:id="rId13"/>
    <p:sldId id="279" r:id="rId14"/>
    <p:sldId id="281" r:id="rId15"/>
    <p:sldId id="280" r:id="rId16"/>
    <p:sldId id="275"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45867-0D0D-4BFE-BF28-64A1412CC022}" v="38" dt="2022-04-28T11:13:49.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mbda Arya" userId="9daed420aea3b9ee" providerId="Windows Live" clId="Web-{37C45867-0D0D-4BFE-BF28-64A1412CC022}"/>
    <pc:docChg chg="modSld">
      <pc:chgData name="Priyambda Arya" userId="9daed420aea3b9ee" providerId="Windows Live" clId="Web-{37C45867-0D0D-4BFE-BF28-64A1412CC022}" dt="2022-04-28T11:13:49.214" v="36" actId="1076"/>
      <pc:docMkLst>
        <pc:docMk/>
      </pc:docMkLst>
      <pc:sldChg chg="modSp">
        <pc:chgData name="Priyambda Arya" userId="9daed420aea3b9ee" providerId="Windows Live" clId="Web-{37C45867-0D0D-4BFE-BF28-64A1412CC022}" dt="2022-04-28T11:06:49.269" v="14" actId="20577"/>
        <pc:sldMkLst>
          <pc:docMk/>
          <pc:sldMk cId="0" sldId="256"/>
        </pc:sldMkLst>
        <pc:spChg chg="mod">
          <ac:chgData name="Priyambda Arya" userId="9daed420aea3b9ee" providerId="Windows Live" clId="Web-{37C45867-0D0D-4BFE-BF28-64A1412CC022}" dt="2022-04-28T11:05:55.954" v="7" actId="20577"/>
          <ac:spMkLst>
            <pc:docMk/>
            <pc:sldMk cId="0" sldId="256"/>
            <ac:spMk id="175" creationId="{00000000-0000-0000-0000-000000000000}"/>
          </ac:spMkLst>
        </pc:spChg>
        <pc:spChg chg="mod">
          <ac:chgData name="Priyambda Arya" userId="9daed420aea3b9ee" providerId="Windows Live" clId="Web-{37C45867-0D0D-4BFE-BF28-64A1412CC022}" dt="2022-04-28T11:06:49.269" v="14" actId="20577"/>
          <ac:spMkLst>
            <pc:docMk/>
            <pc:sldMk cId="0" sldId="256"/>
            <ac:spMk id="176" creationId="{00000000-0000-0000-0000-000000000000}"/>
          </ac:spMkLst>
        </pc:spChg>
      </pc:sldChg>
      <pc:sldChg chg="addSp delSp modSp">
        <pc:chgData name="Priyambda Arya" userId="9daed420aea3b9ee" providerId="Windows Live" clId="Web-{37C45867-0D0D-4BFE-BF28-64A1412CC022}" dt="2022-04-28T11:13:49.214" v="36" actId="1076"/>
        <pc:sldMkLst>
          <pc:docMk/>
          <pc:sldMk cId="4099839795" sldId="274"/>
        </pc:sldMkLst>
        <pc:spChg chg="add mod">
          <ac:chgData name="Priyambda Arya" userId="9daed420aea3b9ee" providerId="Windows Live" clId="Web-{37C45867-0D0D-4BFE-BF28-64A1412CC022}" dt="2022-04-28T11:13:43.792" v="35" actId="1076"/>
          <ac:spMkLst>
            <pc:docMk/>
            <pc:sldMk cId="4099839795" sldId="274"/>
            <ac:spMk id="15" creationId="{1A81C889-5EE0-BDBF-9396-5B552CC866BE}"/>
          </ac:spMkLst>
        </pc:spChg>
        <pc:picChg chg="add del mod">
          <ac:chgData name="Priyambda Arya" userId="9daed420aea3b9ee" providerId="Windows Live" clId="Web-{37C45867-0D0D-4BFE-BF28-64A1412CC022}" dt="2022-04-28T11:13:09.525" v="30"/>
          <ac:picMkLst>
            <pc:docMk/>
            <pc:sldMk cId="4099839795" sldId="274"/>
            <ac:picMk id="13" creationId="{6E9E909B-D416-3770-F68C-D5101230CF96}"/>
          </ac:picMkLst>
        </pc:picChg>
        <pc:picChg chg="add mod">
          <ac:chgData name="Priyambda Arya" userId="9daed420aea3b9ee" providerId="Windows Live" clId="Web-{37C45867-0D0D-4BFE-BF28-64A1412CC022}" dt="2022-04-28T11:13:49.214" v="36" actId="1076"/>
          <ac:picMkLst>
            <pc:docMk/>
            <pc:sldMk cId="4099839795" sldId="274"/>
            <ac:picMk id="14" creationId="{8D18B866-2C40-0B2F-3A89-41D8E4E1D6E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15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algn="ct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err="1">
                <a:solidFill>
                  <a:srgbClr val="000000"/>
                </a:solidFill>
                <a:latin typeface="Times New Roman"/>
                <a:ea typeface="Times New Roman"/>
                <a:cs typeface="Times New Roman"/>
                <a:sym typeface="Times New Roman"/>
              </a:rPr>
              <a:t>B.Tech</a:t>
            </a:r>
            <a:r>
              <a:rPr lang="en-US" sz="3200" b="1" i="0" u="sng" strike="noStrike" cap="none" dirty="0">
                <a:solidFill>
                  <a:srgbClr val="000000"/>
                </a:solidFill>
                <a:latin typeface="Times New Roman"/>
                <a:ea typeface="Times New Roman"/>
                <a:cs typeface="Times New Roman"/>
                <a:sym typeface="Times New Roman"/>
              </a:rPr>
              <a:t> Project </a:t>
            </a:r>
            <a:r>
              <a:rPr lang="en-US" sz="3200" b="1" u="sng" dirty="0">
                <a:latin typeface="Times New Roman"/>
                <a:ea typeface="Times New Roman"/>
                <a:cs typeface="Times New Roman"/>
                <a:sym typeface="Times New Roman"/>
              </a:rPr>
              <a:t>External Evaluation</a:t>
            </a:r>
            <a:r>
              <a:rPr lang="en-US" sz="3200" b="1" i="0" u="sng" strike="noStrike" cap="none" dirty="0">
                <a:solidFill>
                  <a:srgbClr val="000000"/>
                </a:solidFill>
                <a:latin typeface="Times New Roman"/>
                <a:ea typeface="Times New Roman"/>
                <a:cs typeface="Times New Roman"/>
                <a:sym typeface="Times New Roman"/>
              </a:rPr>
              <a:t>, </a:t>
            </a:r>
            <a:r>
              <a:rPr lang="en-US" sz="3200" b="1" i="0" u="sng" strike="noStrike" cap="none" dirty="0" err="1">
                <a:solidFill>
                  <a:srgbClr val="000000"/>
                </a:solidFill>
                <a:latin typeface="Times New Roman"/>
                <a:ea typeface="Times New Roman"/>
                <a:cs typeface="Times New Roman"/>
                <a:sym typeface="Times New Roman"/>
              </a:rPr>
              <a:t>VIIIth</a:t>
            </a:r>
            <a:r>
              <a:rPr lang="en-US" sz="3200" b="1" i="0" u="sng" strike="noStrike" cap="none" dirty="0">
                <a:solidFill>
                  <a:srgbClr val="000000"/>
                </a:solidFill>
                <a:latin typeface="Times New Roman"/>
                <a:ea typeface="Times New Roman"/>
                <a:cs typeface="Times New Roman"/>
                <a:sym typeface="Times New Roman"/>
              </a:rPr>
              <a:t> Sem</a:t>
            </a:r>
            <a:br>
              <a:rPr lang="en-US" sz="1800" b="0" i="0" u="none" strike="noStrike" cap="none" dirty="0">
                <a:solidFill>
                  <a:schemeClr val="dk1"/>
                </a:solidFill>
                <a:latin typeface="Arial"/>
                <a:ea typeface="Arial"/>
                <a:cs typeface="Arial"/>
                <a:sym typeface="Arial"/>
              </a:rPr>
            </a:br>
            <a:r>
              <a:rPr lang="en-US" sz="2000" b="1" dirty="0">
                <a:latin typeface="Times New Roman"/>
                <a:cs typeface="Times New Roman"/>
                <a:sym typeface="Times New Roman"/>
              </a:rPr>
              <a:t>e-Farmer</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7280" y="544302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algn="ctr"/>
            <a:r>
              <a:rPr lang="en-US" sz="2200" dirty="0">
                <a:latin typeface="Times New Roman"/>
                <a:ea typeface="Times New Roman"/>
                <a:cs typeface="Times New Roman"/>
                <a:sym typeface="Times New Roman"/>
              </a:rPr>
              <a:t>10, May, </a:t>
            </a:r>
            <a:r>
              <a:rPr lang="en-US" sz="2200" b="0" i="0" u="none" strike="noStrike" cap="none" dirty="0">
                <a:solidFill>
                  <a:srgbClr val="000000"/>
                </a:solidFill>
                <a:latin typeface="Times New Roman"/>
                <a:ea typeface="Times New Roman"/>
                <a:cs typeface="Times New Roman"/>
                <a:sym typeface="Times New Roman"/>
              </a:rPr>
              <a:t> 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857159" y="3714840"/>
            <a:ext cx="3920114"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39640" marR="0" lvl="0" indent="0" algn="l" rtl="0">
              <a:lnSpc>
                <a:spcPct val="100000"/>
              </a:lnSpc>
              <a:spcBef>
                <a:spcPts val="0"/>
              </a:spcBef>
              <a:spcAft>
                <a:spcPts val="0"/>
              </a:spcAft>
              <a:buNone/>
            </a:pPr>
            <a:r>
              <a:rPr lang="en-IN"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Gauri Shankar Singh, 2018008774</a:t>
            </a:r>
            <a:endParaRPr lang="en-IN" sz="1800" dirty="0">
              <a:solidFill>
                <a:schemeClr val="tx1"/>
              </a:solidFill>
              <a:latin typeface="Times New Roman" panose="02020603050405020304" pitchFamily="18" charset="0"/>
              <a:ea typeface="Georgia"/>
              <a:cs typeface="Times New Roman" panose="02020603050405020304" pitchFamily="18" charset="0"/>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Simpi Raj, 2018015533</a:t>
            </a: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sym typeface="Georgia"/>
              </a:rPr>
              <a:t>Sonali Kumari, </a:t>
            </a:r>
            <a:r>
              <a:rPr lang="en-IN"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2018011388</a:t>
            </a:r>
            <a:endParaRPr lang="en-IN" sz="1800" dirty="0">
              <a:solidFill>
                <a:schemeClr val="tx1"/>
              </a:solidFill>
              <a:latin typeface="Times New Roman" panose="02020603050405020304" pitchFamily="18" charset="0"/>
              <a:cs typeface="Times New Roman" panose="02020603050405020304" pitchFamily="18" charset="0"/>
              <a:sym typeface="Georgia"/>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sym typeface="Georgia"/>
              </a:rPr>
              <a:t>Priyambda Arya,</a:t>
            </a:r>
            <a:r>
              <a:rPr lang="en-IN"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2018016351</a:t>
            </a: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rtl="0">
              <a:lnSpc>
                <a:spcPct val="100000"/>
              </a:lnSpc>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Dr. </a:t>
            </a: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Vijendra Singh</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EB1630-38E4-4D57-B25B-03F28F0667AD}"/>
              </a:ext>
            </a:extLst>
          </p:cNvPr>
          <p:cNvSpPr>
            <a:spLocks noGrp="1"/>
          </p:cNvSpPr>
          <p:nvPr>
            <p:ph type="title"/>
          </p:nvPr>
        </p:nvSpPr>
        <p:spPr>
          <a:xfrm>
            <a:off x="457200" y="274680"/>
            <a:ext cx="8229240" cy="1142640"/>
          </a:xfrm>
        </p:spPr>
        <p:txBody>
          <a:bodyPr/>
          <a:lstStyle/>
          <a:p>
            <a:r>
              <a:rPr lang="en-IN" sz="3600" b="1" dirty="0">
                <a:latin typeface="Times New Roman" panose="02020603050405020304" pitchFamily="18" charset="0"/>
                <a:cs typeface="Times New Roman" panose="02020603050405020304" pitchFamily="18" charset="0"/>
              </a:rPr>
              <a:t>Methods</a:t>
            </a:r>
          </a:p>
        </p:txBody>
      </p:sp>
      <p:sp>
        <p:nvSpPr>
          <p:cNvPr id="4" name="Subtitle 3">
            <a:extLst>
              <a:ext uri="{FF2B5EF4-FFF2-40B4-BE49-F238E27FC236}">
                <a16:creationId xmlns:a16="http://schemas.microsoft.com/office/drawing/2014/main" id="{4930E055-8B8B-48B9-8BD6-980E837CDAC3}"/>
              </a:ext>
            </a:extLst>
          </p:cNvPr>
          <p:cNvSpPr txBox="1">
            <a:spLocks/>
          </p:cNvSpPr>
          <p:nvPr/>
        </p:nvSpPr>
        <p:spPr>
          <a:xfrm>
            <a:off x="457200" y="1600200"/>
            <a:ext cx="8229240" cy="452556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Font typeface="Arial" panose="020B0604020202020204" pitchFamily="34" charset="0"/>
              <a:buChar char="•"/>
            </a:pPr>
            <a:r>
              <a:rPr lang="en-IN" sz="1800" dirty="0">
                <a:latin typeface="+mn-lt"/>
              </a:rPr>
              <a:t>We have trained our data with many different algorithms like CNN 3 layers, Inception V3, DenseNet-121, achieved good accuracy with all algorithms, and we used the DenseNet-121 model to test.</a:t>
            </a:r>
          </a:p>
          <a:p>
            <a:pPr marL="514350" indent="-285750">
              <a:buFont typeface="Arial" panose="020B0604020202020204" pitchFamily="34" charset="0"/>
              <a:buChar char="•"/>
            </a:pPr>
            <a:r>
              <a:rPr lang="en-IN" sz="1800" dirty="0">
                <a:latin typeface="+mn-lt"/>
              </a:rPr>
              <a:t>We have designed the Front-end with multiple functions like live chat, crop information by using HTML, CSS, JS.</a:t>
            </a:r>
          </a:p>
          <a:p>
            <a:pPr marL="514350" indent="-285750">
              <a:buFont typeface="Arial" panose="020B0604020202020204" pitchFamily="34" charset="0"/>
              <a:buChar char="•"/>
            </a:pPr>
            <a:r>
              <a:rPr lang="en-IN" sz="1800" dirty="0">
                <a:latin typeface="+mn-lt"/>
              </a:rPr>
              <a:t>Combined our pre-trained model with the front-end with help of a flask.</a:t>
            </a:r>
          </a:p>
          <a:p>
            <a:pPr marL="514350" indent="-285750">
              <a:buFont typeface="Arial" panose="020B0604020202020204" pitchFamily="34" charset="0"/>
              <a:buChar char="•"/>
            </a:pPr>
            <a:r>
              <a:rPr lang="en-US" sz="1800" dirty="0">
                <a:latin typeface="+mn-lt"/>
              </a:rPr>
              <a:t>We tested the project on a local server, and the prediction accuracy was very accurate.</a:t>
            </a:r>
          </a:p>
          <a:p>
            <a:pPr marL="514350" indent="-285750">
              <a:buFont typeface="Arial" panose="020B0604020202020204" pitchFamily="34" charset="0"/>
              <a:buChar char="•"/>
            </a:pPr>
            <a:r>
              <a:rPr lang="en-IN" sz="1800" dirty="0">
                <a:latin typeface="+mn-lt"/>
              </a:rPr>
              <a:t>Now we will host our website on </a:t>
            </a:r>
            <a:r>
              <a:rPr lang="en-US" sz="1800" dirty="0">
                <a:solidFill>
                  <a:srgbClr val="222222"/>
                </a:solidFill>
                <a:latin typeface="+mn-lt"/>
              </a:rPr>
              <a:t>Amazon Web Services (AWS).</a:t>
            </a:r>
          </a:p>
          <a:p>
            <a:pPr marL="228600"/>
            <a:endParaRPr lang="en-IN" sz="1800" dirty="0">
              <a:latin typeface="+mn-lt"/>
            </a:endParaRPr>
          </a:p>
          <a:p>
            <a:pPr marL="228600"/>
            <a:endParaRPr lang="en-IN" sz="1800" dirty="0">
              <a:latin typeface="+mn-lt"/>
            </a:endParaRPr>
          </a:p>
          <a:p>
            <a:pPr marL="514350" indent="-285750">
              <a:buFont typeface="Arial" panose="020B0604020202020204" pitchFamily="34" charset="0"/>
              <a:buChar char="•"/>
            </a:pPr>
            <a:endParaRPr lang="en-IN" sz="1800" dirty="0">
              <a:latin typeface="+mn-lt"/>
            </a:endParaRPr>
          </a:p>
          <a:p>
            <a:pPr marL="514350" indent="-285750">
              <a:buFont typeface="Arial" panose="020B0604020202020204" pitchFamily="34" charset="0"/>
              <a:buChar char="•"/>
            </a:pPr>
            <a:endParaRPr lang="en-IN" sz="1800" dirty="0">
              <a:latin typeface="+mn-lt"/>
            </a:endParaRPr>
          </a:p>
        </p:txBody>
      </p:sp>
    </p:spTree>
    <p:extLst>
      <p:ext uri="{BB962C8B-B14F-4D97-AF65-F5344CB8AC3E}">
        <p14:creationId xmlns:p14="http://schemas.microsoft.com/office/powerpoint/2010/main" val="17716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5234-0F2B-485F-ABA1-EBDFE83EF480}"/>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Select image of leaf for input</a:t>
            </a:r>
          </a:p>
        </p:txBody>
      </p:sp>
      <p:pic>
        <p:nvPicPr>
          <p:cNvPr id="7" name="Picture 6">
            <a:extLst>
              <a:ext uri="{FF2B5EF4-FFF2-40B4-BE49-F238E27FC236}">
                <a16:creationId xmlns:a16="http://schemas.microsoft.com/office/drawing/2014/main" id="{1826A80F-A230-4602-BFE9-62B0B2E0C030}"/>
              </a:ext>
            </a:extLst>
          </p:cNvPr>
          <p:cNvPicPr>
            <a:picLocks noChangeAspect="1"/>
          </p:cNvPicPr>
          <p:nvPr/>
        </p:nvPicPr>
        <p:blipFill>
          <a:blip r:embed="rId2"/>
          <a:stretch>
            <a:fillRect/>
          </a:stretch>
        </p:blipFill>
        <p:spPr>
          <a:xfrm>
            <a:off x="457200" y="1426651"/>
            <a:ext cx="7847045" cy="4814888"/>
          </a:xfrm>
          <a:prstGeom prst="rect">
            <a:avLst/>
          </a:prstGeom>
        </p:spPr>
      </p:pic>
    </p:spTree>
    <p:extLst>
      <p:ext uri="{BB962C8B-B14F-4D97-AF65-F5344CB8AC3E}">
        <p14:creationId xmlns:p14="http://schemas.microsoft.com/office/powerpoint/2010/main" val="362650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FDED-88BD-491E-A210-1E85F6D32787}"/>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Output (leaf detected)</a:t>
            </a:r>
          </a:p>
        </p:txBody>
      </p:sp>
      <p:pic>
        <p:nvPicPr>
          <p:cNvPr id="4" name="Picture 3">
            <a:extLst>
              <a:ext uri="{FF2B5EF4-FFF2-40B4-BE49-F238E27FC236}">
                <a16:creationId xmlns:a16="http://schemas.microsoft.com/office/drawing/2014/main" id="{A6F45A89-5AE4-452B-86BC-6C89F5FCA101}"/>
              </a:ext>
            </a:extLst>
          </p:cNvPr>
          <p:cNvPicPr>
            <a:picLocks noChangeAspect="1"/>
          </p:cNvPicPr>
          <p:nvPr/>
        </p:nvPicPr>
        <p:blipFill>
          <a:blip r:embed="rId2"/>
          <a:stretch>
            <a:fillRect/>
          </a:stretch>
        </p:blipFill>
        <p:spPr>
          <a:xfrm>
            <a:off x="457200" y="1529204"/>
            <a:ext cx="7263245" cy="4734773"/>
          </a:xfrm>
          <a:prstGeom prst="rect">
            <a:avLst/>
          </a:prstGeom>
        </p:spPr>
      </p:pic>
    </p:spTree>
    <p:extLst>
      <p:ext uri="{BB962C8B-B14F-4D97-AF65-F5344CB8AC3E}">
        <p14:creationId xmlns:p14="http://schemas.microsoft.com/office/powerpoint/2010/main" val="91317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CFA9-58DF-4E18-B965-FAD153FD4075}"/>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Live chat</a:t>
            </a:r>
          </a:p>
        </p:txBody>
      </p:sp>
      <p:pic>
        <p:nvPicPr>
          <p:cNvPr id="4" name="Picture 3">
            <a:extLst>
              <a:ext uri="{FF2B5EF4-FFF2-40B4-BE49-F238E27FC236}">
                <a16:creationId xmlns:a16="http://schemas.microsoft.com/office/drawing/2014/main" id="{73EFEA9F-BDA9-4DDA-B4C0-B36D9C27C447}"/>
              </a:ext>
            </a:extLst>
          </p:cNvPr>
          <p:cNvPicPr>
            <a:picLocks noChangeAspect="1"/>
          </p:cNvPicPr>
          <p:nvPr/>
        </p:nvPicPr>
        <p:blipFill>
          <a:blip r:embed="rId2"/>
          <a:stretch>
            <a:fillRect/>
          </a:stretch>
        </p:blipFill>
        <p:spPr>
          <a:xfrm>
            <a:off x="457200" y="1417320"/>
            <a:ext cx="7342326" cy="4824861"/>
          </a:xfrm>
          <a:prstGeom prst="rect">
            <a:avLst/>
          </a:prstGeom>
        </p:spPr>
      </p:pic>
    </p:spTree>
    <p:extLst>
      <p:ext uri="{BB962C8B-B14F-4D97-AF65-F5344CB8AC3E}">
        <p14:creationId xmlns:p14="http://schemas.microsoft.com/office/powerpoint/2010/main" val="58990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9438-0D2B-44AF-9C60-C29E605010D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Services</a:t>
            </a:r>
          </a:p>
        </p:txBody>
      </p:sp>
      <p:pic>
        <p:nvPicPr>
          <p:cNvPr id="4" name="Picture 3">
            <a:extLst>
              <a:ext uri="{FF2B5EF4-FFF2-40B4-BE49-F238E27FC236}">
                <a16:creationId xmlns:a16="http://schemas.microsoft.com/office/drawing/2014/main" id="{566D8620-AD25-42F5-938C-6BC66B4B7A9E}"/>
              </a:ext>
            </a:extLst>
          </p:cNvPr>
          <p:cNvPicPr>
            <a:picLocks noChangeAspect="1"/>
          </p:cNvPicPr>
          <p:nvPr/>
        </p:nvPicPr>
        <p:blipFill>
          <a:blip r:embed="rId2"/>
          <a:stretch>
            <a:fillRect/>
          </a:stretch>
        </p:blipFill>
        <p:spPr>
          <a:xfrm>
            <a:off x="457200" y="1155094"/>
            <a:ext cx="8089641" cy="4947125"/>
          </a:xfrm>
          <a:prstGeom prst="rect">
            <a:avLst/>
          </a:prstGeom>
        </p:spPr>
      </p:pic>
    </p:spTree>
    <p:extLst>
      <p:ext uri="{BB962C8B-B14F-4D97-AF65-F5344CB8AC3E}">
        <p14:creationId xmlns:p14="http://schemas.microsoft.com/office/powerpoint/2010/main" val="37342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A433-C3AF-4941-9B71-1BCAC093101C}"/>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Conclusion	</a:t>
            </a:r>
          </a:p>
        </p:txBody>
      </p:sp>
      <p:sp>
        <p:nvSpPr>
          <p:cNvPr id="3" name="Subtitle 3">
            <a:extLst>
              <a:ext uri="{FF2B5EF4-FFF2-40B4-BE49-F238E27FC236}">
                <a16:creationId xmlns:a16="http://schemas.microsoft.com/office/drawing/2014/main" id="{8738BF18-0DCC-4CEB-B8D0-8107C0F4A4A4}"/>
              </a:ext>
            </a:extLst>
          </p:cNvPr>
          <p:cNvSpPr txBox="1">
            <a:spLocks/>
          </p:cNvSpPr>
          <p:nvPr/>
        </p:nvSpPr>
        <p:spPr>
          <a:xfrm>
            <a:off x="457200" y="1600200"/>
            <a:ext cx="8229240" cy="452556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Font typeface="Arial" panose="020B0604020202020204" pitchFamily="34" charset="0"/>
              <a:buChar char="•"/>
            </a:pPr>
            <a:r>
              <a:rPr lang="en-IN" sz="1800" dirty="0">
                <a:latin typeface="+mn-lt"/>
              </a:rPr>
              <a:t>We have tested our website on a local server and the website is responsive.</a:t>
            </a:r>
          </a:p>
          <a:p>
            <a:pPr marL="514350" indent="-285750">
              <a:buFont typeface="Arial" panose="020B0604020202020204" pitchFamily="34" charset="0"/>
              <a:buChar char="•"/>
            </a:pPr>
            <a:r>
              <a:rPr lang="en-IN" sz="1800" dirty="0">
                <a:latin typeface="+mn-lt"/>
              </a:rPr>
              <a:t>We have uploaded the image as input and started predicting the accuracy was very well.</a:t>
            </a:r>
          </a:p>
          <a:p>
            <a:pPr marL="514350" indent="-285750">
              <a:buFont typeface="Arial" panose="020B0604020202020204" pitchFamily="34" charset="0"/>
              <a:buChar char="•"/>
            </a:pPr>
            <a:r>
              <a:rPr lang="en-IN" sz="1800" dirty="0">
                <a:latin typeface="+mn-lt"/>
              </a:rPr>
              <a:t>We have tested live chat and it is responsive so we can give solutions to our users very fast.</a:t>
            </a:r>
          </a:p>
          <a:p>
            <a:pPr marL="514350" indent="-285750">
              <a:buFont typeface="Arial" panose="020B0604020202020204" pitchFamily="34" charset="0"/>
              <a:buChar char="•"/>
            </a:pPr>
            <a:r>
              <a:rPr lang="en-IN" sz="1800" dirty="0">
                <a:latin typeface="+mn-lt"/>
              </a:rPr>
              <a:t>The website has a language translator so users can use it in their language.</a:t>
            </a:r>
          </a:p>
          <a:p>
            <a:pPr marL="514350" indent="-285750">
              <a:buFont typeface="Arial" panose="020B0604020202020204" pitchFamily="34" charset="0"/>
              <a:buChar char="•"/>
            </a:pPr>
            <a:r>
              <a:rPr lang="en-IN" sz="1800" dirty="0">
                <a:latin typeface="+mn-lt"/>
              </a:rPr>
              <a:t>We are hosting our website on </a:t>
            </a:r>
            <a:r>
              <a:rPr lang="en-US" sz="1800" dirty="0">
                <a:solidFill>
                  <a:srgbClr val="222222"/>
                </a:solidFill>
                <a:latin typeface="+mn-lt"/>
              </a:rPr>
              <a:t>Amazon Web Services (AWS) still working on it.</a:t>
            </a:r>
            <a:endParaRPr lang="en-IN" sz="1800" dirty="0">
              <a:latin typeface="+mn-lt"/>
            </a:endParaRPr>
          </a:p>
          <a:p>
            <a:pPr marL="514350" indent="-285750">
              <a:buFont typeface="Arial" panose="020B0604020202020204" pitchFamily="34" charset="0"/>
              <a:buChar char="•"/>
            </a:pPr>
            <a:endParaRPr lang="en-IN" sz="1800" dirty="0">
              <a:latin typeface="+mn-lt"/>
            </a:endParaRPr>
          </a:p>
        </p:txBody>
      </p:sp>
    </p:spTree>
    <p:extLst>
      <p:ext uri="{BB962C8B-B14F-4D97-AF65-F5344CB8AC3E}">
        <p14:creationId xmlns:p14="http://schemas.microsoft.com/office/powerpoint/2010/main" val="33743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1F30-F217-4AB9-B213-F71D5F604CD3}"/>
              </a:ext>
            </a:extLst>
          </p:cNvPr>
          <p:cNvSpPr>
            <a:spLocks noGrp="1"/>
          </p:cNvSpPr>
          <p:nvPr>
            <p:ph type="title"/>
          </p:nvPr>
        </p:nvSpPr>
        <p:spPr>
          <a:xfrm>
            <a:off x="457200" y="274680"/>
            <a:ext cx="8229240" cy="5232502"/>
          </a:xfrm>
        </p:spPr>
        <p:txBody>
          <a:bodyPr/>
          <a:lstStyle/>
          <a:p>
            <a:pPr algn="ctr"/>
            <a:r>
              <a:rPr lang="en-IN"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1378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Approval from guide for the evaluation</a:t>
            </a:r>
          </a:p>
        </p:txBody>
      </p:sp>
      <p:pic>
        <p:nvPicPr>
          <p:cNvPr id="5" name="Picture 4">
            <a:extLst>
              <a:ext uri="{FF2B5EF4-FFF2-40B4-BE49-F238E27FC236}">
                <a16:creationId xmlns:a16="http://schemas.microsoft.com/office/drawing/2014/main" id="{D17D5A62-08AE-6505-630D-B36DC935403E}"/>
              </a:ext>
            </a:extLst>
          </p:cNvPr>
          <p:cNvPicPr>
            <a:picLocks noChangeAspect="1"/>
          </p:cNvPicPr>
          <p:nvPr/>
        </p:nvPicPr>
        <p:blipFill>
          <a:blip r:embed="rId2"/>
          <a:stretch>
            <a:fillRect/>
          </a:stretch>
        </p:blipFill>
        <p:spPr>
          <a:xfrm>
            <a:off x="1819095" y="1600200"/>
            <a:ext cx="5505450" cy="4457700"/>
          </a:xfrm>
          <a:prstGeom prst="rect">
            <a:avLst/>
          </a:prstGeom>
        </p:spPr>
      </p:pic>
    </p:spTree>
    <p:extLst>
      <p:ext uri="{BB962C8B-B14F-4D97-AF65-F5344CB8AC3E}">
        <p14:creationId xmlns:p14="http://schemas.microsoft.com/office/powerpoint/2010/main" val="16861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Contents:</a:t>
            </a:r>
          </a:p>
        </p:txBody>
      </p:sp>
      <p:sp>
        <p:nvSpPr>
          <p:cNvPr id="3" name="Title 1">
            <a:extLst>
              <a:ext uri="{FF2B5EF4-FFF2-40B4-BE49-F238E27FC236}">
                <a16:creationId xmlns:a16="http://schemas.microsoft.com/office/drawing/2014/main" id="{34D9598A-7B20-4FD3-B2EC-B4A806F955F1}"/>
              </a:ext>
            </a:extLst>
          </p:cNvPr>
          <p:cNvSpPr txBox="1">
            <a:spLocks/>
          </p:cNvSpPr>
          <p:nvPr/>
        </p:nvSpPr>
        <p:spPr>
          <a:xfrm>
            <a:off x="457200" y="1562793"/>
            <a:ext cx="8229240" cy="462290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mj-lt"/>
              <a:buAutoNum type="arabicPeriod"/>
            </a:pPr>
            <a:r>
              <a:rPr lang="en-IN" dirty="0">
                <a:latin typeface="+mj-lt"/>
                <a:cs typeface="Times New Roman" panose="02020603050405020304" pitchFamily="18" charset="0"/>
              </a:rPr>
              <a:t>Project </a:t>
            </a:r>
            <a:r>
              <a:rPr lang="en-IN" dirty="0">
                <a:latin typeface="+mn-lt"/>
                <a:cs typeface="Times New Roman" panose="02020603050405020304" pitchFamily="18" charset="0"/>
              </a:rPr>
              <a:t>Overview</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Workload distribution of the team</a:t>
            </a:r>
          </a:p>
          <a:p>
            <a:pPr marL="457200" indent="-457200">
              <a:buFont typeface="+mj-lt"/>
              <a:buAutoNum type="arabicPeriod"/>
            </a:pPr>
            <a:r>
              <a:rPr lang="en-IN" sz="1800" dirty="0">
                <a:latin typeface="+mn-lt"/>
                <a:cs typeface="Times New Roman" panose="02020603050405020304" pitchFamily="18" charset="0"/>
              </a:rPr>
              <a:t>Improvement/Work done from the last evaluation</a:t>
            </a:r>
          </a:p>
          <a:p>
            <a:pPr marL="457200" indent="-457200">
              <a:buFont typeface="+mj-lt"/>
              <a:buAutoNum type="arabicPeriod"/>
            </a:pPr>
            <a:r>
              <a:rPr lang="en-IN" sz="1800" dirty="0">
                <a:latin typeface="+mn-lt"/>
                <a:cs typeface="Times New Roman" panose="02020603050405020304" pitchFamily="18" charset="0"/>
              </a:rPr>
              <a:t>Proof of paper accepted or communicated</a:t>
            </a:r>
          </a:p>
          <a:p>
            <a:pPr marL="457200" indent="-457200">
              <a:buFont typeface="+mj-lt"/>
              <a:buAutoNum type="arabicPeriod"/>
            </a:pPr>
            <a:r>
              <a:rPr lang="en-IN" dirty="0">
                <a:latin typeface="+mn-lt"/>
                <a:cs typeface="Times New Roman" panose="02020603050405020304" pitchFamily="18" charset="0"/>
              </a:rPr>
              <a:t>Flow diagram of disease detection</a:t>
            </a:r>
          </a:p>
          <a:p>
            <a:pPr marL="457200" indent="-457200">
              <a:buFont typeface="+mj-lt"/>
              <a:buAutoNum type="arabicPeriod"/>
            </a:pPr>
            <a:r>
              <a:rPr lang="en-IN" dirty="0">
                <a:latin typeface="+mn-lt"/>
                <a:cs typeface="Times New Roman" panose="02020603050405020304" pitchFamily="18" charset="0"/>
              </a:rPr>
              <a:t>Tools</a:t>
            </a:r>
          </a:p>
          <a:p>
            <a:pPr marL="457200" indent="-457200">
              <a:buFont typeface="+mj-lt"/>
              <a:buAutoNum type="arabicPeriod"/>
            </a:pPr>
            <a:r>
              <a:rPr lang="en-IN" sz="1800" dirty="0">
                <a:latin typeface="+mn-lt"/>
                <a:cs typeface="Times New Roman" panose="02020603050405020304" pitchFamily="18" charset="0"/>
              </a:rPr>
              <a:t>Methods</a:t>
            </a:r>
          </a:p>
          <a:p>
            <a:pPr marL="457200" indent="-457200">
              <a:buFont typeface="+mj-lt"/>
              <a:buAutoNum type="arabicPeriod"/>
            </a:pPr>
            <a:r>
              <a:rPr lang="en-IN" dirty="0">
                <a:latin typeface="+mn-lt"/>
                <a:cs typeface="Times New Roman" panose="02020603050405020304" pitchFamily="18" charset="0"/>
              </a:rPr>
              <a:t>Screen Shots of the implementation part</a:t>
            </a:r>
          </a:p>
          <a:p>
            <a:pPr marL="457200" indent="-457200">
              <a:buFont typeface="+mj-lt"/>
              <a:buAutoNum type="arabicPeriod"/>
            </a:pPr>
            <a:r>
              <a:rPr lang="en-IN" sz="1800" dirty="0">
                <a:latin typeface="+mn-lt"/>
                <a:cs typeface="Times New Roman" panose="02020603050405020304" pitchFamily="18" charset="0"/>
              </a:rPr>
              <a:t>Conclusion</a:t>
            </a:r>
          </a:p>
          <a:p>
            <a:pPr marL="457200" indent="-457200">
              <a:buFont typeface="+mj-lt"/>
              <a:buAutoNum type="arabicPeriod"/>
            </a:pPr>
            <a:endParaRPr lang="en-IN" sz="1800" dirty="0">
              <a:latin typeface="+mn-lt"/>
              <a:cs typeface="Times New Roman" panose="02020603050405020304" pitchFamily="18" charset="0"/>
            </a:endParaRPr>
          </a:p>
          <a:p>
            <a:pPr marL="457200" indent="-457200">
              <a:buFont typeface="+mj-lt"/>
              <a:buAutoNum type="arabicPeriod"/>
            </a:pPr>
            <a:endParaRPr lang="en-IN" sz="1800" dirty="0">
              <a:latin typeface="+mn-lt"/>
              <a:cs typeface="Times New Roman" panose="02020603050405020304" pitchFamily="18" charset="0"/>
            </a:endParaRPr>
          </a:p>
          <a:p>
            <a:pPr marL="457200" indent="-457200">
              <a:buFont typeface="+mj-lt"/>
              <a:buAutoNum type="arabicPeriod"/>
            </a:pPr>
            <a:endParaRPr lang="en-IN" sz="1800" dirty="0">
              <a:latin typeface="+mn-lt"/>
              <a:cs typeface="Times New Roman" panose="02020603050405020304" pitchFamily="18" charset="0"/>
            </a:endParaRPr>
          </a:p>
          <a:p>
            <a:pPr marL="457200" indent="-457200">
              <a:buFont typeface="Arial" panose="020B0604020202020204" pitchFamily="34" charset="0"/>
              <a:buChar char="•"/>
            </a:pPr>
            <a:endParaRPr lang="en-IN" dirty="0">
              <a:latin typeface="+mn-lt"/>
              <a:cs typeface="Times New Roman" panose="02020603050405020304" pitchFamily="18" charset="0"/>
            </a:endParaRPr>
          </a:p>
          <a:p>
            <a:pPr marL="457200" indent="-457200">
              <a:buFont typeface="Arial" panose="020B0604020202020204" pitchFamily="34" charset="0"/>
              <a:buChar char="•"/>
            </a:pPr>
            <a:endParaRPr lang="en-IN" dirty="0">
              <a:latin typeface="+mn-lt"/>
              <a:cs typeface="Times New Roman" panose="02020603050405020304" pitchFamily="18" charset="0"/>
            </a:endParaRPr>
          </a:p>
          <a:p>
            <a:pPr marL="457200" indent="-457200">
              <a:buFont typeface="Arial" panose="020B0604020202020204" pitchFamily="34" charset="0"/>
              <a:buChar char="•"/>
            </a:pPr>
            <a:endParaRPr lang="en-IN" dirty="0">
              <a:latin typeface="+mn-lt"/>
              <a:cs typeface="Times New Roman" panose="02020603050405020304" pitchFamily="18" charset="0"/>
            </a:endParaRPr>
          </a:p>
          <a:p>
            <a:pPr marL="457200" indent="-457200">
              <a:buFont typeface="Arial" panose="020B0604020202020204" pitchFamily="34" charset="0"/>
              <a:buChar char="•"/>
            </a:pPr>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190146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Project overview:</a:t>
            </a:r>
          </a:p>
        </p:txBody>
      </p:sp>
      <p:sp>
        <p:nvSpPr>
          <p:cNvPr id="5" name="Title 1">
            <a:extLst>
              <a:ext uri="{FF2B5EF4-FFF2-40B4-BE49-F238E27FC236}">
                <a16:creationId xmlns:a16="http://schemas.microsoft.com/office/drawing/2014/main" id="{2504B17B-F003-464B-A11B-30706C477C88}"/>
              </a:ext>
            </a:extLst>
          </p:cNvPr>
          <p:cNvSpPr txBox="1">
            <a:spLocks/>
          </p:cNvSpPr>
          <p:nvPr/>
        </p:nvSpPr>
        <p:spPr>
          <a:xfrm>
            <a:off x="457200" y="1538906"/>
            <a:ext cx="8229240" cy="456055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IN" dirty="0">
                <a:latin typeface="+mn-lt"/>
                <a:cs typeface="Times New Roman" panose="02020603050405020304" pitchFamily="18" charset="0"/>
              </a:rPr>
              <a:t>The e-Farmer is a website where farmers can find information about diseases on their crops. They have to upload images of the leaf and then they will get the disease information. Here, we are covering 6 types of species like Apple, Potato, Tomato, Maize, Peach, and Cherry.  </a:t>
            </a:r>
          </a:p>
          <a:p>
            <a:pPr marL="285750" indent="-285750">
              <a:buFont typeface="Arial" panose="020B0604020202020204" pitchFamily="34" charset="0"/>
              <a:buChar char="•"/>
            </a:pPr>
            <a:r>
              <a:rPr lang="en-US" dirty="0">
                <a:latin typeface="+mn-lt"/>
                <a:cs typeface="Times New Roman" panose="02020603050405020304" pitchFamily="18" charset="0"/>
              </a:rPr>
              <a:t>We offer live chat so that we can answer all of the questions that farmers may have. </a:t>
            </a:r>
          </a:p>
          <a:p>
            <a:pPr marL="285750" indent="-285750">
              <a:buFont typeface="Arial" panose="020B0604020202020204" pitchFamily="34" charset="0"/>
              <a:buChar char="•"/>
            </a:pPr>
            <a:r>
              <a:rPr lang="en-US" sz="1800" dirty="0">
                <a:latin typeface="+mn-lt"/>
                <a:ea typeface="Calibri"/>
                <a:cs typeface="Calibri"/>
                <a:sym typeface="Calibri"/>
              </a:rPr>
              <a:t>This website will be available in local languages so every farmer can easily use the website.</a:t>
            </a:r>
            <a:endParaRPr lang="en-US" sz="1800" b="0" i="0" u="none" strike="noStrike" cap="none" dirty="0">
              <a:solidFill>
                <a:srgbClr val="000000"/>
              </a:solidFill>
              <a:latin typeface="+mn-lt"/>
              <a:ea typeface="Calibri"/>
              <a:cs typeface="Calibri"/>
              <a:sym typeface="Calibri"/>
            </a:endParaRPr>
          </a:p>
          <a:p>
            <a:pPr marL="285750" indent="-285750">
              <a:buFont typeface="Arial" panose="020B0604020202020204" pitchFamily="34" charset="0"/>
              <a:buChar char="•"/>
            </a:pPr>
            <a:endParaRPr lang="en-IN" dirty="0">
              <a:latin typeface="+mn-lt"/>
              <a:cs typeface="Times New Roman" panose="02020603050405020304" pitchFamily="18" charset="0"/>
            </a:endParaRPr>
          </a:p>
        </p:txBody>
      </p:sp>
    </p:spTree>
    <p:extLst>
      <p:ext uri="{BB962C8B-B14F-4D97-AF65-F5344CB8AC3E}">
        <p14:creationId xmlns:p14="http://schemas.microsoft.com/office/powerpoint/2010/main" val="76123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Workload distribution of the team</a:t>
            </a:r>
          </a:p>
        </p:txBody>
      </p:sp>
      <p:sp>
        <p:nvSpPr>
          <p:cNvPr id="3" name="Subtitle 2">
            <a:extLst>
              <a:ext uri="{FF2B5EF4-FFF2-40B4-BE49-F238E27FC236}">
                <a16:creationId xmlns:a16="http://schemas.microsoft.com/office/drawing/2014/main" id="{1F42FFA7-C1A7-402A-A518-4108F91D0FBD}"/>
              </a:ext>
            </a:extLst>
          </p:cNvPr>
          <p:cNvSpPr txBox="1">
            <a:spLocks/>
          </p:cNvSpPr>
          <p:nvPr/>
        </p:nvSpPr>
        <p:spPr>
          <a:xfrm>
            <a:off x="457200" y="1600200"/>
            <a:ext cx="8229240" cy="45255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t>Front-end – Sonali Kumari, Priyambda Arya</a:t>
            </a:r>
          </a:p>
          <a:p>
            <a:r>
              <a:rPr lang="en-IN" sz="1800" dirty="0"/>
              <a:t>Data Training –Gauri Shankar Singh	</a:t>
            </a:r>
          </a:p>
          <a:p>
            <a:r>
              <a:rPr lang="en-IN" sz="1800" dirty="0"/>
              <a:t>Back-end – Gauri Shankar Singh, Simpi Raj</a:t>
            </a:r>
          </a:p>
          <a:p>
            <a:endParaRPr lang="en-IN" sz="1800" dirty="0"/>
          </a:p>
        </p:txBody>
      </p:sp>
    </p:spTree>
    <p:extLst>
      <p:ext uri="{BB962C8B-B14F-4D97-AF65-F5344CB8AC3E}">
        <p14:creationId xmlns:p14="http://schemas.microsoft.com/office/powerpoint/2010/main" val="177332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
          <p:cNvSpPr txBox="1"/>
          <p:nvPr/>
        </p:nvSpPr>
        <p:spPr>
          <a:xfrm>
            <a:off x="457200" y="1295280"/>
            <a:ext cx="8229240" cy="518112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p:txBody>
      </p:sp>
      <p:sp>
        <p:nvSpPr>
          <p:cNvPr id="3" name="Title 2"/>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Improvement/Work done from the last evaluation</a:t>
            </a:r>
          </a:p>
        </p:txBody>
      </p:sp>
      <p:sp>
        <p:nvSpPr>
          <p:cNvPr id="4" name="Subtitle 3"/>
          <p:cNvSpPr>
            <a:spLocks noGrp="1"/>
          </p:cNvSpPr>
          <p:nvPr>
            <p:ph type="subTitle" idx="1"/>
          </p:nvPr>
        </p:nvSpPr>
        <p:spPr/>
        <p:txBody>
          <a:bodyPr>
            <a:normAutofit/>
          </a:bodyPr>
          <a:lstStyle/>
          <a:p>
            <a:pPr marL="514350" indent="-285750">
              <a:buFont typeface="Arial" panose="020B0604020202020204" pitchFamily="34" charset="0"/>
              <a:buChar char="•"/>
            </a:pPr>
            <a:r>
              <a:rPr lang="en-US" dirty="0">
                <a:latin typeface="+mn-lt"/>
              </a:rPr>
              <a:t>Our research paper is completed and submitted to the IEEE International Conference on Emerging Trends in Engineering and Technology SIP-22, where it is accepted.</a:t>
            </a:r>
          </a:p>
          <a:p>
            <a:pPr marL="514350" indent="-285750">
              <a:buFont typeface="Arial" panose="020B0604020202020204" pitchFamily="34" charset="0"/>
              <a:buChar char="•"/>
            </a:pPr>
            <a:r>
              <a:rPr lang="en-US" dirty="0">
                <a:solidFill>
                  <a:srgbClr val="222222"/>
                </a:solidFill>
                <a:latin typeface="+mn-lt"/>
              </a:rPr>
              <a:t>We have tested our pre-trained model.</a:t>
            </a:r>
          </a:p>
          <a:p>
            <a:pPr marL="514350" indent="-285750">
              <a:buFont typeface="Arial" panose="020B0604020202020204" pitchFamily="34" charset="0"/>
              <a:buChar char="•"/>
            </a:pPr>
            <a:r>
              <a:rPr lang="en-US" dirty="0">
                <a:solidFill>
                  <a:srgbClr val="222222"/>
                </a:solidFill>
                <a:latin typeface="+mn-lt"/>
              </a:rPr>
              <a:t>We have designed the front-end for our project</a:t>
            </a:r>
          </a:p>
          <a:p>
            <a:pPr marL="514350" indent="-285750">
              <a:buFont typeface="Arial" panose="020B0604020202020204" pitchFamily="34" charset="0"/>
              <a:buChar char="•"/>
            </a:pPr>
            <a:r>
              <a:rPr lang="en-US" dirty="0">
                <a:solidFill>
                  <a:srgbClr val="222222"/>
                </a:solidFill>
                <a:latin typeface="+mn-lt"/>
              </a:rPr>
              <a:t>The front end was combined with a pre-trained model.</a:t>
            </a:r>
          </a:p>
          <a:p>
            <a:pPr marL="228600" indent="0"/>
            <a:endParaRPr lang="en-IN"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Proof of paper accepted or communicated/ Hackathon/ Patent</a:t>
            </a:r>
          </a:p>
        </p:txBody>
      </p:sp>
      <p:sp>
        <p:nvSpPr>
          <p:cNvPr id="6" name="Subtitle 5"/>
          <p:cNvSpPr>
            <a:spLocks noGrp="1"/>
          </p:cNvSpPr>
          <p:nvPr>
            <p:ph type="subTitle" idx="1"/>
          </p:nvPr>
        </p:nvSpPr>
        <p:spPr/>
        <p:txBody>
          <a:bodyPr/>
          <a:lstStyle/>
          <a:p>
            <a:endParaRPr lang="en-IN" dirty="0"/>
          </a:p>
        </p:txBody>
      </p:sp>
      <p:pic>
        <p:nvPicPr>
          <p:cNvPr id="3" name="Picture 2">
            <a:extLst>
              <a:ext uri="{FF2B5EF4-FFF2-40B4-BE49-F238E27FC236}">
                <a16:creationId xmlns:a16="http://schemas.microsoft.com/office/drawing/2014/main" id="{DA1F4DB5-A979-4D3F-93DC-4CE5FE69ADBA}"/>
              </a:ext>
            </a:extLst>
          </p:cNvPr>
          <p:cNvPicPr>
            <a:picLocks noChangeAspect="1"/>
          </p:cNvPicPr>
          <p:nvPr/>
        </p:nvPicPr>
        <p:blipFill>
          <a:blip r:embed="rId2"/>
          <a:stretch>
            <a:fillRect/>
          </a:stretch>
        </p:blipFill>
        <p:spPr>
          <a:xfrm>
            <a:off x="602672" y="1693717"/>
            <a:ext cx="7963788" cy="4259213"/>
          </a:xfrm>
          <a:prstGeom prst="rect">
            <a:avLst/>
          </a:prstGeom>
        </p:spPr>
      </p:pic>
    </p:spTree>
    <p:extLst>
      <p:ext uri="{BB962C8B-B14F-4D97-AF65-F5344CB8AC3E}">
        <p14:creationId xmlns:p14="http://schemas.microsoft.com/office/powerpoint/2010/main" val="102244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2A54-6C53-4DE5-993F-7432E7DC2EDD}"/>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Flow diagram of disease detection</a:t>
            </a:r>
          </a:p>
        </p:txBody>
      </p:sp>
      <p:sp>
        <p:nvSpPr>
          <p:cNvPr id="3" name="Rectangle 2">
            <a:extLst>
              <a:ext uri="{FF2B5EF4-FFF2-40B4-BE49-F238E27FC236}">
                <a16:creationId xmlns:a16="http://schemas.microsoft.com/office/drawing/2014/main" id="{B2FF95A7-2F36-4735-993C-ACB0D5FA7A48}"/>
              </a:ext>
            </a:extLst>
          </p:cNvPr>
          <p:cNvSpPr/>
          <p:nvPr/>
        </p:nvSpPr>
        <p:spPr>
          <a:xfrm>
            <a:off x="1073019" y="2043404"/>
            <a:ext cx="886409" cy="1142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DB6FEA89-D2E1-4762-8F27-64836BDE534F}"/>
              </a:ext>
            </a:extLst>
          </p:cNvPr>
          <p:cNvPicPr>
            <a:picLocks noChangeAspect="1"/>
          </p:cNvPicPr>
          <p:nvPr/>
        </p:nvPicPr>
        <p:blipFill>
          <a:blip r:embed="rId2"/>
          <a:stretch>
            <a:fillRect/>
          </a:stretch>
        </p:blipFill>
        <p:spPr>
          <a:xfrm>
            <a:off x="1164140" y="2109777"/>
            <a:ext cx="685508" cy="968416"/>
          </a:xfrm>
          <a:prstGeom prst="rect">
            <a:avLst/>
          </a:prstGeom>
        </p:spPr>
      </p:pic>
      <p:sp>
        <p:nvSpPr>
          <p:cNvPr id="5" name="Arrow: Down 4">
            <a:extLst>
              <a:ext uri="{FF2B5EF4-FFF2-40B4-BE49-F238E27FC236}">
                <a16:creationId xmlns:a16="http://schemas.microsoft.com/office/drawing/2014/main" id="{1992C66C-CB13-41FE-A81F-7DDC23CA835C}"/>
              </a:ext>
            </a:extLst>
          </p:cNvPr>
          <p:cNvSpPr/>
          <p:nvPr/>
        </p:nvSpPr>
        <p:spPr>
          <a:xfrm rot="16200000">
            <a:off x="2222636" y="2347253"/>
            <a:ext cx="149290" cy="49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C9F9BA1-3EDF-4922-9530-3D5B9FC16395}"/>
              </a:ext>
            </a:extLst>
          </p:cNvPr>
          <p:cNvSpPr/>
          <p:nvPr/>
        </p:nvSpPr>
        <p:spPr>
          <a:xfrm>
            <a:off x="2771192" y="2109777"/>
            <a:ext cx="1660849" cy="9684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scaled to 256x256 </a:t>
            </a:r>
          </a:p>
        </p:txBody>
      </p:sp>
      <p:sp>
        <p:nvSpPr>
          <p:cNvPr id="7" name="Arrow: Down 6">
            <a:extLst>
              <a:ext uri="{FF2B5EF4-FFF2-40B4-BE49-F238E27FC236}">
                <a16:creationId xmlns:a16="http://schemas.microsoft.com/office/drawing/2014/main" id="{3FED09D3-9941-4CC8-A264-40715F44B3EB}"/>
              </a:ext>
            </a:extLst>
          </p:cNvPr>
          <p:cNvSpPr/>
          <p:nvPr/>
        </p:nvSpPr>
        <p:spPr>
          <a:xfrm rot="16200000">
            <a:off x="4743907" y="2377398"/>
            <a:ext cx="149290" cy="49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DD9939B-97AF-4248-8966-4114EBA68186}"/>
              </a:ext>
            </a:extLst>
          </p:cNvPr>
          <p:cNvSpPr/>
          <p:nvPr/>
        </p:nvSpPr>
        <p:spPr>
          <a:xfrm>
            <a:off x="5271796" y="2109777"/>
            <a:ext cx="2052735" cy="9684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Extract Features</a:t>
            </a:r>
          </a:p>
        </p:txBody>
      </p:sp>
      <p:sp>
        <p:nvSpPr>
          <p:cNvPr id="9" name="Arrow: Down 8">
            <a:extLst>
              <a:ext uri="{FF2B5EF4-FFF2-40B4-BE49-F238E27FC236}">
                <a16:creationId xmlns:a16="http://schemas.microsoft.com/office/drawing/2014/main" id="{E090739B-D23A-462C-A311-975CC3B770B8}"/>
              </a:ext>
            </a:extLst>
          </p:cNvPr>
          <p:cNvSpPr/>
          <p:nvPr/>
        </p:nvSpPr>
        <p:spPr>
          <a:xfrm>
            <a:off x="6438122" y="3182268"/>
            <a:ext cx="149290" cy="49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9AE3CEE-6A76-46BD-A1BC-FDF48F5CD975}"/>
              </a:ext>
            </a:extLst>
          </p:cNvPr>
          <p:cNvSpPr/>
          <p:nvPr/>
        </p:nvSpPr>
        <p:spPr>
          <a:xfrm>
            <a:off x="5701003" y="3779807"/>
            <a:ext cx="1623528" cy="8677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Trained Model</a:t>
            </a:r>
          </a:p>
        </p:txBody>
      </p:sp>
      <p:sp>
        <p:nvSpPr>
          <p:cNvPr id="11" name="Rectangle 10">
            <a:extLst>
              <a:ext uri="{FF2B5EF4-FFF2-40B4-BE49-F238E27FC236}">
                <a16:creationId xmlns:a16="http://schemas.microsoft.com/office/drawing/2014/main" id="{BF9AD5D1-AA6E-4E8D-AED8-01C52F48FAC0}"/>
              </a:ext>
            </a:extLst>
          </p:cNvPr>
          <p:cNvSpPr/>
          <p:nvPr/>
        </p:nvSpPr>
        <p:spPr>
          <a:xfrm>
            <a:off x="5701003" y="5211522"/>
            <a:ext cx="1623528" cy="8677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Disease detection in leaf </a:t>
            </a:r>
          </a:p>
        </p:txBody>
      </p:sp>
      <p:sp>
        <p:nvSpPr>
          <p:cNvPr id="12" name="Arrow: Down 11">
            <a:extLst>
              <a:ext uri="{FF2B5EF4-FFF2-40B4-BE49-F238E27FC236}">
                <a16:creationId xmlns:a16="http://schemas.microsoft.com/office/drawing/2014/main" id="{EA9591B6-7EB1-45C8-9F2F-1751763CDBA2}"/>
              </a:ext>
            </a:extLst>
          </p:cNvPr>
          <p:cNvSpPr/>
          <p:nvPr/>
        </p:nvSpPr>
        <p:spPr>
          <a:xfrm>
            <a:off x="6438122" y="4715408"/>
            <a:ext cx="149290" cy="49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4" descr="Graphical user interface, application&#10;&#10;Description automatically generated">
            <a:extLst>
              <a:ext uri="{FF2B5EF4-FFF2-40B4-BE49-F238E27FC236}">
                <a16:creationId xmlns:a16="http://schemas.microsoft.com/office/drawing/2014/main" id="{8D18B866-2C40-0B2F-3A89-41D8E4E1D6ED}"/>
              </a:ext>
            </a:extLst>
          </p:cNvPr>
          <p:cNvPicPr>
            <a:picLocks noChangeAspect="1"/>
          </p:cNvPicPr>
          <p:nvPr/>
        </p:nvPicPr>
        <p:blipFill>
          <a:blip r:embed="rId3"/>
          <a:stretch>
            <a:fillRect/>
          </a:stretch>
        </p:blipFill>
        <p:spPr>
          <a:xfrm>
            <a:off x="3448654" y="5205053"/>
            <a:ext cx="1647825" cy="904875"/>
          </a:xfrm>
          <a:prstGeom prst="rect">
            <a:avLst/>
          </a:prstGeom>
          <a:ln>
            <a:solidFill>
              <a:srgbClr val="4472C4"/>
            </a:solidFill>
          </a:ln>
        </p:spPr>
      </p:pic>
      <p:sp>
        <p:nvSpPr>
          <p:cNvPr id="15" name="Arrow: Down 14">
            <a:extLst>
              <a:ext uri="{FF2B5EF4-FFF2-40B4-BE49-F238E27FC236}">
                <a16:creationId xmlns:a16="http://schemas.microsoft.com/office/drawing/2014/main" id="{1A81C889-5EE0-BDBF-9396-5B552CC866BE}"/>
              </a:ext>
            </a:extLst>
          </p:cNvPr>
          <p:cNvSpPr/>
          <p:nvPr/>
        </p:nvSpPr>
        <p:spPr>
          <a:xfrm rot="5400000">
            <a:off x="5320522" y="5396127"/>
            <a:ext cx="149290" cy="49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98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9A67-2BFC-481F-8C39-10FB1FF77604}"/>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Tools </a:t>
            </a:r>
          </a:p>
        </p:txBody>
      </p:sp>
      <p:sp>
        <p:nvSpPr>
          <p:cNvPr id="3" name="Subtitle 3">
            <a:extLst>
              <a:ext uri="{FF2B5EF4-FFF2-40B4-BE49-F238E27FC236}">
                <a16:creationId xmlns:a16="http://schemas.microsoft.com/office/drawing/2014/main" id="{E39E723E-5571-4039-94E5-568E194A5926}"/>
              </a:ext>
            </a:extLst>
          </p:cNvPr>
          <p:cNvSpPr txBox="1">
            <a:spLocks/>
          </p:cNvSpPr>
          <p:nvPr/>
        </p:nvSpPr>
        <p:spPr>
          <a:xfrm>
            <a:off x="457200" y="1600200"/>
            <a:ext cx="8229240" cy="452556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Font typeface="Arial" panose="020B0604020202020204" pitchFamily="34" charset="0"/>
              <a:buChar char="•"/>
            </a:pPr>
            <a:r>
              <a:rPr lang="en-US" sz="1800" dirty="0">
                <a:solidFill>
                  <a:srgbClr val="222222"/>
                </a:solidFill>
                <a:latin typeface="+mn-lt"/>
              </a:rPr>
              <a:t>IDE (VS Code, Jupyter Notebook)-VS Code is a source code editor and it is used to develop the frontend and backend. And Jupyter Notebook is used to train data with different algorithms.</a:t>
            </a:r>
          </a:p>
          <a:p>
            <a:pPr marL="228600"/>
            <a:endParaRPr lang="en-US" sz="1800" dirty="0">
              <a:solidFill>
                <a:srgbClr val="222222"/>
              </a:solidFill>
              <a:latin typeface="+mn-lt"/>
            </a:endParaRPr>
          </a:p>
          <a:p>
            <a:pPr marL="514350" indent="-285750">
              <a:buFont typeface="Arial" panose="020B0604020202020204" pitchFamily="34" charset="0"/>
              <a:buChar char="•"/>
            </a:pPr>
            <a:r>
              <a:rPr lang="en-US" sz="1800" dirty="0">
                <a:solidFill>
                  <a:srgbClr val="222222"/>
                </a:solidFill>
                <a:latin typeface="+mn-lt"/>
              </a:rPr>
              <a:t>Amazon Web Services (AWS)- AWS is a cloud platform that provides servers, storage, development, and security, we are using AWS for hosting our website.</a:t>
            </a:r>
          </a:p>
          <a:p>
            <a:pPr marL="228600"/>
            <a:endParaRPr lang="en-US" sz="1800" dirty="0">
              <a:solidFill>
                <a:srgbClr val="222222"/>
              </a:solidFill>
              <a:latin typeface="+mn-lt"/>
            </a:endParaRPr>
          </a:p>
          <a:p>
            <a:pPr marL="514350" indent="-285750">
              <a:buFont typeface="Arial" panose="020B0604020202020204" pitchFamily="34" charset="0"/>
              <a:buChar char="•"/>
            </a:pPr>
            <a:r>
              <a:rPr lang="en-US" sz="1800" dirty="0">
                <a:solidFill>
                  <a:srgbClr val="222222"/>
                </a:solidFill>
                <a:latin typeface="+mn-lt"/>
              </a:rPr>
              <a:t>Flask- Flask is a Python framework for building web applications, and we used it to combine our front-end with a pre-trained model.</a:t>
            </a:r>
          </a:p>
          <a:p>
            <a:pPr marL="514350" indent="-285750">
              <a:buFont typeface="Arial" panose="020B0604020202020204" pitchFamily="34" charset="0"/>
              <a:buChar char="•"/>
            </a:pPr>
            <a:endParaRPr lang="en-US" sz="1800" dirty="0">
              <a:solidFill>
                <a:srgbClr val="222222"/>
              </a:solidFill>
              <a:latin typeface="+mn-lt"/>
            </a:endParaRPr>
          </a:p>
          <a:p>
            <a:pPr marL="228600"/>
            <a:endParaRPr lang="en-US" sz="1800" dirty="0">
              <a:solidFill>
                <a:srgbClr val="222222"/>
              </a:solidFill>
              <a:latin typeface="+mn-lt"/>
            </a:endParaRPr>
          </a:p>
          <a:p>
            <a:pPr marL="514350" indent="-285750">
              <a:buFont typeface="Arial" panose="020B0604020202020204" pitchFamily="34" charset="0"/>
              <a:buChar char="•"/>
            </a:pPr>
            <a:endParaRPr lang="en-US" sz="1800" dirty="0">
              <a:solidFill>
                <a:srgbClr val="222222"/>
              </a:solidFill>
              <a:latin typeface="+mn-lt"/>
            </a:endParaRPr>
          </a:p>
          <a:p>
            <a:pPr marL="514350" indent="-285750">
              <a:buFont typeface="Arial" panose="020B0604020202020204" pitchFamily="34" charset="0"/>
              <a:buChar char="•"/>
            </a:pPr>
            <a:endParaRPr lang="en-US" sz="1800" dirty="0">
              <a:solidFill>
                <a:srgbClr val="222222"/>
              </a:solidFill>
              <a:latin typeface="+mn-lt"/>
            </a:endParaRPr>
          </a:p>
          <a:p>
            <a:pPr marL="514350" indent="-285750">
              <a:buFont typeface="Arial" panose="020B0604020202020204" pitchFamily="34" charset="0"/>
              <a:buChar char="•"/>
            </a:pPr>
            <a:endParaRPr lang="en-IN" sz="1800" dirty="0">
              <a:latin typeface="+mn-lt"/>
            </a:endParaRPr>
          </a:p>
        </p:txBody>
      </p:sp>
    </p:spTree>
    <p:extLst>
      <p:ext uri="{BB962C8B-B14F-4D97-AF65-F5344CB8AC3E}">
        <p14:creationId xmlns:p14="http://schemas.microsoft.com/office/powerpoint/2010/main" val="16939283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617</Words>
  <Application>Microsoft Office PowerPoint</Application>
  <PresentationFormat>On-screen Show (4:3)</PresentationFormat>
  <Paragraphs>79</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Approval from guide for the evaluation</vt:lpstr>
      <vt:lpstr>Contents:</vt:lpstr>
      <vt:lpstr>Project overview:</vt:lpstr>
      <vt:lpstr>Workload distribution of the team</vt:lpstr>
      <vt:lpstr>Improvement/Work done from the last evaluation</vt:lpstr>
      <vt:lpstr>Proof of paper accepted or communicated/ Hackathon/ Patent</vt:lpstr>
      <vt:lpstr>Flow diagram of disease detection</vt:lpstr>
      <vt:lpstr>Tools </vt:lpstr>
      <vt:lpstr>Methods</vt:lpstr>
      <vt:lpstr>Select image of leaf for input</vt:lpstr>
      <vt:lpstr>Output (leaf detected)</vt:lpstr>
      <vt:lpstr>Live chat</vt:lpstr>
      <vt:lpstr>Services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shakti</cp:lastModifiedBy>
  <cp:revision>52</cp:revision>
  <dcterms:created xsi:type="dcterms:W3CDTF">2019-03-30T06:52:13Z</dcterms:created>
  <dcterms:modified xsi:type="dcterms:W3CDTF">2022-05-05T13:34:12Z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