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Karl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Karla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Karla-italic.fntdata"/><Relationship Id="rId14" Type="http://schemas.openxmlformats.org/officeDocument/2006/relationships/slide" Target="slides/slide10.xml"/><Relationship Id="rId36" Type="http://schemas.openxmlformats.org/officeDocument/2006/relationships/font" Target="fonts/Karla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Karla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e47b3645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e47b3645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44e47b3645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506a6d214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506a6d21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4506a6d214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506a6d214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506a6d214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4506a6d214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e47b3645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44e47b3645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4e47b3645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4e47b3645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each of the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rows represents a different repetition of the experiment, and each of the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columns gives a particular kind of feature</a:t>
            </a:r>
            <a:endParaRPr/>
          </a:p>
        </p:txBody>
      </p:sp>
      <p:sp>
        <p:nvSpPr>
          <p:cNvPr id="265" name="Google Shape;265;g44e47b3645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4e47b3645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4e47b3645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44e47b3645_0_1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With the above preliminaries, the actual methodology of PCA is now quite simple.</a:t>
            </a:r>
            <a:br>
              <a:rPr lang="en-US"/>
            </a:br>
            <a:r>
              <a:rPr lang="en-US"/>
              <a:t>The idea is to remove as much redundancy in our predictors as possible. </a:t>
            </a:r>
            <a:br>
              <a:rPr lang="en-US"/>
            </a:br>
            <a:r>
              <a:rPr lang="en-US"/>
              <a:t>The redundancy is defined through the correlation between the predictors.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4ec726a9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4ec726a9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Linear Algebra</a:t>
            </a:r>
            <a:endParaRPr/>
          </a:p>
        </p:txBody>
      </p:sp>
      <p:sp>
        <p:nvSpPr>
          <p:cNvPr id="298" name="Google Shape;298;g44ec726a93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506a6d214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506a6d214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Linear Algebra</a:t>
            </a:r>
            <a:endParaRPr/>
          </a:p>
        </p:txBody>
      </p:sp>
      <p:sp>
        <p:nvSpPr>
          <p:cNvPr id="314" name="Google Shape;314;g4506a6d214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4ec726a9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4ec726a9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44ec726a93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506a6d214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506a6d214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4506a6d214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4ec726a93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4ec726a93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44ec726a93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4ec726a9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4ec726a9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eigenvalues to keep is left in teh</a:t>
            </a:r>
            <a:endParaRPr/>
          </a:p>
        </p:txBody>
      </p:sp>
      <p:sp>
        <p:nvSpPr>
          <p:cNvPr id="371" name="Google Shape;371;g44ec726a93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4ec726a93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44ec726a93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4ec726a93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44ec726a93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4ec726a93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44ec726a93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4ec726a93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44ec726a93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4ef648d64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44ef648d64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4ec726a93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44ec726a93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e47b364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44e47b364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44e47b3645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e47b364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44e47b364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44e47b3645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e47b3645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44e47b3645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e47b3645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e47b3645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4e47b3645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e47b3645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e47b3645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44e47b3645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fb45a767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fb45a767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44fb45a767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F9F9F9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  <a:defRPr b="0" i="0" sz="3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Karla"/>
              <a:buNone/>
            </a:pPr>
            <a:r>
              <a:rPr b="0" i="0" lang="en-US" sz="32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CS109A Introduction to Data Science</a:t>
            </a:r>
            <a:endParaRPr b="0" i="0" sz="24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 and Kevin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descr="iacs.png" id="20" name="Google Shape;20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b="1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5040429" y="-1834346"/>
            <a:ext cx="211114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  <a:defRPr b="0" i="0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27" name="Google Shape;27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28" name="Google Shape;2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Google Shape;29;p3"/>
          <p:cNvCxnSpPr/>
          <p:nvPr/>
        </p:nvCxnSpPr>
        <p:spPr>
          <a:xfrm>
            <a:off x="0" y="78985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  <a:defRPr b="1" i="0" sz="4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ly Content ">
  <p:cSld name="Only Content 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5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42" name="Google Shape;42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43" name="Google Shape;4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Pavlos Protopapas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52" name="Google Shape;52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53" name="Google Shape;5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63" name="Google Shape;63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64" name="Google Shape;6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70" name="Google Shape;70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71" name="Google Shape;7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76" name="Google Shape;76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77" name="Google Shape;7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b="1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9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0.png"/><Relationship Id="rId5" Type="http://schemas.openxmlformats.org/officeDocument/2006/relationships/image" Target="../media/image5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5" Type="http://schemas.openxmlformats.org/officeDocument/2006/relationships/image" Target="../media/image38.png"/><Relationship Id="rId6" Type="http://schemas.openxmlformats.org/officeDocument/2006/relationships/image" Target="../media/image42.png"/><Relationship Id="rId7" Type="http://schemas.openxmlformats.org/officeDocument/2006/relationships/image" Target="../media/image59.png"/><Relationship Id="rId8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0.png"/><Relationship Id="rId4" Type="http://schemas.openxmlformats.org/officeDocument/2006/relationships/image" Target="../media/image37.png"/><Relationship Id="rId5" Type="http://schemas.openxmlformats.org/officeDocument/2006/relationships/image" Target="../media/image57.png"/><Relationship Id="rId6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51.png"/><Relationship Id="rId5" Type="http://schemas.openxmlformats.org/officeDocument/2006/relationships/image" Target="../media/image6.jpg"/><Relationship Id="rId6" Type="http://schemas.openxmlformats.org/officeDocument/2006/relationships/image" Target="../media/image49.png"/><Relationship Id="rId7" Type="http://schemas.openxmlformats.org/officeDocument/2006/relationships/image" Target="../media/image5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8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9.png"/><Relationship Id="rId8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881750" y="168549"/>
            <a:ext cx="103632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#</a:t>
            </a:r>
            <a:r>
              <a:rPr lang="en-US" sz="3200"/>
              <a:t>4</a:t>
            </a: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 </a:t>
            </a:r>
            <a:b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lang="en-US" sz="3200"/>
              <a:t>ethods of Dimensionality Reduction:</a:t>
            </a:r>
            <a:br>
              <a:rPr lang="en-US" sz="3200"/>
            </a:br>
            <a:r>
              <a:rPr lang="en-US" sz="3200"/>
              <a:t>Principal Component Analysis (PCA)</a:t>
            </a:r>
            <a:b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0" y="2076225"/>
            <a:ext cx="12192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Marios Mattheakis and Pavlos Protopapas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 &amp; Positive Eigenvalues: Gram Matrix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345625" y="10601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eigenvalues of               and 			  are positive &amp;</a:t>
            </a:r>
            <a:br>
              <a:rPr lang="en-US"/>
            </a:br>
            <a:r>
              <a:rPr lang="en-US"/>
              <a:t>real numbers: 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1454725" y="5098725"/>
            <a:ext cx="83196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Hence,			and		     are </a:t>
            </a:r>
            <a:r>
              <a:rPr b="1" lang="en-US"/>
              <a:t>Gram</a:t>
            </a:r>
            <a:r>
              <a:rPr lang="en-US"/>
              <a:t> matrices.   </a:t>
            </a:r>
            <a:endParaRPr/>
          </a:p>
        </p:txBody>
      </p:sp>
      <p:pic>
        <p:nvPicPr>
          <p:cNvPr descr="X^T X" id="223" name="Google Shape;223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125" y="5254600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^T" id="224" name="Google Shape;224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696" y="5266926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T X" id="225" name="Google Shape;225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200" y="1210384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^T" id="226" name="Google Shape;226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313" y="1210376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X^T X u &amp;= \lambda u \\ &#10;u^T X^T X u &amp;= u^T \lambda u \\&#10;(X u)^T(X u) &amp;= \lambda u^T  u \\&#10;||Xu||^2 &amp;= \lambda ||u||^2 \\&#10;&amp;\Rightarrow  \lambda &gt;0&#10;\end{align}&#10;&#10;" id="227" name="Google Shape;227;p2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150" y="2306488"/>
            <a:ext cx="3147298" cy="231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 eigenvalues</a:t>
            </a:r>
            <a:endParaRPr/>
          </a:p>
        </p:txBody>
      </p:sp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1251700" y="4867061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Same eigenvalues: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Modified </a:t>
            </a:r>
            <a:r>
              <a:rPr lang="en-US"/>
              <a:t>eigenvectors: 		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498025" y="12125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             and  </a:t>
            </a:r>
            <a:r>
              <a:rPr lang="en-US"/>
              <a:t>           share the same eigenvalues</a:t>
            </a:r>
            <a:endParaRPr/>
          </a:p>
        </p:txBody>
      </p:sp>
      <p:pic>
        <p:nvPicPr>
          <p:cNvPr descr="X^T X" id="237" name="Google Shape;237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000" y="1362784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^T" id="238" name="Google Shape;238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913" y="1362776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ambda_i" id="239" name="Google Shape;239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6425" y="4919175"/>
            <a:ext cx="363668" cy="40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ilde u_i =Xu" id="240" name="Google Shape;240;p2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4325" y="5506475"/>
            <a:ext cx="1526384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X^T X u &amp;= \lambda u \\&#10;X X^T X u &amp;=X \lambda u \\&#10;X X^T (X u) &amp;= \lambda (X u) \\&#10;XX^T \tilde u &amp;= \lambda \tilde u&#10;\end{align}&#10;&#10;" id="241" name="Google Shape;241;p2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3575" y="2208525"/>
            <a:ext cx="3129364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492067" y="110656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sum of eigenvalues of       	is equal to the trace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X^T X" id="249" name="Google Shape;249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350" y="236642"/>
            <a:ext cx="792424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498025" y="755325"/>
            <a:ext cx="103269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Cyclic Property of Trace:</a:t>
            </a:r>
            <a:br>
              <a:rPr lang="en-US"/>
            </a:br>
            <a:r>
              <a:rPr lang="en-US"/>
              <a:t>Suppose the matrices:   </a:t>
            </a:r>
            <a:endParaRPr/>
          </a:p>
        </p:txBody>
      </p:sp>
      <p:pic>
        <p:nvPicPr>
          <p:cNvPr descr="B_{m\times n} \quad \&amp; \quad  C_{n\times m} " id="251" name="Google Shape;251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001" y="1518413"/>
            <a:ext cx="2679646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text{Tr }(BC) = \sum_i^m(BC)_{ii}=\sum_i^m\sum_j^n B_{ij} C_{ji} \\&#10; \sum_i^m\sum_j^n  C_{ji} B_{ij} = \sum_j^n (CB)_{jj} = \text{Tr }(CB) &#10;\end{align}" id="252" name="Google Shape;252;p2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150" y="2193749"/>
            <a:ext cx="511409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text{Tr }(BC) =  \text{Tr }(CB) &#10;\end{align}" id="253" name="Google Shape;253;p2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8275" y="848527"/>
            <a:ext cx="2679650" cy="4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498025" y="4260525"/>
            <a:ext cx="103269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trace of a Gram matrix is the sum of its eigenvalues.</a:t>
            </a:r>
            <a:endParaRPr/>
          </a:p>
        </p:txBody>
      </p:sp>
      <p:pic>
        <p:nvPicPr>
          <p:cNvPr descr="\begin{align}&#10;\text{Tr }(X^T X) &amp;= \text{Tr }(U\Lambda U^T) = \text{Tr }( U^TU\Lambda)=\text{Tr }( \Lambda) \\&#10;&amp;\Rightarrow \text{Tr }(X^T X) = \sum_{i=1}^p \lambda_i&#10;\end{align}" id="255" name="Google Shape;255;p2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7925" y="4984550"/>
            <a:ext cx="6488676" cy="1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Statistics</a:t>
            </a:r>
            <a:r>
              <a:rPr lang="en-US"/>
              <a:t> (Recap)</a:t>
            </a:r>
            <a:endParaRPr b="1" i="0" sz="400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Centered Model Matrix </a:t>
            </a:r>
            <a:endParaRPr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536526" y="11363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Suppose the model (data) matrix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599892" y="44891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Centered Model Matrix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pic>
        <p:nvPicPr>
          <p:cNvPr descr="X \in {\rm I\!R}^{n\times p}&#10;" id="271" name="Google Shape;271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648" y="1278859"/>
            <a:ext cx="160723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hat\mu_j=\frac{1}{n}\sum_{i=1}^n x_{ij}&#10;\end{align}" id="272" name="Google Shape;272;p2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350" y="3184936"/>
            <a:ext cx="2449002" cy="108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533400" y="2095125"/>
            <a:ext cx="113793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We m</a:t>
            </a: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ake the predictors </a:t>
            </a:r>
            <a:r>
              <a:rPr i="1"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centered (</a:t>
            </a: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each column has zero expectation)</a:t>
            </a:r>
            <a:r>
              <a:rPr i="1"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by subtracting the sample mean </a:t>
            </a:r>
            <a:endParaRPr/>
          </a:p>
        </p:txBody>
      </p:sp>
      <p:pic>
        <p:nvPicPr>
          <p:cNvPr descr="\tilde{X} = \left(X_1-\hat \mu_1,...,X_p-\hat\mu_p\right)" id="274" name="Google Shape;274;p2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6049" y="5272125"/>
            <a:ext cx="4723576" cy="5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Covariance Matrix</a:t>
            </a:r>
            <a:endParaRPr/>
          </a:p>
        </p:txBody>
      </p:sp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Consider the Covariance matrix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650425" y="23555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Inspecting the terms:</a:t>
            </a:r>
            <a:endParaRPr/>
          </a:p>
        </p:txBody>
      </p:sp>
      <p:sp>
        <p:nvSpPr>
          <p:cNvPr id="284" name="Google Shape;284;p28"/>
          <p:cNvSpPr txBox="1"/>
          <p:nvPr>
            <p:ph idx="1" type="body"/>
          </p:nvPr>
        </p:nvSpPr>
        <p:spPr>
          <a:xfrm>
            <a:off x="650425" y="28889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Th diagonal terms are the sample variances</a:t>
            </a:r>
            <a:endParaRPr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650425" y="4781893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The non-d</a:t>
            </a:r>
            <a:r>
              <a:rPr lang="en-US"/>
              <a:t>iagonal terms are the sample covariances</a:t>
            </a:r>
            <a:endParaRPr/>
          </a:p>
        </p:txBody>
      </p:sp>
      <p:pic>
        <p:nvPicPr>
          <p:cNvPr descr="\begin{align} &#10;S_{jj} = \frac{1}{n-1}\sum_{i=1}^n(x_{ij}-\hat\mu_j)^2&#10;\end{align}" id="286" name="Google Shape;286;p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475" y="3603825"/>
            <a:ext cx="3945408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S_{jk} = \frac{1}{n-1}\sum_{i=1}^n(x_{ij}-\hat\mu_j)(x_{ik}-\hat\mu_k)&#10;\end{align}" id="287" name="Google Shape;287;p2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66" y="5370041"/>
            <a:ext cx="5429198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S = \frac{1}{n-1}\tilde{X}^T \tilde{X}&#10;\end{align}" id="288" name="Google Shape;288;p2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549" y="1599875"/>
            <a:ext cx="2844900" cy="899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Principal Components Analysis</a:t>
            </a:r>
            <a:r>
              <a:rPr b="1" i="0" lang="en-US" sz="4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(</a:t>
            </a:r>
            <a:r>
              <a:rPr lang="en-US"/>
              <a:t>PCA</a:t>
            </a:r>
            <a:r>
              <a:rPr b="1" i="0" lang="en-US" sz="4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b="1" i="0" sz="400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	</a:t>
            </a:r>
            <a:endParaRPr/>
          </a:p>
        </p:txBody>
      </p:sp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419400" y="3015675"/>
            <a:ext cx="77820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is a </a:t>
            </a:r>
            <a:r>
              <a:rPr b="1" lang="en-US">
                <a:solidFill>
                  <a:srgbClr val="0000FF"/>
                </a:solidFill>
              </a:rPr>
              <a:t>linear transformation</a:t>
            </a:r>
            <a:r>
              <a:rPr lang="en-US"/>
              <a:t> that transforms data to a new coordinate system.</a:t>
            </a:r>
            <a:endParaRPr/>
          </a:p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419400" y="4692075"/>
            <a:ext cx="78720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Now</a:t>
            </a:r>
            <a:r>
              <a:rPr lang="en-US"/>
              <a:t>,</a:t>
            </a:r>
            <a:r>
              <a:rPr lang="en-US"/>
              <a:t> the data with the greatest variance lie on the first coordinate (first principal component) and so on.</a:t>
            </a:r>
            <a:endParaRPr/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419400" y="1186875"/>
            <a:ext cx="74868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tries to fit an n-dimensional </a:t>
            </a:r>
            <a:r>
              <a:rPr b="1" lang="en-US">
                <a:solidFill>
                  <a:srgbClr val="38761D"/>
                </a:solidFill>
              </a:rPr>
              <a:t>ellipsoid</a:t>
            </a:r>
            <a:r>
              <a:rPr lang="en-US"/>
              <a:t> to the data.</a:t>
            </a:r>
            <a:endParaRPr/>
          </a:p>
        </p:txBody>
      </p:sp>
      <p:pic>
        <p:nvPicPr>
          <p:cNvPr id="305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328" y="879373"/>
            <a:ext cx="3269275" cy="22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7002" y="4188973"/>
            <a:ext cx="3269275" cy="230773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/>
          <p:nvPr/>
        </p:nvSpPr>
        <p:spPr>
          <a:xfrm>
            <a:off x="9950911" y="3292464"/>
            <a:ext cx="397800" cy="76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 rot="2701017">
            <a:off x="9749906" y="422936"/>
            <a:ext cx="716794" cy="3086097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2360000" dist="19050">
              <a:srgbClr val="38761D">
                <a:alpha val="5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09" name="Google Shape;309;p30"/>
          <p:cNvSpPr/>
          <p:nvPr/>
        </p:nvSpPr>
        <p:spPr>
          <a:xfrm rot="5401439">
            <a:off x="9850850" y="3939123"/>
            <a:ext cx="716700" cy="27849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2360000" dist="19050">
              <a:srgbClr val="38761D">
                <a:alpha val="5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7068949" y="6317658"/>
            <a:ext cx="17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 Jauregui (2012)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foundation	</a:t>
            </a:r>
            <a:endParaRPr/>
          </a:p>
        </p:txBody>
      </p:sp>
      <p:sp>
        <p:nvSpPr>
          <p:cNvPr id="317" name="Google Shape;317;p31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31"/>
          <p:cNvSpPr txBox="1"/>
          <p:nvPr>
            <p:ph idx="1" type="body"/>
          </p:nvPr>
        </p:nvSpPr>
        <p:spPr>
          <a:xfrm>
            <a:off x="523200" y="907725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Since  		  is a Gram matrix</a:t>
            </a:r>
            <a:r>
              <a:rPr i="1" lang="en-US"/>
              <a:t>, </a:t>
            </a:r>
            <a:r>
              <a:rPr lang="en-US"/>
              <a:t>   </a:t>
            </a:r>
            <a:r>
              <a:rPr i="1" lang="en-US"/>
              <a:t>   </a:t>
            </a:r>
            <a:r>
              <a:rPr i="1" lang="en-US"/>
              <a:t>w</a:t>
            </a:r>
            <a:r>
              <a:rPr lang="en-US"/>
              <a:t>ill be a Gram matrix too, hence:</a:t>
            </a:r>
            <a:endParaRPr/>
          </a:p>
        </p:txBody>
      </p:sp>
      <p:pic>
        <p:nvPicPr>
          <p:cNvPr id="319" name="Google Shape;3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23" y="1059859"/>
            <a:ext cx="832700" cy="31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S&#10;\end{align}" id="320" name="Google Shape;320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692" y="1034750"/>
            <a:ext cx="357766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1"/>
          <p:cNvSpPr txBox="1"/>
          <p:nvPr>
            <p:ph idx="1" type="body"/>
          </p:nvPr>
        </p:nvSpPr>
        <p:spPr>
          <a:xfrm>
            <a:off x="523200" y="5225483"/>
            <a:ext cx="11493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eigenvector       is called the i</a:t>
            </a:r>
            <a:r>
              <a:rPr baseline="30000" lang="en-US"/>
              <a:t>th</a:t>
            </a:r>
            <a:r>
              <a:rPr lang="en-US"/>
              <a:t> </a:t>
            </a:r>
            <a:r>
              <a:rPr b="1" lang="en-US"/>
              <a:t>principal component</a:t>
            </a:r>
            <a:r>
              <a:rPr lang="en-US"/>
              <a:t> of </a:t>
            </a:r>
            <a:endParaRPr/>
          </a:p>
        </p:txBody>
      </p:sp>
      <p:pic>
        <p:nvPicPr>
          <p:cNvPr descr="\begin{align} &#10; S v_i = \lambda_i v_i&#10;\end{align}" id="322" name="Google Shape;322;p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451" y="1695885"/>
            <a:ext cx="2136926" cy="528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 S = V\Lambda V^T&#10;\end{align}" id="323" name="Google Shape;323;p3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3110" y="2420750"/>
            <a:ext cx="2136914" cy="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447000" y="3498525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eigenvalues are sorted in the  </a:t>
            </a:r>
            <a:endParaRPr/>
          </a:p>
        </p:txBody>
      </p:sp>
      <p:pic>
        <p:nvPicPr>
          <p:cNvPr descr="\begin{align} &#10;\Lambda&#10;\end{align}" id="325" name="Google Shape;325;p3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4765" y="3631439"/>
            <a:ext cx="357750" cy="4261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\lambda_1&gt;\lambda_2&gt;...&gt;\lambda_p&#10;\end{align}" id="326" name="Google Shape;326;p31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8476" y="4158350"/>
            <a:ext cx="3387724" cy="52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v_i&#10;\end{align}" id="327" name="Google Shape;327;p31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87765" y="5316248"/>
            <a:ext cx="425862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S&#10;\end{align}" id="328" name="Google Shape;328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1909" y="5328272"/>
            <a:ext cx="357766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 the importance of the principal components</a:t>
            </a:r>
            <a:endParaRPr/>
          </a:p>
        </p:txBody>
      </p:sp>
      <p:sp>
        <p:nvSpPr>
          <p:cNvPr id="335" name="Google Shape;335;p32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574225" y="1250625"/>
            <a:ext cx="113385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</a:t>
            </a:r>
            <a:r>
              <a:rPr b="1" lang="en-US"/>
              <a:t>total sample variance</a:t>
            </a:r>
            <a:r>
              <a:rPr lang="en-US"/>
              <a:t> of the predictors: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469750" y="3269925"/>
            <a:ext cx="114933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fraction of the total sample variance that corresponds to  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38" name="Google Shape;338;p32"/>
          <p:cNvSpPr txBox="1"/>
          <p:nvPr>
            <p:ph idx="1" type="body"/>
          </p:nvPr>
        </p:nvSpPr>
        <p:spPr>
          <a:xfrm>
            <a:off x="726625" y="5289225"/>
            <a:ext cx="113385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so, the       indicates the “importance” of the </a:t>
            </a:r>
            <a:r>
              <a:rPr lang="en-US"/>
              <a:t>i</a:t>
            </a:r>
            <a:r>
              <a:rPr baseline="30000" lang="en-US"/>
              <a:t>th</a:t>
            </a:r>
            <a:r>
              <a:rPr lang="en-US"/>
              <a:t> </a:t>
            </a:r>
            <a:r>
              <a:rPr lang="en-US"/>
              <a:t>principal component</a:t>
            </a:r>
            <a:r>
              <a:rPr lang="en-US"/>
              <a:t> </a:t>
            </a:r>
            <a:endParaRPr/>
          </a:p>
        </p:txBody>
      </p:sp>
      <p:pic>
        <p:nvPicPr>
          <p:cNvPr descr="\begin{align} &#10;\lambda_i&#10;\end{align}" id="339" name="Google Shape;339;p3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825" y="5468799"/>
            <a:ext cx="39329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#10;\begin{align}&#10;\text{Tr }(S) &amp;= \sum_{j=1}^p S_{jj}= \frac{1}{n-1} \sum_{j=1}^p \sum_{i=1}^n (x_{ij}-\hat\mu_j)^2 = \sum_{i=1}^p \lambda_i&#10;\end{align}" id="340" name="Google Shape;340;p3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825" y="1975625"/>
            <a:ext cx="7238904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frac{\lambda_i}{\sum_{j=1}^p \lambda_j }= \frac{\lambda_i}{\text{Tr }(S)}&#10;\end{align}" id="341" name="Google Shape;341;p3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3127" y="3983878"/>
            <a:ext cx="2844900" cy="953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v_i&#10;\end{align}" id="342" name="Google Shape;342;p3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87790" y="3316198"/>
            <a:ext cx="483234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Outline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117075" y="1568725"/>
            <a:ext cx="106311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rabicPeriod"/>
            </a:pPr>
            <a:r>
              <a:rPr lang="en-US"/>
              <a:t>Introduction: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Why Dimensionality Reduction?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Linear Algebra (Recap)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Statistics (Recap)</a:t>
            </a:r>
            <a:br>
              <a:rPr lang="en-US" sz="2800"/>
            </a:b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rabicPeriod"/>
            </a:pPr>
            <a:r>
              <a:rPr lang="en-US"/>
              <a:t>Principal Component Analysis</a:t>
            </a:r>
            <a:r>
              <a:rPr lang="en-US"/>
              <a:t>:</a:t>
            </a:r>
            <a:endParaRPr b="0" i="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Foundation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Assumptions &amp; Limitations </a:t>
            </a:r>
            <a:endParaRPr sz="2800"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Kernel PCA for nonlinear dimensionality reduction.</a:t>
            </a:r>
            <a:br>
              <a:rPr lang="en-US" sz="2800"/>
            </a:br>
            <a:endParaRPr b="0" i="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to spring-mass example</a:t>
            </a:r>
            <a:endParaRPr/>
          </a:p>
        </p:txBody>
      </p:sp>
      <p:sp>
        <p:nvSpPr>
          <p:cNvPr id="349" name="Google Shape;349;p33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33"/>
          <p:cNvSpPr txBox="1"/>
          <p:nvPr>
            <p:ph idx="1" type="body"/>
          </p:nvPr>
        </p:nvSpPr>
        <p:spPr>
          <a:xfrm>
            <a:off x="574225" y="1022025"/>
            <a:ext cx="113385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principal</a:t>
            </a:r>
            <a:r>
              <a:rPr lang="en-US"/>
              <a:t> comp.        </a:t>
            </a:r>
            <a:r>
              <a:rPr lang="en-US"/>
              <a:t>denote directions in        that are “natural” for the data and linear combinations of the original coordinates.  </a:t>
            </a:r>
            <a:endParaRPr/>
          </a:p>
        </p:txBody>
      </p:sp>
      <p:pic>
        <p:nvPicPr>
          <p:cNvPr descr="\begin{align}v_i&#10;\end{align}" id="351" name="Google Shape;351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047" y="1080425"/>
            <a:ext cx="483234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 {\rm I\!R}^{n}&#10;\end{align}" id="352" name="Google Shape;352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2763" y="1190227"/>
            <a:ext cx="535936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525" y="2309425"/>
            <a:ext cx="3640400" cy="25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3"/>
          <p:cNvSpPr txBox="1"/>
          <p:nvPr>
            <p:ph idx="1" type="body"/>
          </p:nvPr>
        </p:nvSpPr>
        <p:spPr>
          <a:xfrm>
            <a:off x="4607300" y="2165025"/>
            <a:ext cx="7533900" cy="26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For the spring-mass 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with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as it represents the x-axis</a:t>
            </a:r>
            <a:endParaRPr/>
          </a:p>
        </p:txBody>
      </p:sp>
      <p:pic>
        <p:nvPicPr>
          <p:cNvPr descr="\begin{align}&#10;\lambda_1/\sum_j\lambda_j \simeq 1&#10;\end{align}" id="355" name="Google Shape;355;p3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6849" y="3718625"/>
            <a:ext cx="1999734" cy="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3"/>
          <p:cNvSpPr txBox="1"/>
          <p:nvPr>
            <p:ph idx="1" type="body"/>
          </p:nvPr>
        </p:nvSpPr>
        <p:spPr>
          <a:xfrm>
            <a:off x="574225" y="5441625"/>
            <a:ext cx="113385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Hence, PCA indicates that there may be fewer variables, represented by        , that are responsible for the variability of the response</a:t>
            </a:r>
            <a:endParaRPr/>
          </a:p>
        </p:txBody>
      </p:sp>
      <p:pic>
        <p:nvPicPr>
          <p:cNvPr descr="\begin{align}&#10;v_1 = (0.2, 0.9, 0.4)&#10;\end{align}" id="357" name="Google Shape;357;p3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3575" y="2810575"/>
            <a:ext cx="3003076" cy="44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v_i&#10;\end{align}" id="358" name="Google Shape;358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040" y="5904273"/>
            <a:ext cx="483234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Dimensionality Reduction	</a:t>
            </a:r>
            <a:endParaRPr/>
          </a:p>
        </p:txBody>
      </p:sp>
      <p:sp>
        <p:nvSpPr>
          <p:cNvPr id="365" name="Google Shape;365;p34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34"/>
          <p:cNvSpPr txBox="1"/>
          <p:nvPr>
            <p:ph idx="1" type="body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Spectrum represents the dimensionality reduction by  PCA</a:t>
            </a:r>
            <a:endParaRPr/>
          </a:p>
        </p:txBody>
      </p:sp>
      <p:pic>
        <p:nvPicPr>
          <p:cNvPr id="367" name="Google Shape;3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025" y="1849525"/>
            <a:ext cx="6787450" cy="43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Dimensionality Reduction	</a:t>
            </a:r>
            <a:endParaRPr/>
          </a:p>
        </p:txBody>
      </p:sp>
      <p:sp>
        <p:nvSpPr>
          <p:cNvPr id="374" name="Google Shape;374;p35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35"/>
          <p:cNvSpPr txBox="1"/>
          <p:nvPr>
            <p:ph idx="1" type="body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There is no rule in how many eigenvalues to keep, but it is generally clear and left in analyst’s discretion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1295400" y="2606625"/>
            <a:ext cx="9679526" cy="2478650"/>
            <a:chOff x="1447800" y="3521025"/>
            <a:chExt cx="9679526" cy="2478650"/>
          </a:xfrm>
        </p:grpSpPr>
        <p:pic>
          <p:nvPicPr>
            <p:cNvPr id="377" name="Google Shape;37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7800" y="3521025"/>
              <a:ext cx="9679526" cy="227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9900" y="5666300"/>
              <a:ext cx="1743075" cy="333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9" name="Google Shape;379;p35"/>
          <p:cNvSpPr txBox="1"/>
          <p:nvPr/>
        </p:nvSpPr>
        <p:spPr>
          <a:xfrm>
            <a:off x="7876300" y="5732325"/>
            <a:ext cx="3896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C. Bishop,</a:t>
            </a:r>
            <a:r>
              <a:rPr i="1" lang="en-US"/>
              <a:t> Pattern Recognition and Machine Learning</a:t>
            </a:r>
            <a:r>
              <a:rPr lang="en-US"/>
              <a:t>, Springer (2008).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Assumptions of PCA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85" name="Google Shape;385;p36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6"/>
          <p:cNvSpPr txBox="1"/>
          <p:nvPr>
            <p:ph idx="1" type="body"/>
          </p:nvPr>
        </p:nvSpPr>
        <p:spPr>
          <a:xfrm>
            <a:off x="650425" y="1212525"/>
            <a:ext cx="10590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Although PCA is a powerful tool for dimension reduction, it is based on some strong assumptions.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87" name="Google Shape;387;p36"/>
          <p:cNvSpPr txBox="1"/>
          <p:nvPr>
            <p:ph idx="1" type="body"/>
          </p:nvPr>
        </p:nvSpPr>
        <p:spPr>
          <a:xfrm>
            <a:off x="650425" y="2812725"/>
            <a:ext cx="10590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assumptions are reasonable, but they must be checked in practice before drawing conclusions from PCA.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88" name="Google Shape;388;p36"/>
          <p:cNvSpPr txBox="1"/>
          <p:nvPr>
            <p:ph idx="1" type="body"/>
          </p:nvPr>
        </p:nvSpPr>
        <p:spPr>
          <a:xfrm>
            <a:off x="650425" y="4412925"/>
            <a:ext cx="10590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When PCA assumptions fail, we need to use other Linear or Nonlinear dimension reduction methods.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Mean/Variance are sufficient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4" name="Google Shape;394;p37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7"/>
          <p:cNvSpPr txBox="1"/>
          <p:nvPr>
            <p:ph idx="1" type="body"/>
          </p:nvPr>
        </p:nvSpPr>
        <p:spPr>
          <a:xfrm>
            <a:off x="650425" y="1288725"/>
            <a:ext cx="10887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In applying PCA, we assume that </a:t>
            </a:r>
            <a:r>
              <a:rPr lang="en-US"/>
              <a:t>means and covariance matrix are sufficient for describing the distributions of the predictors.</a:t>
            </a:r>
            <a:r>
              <a:rPr lang="en-US"/>
              <a:t> </a:t>
            </a:r>
            <a:endParaRPr/>
          </a:p>
        </p:txBody>
      </p:sp>
      <p:sp>
        <p:nvSpPr>
          <p:cNvPr id="396" name="Google Shape;396;p37"/>
          <p:cNvSpPr txBox="1"/>
          <p:nvPr>
            <p:ph idx="1" type="body"/>
          </p:nvPr>
        </p:nvSpPr>
        <p:spPr>
          <a:xfrm>
            <a:off x="650425" y="2812725"/>
            <a:ext cx="113385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This is true only if the predictors are drawn by a multivariable Normal distribution, but approximately works for many </a:t>
            </a:r>
            <a:r>
              <a:rPr lang="en-US"/>
              <a:t>situations.</a:t>
            </a:r>
            <a:br>
              <a:rPr lang="en-US"/>
            </a:br>
            <a:endParaRPr/>
          </a:p>
        </p:txBody>
      </p:sp>
      <p:sp>
        <p:nvSpPr>
          <p:cNvPr id="397" name="Google Shape;397;p37"/>
          <p:cNvSpPr txBox="1"/>
          <p:nvPr>
            <p:ph idx="1" type="body"/>
          </p:nvPr>
        </p:nvSpPr>
        <p:spPr>
          <a:xfrm>
            <a:off x="650425" y="4336725"/>
            <a:ext cx="113385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When a predictor is heavily deviate from Normal distribution, an appropriate nonlinear transformation of the predictor may solve this problem.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High Variance indicates importance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3" name="Google Shape;403;p38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8"/>
          <p:cNvSpPr txBox="1"/>
          <p:nvPr>
            <p:ph idx="1" type="body"/>
          </p:nvPr>
        </p:nvSpPr>
        <p:spPr>
          <a:xfrm>
            <a:off x="636300" y="1593525"/>
            <a:ext cx="11085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eigenvalue       is measures the “importance” of the i</a:t>
            </a:r>
            <a:r>
              <a:rPr baseline="30000" lang="en-US"/>
              <a:t>th</a:t>
            </a:r>
            <a:r>
              <a:rPr lang="en-US"/>
              <a:t> principal component.</a:t>
            </a:r>
            <a:endParaRPr/>
          </a:p>
        </p:txBody>
      </p:sp>
      <p:sp>
        <p:nvSpPr>
          <p:cNvPr id="405" name="Google Shape;405;p38"/>
          <p:cNvSpPr txBox="1"/>
          <p:nvPr>
            <p:ph idx="1" type="body"/>
          </p:nvPr>
        </p:nvSpPr>
        <p:spPr>
          <a:xfrm>
            <a:off x="636300" y="3498525"/>
            <a:ext cx="110859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This is intuitively reasonable, that lower variability components describe lesse the data, but it is not always true and needs to be checked.</a:t>
            </a:r>
            <a:endParaRPr/>
          </a:p>
        </p:txBody>
      </p:sp>
      <p:pic>
        <p:nvPicPr>
          <p:cNvPr descr="\begin{align}&#10;\lambda_i&#10;\end{align}" id="406" name="Google Shape;406;p3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887" y="1682559"/>
            <a:ext cx="469216" cy="4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Principal Components are orthogonal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2" name="Google Shape;412;p39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9"/>
          <p:cNvSpPr txBox="1"/>
          <p:nvPr>
            <p:ph idx="1" type="body"/>
          </p:nvPr>
        </p:nvSpPr>
        <p:spPr>
          <a:xfrm>
            <a:off x="650425" y="1517325"/>
            <a:ext cx="105909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assumes that the </a:t>
            </a:r>
            <a:r>
              <a:rPr i="1" lang="en-US"/>
              <a:t>intrinsic dimensions</a:t>
            </a:r>
            <a:r>
              <a:rPr lang="en-US"/>
              <a:t> are orthogonal allowing us to use linear algebra techniques</a:t>
            </a:r>
            <a:endParaRPr/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650425" y="3727125"/>
            <a:ext cx="109164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When this assumption fails, we need to assume non-orthogonal components which are non compatible with PCA.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Linear Change of Basis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0" name="Google Shape;420;p40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0"/>
          <p:cNvSpPr txBox="1"/>
          <p:nvPr>
            <p:ph idx="1" type="body"/>
          </p:nvPr>
        </p:nvSpPr>
        <p:spPr>
          <a:xfrm>
            <a:off x="650425" y="1593525"/>
            <a:ext cx="107511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PCA consists of a change of basis from Euclidean basis, where we measure the predictors, to an orthonormal basis of eigenvectors of </a:t>
            </a:r>
            <a:endParaRPr/>
          </a:p>
        </p:txBody>
      </p:sp>
      <p:pic>
        <p:nvPicPr>
          <p:cNvPr id="422" name="Google Shape;4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161" y="2610171"/>
            <a:ext cx="824750" cy="3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0"/>
          <p:cNvSpPr txBox="1"/>
          <p:nvPr>
            <p:ph idx="1" type="body"/>
          </p:nvPr>
        </p:nvSpPr>
        <p:spPr>
          <a:xfrm>
            <a:off x="1103700" y="3879525"/>
            <a:ext cx="102978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When the data lie on a nonlinear manifold in the predictor space, then linear methods are doomed to fail.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Kernel PCA for </a:t>
            </a:r>
            <a:r>
              <a:rPr lang="en-US"/>
              <a:t>Nonlinear Dimensionality Reduction</a:t>
            </a:r>
            <a:r>
              <a:rPr lang="en-US"/>
              <a:t>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9" name="Google Shape;429;p41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1"/>
          <p:cNvSpPr txBox="1"/>
          <p:nvPr>
            <p:ph idx="1" type="body"/>
          </p:nvPr>
        </p:nvSpPr>
        <p:spPr>
          <a:xfrm>
            <a:off x="650425" y="1136325"/>
            <a:ext cx="11008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</a:t>
            </a:r>
            <a:r>
              <a:rPr lang="en-US"/>
              <a:t>pplying a nonlinear map Φ (</a:t>
            </a:r>
            <a:r>
              <a:rPr lang="en-US"/>
              <a:t>called  </a:t>
            </a:r>
            <a:r>
              <a:rPr i="1" lang="en-US"/>
              <a:t>feature map</a:t>
            </a:r>
            <a:r>
              <a:rPr lang="en-US"/>
              <a:t>) on data yields PCA kernel:</a:t>
            </a:r>
            <a:endParaRPr/>
          </a:p>
        </p:txBody>
      </p:sp>
      <p:sp>
        <p:nvSpPr>
          <p:cNvPr id="431" name="Google Shape;431;p41"/>
          <p:cNvSpPr txBox="1"/>
          <p:nvPr>
            <p:ph idx="1" type="body"/>
          </p:nvPr>
        </p:nvSpPr>
        <p:spPr>
          <a:xfrm>
            <a:off x="650425" y="2965125"/>
            <a:ext cx="11008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Centered nonlinear representation</a:t>
            </a:r>
            <a:endParaRPr/>
          </a:p>
        </p:txBody>
      </p:sp>
      <p:sp>
        <p:nvSpPr>
          <p:cNvPr id="432" name="Google Shape;432;p41"/>
          <p:cNvSpPr txBox="1"/>
          <p:nvPr>
            <p:ph idx="1" type="body"/>
          </p:nvPr>
        </p:nvSpPr>
        <p:spPr>
          <a:xfrm>
            <a:off x="650425" y="4793925"/>
            <a:ext cx="11008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Apply PCA to the modified Kernel</a:t>
            </a:r>
            <a:endParaRPr/>
          </a:p>
        </p:txBody>
      </p:sp>
      <p:pic>
        <p:nvPicPr>
          <p:cNvPr descr="\begin{align}&#10;K = \Phi(X)^T\Phi(X)&#10;\end{align}" id="433" name="Google Shape;433;p4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075" y="2172625"/>
            <a:ext cx="301037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tilde{K} = \tilde\Phi(X)^T \tilde\Phi(X)&#10;\end{align}" id="434" name="Google Shape;434;p4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275" y="5451825"/>
            <a:ext cx="301037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 \tilde\Phi(X)= \Phi(X) -E[\Phi(X)]&#10;\end{align}" id="435" name="Google Shape;435;p4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2850" y="3812225"/>
            <a:ext cx="4063932" cy="47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Summary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1" name="Google Shape;441;p42"/>
          <p:cNvSpPr txBox="1"/>
          <p:nvPr>
            <p:ph idx="1" type="body"/>
          </p:nvPr>
        </p:nvSpPr>
        <p:spPr>
          <a:xfrm>
            <a:off x="636300" y="949150"/>
            <a:ext cx="11100000" cy="5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b="1" lang="en-US" sz="2400"/>
              <a:t>Dimensionality Reduction Methods </a:t>
            </a:r>
            <a:endParaRPr b="1" i="0" sz="2400" u="none" cap="none" strike="noStrike">
              <a:solidFill>
                <a:srgbClr val="464646"/>
              </a:solidFill>
            </a:endParaRPr>
          </a:p>
          <a:p>
            <a:pPr indent="-5397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A process of reducing the number of predictor variables under consideration.</a:t>
            </a:r>
            <a:endParaRPr/>
          </a:p>
          <a:p>
            <a:pPr indent="-539750" lvl="1" marL="125726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To find a more meaningful basis to express our data filtering the noise and revealing the hidden structure.</a:t>
            </a:r>
            <a:br>
              <a:rPr lang="en-US"/>
            </a:br>
            <a:endParaRPr b="0" i="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b="1" lang="en-US" sz="2400"/>
              <a:t>Principal Component Analysis</a:t>
            </a:r>
            <a:endParaRPr b="1" i="0" sz="2400" u="none" cap="none" strike="noStrike">
              <a:solidFill>
                <a:srgbClr val="464646"/>
              </a:solidFill>
            </a:endParaRPr>
          </a:p>
          <a:p>
            <a:pPr indent="-539750" lvl="1" marL="1257269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AutoNum type="arabicPeriod"/>
            </a:pPr>
            <a:r>
              <a:rPr lang="en-US"/>
              <a:t>A powerful </a:t>
            </a:r>
            <a:r>
              <a:rPr i="1" lang="en-US"/>
              <a:t>Statistical </a:t>
            </a:r>
            <a:r>
              <a:rPr lang="en-US"/>
              <a:t>tool for analyzing  data sets and is formulated in the context of </a:t>
            </a:r>
            <a:r>
              <a:rPr i="1" lang="en-US"/>
              <a:t>Linear Algebra</a:t>
            </a:r>
            <a:r>
              <a:rPr lang="en-US"/>
              <a:t>.</a:t>
            </a:r>
            <a:endParaRPr/>
          </a:p>
          <a:p>
            <a:pPr indent="-5397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Spectral decomposition: We reduce the dimension of predictors by reducing the number of principal components and their eigenvalues.</a:t>
            </a:r>
            <a:endParaRPr/>
          </a:p>
          <a:p>
            <a:pPr indent="-5397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PCA is based on strong assumptions that we need to check.</a:t>
            </a:r>
            <a:endParaRPr/>
          </a:p>
          <a:p>
            <a:pPr indent="-5397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Kernel PCA for nonlinear dimensionality reduction.</a:t>
            </a:r>
            <a:endParaRPr/>
          </a:p>
        </p:txBody>
      </p:sp>
      <p:sp>
        <p:nvSpPr>
          <p:cNvPr id="442" name="Google Shape;442;p42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lang="en-US" sz="3400"/>
              <a:t>Dimensionality Reduction, why?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735450" y="1182225"/>
            <a:ext cx="103269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A </a:t>
            </a:r>
            <a:r>
              <a:rPr lang="en-US"/>
              <a:t>process of reducing the number of predictor variables under consideration.</a:t>
            </a:r>
            <a:endParaRPr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740950" y="2313525"/>
            <a:ext cx="103269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To find a more meaningful basis to express our data filtering the noise and revealing the hidden structure</a:t>
            </a:r>
            <a:endParaRPr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1447800" y="3673425"/>
            <a:ext cx="9679526" cy="2478650"/>
            <a:chOff x="1447800" y="3521025"/>
            <a:chExt cx="9679526" cy="2478650"/>
          </a:xfrm>
        </p:grpSpPr>
        <p:pic>
          <p:nvPicPr>
            <p:cNvPr id="129" name="Google Shape;12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7800" y="3521025"/>
              <a:ext cx="9679526" cy="227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9900" y="5666300"/>
              <a:ext cx="1743075" cy="333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6"/>
          <p:cNvSpPr txBox="1"/>
          <p:nvPr/>
        </p:nvSpPr>
        <p:spPr>
          <a:xfrm>
            <a:off x="7876300" y="6113325"/>
            <a:ext cx="3896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C. Bishop,</a:t>
            </a:r>
            <a:r>
              <a:rPr i="1" lang="en-US"/>
              <a:t> Pattern Recognition and Machine Learning</a:t>
            </a:r>
            <a:r>
              <a:rPr lang="en-US"/>
              <a:t>, Springer (2008).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/>
          <p:nvPr>
            <p:ph idx="1" type="body"/>
          </p:nvPr>
        </p:nvSpPr>
        <p:spPr>
          <a:xfrm>
            <a:off x="833425" y="994825"/>
            <a:ext cx="10326900" cy="4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Thank you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Office hours are: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Monday 6:00-7:30</a:t>
            </a:r>
            <a:r>
              <a:rPr lang="en-US"/>
              <a:t>  pm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Tuesday 6:30-8:00 pm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8" name="Google Shape;448;p43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3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</a:t>
            </a:r>
            <a:r>
              <a:rPr lang="en-US"/>
              <a:t>4</a:t>
            </a: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r>
              <a:rPr lang="en-US" sz="3400"/>
              <a:t> </a:t>
            </a:r>
            <a:r>
              <a:rPr lang="en-US"/>
              <a:t>Dimensionality Reduction, PCA</a:t>
            </a:r>
            <a:r>
              <a:rPr lang="en-US" sz="3400"/>
              <a:t>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A simple example taken by Physics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735450" y="959125"/>
            <a:ext cx="103269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Consider an ideal spring-mass system oscillating along x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Seeking for the force </a:t>
            </a:r>
            <a:r>
              <a:rPr i="1" lang="en-US"/>
              <a:t>Y</a:t>
            </a:r>
            <a:r>
              <a:rPr lang="en-US"/>
              <a:t> that spring exerts on the wall. </a:t>
            </a:r>
            <a:endParaRPr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25" y="2233225"/>
            <a:ext cx="5489550" cy="3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6716600" y="2604150"/>
            <a:ext cx="5126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LASSO regression model:</a:t>
            </a:r>
            <a:endParaRPr sz="2800"/>
          </a:p>
        </p:txBody>
      </p:sp>
      <p:sp>
        <p:nvSpPr>
          <p:cNvPr id="142" name="Google Shape;142;p17"/>
          <p:cNvSpPr txBox="1"/>
          <p:nvPr/>
        </p:nvSpPr>
        <p:spPr>
          <a:xfrm>
            <a:off x="6711100" y="4566950"/>
            <a:ext cx="5126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LASSO variable selection:</a:t>
            </a:r>
            <a:endParaRPr sz="2800"/>
          </a:p>
        </p:txBody>
      </p:sp>
      <p:sp>
        <p:nvSpPr>
          <p:cNvPr id="143" name="Google Shape;143;p17"/>
          <p:cNvSpPr txBox="1"/>
          <p:nvPr/>
        </p:nvSpPr>
        <p:spPr>
          <a:xfrm>
            <a:off x="1205350" y="6137564"/>
            <a:ext cx="396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 Shlens, </a:t>
            </a:r>
            <a:r>
              <a:rPr i="1" lang="en-US"/>
              <a:t>A Tutorial on Principal Component Analysis</a:t>
            </a:r>
            <a:r>
              <a:rPr lang="en-US"/>
              <a:t>, (2003).</a:t>
            </a:r>
            <a:endParaRPr/>
          </a:p>
        </p:txBody>
      </p:sp>
      <p:pic>
        <p:nvPicPr>
          <p:cNvPr descr="Y=\beta_A x_A+\beta_B x_B+\beta_C x_C" id="144" name="Google Shape;144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9235" y="3362425"/>
            <a:ext cx="4491864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 \beta_A = \hat \beta_C = 0" id="145" name="Google Shape;145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9425" y="5228400"/>
            <a:ext cx="2433076" cy="5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Principal Component Analysis</a:t>
            </a:r>
            <a:r>
              <a:rPr lang="en-US"/>
              <a:t> versus LASSO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5107150" y="1090225"/>
            <a:ext cx="68817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LASSO simply selects one of the arbitrary directions, </a:t>
            </a:r>
            <a:r>
              <a:rPr i="1" lang="en-US"/>
              <a:t>scientifically</a:t>
            </a:r>
            <a:r>
              <a:rPr lang="en-US"/>
              <a:t> </a:t>
            </a:r>
            <a:r>
              <a:rPr i="1" lang="en-US"/>
              <a:t>unsatisfactory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We want to use all the measurements to situate the position of mass.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We want to find a lower-dimensional manifold of predictors that data lie.</a:t>
            </a:r>
            <a:endParaRPr/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939575" y="1165213"/>
            <a:ext cx="130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</a:rPr>
              <a:t>LASSO</a:t>
            </a:r>
            <a:endParaRPr b="1" sz="2400">
              <a:solidFill>
                <a:schemeClr val="accent2"/>
              </a:solidFill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503525" y="1787800"/>
            <a:ext cx="4237125" cy="2963300"/>
            <a:chOff x="503525" y="1940200"/>
            <a:chExt cx="4237125" cy="2963300"/>
          </a:xfrm>
        </p:grpSpPr>
        <p:pic>
          <p:nvPicPr>
            <p:cNvPr id="156" name="Google Shape;15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3525" y="1940200"/>
              <a:ext cx="4237125" cy="296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8"/>
            <p:cNvSpPr txBox="1"/>
            <p:nvPr/>
          </p:nvSpPr>
          <p:spPr>
            <a:xfrm>
              <a:off x="3258524" y="2565614"/>
              <a:ext cx="862500" cy="9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2"/>
                  </a:solidFill>
                </a:rPr>
                <a:t>X</a:t>
              </a:r>
              <a:endParaRPr sz="6000">
                <a:solidFill>
                  <a:schemeClr val="accent2"/>
                </a:solidFill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1553055" y="3638604"/>
              <a:ext cx="862500" cy="9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2"/>
                  </a:solidFill>
                </a:rPr>
                <a:t>X</a:t>
              </a:r>
              <a:endParaRPr sz="6000">
                <a:solidFill>
                  <a:schemeClr val="accent2"/>
                </a:solidFill>
              </a:endParaRPr>
            </a:p>
          </p:txBody>
        </p:sp>
      </p:grpSp>
      <p:cxnSp>
        <p:nvCxnSpPr>
          <p:cNvPr id="159" name="Google Shape;159;p18"/>
          <p:cNvCxnSpPr/>
          <p:nvPr/>
        </p:nvCxnSpPr>
        <p:spPr>
          <a:xfrm flipH="1">
            <a:off x="2679425" y="1489425"/>
            <a:ext cx="2392200" cy="60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1124625" y="4955250"/>
            <a:ext cx="103269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✓"/>
            </a:pPr>
            <a:r>
              <a:rPr b="1" lang="en-US"/>
              <a:t>Principal Component Analysis (PCA):</a:t>
            </a:r>
            <a:br>
              <a:rPr b="1" lang="en-US"/>
            </a:br>
            <a:r>
              <a:rPr lang="en-US"/>
              <a:t>A powerful </a:t>
            </a:r>
            <a:r>
              <a:rPr i="1" lang="en-US"/>
              <a:t>S</a:t>
            </a:r>
            <a:r>
              <a:rPr i="1" lang="en-US"/>
              <a:t>tatistical </a:t>
            </a:r>
            <a:r>
              <a:rPr lang="en-US"/>
              <a:t>tool for analyzing  data sets and is formulated in the context of </a:t>
            </a:r>
            <a:r>
              <a:rPr i="1" lang="en-US"/>
              <a:t>Linear Algebra</a:t>
            </a:r>
            <a:r>
              <a:rPr lang="en-US"/>
              <a:t>.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Linear Algebra (Recap)</a:t>
            </a:r>
            <a:endParaRPr b="1" i="0" sz="400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Symmetric matrices</a:t>
            </a:r>
            <a:endParaRPr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650425" y="14411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Suppose an               arbitrary matrix of real numbers  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932500" y="292284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Then the             and  		 are symmetric matrices.</a:t>
            </a:r>
            <a:br>
              <a:rPr lang="en-US"/>
            </a:br>
            <a:r>
              <a:rPr lang="en-US"/>
              <a:t>  									         Symmetric property: </a:t>
            </a:r>
            <a:endParaRPr/>
          </a:p>
        </p:txBody>
      </p:sp>
      <p:pic>
        <p:nvPicPr>
          <p:cNvPr descr="(X^TX)^T= X^T(X^T)^T=X^TX" id="176" name="Google Shape;176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750" y="4651400"/>
            <a:ext cx="5210256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in {\rm I\!R}^{n\times p}&#10;" id="177" name="Google Shape;177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9282" y="1596492"/>
            <a:ext cx="160723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^T=A&#10;" id="178" name="Google Shape;178;p2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90217" y="3581393"/>
            <a:ext cx="1175538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^T" id="179" name="Google Shape;179;p2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6471" y="3072343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T X" id="180" name="Google Shape;180;p2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3007" y="3072342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\times p" id="181" name="Google Shape;181;p20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25411" y="1635219"/>
            <a:ext cx="957846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Eigenvalues and Eigenvectors</a:t>
            </a:r>
            <a:endParaRPr/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349300" y="983925"/>
            <a:ext cx="91218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Suppose a real, symmetric matrix: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Exists a unique</a:t>
            </a:r>
            <a:r>
              <a:rPr lang="en-US"/>
              <a:t> </a:t>
            </a:r>
            <a:r>
              <a:rPr lang="en-US"/>
              <a:t>set of real eigenvalues: </a:t>
            </a:r>
            <a:br>
              <a:rPr lang="en-US"/>
            </a:br>
            <a:r>
              <a:rPr lang="en-US"/>
              <a:t>and the associate linear independent eigenvectors:  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605950" y="3408925"/>
            <a:ext cx="19224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such that:</a:t>
            </a:r>
            <a:endParaRPr/>
          </a:p>
        </p:txBody>
      </p:sp>
      <p:pic>
        <p:nvPicPr>
          <p:cNvPr descr="A \in {\rm I\!R}^{p \times p}" id="191" name="Google Shape;191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632" y="1100007"/>
            <a:ext cx="1546086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 u_1,...,u_p\}" id="192" name="Google Shape;192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9665" y="2204598"/>
            <a:ext cx="1481666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 \lambda_1,...,\lambda_p\}" id="193" name="Google Shape;193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1096" y="1674375"/>
            <a:ext cx="1489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u_i = \lambda_i u_i \quad \quad (\lambda_i \in {\rm I\!R})" id="194" name="Google Shape;194;p2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2928" y="2893951"/>
            <a:ext cx="428977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_i^T u_j = \delta_{ij}  " id="195" name="Google Shape;195;p2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8227" y="3968000"/>
            <a:ext cx="183141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||u_i||^2 = 1" id="196" name="Google Shape;196;p21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9700" y="4780550"/>
            <a:ext cx="1666876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6816302" y="3908925"/>
            <a:ext cx="284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(orthogonal)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6815500" y="4747125"/>
            <a:ext cx="284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(normalized)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3664525" y="5555925"/>
            <a:ext cx="83196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Hence, they consist an </a:t>
            </a:r>
            <a:r>
              <a:rPr i="1" lang="en-US"/>
              <a:t>orthonormal</a:t>
            </a:r>
            <a:r>
              <a:rPr lang="en-US"/>
              <a:t> </a:t>
            </a:r>
            <a:r>
              <a:rPr i="1" lang="en-US"/>
              <a:t>basis.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Spectrum and </a:t>
            </a:r>
            <a:r>
              <a:rPr lang="en-US"/>
              <a:t>Eigen-decomposition</a:t>
            </a:r>
            <a:endParaRPr/>
          </a:p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710150" y="5346863"/>
            <a:ext cx="106476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Eigen-decomposition: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681875" y="1463885"/>
            <a:ext cx="2706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Spectrum:  </a:t>
            </a:r>
            <a:endParaRPr/>
          </a:p>
        </p:txBody>
      </p:sp>
      <p:pic>
        <p:nvPicPr>
          <p:cNvPr descr="\Lambda  = &#10; \begin{pmatrix}&#10;  \lambda_1 &amp; 0 &amp; \cdots &amp; 0 \\&#10;  0 &amp; \lambda_2 &amp; \cdots &amp; 0 \\&#10;  \vdots  &amp; \vdots  &amp; \ddots &amp; \vdots  \\&#10;  0 &amp; 0 &amp; \cdots &amp; \lambda_p \\&#10; \end{pmatrix}" id="209" name="Google Shape;209;p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50" y="1073234"/>
            <a:ext cx="3021324" cy="1616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681875" y="3507649"/>
            <a:ext cx="2706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Unitary Matrix</a:t>
            </a:r>
            <a:r>
              <a:rPr lang="en-US"/>
              <a:t>:  </a:t>
            </a:r>
            <a:endParaRPr/>
          </a:p>
        </p:txBody>
      </p:sp>
      <p:pic>
        <p:nvPicPr>
          <p:cNvPr descr="U  = &#10; \begin{pmatrix}&#10;  u_{11} &amp; u_{21} &amp; \cdots &amp; u_{p1} \\&#10;u_{12} &amp; u_{22} &amp; \cdots &amp; u_{p2} \\&#10;  \vdots  &amp; \vdots  &amp; \ddots &amp; \vdots  \\&#10; u_{1p} &amp; u_{2p} &amp; \cdots &amp; u_{pp} \\&#10; \end{pmatrix}" id="211" name="Google Shape;211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09" y="3028758"/>
            <a:ext cx="3344628" cy="169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U \Lambda U^T" id="212" name="Google Shape;212;p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450" y="5420575"/>
            <a:ext cx="2271550" cy="47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U^{-1} = U^T)" id="213" name="Google Shape;213;p2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0031" y="3330242"/>
            <a:ext cx="2271550" cy="542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U^T U = \mathbf{I})" id="214" name="Google Shape;214;p2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7449" y="4012475"/>
            <a:ext cx="2017968" cy="5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