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62"/>
  </p:notesMasterIdLst>
  <p:handoutMasterIdLst>
    <p:handoutMasterId r:id="rId63"/>
  </p:handoutMasterIdLst>
  <p:sldIdLst>
    <p:sldId id="257" r:id="rId2"/>
    <p:sldId id="378" r:id="rId3"/>
    <p:sldId id="344" r:id="rId4"/>
    <p:sldId id="349" r:id="rId5"/>
    <p:sldId id="414" r:id="rId6"/>
    <p:sldId id="418" r:id="rId7"/>
    <p:sldId id="415" r:id="rId8"/>
    <p:sldId id="419" r:id="rId9"/>
    <p:sldId id="417" r:id="rId10"/>
    <p:sldId id="421" r:id="rId11"/>
    <p:sldId id="426" r:id="rId12"/>
    <p:sldId id="451" r:id="rId13"/>
    <p:sldId id="454" r:id="rId14"/>
    <p:sldId id="460" r:id="rId15"/>
    <p:sldId id="456" r:id="rId16"/>
    <p:sldId id="422" r:id="rId17"/>
    <p:sldId id="447" r:id="rId18"/>
    <p:sldId id="448" r:id="rId19"/>
    <p:sldId id="449" r:id="rId20"/>
    <p:sldId id="423" r:id="rId21"/>
    <p:sldId id="452" r:id="rId22"/>
    <p:sldId id="453" r:id="rId23"/>
    <p:sldId id="427" r:id="rId24"/>
    <p:sldId id="424" r:id="rId25"/>
    <p:sldId id="425" r:id="rId26"/>
    <p:sldId id="428" r:id="rId27"/>
    <p:sldId id="446" r:id="rId28"/>
    <p:sldId id="429" r:id="rId29"/>
    <p:sldId id="461" r:id="rId30"/>
    <p:sldId id="463" r:id="rId31"/>
    <p:sldId id="465" r:id="rId32"/>
    <p:sldId id="464" r:id="rId33"/>
    <p:sldId id="466" r:id="rId34"/>
    <p:sldId id="467" r:id="rId35"/>
    <p:sldId id="432" r:id="rId36"/>
    <p:sldId id="433" r:id="rId37"/>
    <p:sldId id="431" r:id="rId38"/>
    <p:sldId id="430" r:id="rId39"/>
    <p:sldId id="444" r:id="rId40"/>
    <p:sldId id="435" r:id="rId41"/>
    <p:sldId id="434" r:id="rId42"/>
    <p:sldId id="470" r:id="rId43"/>
    <p:sldId id="469" r:id="rId44"/>
    <p:sldId id="471" r:id="rId45"/>
    <p:sldId id="440" r:id="rId46"/>
    <p:sldId id="472" r:id="rId47"/>
    <p:sldId id="473" r:id="rId48"/>
    <p:sldId id="474" r:id="rId49"/>
    <p:sldId id="475" r:id="rId50"/>
    <p:sldId id="476" r:id="rId51"/>
    <p:sldId id="477" r:id="rId52"/>
    <p:sldId id="478" r:id="rId53"/>
    <p:sldId id="436" r:id="rId54"/>
    <p:sldId id="479" r:id="rId55"/>
    <p:sldId id="480" r:id="rId56"/>
    <p:sldId id="437" r:id="rId57"/>
    <p:sldId id="443" r:id="rId58"/>
    <p:sldId id="441" r:id="rId59"/>
    <p:sldId id="445" r:id="rId60"/>
    <p:sldId id="442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Claybaugh" initials="WC" lastIdx="12" clrIdx="0">
    <p:extLst/>
  </p:cmAuthor>
  <p:cmAuthor id="2" name="Microsoft Office User" initials="Office" lastIdx="1" clrIdx="1">
    <p:extLst/>
  </p:cmAuthor>
  <p:cmAuthor id="3" name="Microsoft Office User" initials="Office [2]" lastIdx="1" clrIdx="2">
    <p:extLst/>
  </p:cmAuthor>
  <p:cmAuthor id="4" name="Microsoft Office User" initials="Office [3]" lastIdx="1" clrIdx="3">
    <p:extLst/>
  </p:cmAuthor>
  <p:cmAuthor id="5" name="Microsoft Office User" initials="Office [4]" lastIdx="1" clrIdx="4">
    <p:extLst/>
  </p:cmAuthor>
  <p:cmAuthor id="6" name="Microsoft Office User" initials="Office [5]" lastIdx="1" clrIdx="5">
    <p:extLst/>
  </p:cmAuthor>
  <p:cmAuthor id="7" name="Microsoft Office User" initials="Office [6]" lastIdx="1" clrIdx="6">
    <p:extLst/>
  </p:cmAuthor>
  <p:cmAuthor id="8" name="Microsoft Office User" initials="Office [7]" lastIdx="1" clrIdx="7">
    <p:extLst/>
  </p:cmAuthor>
  <p:cmAuthor id="9" name="Microsoft Office User" initials="Office [8]" lastIdx="1" clrIdx="8">
    <p:extLst/>
  </p:cmAuthor>
  <p:cmAuthor id="10" name="Microsoft Office User" initials="Office [9]" lastIdx="1" clrIdx="9">
    <p:extLst/>
  </p:cmAuthor>
  <p:cmAuthor id="11" name="Microsoft Office User" initials="Office [10]" lastIdx="1" clrIdx="10">
    <p:extLst/>
  </p:cmAuthor>
  <p:cmAuthor id="12" name="Microsoft Office User" initials="Office [11]" lastIdx="1" clrIdx="11">
    <p:extLst/>
  </p:cmAuthor>
  <p:cmAuthor id="13" name="Microsoft Office User" initials="Office [12]" lastIdx="1" clrIdx="12">
    <p:extLst/>
  </p:cmAuthor>
  <p:cmAuthor id="14" name="Microsoft Office User" initials="Office [13]" lastIdx="1" clrIdx="13">
    <p:extLst/>
  </p:cmAuthor>
  <p:cmAuthor id="15" name="Microsoft Office User" initials="Office [14]" lastIdx="1" clrIdx="14">
    <p:extLst/>
  </p:cmAuthor>
  <p:cmAuthor id="16" name="Microsoft Office User" initials="Office [15]" lastIdx="1" clrIdx="15">
    <p:extLst/>
  </p:cmAuthor>
  <p:cmAuthor id="17" name="Microsoft Office User" initials="Office [16]" lastIdx="1" clrIdx="16">
    <p:extLst/>
  </p:cmAuthor>
  <p:cmAuthor id="18" name="Marina Marmora" initials="MM" lastIdx="1" clrIdx="17">
    <p:extLst>
      <p:ext uri="{19B8F6BF-5375-455C-9EA6-DF929625EA0E}">
        <p15:presenceInfo xmlns:p15="http://schemas.microsoft.com/office/powerpoint/2012/main" userId="8f4e93797ab86e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686" autoAdjust="0"/>
  </p:normalViewPr>
  <p:slideViewPr>
    <p:cSldViewPr snapToGrid="0" snapToObjects="1" showGuides="1">
      <p:cViewPr varScale="1">
        <p:scale>
          <a:sx n="72" d="100"/>
          <a:sy n="72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48BB17-E744-4D1E-BAD8-71A2F6E60C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2EBC5-B899-41E3-A4A5-5FDDB5EF44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D8B00-91FF-428C-8134-3E9D84D7D461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862AB-B7DC-460A-90C2-9BEE993E2C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9E247-8B32-4CEF-9250-098ABF0DC9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65902-E16E-4D00-B24F-ACF62C099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12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4AD6E-127A-2144-9B3C-5E3BF803E20D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B7716-36DB-2D49-AA17-2865D7B1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2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1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66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23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more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22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in math why gradient boosting is gradient boosting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99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79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don’t prune because of two </a:t>
            </a:r>
            <a:r>
              <a:rPr lang="en-US" dirty="0" err="1"/>
              <a:t>favtors</a:t>
            </a:r>
            <a:r>
              <a:rPr lang="en-US" dirty="0"/>
              <a:t>:</a:t>
            </a:r>
          </a:p>
          <a:p>
            <a:pPr marL="228600" indent="-228600">
              <a:buAutoNum type="arabicPeriod"/>
            </a:pPr>
            <a:r>
              <a:rPr lang="en-US" dirty="0"/>
              <a:t>The individual trees are built with </a:t>
            </a:r>
            <a:r>
              <a:rPr lang="en-US" dirty="0" err="1"/>
              <a:t>boostrap</a:t>
            </a:r>
            <a:r>
              <a:rPr lang="en-US" dirty="0"/>
              <a:t> samples, which reduces the possibility of overfitting to a single training set.</a:t>
            </a:r>
          </a:p>
          <a:p>
            <a:pPr marL="228600" indent="-228600">
              <a:buAutoNum type="arabicPeriod"/>
            </a:pPr>
            <a:r>
              <a:rPr lang="en-US" dirty="0"/>
              <a:t>We have multiple random trees using random subset of features: trees are uncorrelated, and thus their combination will likely overfit less.</a:t>
            </a:r>
          </a:p>
          <a:p>
            <a:pPr marL="228600" indent="-228600">
              <a:buAutoNum type="arabicPeriod"/>
            </a:pPr>
            <a:r>
              <a:rPr lang="en-US" dirty="0"/>
              <a:t>Even if we have some overfit trees, combining the predictions for multiple of them will smooth out the final result and avoid overfitting. This means that we are overfitting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13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4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B507-FC84-BF4D-B358-11DDCDC7FC2B}" type="datetime1">
              <a:rPr lang="en-US" smtClean="0"/>
              <a:t>06-Nov-18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CS109A </a:t>
            </a:r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Introduction to Data Science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 and Kevin Rader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id="13" name="Picture 12" descr="iacs.png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14" name="Picture 13" descr="harvard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D8DE-4F31-844F-B3CF-99A3B8043477}" type="datetime1">
              <a:rPr lang="en-US" smtClean="0"/>
              <a:t>06-Nov-18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95E9-3ED6-674B-ACCD-ACF6C1C11880}" type="datetime1">
              <a:rPr lang="en-US" smtClean="0"/>
              <a:t>06-Nov-18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199-40CE-5A42-87E1-00304B60A924}" type="datetime1">
              <a:rPr lang="en-US" smtClean="0"/>
              <a:t>06-Nov-18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, Protopapas, Rader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, Protopapas, Rader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1" name="Picture 10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A6F5-6059-4A40-9B2E-8FB0AE5E16B1}" type="datetime1">
              <a:rPr lang="en-US" smtClean="0"/>
              <a:t>06-Nov-18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</a:t>
            </a: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4" name="Picture 13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5" name="Picture 14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6" name="Picture 15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7" name="Picture 16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, Protopapas, Rader</a:t>
            </a: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2" name="Picture 11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, Protopapas, Rader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0" name="Picture 9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1" name="Picture 10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55E-E805-534B-9A7F-BEE5E4E65F69}" type="datetime1">
              <a:rPr lang="en-US" smtClean="0"/>
              <a:t>06-Nov-18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59533-EF78-7347-89B8-58E6CADD0DBD}" type="datetime1">
              <a:rPr lang="en-US" smtClean="0"/>
              <a:t>06-Nov-18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3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743" y="625746"/>
            <a:ext cx="10363200" cy="2260687"/>
          </a:xfrm>
        </p:spPr>
        <p:txBody>
          <a:bodyPr/>
          <a:lstStyle/>
          <a:p>
            <a:r>
              <a:rPr lang="en-US" dirty="0"/>
              <a:t>Advanced Section #7: </a:t>
            </a:r>
            <a:br>
              <a:rPr lang="en-US" dirty="0"/>
            </a:br>
            <a:r>
              <a:rPr lang="en-US" dirty="0"/>
              <a:t>Decision trees and Ensemble methods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FF8FC-6FD1-47C1-93C4-78E3204CFD4B}"/>
              </a:ext>
            </a:extLst>
          </p:cNvPr>
          <p:cNvSpPr txBox="1"/>
          <p:nvPr/>
        </p:nvSpPr>
        <p:spPr>
          <a:xfrm>
            <a:off x="4875870" y="2076229"/>
            <a:ext cx="2374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Karla"/>
              </a:rPr>
              <a:t>Camilo Fosco</a:t>
            </a:r>
          </a:p>
        </p:txBody>
      </p:sp>
    </p:spTree>
    <p:extLst>
      <p:ext uri="{BB962C8B-B14F-4D97-AF65-F5344CB8AC3E}">
        <p14:creationId xmlns:p14="http://schemas.microsoft.com/office/powerpoint/2010/main" val="1830915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D4B5-71B0-4BDC-9562-13C168EB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Tree-building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CA896-8767-4035-B93A-82EADF8E2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1" y="1154037"/>
            <a:ext cx="11172857" cy="4679032"/>
          </a:xfrm>
        </p:spPr>
        <p:txBody>
          <a:bodyPr/>
          <a:lstStyle/>
          <a:p>
            <a:r>
              <a:rPr lang="en-US" b="1" dirty="0"/>
              <a:t>C4.5: </a:t>
            </a:r>
            <a:r>
              <a:rPr lang="en-US" dirty="0"/>
              <a:t>Successor of ID3, also developed by Quinlan (‘93). Main improvements over I3D: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Works with both continuous and discrete features, while ID3 only works with discrete values.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Handles missing values by using </a:t>
            </a:r>
            <a:r>
              <a:rPr lang="en-US" b="1" dirty="0"/>
              <a:t>fractional cases </a:t>
            </a:r>
            <a:r>
              <a:rPr lang="en-US" dirty="0"/>
              <a:t>(penalizes splits that have multiple missing values during training, fractionally assigns the datapoint to all possible outcomes).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Reduces overfitting by pruning, a bottom-up tree reduction technique.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Accepts weighting of input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Works with multiclass response variables.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9D347-3B55-4E25-8F75-0CFE770C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37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D4B5-71B0-4BDC-9562-13C168EB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Tree-building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CA896-8767-4035-B93A-82EADF8E2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496" y="1177758"/>
            <a:ext cx="10327008" cy="4679032"/>
          </a:xfrm>
        </p:spPr>
        <p:txBody>
          <a:bodyPr/>
          <a:lstStyle/>
          <a:p>
            <a:r>
              <a:rPr lang="en-US" b="1" dirty="0"/>
              <a:t>CART: </a:t>
            </a:r>
            <a:r>
              <a:rPr lang="en-US" dirty="0"/>
              <a:t>Most popular tree-builder. Introduced by </a:t>
            </a:r>
            <a:r>
              <a:rPr lang="en-US" dirty="0" err="1"/>
              <a:t>Breiman</a:t>
            </a:r>
            <a:r>
              <a:rPr lang="en-US" dirty="0"/>
              <a:t> et al. in 1984. Usually used with Gini purity metric.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Main characteristic: </a:t>
            </a:r>
            <a:r>
              <a:rPr lang="en-US" b="1" dirty="0"/>
              <a:t>builds binary trees.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work with discrete, continuous and categorical values.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Handles missing values by using </a:t>
            </a:r>
            <a:r>
              <a:rPr lang="en-US" b="1" dirty="0"/>
              <a:t>surrogate splits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b="1" dirty="0"/>
              <a:t>cost-complexity pruning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Sklearn</a:t>
            </a:r>
            <a:r>
              <a:rPr lang="en-US" dirty="0"/>
              <a:t> uses CART for its trees.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9D347-3B55-4E25-8F75-0CFE770C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03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C251-9384-4ED7-9D48-5E49683B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more algorithms…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569E81-3CD0-4C21-8AAA-A7FE32211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90" y="1099325"/>
            <a:ext cx="11634420" cy="465934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CE308-B60B-42A3-9608-D612160F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54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B894-9A9F-4990-AC66-6F4737EF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F8826-C860-4EF3-9E6B-39D306EA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791" y="991984"/>
            <a:ext cx="7538483" cy="5021023"/>
          </a:xfrm>
        </p:spPr>
        <p:txBody>
          <a:bodyPr/>
          <a:lstStyle/>
          <a:p>
            <a:r>
              <a:rPr lang="en-US" dirty="0"/>
              <a:t>Can be considered a </a:t>
            </a:r>
            <a:r>
              <a:rPr lang="en-US" i="1" dirty="0">
                <a:solidFill>
                  <a:srgbClr val="C00000"/>
                </a:solidFill>
              </a:rPr>
              <a:t>piecewise constant regression model</a:t>
            </a:r>
            <a:r>
              <a:rPr lang="en-US" dirty="0"/>
              <a:t>.</a:t>
            </a:r>
          </a:p>
          <a:p>
            <a:r>
              <a:rPr lang="en-US" dirty="0"/>
              <a:t>Prediction is made by averaging values at given leaf node.</a:t>
            </a:r>
          </a:p>
          <a:p>
            <a:r>
              <a:rPr lang="en-US" dirty="0"/>
              <a:t>Two advantages: </a:t>
            </a:r>
            <a:r>
              <a:rPr lang="en-US" dirty="0">
                <a:solidFill>
                  <a:srgbClr val="C00000"/>
                </a:solidFill>
              </a:rPr>
              <a:t>interpretability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modeling of interactions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model’s decisions are easy to track, analyze and to convey to other people.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model complex interactions in a tractable way, as it subdivides the support and calculates averages of responses in that support.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90E5E-2D8E-472F-BC84-F3D4A5A5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943B89-4337-4456-9F4D-24355B696C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139"/>
          <a:stretch/>
        </p:blipFill>
        <p:spPr>
          <a:xfrm>
            <a:off x="8209563" y="978914"/>
            <a:ext cx="3906828" cy="490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5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9BED-3E74-4EAF-B3D7-2332A08A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F61B-79C8-4EEE-8871-ADC5077FD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494659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Question: how do we build a regression tree?</a:t>
            </a:r>
          </a:p>
          <a:p>
            <a:endParaRPr lang="en-US" dirty="0"/>
          </a:p>
          <a:p>
            <a:r>
              <a:rPr lang="en-US" b="1" dirty="0"/>
              <a:t>Least Squares Criterion (implemented by CART):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Fit a linear regression on the subset of current 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predictor, split subset at each observation (quantitative) or category (categorical) and calculate the MSE of each split with respect to the fitted regression.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Average MSEs, weighted by the number of observations in each split.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split with smaller averaged MSE.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003FA-AFA2-4322-ACE3-21CB75C2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8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DC5E-7AC0-43F7-90EF-BAFD6F0A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trees -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A8F08-5ACC-4EA4-9E2E-FFA329114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4744577"/>
          </a:xfrm>
        </p:spPr>
        <p:txBody>
          <a:bodyPr/>
          <a:lstStyle/>
          <a:p>
            <a:r>
              <a:rPr lang="en-US" dirty="0"/>
              <a:t>Two major disadvantages: difficulty to capture simple relationships and instability.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Trees tend to have high variance. Small change in the data can produce a very different series of splits.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Any change at an upper level of the tree is propagated down the tree and affects all other splits.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Large number of splits necessary to accurately capture simple models such as linear and additive relationships.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Lack of smoothness.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6072A-95A1-45FE-8DCA-05D1EF46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0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0031-A92A-4974-9138-EDB109B0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89B9-77C4-4EB1-9365-DFF1D234E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496" y="1163324"/>
            <a:ext cx="10327008" cy="48526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When an observation is missing a value for predictor X, it cannot get past a node that splits based on this predictor.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need </a:t>
            </a:r>
            <a:r>
              <a:rPr lang="en-US" dirty="0">
                <a:solidFill>
                  <a:srgbClr val="C00000"/>
                </a:solidFill>
              </a:rPr>
              <a:t>surrogate splits</a:t>
            </a:r>
            <a:r>
              <a:rPr lang="en-US" dirty="0"/>
              <a:t>: Mimic of original split in a node, but using another predictor. It is used in replacement of the original split in case a datapoint has missing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build them, we search for a feature-threshold pair that most closely matches the original split.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“Association”:</a:t>
            </a:r>
            <a:r>
              <a:rPr lang="en-US" dirty="0"/>
              <a:t> measure used to select surrogate splits. Varies between zero and one, one meaning that the new split is a perfect clone.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7D074-54F4-4958-9770-8550B0A2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68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62C3-86E7-478C-9341-4C2F5584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1B64-C096-4815-937D-F1C18C076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496" y="1154037"/>
            <a:ext cx="10327008" cy="480019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Two main functions: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r>
              <a:rPr lang="en-US" dirty="0"/>
              <a:t>They split when the primary splitter is missing, which could never happen in the training data, but being ready for future test data increases robustness.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r>
              <a:rPr lang="en-US" dirty="0"/>
              <a:t>They reveal common patterns among predictors in dataset.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guarantee that useful surrogates can be found.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CART attempts to find at least 5 surrogates per node.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Number of surrogates usually varies from node to node.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08E9A-DAA4-41C6-894A-3E44FC84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7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28CC-8EF1-4115-8421-E000EA39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splits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6C4CB-B2DB-4BAE-9895-43181B19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46-B3DC-4C28-ABA2-EA200DCF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050E1F-8A16-45CC-A5E3-0EC9E0AC14A1}"/>
              </a:ext>
            </a:extLst>
          </p:cNvPr>
          <p:cNvSpPr txBox="1">
            <a:spLocks/>
          </p:cNvSpPr>
          <p:nvPr/>
        </p:nvSpPr>
        <p:spPr>
          <a:xfrm>
            <a:off x="932496" y="1154037"/>
            <a:ext cx="10327008" cy="480019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Imagine situation with multiple features, two of them being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phone_bill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(continuous) and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marital_status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(categorical)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Node 1 splits based on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phone_bill</a:t>
            </a:r>
            <a:r>
              <a:rPr lang="en-US" dirty="0"/>
              <a:t>. Surrogate search might find that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marital_status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= 1 generates a similar distribution of observations in left and right node.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condition is then chosen as top surrogate split.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B5FC73-FE25-42AC-8CFF-50C200093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443574"/>
              </p:ext>
            </p:extLst>
          </p:nvPr>
        </p:nvGraphicFramePr>
        <p:xfrm>
          <a:off x="3311852" y="4102777"/>
          <a:ext cx="6096000" cy="1836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68394124"/>
                    </a:ext>
                  </a:extLst>
                </a:gridCol>
                <a:gridCol w="1779962">
                  <a:extLst>
                    <a:ext uri="{9D8B030D-6E8A-4147-A177-3AD203B41FA5}">
                      <a16:colId xmlns:a16="http://schemas.microsoft.com/office/drawing/2014/main" val="904345435"/>
                    </a:ext>
                  </a:extLst>
                </a:gridCol>
                <a:gridCol w="2284038">
                  <a:extLst>
                    <a:ext uri="{9D8B030D-6E8A-4147-A177-3AD203B41FA5}">
                      <a16:colId xmlns:a16="http://schemas.microsoft.com/office/drawing/2014/main" val="813018816"/>
                    </a:ext>
                  </a:extLst>
                </a:gridCol>
              </a:tblGrid>
              <a:tr h="6121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60530"/>
                  </a:ext>
                </a:extLst>
              </a:tr>
              <a:tr h="612191">
                <a:tc>
                  <a:txBody>
                    <a:bodyPr/>
                    <a:lstStyle/>
                    <a:p>
                      <a:r>
                        <a:rPr lang="en-US" dirty="0" err="1"/>
                        <a:t>Phone_bill</a:t>
                      </a:r>
                      <a:r>
                        <a:rPr lang="en-US" dirty="0"/>
                        <a:t> &gt;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95218"/>
                  </a:ext>
                </a:extLst>
              </a:tr>
              <a:tr h="612191">
                <a:tc>
                  <a:txBody>
                    <a:bodyPr/>
                    <a:lstStyle/>
                    <a:p>
                      <a:r>
                        <a:rPr lang="en-US" dirty="0" err="1"/>
                        <a:t>Marital_status</a:t>
                      </a:r>
                      <a:r>
                        <a:rPr lang="en-US" dirty="0"/>
                        <a:t>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596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941A8D-9BE6-4B68-A6A7-443F4C9E4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161429"/>
              </p:ext>
            </p:extLst>
          </p:nvPr>
        </p:nvGraphicFramePr>
        <p:xfrm>
          <a:off x="3311852" y="4110049"/>
          <a:ext cx="6096000" cy="1836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68394124"/>
                    </a:ext>
                  </a:extLst>
                </a:gridCol>
                <a:gridCol w="1779962">
                  <a:extLst>
                    <a:ext uri="{9D8B030D-6E8A-4147-A177-3AD203B41FA5}">
                      <a16:colId xmlns:a16="http://schemas.microsoft.com/office/drawing/2014/main" val="904345435"/>
                    </a:ext>
                  </a:extLst>
                </a:gridCol>
                <a:gridCol w="2284038">
                  <a:extLst>
                    <a:ext uri="{9D8B030D-6E8A-4147-A177-3AD203B41FA5}">
                      <a16:colId xmlns:a16="http://schemas.microsoft.com/office/drawing/2014/main" val="813018816"/>
                    </a:ext>
                  </a:extLst>
                </a:gridCol>
              </a:tblGrid>
              <a:tr h="6121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60530"/>
                  </a:ext>
                </a:extLst>
              </a:tr>
              <a:tr h="612191">
                <a:tc>
                  <a:txBody>
                    <a:bodyPr/>
                    <a:lstStyle/>
                    <a:p>
                      <a:r>
                        <a:rPr lang="en-US" dirty="0" err="1"/>
                        <a:t>Phone_bill</a:t>
                      </a:r>
                      <a:r>
                        <a:rPr lang="en-US" dirty="0"/>
                        <a:t> &gt;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550R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99G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50R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301G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95218"/>
                  </a:ext>
                </a:extLst>
              </a:tr>
              <a:tr h="612191">
                <a:tc>
                  <a:txBody>
                    <a:bodyPr/>
                    <a:lstStyle/>
                    <a:p>
                      <a:r>
                        <a:rPr lang="en-US" dirty="0" err="1"/>
                        <a:t>Marital_status</a:t>
                      </a:r>
                      <a:r>
                        <a:rPr lang="en-US" dirty="0"/>
                        <a:t>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510R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128G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51R,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311G</a:t>
                      </a:r>
                      <a:r>
                        <a:rPr lang="en-US" dirty="0"/>
                        <a:t>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59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91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28CC-8EF1-4115-8421-E000EA39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splits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6C4CB-B2DB-4BAE-9895-43181B19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46-B3DC-4C28-ABA2-EA200DCF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050E1F-8A16-45CC-A5E3-0EC9E0AC14A1}"/>
              </a:ext>
            </a:extLst>
          </p:cNvPr>
          <p:cNvSpPr txBox="1">
            <a:spLocks/>
          </p:cNvSpPr>
          <p:nvPr/>
        </p:nvSpPr>
        <p:spPr>
          <a:xfrm>
            <a:off x="932496" y="1154037"/>
            <a:ext cx="10327008" cy="480019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our example, primary splitter = </a:t>
            </a:r>
            <a:r>
              <a:rPr lang="en-US" dirty="0" err="1"/>
              <a:t>phone_bill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might find that surrogate splits include marital status, commute time, age, city of residence.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r>
              <a:rPr lang="en-US" dirty="0"/>
              <a:t>Commute time associated with more time on the phone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r>
              <a:rPr lang="en-US" dirty="0"/>
              <a:t>Older individuals might be more likely to call vs text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r>
              <a:rPr lang="en-US" dirty="0"/>
              <a:t>City variable hard to interpret because we don’t know identity of cities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Surrogates can help us understand primary splitter.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5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D1BC-F81D-4F53-A1B6-A43BF759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E1BD2-04CB-4C9B-8EF9-4830B36D0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05" y="1177758"/>
            <a:ext cx="10532790" cy="459572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Decision trees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r>
              <a:rPr lang="en-US" dirty="0"/>
              <a:t>Metrics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r>
              <a:rPr lang="en-US" dirty="0"/>
              <a:t>Tree-building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Ensemble methods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r>
              <a:rPr lang="en-US" dirty="0"/>
              <a:t>Bagging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r>
              <a:rPr lang="en-US" dirty="0"/>
              <a:t>Boosting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r>
              <a:rPr lang="en-US" dirty="0"/>
              <a:t>Visualizations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Most common bagging techniques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Most common boosting techniques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52664-D264-4DDB-94B7-BE29C460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32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DA17-1CD2-4DB7-8D08-6A71211A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7E4C53-C9C7-4A97-90B1-C6AA0217F7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2496" y="1157604"/>
                <a:ext cx="10327008" cy="5000128"/>
              </a:xfrm>
            </p:spPr>
            <p:txBody>
              <a:bodyPr/>
              <a:lstStyle/>
              <a:p>
                <a:r>
                  <a:rPr lang="en-US" dirty="0"/>
                  <a:t>Reduces the size of decision trees by removing branches that have little predictive power. This helps reduce overfitting. Two main types: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Reduced Error </a:t>
                </a:r>
                <a:r>
                  <a:rPr lang="en-US" b="1" dirty="0" err="1"/>
                  <a:t>Prunning</a:t>
                </a:r>
                <a:r>
                  <a:rPr lang="en-US" b="1" dirty="0"/>
                  <a:t>: </a:t>
                </a:r>
                <a:r>
                  <a:rPr lang="en-US" dirty="0"/>
                  <a:t>Starting at leaves, replace each node with its most common class. If accuracy reduction is inferior than a given threshold, change is kept.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Cost Complexity Pruning: </a:t>
                </a:r>
                <a:r>
                  <a:rPr lang="en-US" dirty="0"/>
                  <a:t>remove subtree that minimizes the difference of the error of pruning that tree and leaving it as is, normalized by the difference in leaves: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𝑙𝑒𝑎𝑣𝑒𝑠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𝑙𝑒𝑎𝑣𝑒𝑠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7E4C53-C9C7-4A97-90B1-C6AA0217F7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2496" y="1157604"/>
                <a:ext cx="10327008" cy="5000128"/>
              </a:xfrm>
              <a:blipFill>
                <a:blip r:embed="rId3"/>
                <a:stretch>
                  <a:fillRect l="-1240" t="-1220" r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20699-7C46-4406-BA13-EEA9EC15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44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A61A-23E2-4880-9B08-99544C09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Complexity Pruning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38AF78-C6BF-4865-A49C-D90A2F2D1C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3415" y="1177758"/>
                <a:ext cx="10327008" cy="4627619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Denote the large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define a subtree T 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as a tree that can be obtained by collapsing any number of its internal nodes.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We then define the cost-complexity criterion: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L(T) is the loss associated with tree T, |T| is the number of terminal nodes in tree T, and α is a tuning parameter that controls the tradeoff between the two.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38AF78-C6BF-4865-A49C-D90A2F2D1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15" y="1177758"/>
                <a:ext cx="10327008" cy="4627619"/>
              </a:xfrm>
              <a:blipFill>
                <a:blip r:embed="rId2"/>
                <a:stretch>
                  <a:fillRect l="-1240" t="-1581" r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A1918-6E8B-4130-A95F-D78D622F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71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C24B-464F-46F0-8CDB-B867C10F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6D459-DF6D-4DF2-899A-6455C34D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0DC7BBD-AD1A-4997-85EF-EF4ED3454D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2496" y="983807"/>
                <a:ext cx="10327008" cy="4914073"/>
              </a:xfrm>
              <a:prstGeom prst="rect">
                <a:avLst/>
              </a:prstGeom>
              <a:ln>
                <a:noFill/>
              </a:ln>
            </p:spPr>
            <p:txBody>
              <a:bodyPr/>
              <a:lstStyle>
                <a:lvl1pPr marL="0" indent="0" algn="l" defTabSz="457182" rtl="0" eaLnBrk="1" latinLnBrk="0" hangingPunct="1">
                  <a:spcBef>
                    <a:spcPct val="20000"/>
                  </a:spcBef>
                  <a:buFont typeface="Arial"/>
                  <a:buNone/>
                  <a:defRPr sz="2800" kern="1200">
                    <a:solidFill>
                      <a:srgbClr val="464646"/>
                    </a:solidFill>
                    <a:latin typeface="Karla"/>
                    <a:ea typeface="+mn-ea"/>
                    <a:cs typeface="Karla"/>
                  </a:defRPr>
                </a:lvl1pPr>
                <a:lvl2pPr marL="742920" indent="-285738" algn="l" defTabSz="457182" rtl="0" eaLnBrk="1" latinLnBrk="0" hangingPunct="1">
                  <a:spcBef>
                    <a:spcPct val="20000"/>
                  </a:spcBef>
                  <a:buFont typeface="Arial"/>
                  <a:buChar char="–"/>
                  <a:defRPr sz="2400" kern="1200">
                    <a:solidFill>
                      <a:srgbClr val="464646"/>
                    </a:solidFill>
                    <a:latin typeface="Karla"/>
                    <a:ea typeface="+mn-ea"/>
                    <a:cs typeface="Karla"/>
                  </a:defRPr>
                </a:lvl2pPr>
                <a:lvl3pPr marL="1142954" indent="-228590" algn="l" defTabSz="457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rgbClr val="464646"/>
                    </a:solidFill>
                    <a:latin typeface="Karla"/>
                    <a:ea typeface="+mn-ea"/>
                    <a:cs typeface="Karla"/>
                  </a:defRPr>
                </a:lvl3pPr>
                <a:lvl4pPr marL="1600136" indent="-228590" algn="l" defTabSz="457182" rtl="0" eaLnBrk="1" latinLnBrk="0" hangingPunct="1">
                  <a:spcBef>
                    <a:spcPct val="20000"/>
                  </a:spcBef>
                  <a:buFont typeface="Arial"/>
                  <a:buChar char="–"/>
                  <a:defRPr sz="1800" kern="1200">
                    <a:solidFill>
                      <a:srgbClr val="464646"/>
                    </a:solidFill>
                    <a:latin typeface="Karla"/>
                    <a:ea typeface="+mn-ea"/>
                    <a:cs typeface="Karla"/>
                  </a:defRPr>
                </a:lvl4pPr>
                <a:lvl5pPr marL="2057317" indent="-228590" algn="l" defTabSz="457182" rtl="0" eaLnBrk="1" latinLnBrk="0" hangingPunct="1">
                  <a:spcBef>
                    <a:spcPct val="20000"/>
                  </a:spcBef>
                  <a:buFont typeface="Arial"/>
                  <a:buChar char="»"/>
                  <a:defRPr sz="1800" kern="1200">
                    <a:solidFill>
                      <a:srgbClr val="464646"/>
                    </a:solidFill>
                    <a:latin typeface="Karla"/>
                    <a:ea typeface="+mn-ea"/>
                    <a:cs typeface="Karla"/>
                  </a:defRPr>
                </a:lvl5pPr>
                <a:lvl6pPr marL="2514499" indent="-228590" algn="l" defTabSz="457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0" algn="l" defTabSz="457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0" algn="l" defTabSz="457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4" indent="-228590" algn="l" defTabSz="457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600"/>
                  </a:spcAft>
                </a:pPr>
                <a:r>
                  <a:rPr lang="en-US" sz="2300" dirty="0"/>
                  <a:t>The pruning algorithm, as seen in the lecture: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300" dirty="0"/>
                  <a:t>Start with a full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sz="230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300" dirty="0"/>
                  <a:t> (each leaf node is pure)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300" dirty="0"/>
                  <a:t>Replace a subtree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sz="2300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300" dirty="0"/>
                  <a:t> with a leaf node to obtain a pruned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sz="230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/>
                  <a:t>. This subtree should be selected to minimize</a:t>
                </a:r>
                <a:br>
                  <a:rPr lang="en-US" sz="23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sz="2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 smtClean="0">
                            <a:latin typeface="Cambria Math" charset="0"/>
                          </a:rPr>
                          <m:t>𝐸𝑟𝑟𝑜𝑟</m:t>
                        </m:r>
                        <m:d>
                          <m:dPr>
                            <m:ctrlPr>
                              <a:rPr lang="en-US" sz="23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i="1" smtClean="0"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30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30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2300" i="1" smtClean="0">
                            <a:latin typeface="Cambria Math" charset="0"/>
                          </a:rPr>
                          <m:t>𝐸𝑟𝑟𝑜𝑟</m:t>
                        </m:r>
                        <m:r>
                          <a:rPr lang="en-US" sz="230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3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30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3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i="1" smtClean="0"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30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300" i="1" smtClean="0">
                            <a:latin typeface="Cambria Math" charset="0"/>
                          </a:rPr>
                          <m:t>−|</m:t>
                        </m:r>
                        <m:sSub>
                          <m:sSubPr>
                            <m:ctrlPr>
                              <a:rPr lang="en-US" sz="23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300" i="1" smtClean="0">
                            <a:latin typeface="Cambria Math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2300" dirty="0"/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300" dirty="0"/>
                  <a:t>Iterate this pruning process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sz="2300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30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sz="230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30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sz="2300" i="1" smtClean="0">
                            <a:latin typeface="Cambria Math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3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sz="2300" i="1" smtClean="0">
                            <a:latin typeface="Cambria Math" charset="0"/>
                          </a:rPr>
                          <m:t>𝐿</m:t>
                        </m:r>
                      </m:sub>
                    </m:sSub>
                    <m:r>
                      <a:rPr lang="en-US" sz="23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300" dirty="0"/>
                  <a:t> is the tree containing just the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sz="2300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300" i="1">
                        <a:latin typeface="Cambria Math" charset="0"/>
                      </a:rPr>
                      <m:t> </m:t>
                    </m:r>
                  </m:oMath>
                </a14:m>
                <a:endParaRPr lang="en-US" sz="2300" dirty="0"/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300" dirty="0"/>
                  <a:t> Select the optimal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sz="230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3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300" dirty="0"/>
                  <a:t>by cross validation.</a:t>
                </a:r>
              </a:p>
              <a:p>
                <a:pPr>
                  <a:spcAft>
                    <a:spcPts val="600"/>
                  </a:spcAft>
                </a:pPr>
                <a:endParaRPr lang="en-US" sz="2300" dirty="0"/>
              </a:p>
              <a:p>
                <a:pPr>
                  <a:spcAft>
                    <a:spcPts val="600"/>
                  </a:spcAft>
                </a:pPr>
                <a:r>
                  <a:rPr lang="en-US" sz="2300" dirty="0"/>
                  <a:t>This corresponds to minimizing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300" dirty="0"/>
                  <a:t>.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0DC7BBD-AD1A-4997-85EF-EF4ED3454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96" y="983807"/>
                <a:ext cx="10327008" cy="4914073"/>
              </a:xfrm>
              <a:prstGeom prst="rect">
                <a:avLst/>
              </a:prstGeom>
              <a:blipFill>
                <a:blip r:embed="rId2"/>
                <a:stretch>
                  <a:fillRect l="-885" t="-867" r="-826" b="-16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615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219085C-C50B-4A4C-A7C4-4583E8FE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2747962"/>
            <a:ext cx="10363200" cy="1362076"/>
          </a:xfrm>
        </p:spPr>
        <p:txBody>
          <a:bodyPr/>
          <a:lstStyle/>
          <a:p>
            <a:r>
              <a:rPr lang="en-US" dirty="0"/>
              <a:t>Ensemble Methods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5CAEDA-E0E0-41DB-8A59-5198DB489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3429000"/>
            <a:ext cx="10363200" cy="387093"/>
          </a:xfrm>
        </p:spPr>
        <p:txBody>
          <a:bodyPr/>
          <a:lstStyle/>
          <a:p>
            <a:r>
              <a:rPr lang="en-US" dirty="0"/>
              <a:t>Assemblers 2: Age of weak learners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7F5ED-5D5E-4934-B2EA-54F80229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04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6096-73E0-4CDE-9B09-C99D7B2C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ensemble methods?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FBED-4E34-4F88-B879-DA0EAF981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496" y="1177758"/>
            <a:ext cx="10327008" cy="459800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Combination of weak learners to increase accuracy and reduce overfitting.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Train multiple models with a common objective and fuse their outputs. Multiple ways of fusing them, can you think of some?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Main causes of error in learning: noise, bias, variance. Ensembles help reduce those factors.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Improves stability of machine learning models. Combination of multiple learners reduces variance, especially in the case of unstable classifiers.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BAF9B-A68C-451F-B7F5-1049E77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88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D7839-CA21-46CE-80B0-A7A369B24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496" y="1177758"/>
            <a:ext cx="10327008" cy="469060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Typically, decision trees are used as base learners.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Ensembles usually retrain learners on subsets of the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Multiple ways to get those subsets: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r>
              <a:rPr lang="en-US" dirty="0"/>
              <a:t>Resample original data with replacement: Bagging.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r>
              <a:rPr lang="en-US" dirty="0"/>
              <a:t>Resample original data by choosing troublesome points more often: Boosting.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learners can also be retrained on modified versions of the original data (gradient boosting).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657AF-DC74-4546-99E8-DFD004F1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AEFBEA-A5E0-483B-8D17-507780AB5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215900"/>
            <a:ext cx="11493500" cy="768350"/>
          </a:xfrm>
        </p:spPr>
        <p:txBody>
          <a:bodyPr/>
          <a:lstStyle/>
          <a:p>
            <a:r>
              <a:rPr lang="en-US" dirty="0"/>
              <a:t>What are ensemble methods?</a:t>
            </a:r>
          </a:p>
        </p:txBody>
      </p:sp>
    </p:spTree>
    <p:extLst>
      <p:ext uri="{BB962C8B-B14F-4D97-AF65-F5344CB8AC3E}">
        <p14:creationId xmlns:p14="http://schemas.microsoft.com/office/powerpoint/2010/main" val="3906316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1080-68FB-4883-BA75-DF118768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280AE-6142-4289-ABA7-18228A394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2496" y="1177758"/>
                <a:ext cx="10327008" cy="4841077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Boostrap aggregating (Bagging): ensemble meta-algorithm designed to improve stability of ML models.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Main idea: </a:t>
                </a:r>
              </a:p>
              <a:p>
                <a:pPr marL="120012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resample data to generate a subset S.</a:t>
                </a:r>
              </a:p>
              <a:p>
                <a:pPr marL="120012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Train a weak learner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e.g. tree stumps, on the sampled data. </a:t>
                </a:r>
              </a:p>
              <a:p>
                <a:pPr marL="120012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Repeat the process K times. When done, combine the K classifiers into one classifier by averaging or </a:t>
                </a:r>
                <a:r>
                  <a:rPr lang="en-US" dirty="0" err="1"/>
                  <a:t>maj</a:t>
                </a:r>
                <a:r>
                  <a:rPr lang="en-US" dirty="0"/>
                  <a:t>-voting the outputs: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𝑏𝑎𝑔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(⋅)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𝑏𝑎𝑔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lim>
                      </m:limLow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280AE-6142-4289-ABA7-18228A394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2496" y="1177758"/>
                <a:ext cx="10327008" cy="4841077"/>
              </a:xfrm>
              <a:blipFill>
                <a:blip r:embed="rId2"/>
                <a:stretch>
                  <a:fillRect l="-1063" t="-1134" b="-6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4E632-EA32-4D0F-AC5D-36708693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93C69-42C8-4773-97F2-AAC5BFF9D21A}"/>
              </a:ext>
            </a:extLst>
          </p:cNvPr>
          <p:cNvSpPr txBox="1"/>
          <p:nvPr/>
        </p:nvSpPr>
        <p:spPr>
          <a:xfrm>
            <a:off x="2071868" y="4629344"/>
            <a:ext cx="135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Regression: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54A17-3F64-4DEE-BDAA-F57D54E53D5B}"/>
              </a:ext>
            </a:extLst>
          </p:cNvPr>
          <p:cNvSpPr txBox="1"/>
          <p:nvPr/>
        </p:nvSpPr>
        <p:spPr>
          <a:xfrm>
            <a:off x="2013994" y="5649503"/>
            <a:ext cx="146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Classification: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A42EC-4CD0-45F8-B1AA-23242B528CDB}"/>
              </a:ext>
            </a:extLst>
          </p:cNvPr>
          <p:cNvSpPr txBox="1"/>
          <p:nvPr/>
        </p:nvSpPr>
        <p:spPr>
          <a:xfrm>
            <a:off x="8189088" y="5692874"/>
            <a:ext cx="179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(Majority Vote)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D38031-2F06-403F-BC3B-DD11242EAA6A}"/>
              </a:ext>
            </a:extLst>
          </p:cNvPr>
          <p:cNvSpPr txBox="1"/>
          <p:nvPr/>
        </p:nvSpPr>
        <p:spPr>
          <a:xfrm>
            <a:off x="8189088" y="4629403"/>
            <a:ext cx="179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(Average)</a:t>
            </a:r>
          </a:p>
        </p:txBody>
      </p:sp>
    </p:spTree>
    <p:extLst>
      <p:ext uri="{BB962C8B-B14F-4D97-AF65-F5344CB8AC3E}">
        <p14:creationId xmlns:p14="http://schemas.microsoft.com/office/powerpoint/2010/main" val="3960887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734D-D832-4AE9-A277-9134AE20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AB6EFF-4E49-4E48-A482-7DE45396AD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3415" y="983807"/>
                <a:ext cx="10327008" cy="5288330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Bagging is generally not recommended when the simple classifier shows high bias, as the technique does no bias reduction.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Variance is strongly diminished.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Question: should we subsample with or without replacement?</a:t>
                </a:r>
              </a:p>
              <a:p>
                <a:endParaRPr lang="en-US" dirty="0"/>
              </a:p>
              <a:p>
                <a:r>
                  <a:rPr lang="en-US" dirty="0"/>
                  <a:t>Answer: both work. Typically, with replacement is used.  See “Observations on Bagging”, 2006*, proves that identical results are obtained if: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𝑤𝑖𝑡h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𝑤𝑜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AB6EFF-4E49-4E48-A482-7DE45396AD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15" y="983807"/>
                <a:ext cx="10327008" cy="5288330"/>
              </a:xfrm>
              <a:blipFill>
                <a:blip r:embed="rId2"/>
                <a:stretch>
                  <a:fillRect l="-1240" t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50783-A769-4EC5-BF13-34179259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1597E-1481-4A13-94E6-3B27D2047F5E}"/>
              </a:ext>
            </a:extLst>
          </p:cNvPr>
          <p:cNvSpPr txBox="1"/>
          <p:nvPr/>
        </p:nvSpPr>
        <p:spPr>
          <a:xfrm>
            <a:off x="1014169" y="6272137"/>
            <a:ext cx="522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Buja</a:t>
            </a:r>
            <a:r>
              <a:rPr lang="en-US" dirty="0"/>
              <a:t> and </a:t>
            </a:r>
            <a:r>
              <a:rPr lang="en-US" dirty="0" err="1"/>
              <a:t>Stuetzel</a:t>
            </a:r>
            <a:r>
              <a:rPr lang="en-US" dirty="0"/>
              <a:t>, 2006, section 7.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5FA2ED-3054-4313-AB4E-B2DCAD93E7EA}"/>
              </a:ext>
            </a:extLst>
          </p:cNvPr>
          <p:cNvSpPr/>
          <p:nvPr/>
        </p:nvSpPr>
        <p:spPr>
          <a:xfrm>
            <a:off x="6138533" y="5805973"/>
            <a:ext cx="745100" cy="51093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782A7A-82BB-4911-B2FF-F7FBDFC5D765}"/>
              </a:ext>
            </a:extLst>
          </p:cNvPr>
          <p:cNvSpPr txBox="1"/>
          <p:nvPr/>
        </p:nvSpPr>
        <p:spPr>
          <a:xfrm>
            <a:off x="8398901" y="5053913"/>
            <a:ext cx="26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Number of observations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947B9CF-F491-454E-8733-045BCE08EF50}"/>
              </a:ext>
            </a:extLst>
          </p:cNvPr>
          <p:cNvSpPr/>
          <p:nvPr/>
        </p:nvSpPr>
        <p:spPr>
          <a:xfrm flipH="1">
            <a:off x="6692307" y="5051420"/>
            <a:ext cx="1839941" cy="187081"/>
          </a:xfrm>
          <a:custGeom>
            <a:avLst/>
            <a:gdLst>
              <a:gd name="connsiteX0" fmla="*/ 0 w 1637414"/>
              <a:gd name="connsiteY0" fmla="*/ 319821 h 404882"/>
              <a:gd name="connsiteX1" fmla="*/ 754912 w 1637414"/>
              <a:gd name="connsiteY1" fmla="*/ 845 h 404882"/>
              <a:gd name="connsiteX2" fmla="*/ 1637414 w 1637414"/>
              <a:gd name="connsiteY2" fmla="*/ 404882 h 40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414" h="404882">
                <a:moveTo>
                  <a:pt x="0" y="319821"/>
                </a:moveTo>
                <a:cubicBezTo>
                  <a:pt x="241005" y="153244"/>
                  <a:pt x="482010" y="-13332"/>
                  <a:pt x="754912" y="845"/>
                </a:cubicBezTo>
                <a:cubicBezTo>
                  <a:pt x="1027814" y="15022"/>
                  <a:pt x="1332614" y="209952"/>
                  <a:pt x="1637414" y="404882"/>
                </a:cubicBezTo>
              </a:path>
            </a:pathLst>
          </a:custGeom>
          <a:ln w="127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5363044-661B-4ED8-B54B-EA243BD77122}"/>
              </a:ext>
            </a:extLst>
          </p:cNvPr>
          <p:cNvSpPr/>
          <p:nvPr/>
        </p:nvSpPr>
        <p:spPr>
          <a:xfrm rot="21111550" flipH="1" flipV="1">
            <a:off x="7018029" y="6064884"/>
            <a:ext cx="2524639" cy="318052"/>
          </a:xfrm>
          <a:custGeom>
            <a:avLst/>
            <a:gdLst>
              <a:gd name="connsiteX0" fmla="*/ 0 w 1637414"/>
              <a:gd name="connsiteY0" fmla="*/ 319821 h 404882"/>
              <a:gd name="connsiteX1" fmla="*/ 754912 w 1637414"/>
              <a:gd name="connsiteY1" fmla="*/ 845 h 404882"/>
              <a:gd name="connsiteX2" fmla="*/ 1637414 w 1637414"/>
              <a:gd name="connsiteY2" fmla="*/ 404882 h 40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414" h="404882">
                <a:moveTo>
                  <a:pt x="0" y="319821"/>
                </a:moveTo>
                <a:cubicBezTo>
                  <a:pt x="241005" y="153244"/>
                  <a:pt x="482010" y="-13332"/>
                  <a:pt x="754912" y="845"/>
                </a:cubicBezTo>
                <a:cubicBezTo>
                  <a:pt x="1027814" y="15022"/>
                  <a:pt x="1332614" y="209952"/>
                  <a:pt x="1637414" y="404882"/>
                </a:cubicBezTo>
              </a:path>
            </a:pathLst>
          </a:custGeom>
          <a:ln w="127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76CC4D-7DDC-4B52-B89B-BF54DD297E7C}"/>
              </a:ext>
            </a:extLst>
          </p:cNvPr>
          <p:cNvSpPr/>
          <p:nvPr/>
        </p:nvSpPr>
        <p:spPr>
          <a:xfrm>
            <a:off x="4572000" y="5786350"/>
            <a:ext cx="1119731" cy="48578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0D7643-CE33-4733-B5B0-66FAF9FCAA45}"/>
              </a:ext>
            </a:extLst>
          </p:cNvPr>
          <p:cNvSpPr txBox="1"/>
          <p:nvPr/>
        </p:nvSpPr>
        <p:spPr>
          <a:xfrm>
            <a:off x="1979189" y="5625806"/>
            <a:ext cx="2769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Sample size with replacement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8428180-28C5-4083-BA36-DADE27237F1D}"/>
              </a:ext>
            </a:extLst>
          </p:cNvPr>
          <p:cNvSpPr/>
          <p:nvPr/>
        </p:nvSpPr>
        <p:spPr>
          <a:xfrm>
            <a:off x="6300216" y="5320502"/>
            <a:ext cx="392091" cy="39209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812B96-659D-4FE6-AC21-AF824FB54BD9}"/>
              </a:ext>
            </a:extLst>
          </p:cNvPr>
          <p:cNvSpPr/>
          <p:nvPr/>
        </p:nvSpPr>
        <p:spPr>
          <a:xfrm rot="497077" flipH="1" flipV="1">
            <a:off x="4023659" y="6096714"/>
            <a:ext cx="499601" cy="137754"/>
          </a:xfrm>
          <a:custGeom>
            <a:avLst/>
            <a:gdLst>
              <a:gd name="connsiteX0" fmla="*/ 0 w 1637414"/>
              <a:gd name="connsiteY0" fmla="*/ 319821 h 404882"/>
              <a:gd name="connsiteX1" fmla="*/ 754912 w 1637414"/>
              <a:gd name="connsiteY1" fmla="*/ 845 h 404882"/>
              <a:gd name="connsiteX2" fmla="*/ 1637414 w 1637414"/>
              <a:gd name="connsiteY2" fmla="*/ 404882 h 40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414" h="404882">
                <a:moveTo>
                  <a:pt x="0" y="319821"/>
                </a:moveTo>
                <a:cubicBezTo>
                  <a:pt x="241005" y="153244"/>
                  <a:pt x="482010" y="-13332"/>
                  <a:pt x="754912" y="845"/>
                </a:cubicBezTo>
                <a:cubicBezTo>
                  <a:pt x="1027814" y="15022"/>
                  <a:pt x="1332614" y="209952"/>
                  <a:pt x="1637414" y="404882"/>
                </a:cubicBezTo>
              </a:path>
            </a:pathLst>
          </a:custGeom>
          <a:ln w="127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4B6DA-AC75-45CF-8B6D-908130062946}"/>
              </a:ext>
            </a:extLst>
          </p:cNvPr>
          <p:cNvSpPr txBox="1"/>
          <p:nvPr/>
        </p:nvSpPr>
        <p:spPr>
          <a:xfrm>
            <a:off x="8874787" y="5596818"/>
            <a:ext cx="2769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Sample size without replacement</a:t>
            </a:r>
          </a:p>
        </p:txBody>
      </p:sp>
    </p:spTree>
    <p:extLst>
      <p:ext uri="{BB962C8B-B14F-4D97-AF65-F5344CB8AC3E}">
        <p14:creationId xmlns:p14="http://schemas.microsoft.com/office/powerpoint/2010/main" val="71871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  <p:bldP spid="11" grpId="0"/>
      <p:bldP spid="18" grpId="0" uiExpand="1" animBg="1"/>
      <p:bldP spid="19" grpId="0" animBg="1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3444-0FD1-4BE6-8F1D-A635E608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890B4-5CAE-4E5D-BAA4-15BDD0F12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496" y="1177758"/>
            <a:ext cx="10327008" cy="46443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Sequential algorithm where at each step, a weak learner is trained based on the results of the previous learner.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Two main types: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r>
              <a:rPr lang="en-US" b="1" dirty="0"/>
              <a:t>Adaptive Boosting</a:t>
            </a:r>
            <a:r>
              <a:rPr lang="en-US" dirty="0"/>
              <a:t>: Reweight datapoints based on performance of last weak learner. Focuses on points where previous learner had trouble. Example: AdaBoost.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r>
              <a:rPr lang="en-US" b="1" dirty="0"/>
              <a:t>Gradient Boosting</a:t>
            </a:r>
            <a:r>
              <a:rPr lang="en-US" dirty="0"/>
              <a:t>: Train new learner on residuals of overall model. Constitutes gradient boosting because approximating the residual and adding to the previous result is essentially a form of gradient descent. Example: </a:t>
            </a:r>
            <a:r>
              <a:rPr lang="en-US" dirty="0" err="1"/>
              <a:t>XGBoost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0D8E9-42DA-427B-97D2-BCCB4895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0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CF42-D7BF-4B9F-B284-08AAE0FD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2E0927-27A6-4A01-810E-F158AB7F2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153" y="1540576"/>
            <a:ext cx="7553694" cy="37768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7599A-8FC1-4416-AA96-7817643B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7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219085C-C50B-4A4C-A7C4-4583E8FE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2747962"/>
            <a:ext cx="10363200" cy="1362076"/>
          </a:xfrm>
        </p:spPr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5CAEDA-E0E0-41DB-8A59-5198DB489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3429000"/>
            <a:ext cx="10363200" cy="387093"/>
          </a:xfrm>
        </p:spPr>
        <p:txBody>
          <a:bodyPr/>
          <a:lstStyle/>
          <a:p>
            <a:r>
              <a:rPr lang="en-US" dirty="0"/>
              <a:t>The backbone of most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7F5ED-5D5E-4934-B2EA-54F80229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84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A45A0F-1D6C-4D83-9225-539114A58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2496" y="1177758"/>
                <a:ext cx="10327008" cy="4765842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Task is to estimate target continuous function F(x). We measure goodness of estimation with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 Gradient boosting assumes that: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Basic Gradient boosting workflow:</a:t>
                </a:r>
              </a:p>
              <a:p>
                <a:pPr marL="1200120" lvl="1" indent="-457200">
                  <a:buFont typeface="+mj-lt"/>
                  <a:buAutoNum type="arabicPeriod"/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1200120" lvl="1" indent="-457200">
                  <a:buFont typeface="+mj-lt"/>
                  <a:buAutoNum type="arabicPeriod"/>
                </a:pPr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such that:</a:t>
                </a:r>
              </a:p>
              <a:p>
                <a:pPr marL="120012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120012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1200120" lvl="1" indent="-457200">
                  <a:buFont typeface="+mj-lt"/>
                  <a:buAutoNum type="arabicPeriod"/>
                </a:pPr>
                <a:r>
                  <a:rPr lang="en-US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200120" lvl="1" indent="-457200">
                  <a:buFont typeface="+mj-lt"/>
                  <a:buAutoNum type="arabicPeriod"/>
                </a:pPr>
                <a:r>
                  <a:rPr lang="en-US" dirty="0"/>
                  <a:t>Repeat from 2, M times.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A45A0F-1D6C-4D83-9225-539114A58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2496" y="1177758"/>
                <a:ext cx="10327008" cy="4765842"/>
              </a:xfrm>
              <a:blipFill>
                <a:blip r:embed="rId2"/>
                <a:stretch>
                  <a:fillRect l="-1063" t="-1151" b="-9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2800E-FB87-4F33-B7DD-F5AC9F56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67CDD2-60CF-462E-926E-F7C17118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215900"/>
            <a:ext cx="11493500" cy="768350"/>
          </a:xfrm>
        </p:spPr>
        <p:txBody>
          <a:bodyPr/>
          <a:lstStyle/>
          <a:p>
            <a:r>
              <a:rPr lang="en-US" dirty="0"/>
              <a:t>Gradient Boosting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0ADD91F-B6AD-40DB-87BD-B3F0D5BB81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0127" y="4598987"/>
                <a:ext cx="8551746" cy="587247"/>
              </a:xfrm>
              <a:prstGeom prst="rect">
                <a:avLst/>
              </a:prstGeom>
              <a:ln>
                <a:noFill/>
              </a:ln>
            </p:spPr>
            <p:txBody>
              <a:bodyPr/>
              <a:lstStyle>
                <a:lvl1pPr marL="0" indent="0" algn="l" defTabSz="457182" rtl="0" eaLnBrk="1" latinLnBrk="0" hangingPunct="1">
                  <a:spcBef>
                    <a:spcPct val="20000"/>
                  </a:spcBef>
                  <a:buFont typeface="Arial"/>
                  <a:buNone/>
                  <a:defRPr sz="2800" kern="1200">
                    <a:solidFill>
                      <a:srgbClr val="464646"/>
                    </a:solidFill>
                    <a:latin typeface="Karla"/>
                    <a:ea typeface="+mn-ea"/>
                    <a:cs typeface="Karla"/>
                  </a:defRPr>
                </a:lvl1pPr>
                <a:lvl2pPr marL="742920" indent="-285738" algn="l" defTabSz="457182" rtl="0" eaLnBrk="1" latinLnBrk="0" hangingPunct="1">
                  <a:spcBef>
                    <a:spcPct val="20000"/>
                  </a:spcBef>
                  <a:buFont typeface="Arial"/>
                  <a:buChar char="–"/>
                  <a:defRPr sz="2400" kern="1200">
                    <a:solidFill>
                      <a:srgbClr val="464646"/>
                    </a:solidFill>
                    <a:latin typeface="Karla"/>
                    <a:ea typeface="+mn-ea"/>
                    <a:cs typeface="Karla"/>
                  </a:defRPr>
                </a:lvl2pPr>
                <a:lvl3pPr marL="1142954" indent="-228590" algn="l" defTabSz="457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rgbClr val="464646"/>
                    </a:solidFill>
                    <a:latin typeface="Karla"/>
                    <a:ea typeface="+mn-ea"/>
                    <a:cs typeface="Karla"/>
                  </a:defRPr>
                </a:lvl3pPr>
                <a:lvl4pPr marL="1600136" indent="-228590" algn="l" defTabSz="457182" rtl="0" eaLnBrk="1" latinLnBrk="0" hangingPunct="1">
                  <a:spcBef>
                    <a:spcPct val="20000"/>
                  </a:spcBef>
                  <a:buFont typeface="Arial"/>
                  <a:buChar char="–"/>
                  <a:defRPr sz="1800" kern="1200">
                    <a:solidFill>
                      <a:srgbClr val="464646"/>
                    </a:solidFill>
                    <a:latin typeface="Karla"/>
                    <a:ea typeface="+mn-ea"/>
                    <a:cs typeface="Karla"/>
                  </a:defRPr>
                </a:lvl4pPr>
                <a:lvl5pPr marL="2057317" indent="-228590" algn="l" defTabSz="457182" rtl="0" eaLnBrk="1" latinLnBrk="0" hangingPunct="1">
                  <a:spcBef>
                    <a:spcPct val="20000"/>
                  </a:spcBef>
                  <a:buFont typeface="Arial"/>
                  <a:buChar char="»"/>
                  <a:defRPr sz="1800" kern="1200">
                    <a:solidFill>
                      <a:srgbClr val="464646"/>
                    </a:solidFill>
                    <a:latin typeface="Karla"/>
                    <a:ea typeface="+mn-ea"/>
                    <a:cs typeface="Karla"/>
                  </a:defRPr>
                </a:lvl5pPr>
                <a:lvl6pPr marL="2514499" indent="-228590" algn="l" defTabSz="457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0" algn="l" defTabSz="457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0" algn="l" defTabSz="457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4" indent="-228590" algn="l" defTabSz="457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0ADD91F-B6AD-40DB-87BD-B3F0D5BB8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127" y="4598987"/>
                <a:ext cx="8551746" cy="5872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46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2800E-FB87-4F33-B7DD-F5AC9F56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67CDD2-60CF-462E-926E-F7C17118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215900"/>
            <a:ext cx="11493500" cy="768350"/>
          </a:xfrm>
        </p:spPr>
        <p:txBody>
          <a:bodyPr/>
          <a:lstStyle/>
          <a:p>
            <a:r>
              <a:rPr lang="en-US" dirty="0"/>
              <a:t>Gradient Boosting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0ADD91F-B6AD-40DB-87BD-B3F0D5BB81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4555" y="1313526"/>
                <a:ext cx="8551746" cy="587247"/>
              </a:xfrm>
              <a:prstGeom prst="rect">
                <a:avLst/>
              </a:prstGeom>
              <a:ln>
                <a:noFill/>
              </a:ln>
            </p:spPr>
            <p:txBody>
              <a:bodyPr/>
              <a:lstStyle>
                <a:lvl1pPr marL="0" indent="0" algn="l" defTabSz="457182" rtl="0" eaLnBrk="1" latinLnBrk="0" hangingPunct="1">
                  <a:spcBef>
                    <a:spcPct val="20000"/>
                  </a:spcBef>
                  <a:buFont typeface="Arial"/>
                  <a:buNone/>
                  <a:defRPr sz="2800" kern="1200">
                    <a:solidFill>
                      <a:srgbClr val="464646"/>
                    </a:solidFill>
                    <a:latin typeface="Karla"/>
                    <a:ea typeface="+mn-ea"/>
                    <a:cs typeface="Karla"/>
                  </a:defRPr>
                </a:lvl1pPr>
                <a:lvl2pPr marL="742920" indent="-285738" algn="l" defTabSz="457182" rtl="0" eaLnBrk="1" latinLnBrk="0" hangingPunct="1">
                  <a:spcBef>
                    <a:spcPct val="20000"/>
                  </a:spcBef>
                  <a:buFont typeface="Arial"/>
                  <a:buChar char="–"/>
                  <a:defRPr sz="2400" kern="1200">
                    <a:solidFill>
                      <a:srgbClr val="464646"/>
                    </a:solidFill>
                    <a:latin typeface="Karla"/>
                    <a:ea typeface="+mn-ea"/>
                    <a:cs typeface="Karla"/>
                  </a:defRPr>
                </a:lvl2pPr>
                <a:lvl3pPr marL="1142954" indent="-228590" algn="l" defTabSz="457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rgbClr val="464646"/>
                    </a:solidFill>
                    <a:latin typeface="Karla"/>
                    <a:ea typeface="+mn-ea"/>
                    <a:cs typeface="Karla"/>
                  </a:defRPr>
                </a:lvl3pPr>
                <a:lvl4pPr marL="1600136" indent="-228590" algn="l" defTabSz="457182" rtl="0" eaLnBrk="1" latinLnBrk="0" hangingPunct="1">
                  <a:spcBef>
                    <a:spcPct val="20000"/>
                  </a:spcBef>
                  <a:buFont typeface="Arial"/>
                  <a:buChar char="–"/>
                  <a:defRPr sz="1800" kern="1200">
                    <a:solidFill>
                      <a:srgbClr val="464646"/>
                    </a:solidFill>
                    <a:latin typeface="Karla"/>
                    <a:ea typeface="+mn-ea"/>
                    <a:cs typeface="Karla"/>
                  </a:defRPr>
                </a:lvl4pPr>
                <a:lvl5pPr marL="2057317" indent="-228590" algn="l" defTabSz="457182" rtl="0" eaLnBrk="1" latinLnBrk="0" hangingPunct="1">
                  <a:spcBef>
                    <a:spcPct val="20000"/>
                  </a:spcBef>
                  <a:buFont typeface="Arial"/>
                  <a:buChar char="»"/>
                  <a:defRPr sz="1800" kern="1200">
                    <a:solidFill>
                      <a:srgbClr val="464646"/>
                    </a:solidFill>
                    <a:latin typeface="Karla"/>
                    <a:ea typeface="+mn-ea"/>
                    <a:cs typeface="Karla"/>
                  </a:defRPr>
                </a:lvl5pPr>
                <a:lvl6pPr marL="2514499" indent="-228590" algn="l" defTabSz="457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81" indent="-228590" algn="l" defTabSz="457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63" indent="-228590" algn="l" defTabSz="457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44" indent="-228590" algn="l" defTabSz="457182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0ADD91F-B6AD-40DB-87BD-B3F0D5BB8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5" y="1313526"/>
                <a:ext cx="8551746" cy="5872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2BCC509D-3FF7-488D-81E7-8A579CF99094}"/>
              </a:ext>
            </a:extLst>
          </p:cNvPr>
          <p:cNvSpPr/>
          <p:nvPr/>
        </p:nvSpPr>
        <p:spPr>
          <a:xfrm rot="10800000">
            <a:off x="5757530" y="1903230"/>
            <a:ext cx="382772" cy="914400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82C3E9-75AF-43EE-BCF5-35AD549ACFAB}"/>
                  </a:ext>
                </a:extLst>
              </p:cNvPr>
              <p:cNvSpPr txBox="1"/>
              <p:nvPr/>
            </p:nvSpPr>
            <p:spPr>
              <a:xfrm>
                <a:off x="2906232" y="2968421"/>
                <a:ext cx="64681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we can find 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 that we can plug in here to make this equation true, we can train a basic learner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!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82C3E9-75AF-43EE-BCF5-35AD549A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232" y="2968421"/>
                <a:ext cx="6468140" cy="1200329"/>
              </a:xfrm>
              <a:prstGeom prst="rect">
                <a:avLst/>
              </a:prstGeom>
              <a:blipFill>
                <a:blip r:embed="rId3"/>
                <a:stretch>
                  <a:fillRect l="-1508" t="-4061" r="-47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AFF3B17-70B7-45B1-9967-B0358DDB2288}"/>
              </a:ext>
            </a:extLst>
          </p:cNvPr>
          <p:cNvSpPr txBox="1"/>
          <p:nvPr/>
        </p:nvSpPr>
        <p:spPr>
          <a:xfrm>
            <a:off x="1013635" y="4600305"/>
            <a:ext cx="9703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are basically searching for a vector that points to the direction that reduces our loss… does that sound familiar?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A54109-08B8-444F-931A-F5B4E1F16299}"/>
              </a:ext>
            </a:extLst>
          </p:cNvPr>
          <p:cNvSpPr txBox="1"/>
          <p:nvPr/>
        </p:nvSpPr>
        <p:spPr>
          <a:xfrm>
            <a:off x="2402958" y="5582093"/>
            <a:ext cx="7474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Gradient descent!</a:t>
            </a:r>
          </a:p>
        </p:txBody>
      </p:sp>
    </p:spTree>
    <p:extLst>
      <p:ext uri="{BB962C8B-B14F-4D97-AF65-F5344CB8AC3E}">
        <p14:creationId xmlns:p14="http://schemas.microsoft.com/office/powerpoint/2010/main" val="391597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AF74D-4392-4029-80D2-8F292F1958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solving a simple 1D optimization problem, we could also find 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for each step, by computing: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gives us an updated Gradient Boosting algorithm:</a:t>
                </a:r>
              </a:p>
              <a:p>
                <a:pPr marL="1200120" lvl="1" indent="-457200">
                  <a:buFont typeface="+mj-lt"/>
                  <a:buAutoNum type="arabicPeriod"/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1200120" lvl="1" indent="-457200">
                  <a:buFont typeface="+mj-lt"/>
                  <a:buAutoNum type="arabicPeriod"/>
                </a:pPr>
                <a:r>
                  <a:rPr lang="en-US" dirty="0"/>
                  <a:t>Compute negative gradient per observation: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marL="1200120" lvl="1" indent="-457200">
                  <a:buFont typeface="+mj-lt"/>
                  <a:buAutoNum type="arabicPeriod"/>
                </a:pPr>
                <a:r>
                  <a:rPr lang="en-US" dirty="0"/>
                  <a:t>Train base learner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on the gradients</a:t>
                </a:r>
              </a:p>
              <a:p>
                <a:pPr marL="1200120" lvl="1" indent="-45720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with line search strategy</a:t>
                </a:r>
              </a:p>
              <a:p>
                <a:pPr marL="1200120" lvl="1" indent="-457200">
                  <a:buFont typeface="+mj-lt"/>
                  <a:buAutoNum type="arabicPeriod"/>
                </a:pPr>
                <a:r>
                  <a:rPr lang="en-US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200120" lvl="1" indent="-457200">
                  <a:buFont typeface="+mj-lt"/>
                  <a:buAutoNum type="arabicPeriod"/>
                </a:pPr>
                <a:r>
                  <a:rPr lang="en-US" dirty="0"/>
                  <a:t>Repeat from 2, M times.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AF74D-4392-4029-80D2-8F292F195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40" t="-2594" b="-137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9E691-2E85-4FCB-8D9C-62CB87CE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AD092C-FA91-4BF1-9038-65B05D54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215900"/>
            <a:ext cx="11493500" cy="768350"/>
          </a:xfrm>
        </p:spPr>
        <p:txBody>
          <a:bodyPr/>
          <a:lstStyle/>
          <a:p>
            <a:r>
              <a:rPr lang="en-US" dirty="0"/>
              <a:t>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3039212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C6397F-C184-4475-A2F9-B786D883F8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Where do the residuals come in?	</a:t>
                </a:r>
              </a:p>
              <a:p>
                <a:endParaRPr lang="en-US" dirty="0"/>
              </a:p>
              <a:p>
                <a:r>
                  <a:rPr lang="en-US" dirty="0"/>
                  <a:t>If we consider Mean Squared Error as our loss function, the per-observation gradient is: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:r>
                  <a:rPr lang="en-US" dirty="0"/>
                  <a:t>The derivation we found before works with any loss function.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C6397F-C184-4475-A2F9-B786D883F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40" t="-2594" b="-98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28D8F-2FFD-4E12-B3D7-4E1EFA4F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1267E5-74D4-489E-8C55-3DEB9955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215900"/>
            <a:ext cx="11493500" cy="768350"/>
          </a:xfrm>
        </p:spPr>
        <p:txBody>
          <a:bodyPr/>
          <a:lstStyle/>
          <a:p>
            <a:r>
              <a:rPr lang="en-US" dirty="0"/>
              <a:t>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138256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E444-BA4E-4986-A991-891D8376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Tree Boosting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28A9-C779-42D5-860A-6242B44D56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3415" y="1177758"/>
                <a:ext cx="10327008" cy="4627619"/>
              </a:xfrm>
            </p:spPr>
            <p:txBody>
              <a:bodyPr/>
              <a:lstStyle/>
              <a:p>
                <a:r>
                  <a:rPr lang="en-US" sz="2600" dirty="0"/>
                  <a:t>When dealing with decision trees, we can take the concept further by selecting a specific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600" dirty="0"/>
                  <a:t> for each of the tree’s regions. The output of a tree is: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𝑗𝑚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6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600" dirty="0"/>
              </a:p>
              <a:p>
                <a:r>
                  <a:rPr lang="en-US" sz="2600" dirty="0"/>
                  <a:t>The model update rule becomes: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</m:oMath>
                  </m:oMathPara>
                </a14:m>
                <a:endParaRPr lang="en-US" sz="2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𝑗𝑚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𝑗𝑚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28A9-C779-42D5-860A-6242B44D56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15" y="1177758"/>
                <a:ext cx="10327008" cy="4627619"/>
              </a:xfrm>
              <a:blipFill>
                <a:blip r:embed="rId2"/>
                <a:stretch>
                  <a:fillRect l="-1063" t="-1054" r="-945" b="-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39568-531B-4F49-B982-E643986A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A6A762-B1AA-4F48-A49D-4AB295BDCBD4}"/>
              </a:ext>
            </a:extLst>
          </p:cNvPr>
          <p:cNvSpPr/>
          <p:nvPr/>
        </p:nvSpPr>
        <p:spPr>
          <a:xfrm>
            <a:off x="5576332" y="1992948"/>
            <a:ext cx="416605" cy="35619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D958-C286-41D3-97A9-2DFE033866D0}"/>
              </a:ext>
            </a:extLst>
          </p:cNvPr>
          <p:cNvSpPr txBox="1"/>
          <p:nvPr/>
        </p:nvSpPr>
        <p:spPr>
          <a:xfrm>
            <a:off x="7786029" y="1909427"/>
            <a:ext cx="150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Number of leaves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1D17C7-D20E-427B-B696-5BBD2D57E826}"/>
              </a:ext>
            </a:extLst>
          </p:cNvPr>
          <p:cNvSpPr/>
          <p:nvPr/>
        </p:nvSpPr>
        <p:spPr>
          <a:xfrm flipH="1">
            <a:off x="5987000" y="2053196"/>
            <a:ext cx="1779419" cy="120716"/>
          </a:xfrm>
          <a:custGeom>
            <a:avLst/>
            <a:gdLst>
              <a:gd name="connsiteX0" fmla="*/ 0 w 1637414"/>
              <a:gd name="connsiteY0" fmla="*/ 319821 h 404882"/>
              <a:gd name="connsiteX1" fmla="*/ 754912 w 1637414"/>
              <a:gd name="connsiteY1" fmla="*/ 845 h 404882"/>
              <a:gd name="connsiteX2" fmla="*/ 1637414 w 1637414"/>
              <a:gd name="connsiteY2" fmla="*/ 404882 h 40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414" h="404882">
                <a:moveTo>
                  <a:pt x="0" y="319821"/>
                </a:moveTo>
                <a:cubicBezTo>
                  <a:pt x="241005" y="153244"/>
                  <a:pt x="482010" y="-13332"/>
                  <a:pt x="754912" y="845"/>
                </a:cubicBezTo>
                <a:cubicBezTo>
                  <a:pt x="1027814" y="15022"/>
                  <a:pt x="1332614" y="209952"/>
                  <a:pt x="1637414" y="404882"/>
                </a:cubicBezTo>
              </a:path>
            </a:pathLst>
          </a:custGeom>
          <a:ln w="127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6D5294-638E-4614-B00C-8076A31241DA}"/>
              </a:ext>
            </a:extLst>
          </p:cNvPr>
          <p:cNvSpPr/>
          <p:nvPr/>
        </p:nvSpPr>
        <p:spPr>
          <a:xfrm>
            <a:off x="6706316" y="2504850"/>
            <a:ext cx="504723" cy="44304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2CA962-2536-4F89-87DB-669D471A6EA3}"/>
              </a:ext>
            </a:extLst>
          </p:cNvPr>
          <p:cNvSpPr txBox="1"/>
          <p:nvPr/>
        </p:nvSpPr>
        <p:spPr>
          <a:xfrm>
            <a:off x="8537696" y="2513068"/>
            <a:ext cx="2352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Disjoint regions partitioned by the tree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FF246C0-1E0B-46E0-8823-AEF382F7C024}"/>
              </a:ext>
            </a:extLst>
          </p:cNvPr>
          <p:cNvSpPr/>
          <p:nvPr/>
        </p:nvSpPr>
        <p:spPr>
          <a:xfrm rot="10800000" flipH="1">
            <a:off x="7143590" y="2836234"/>
            <a:ext cx="1394106" cy="98182"/>
          </a:xfrm>
          <a:custGeom>
            <a:avLst/>
            <a:gdLst>
              <a:gd name="connsiteX0" fmla="*/ 0 w 1637414"/>
              <a:gd name="connsiteY0" fmla="*/ 319821 h 404882"/>
              <a:gd name="connsiteX1" fmla="*/ 754912 w 1637414"/>
              <a:gd name="connsiteY1" fmla="*/ 845 h 404882"/>
              <a:gd name="connsiteX2" fmla="*/ 1637414 w 1637414"/>
              <a:gd name="connsiteY2" fmla="*/ 404882 h 40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414" h="404882">
                <a:moveTo>
                  <a:pt x="0" y="319821"/>
                </a:moveTo>
                <a:cubicBezTo>
                  <a:pt x="241005" y="153244"/>
                  <a:pt x="482010" y="-13332"/>
                  <a:pt x="754912" y="845"/>
                </a:cubicBezTo>
                <a:cubicBezTo>
                  <a:pt x="1027814" y="15022"/>
                  <a:pt x="1332614" y="209952"/>
                  <a:pt x="1637414" y="404882"/>
                </a:cubicBezTo>
              </a:path>
            </a:pathLst>
          </a:custGeom>
          <a:ln w="127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6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C83AA-0986-454F-9333-25046C8C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3C19EB-0AD9-4869-856A-C221D55A0BEA}"/>
              </a:ext>
            </a:extLst>
          </p:cNvPr>
          <p:cNvSpPr txBox="1"/>
          <p:nvPr/>
        </p:nvSpPr>
        <p:spPr>
          <a:xfrm>
            <a:off x="1710070" y="2243471"/>
            <a:ext cx="877186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Let’s look at graphs!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>
                <a:solidFill>
                  <a:srgbClr val="C00000"/>
                </a:solidFill>
                <a:latin typeface="Arial Black" panose="020B0A04020102020204" pitchFamily="34" charset="0"/>
              </a:rPr>
              <a:t>GRAPH TIME</a:t>
            </a:r>
          </a:p>
          <a:p>
            <a:pPr algn="ctr"/>
            <a:endParaRPr lang="en-US" sz="44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http://arogozhnikov.github.io/2016/06/24/gradient_boosting_explained.html</a:t>
            </a:r>
          </a:p>
        </p:txBody>
      </p:sp>
    </p:spTree>
    <p:extLst>
      <p:ext uri="{BB962C8B-B14F-4D97-AF65-F5344CB8AC3E}">
        <p14:creationId xmlns:p14="http://schemas.microsoft.com/office/powerpoint/2010/main" val="1564918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219085C-C50B-4A4C-A7C4-4583E8FE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2747962"/>
            <a:ext cx="10363200" cy="1362076"/>
          </a:xfrm>
        </p:spPr>
        <p:txBody>
          <a:bodyPr/>
          <a:lstStyle/>
          <a:p>
            <a:r>
              <a:rPr lang="en-US" dirty="0"/>
              <a:t>Common Bagging Techniques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5CAEDA-E0E0-41DB-8A59-5198DB489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3429000"/>
            <a:ext cx="10363200" cy="387093"/>
          </a:xfrm>
        </p:spPr>
        <p:txBody>
          <a:bodyPr/>
          <a:lstStyle/>
          <a:p>
            <a:r>
              <a:rPr lang="en-US" dirty="0"/>
              <a:t>Random Forests, of course.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7F5ED-5D5E-4934-B2EA-54F80229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48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86EA-A658-466E-A0FB-EB141A80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Bagged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33621-0102-41E3-807B-8A7370D3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496" y="1177758"/>
            <a:ext cx="5665074" cy="432021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Basics of Bagging applied to the letter: resample dataset, train trees, combine predictions.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be used in </a:t>
            </a:r>
            <a:r>
              <a:rPr lang="en-US" dirty="0" err="1"/>
              <a:t>Sklearn</a:t>
            </a:r>
            <a:r>
              <a:rPr lang="en-US" dirty="0"/>
              <a:t> with the </a:t>
            </a:r>
            <a:r>
              <a:rPr lang="en-US" dirty="0" err="1"/>
              <a:t>BaggingClassifier</a:t>
            </a:r>
            <a:r>
              <a:rPr lang="en-US" dirty="0"/>
              <a:t>()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Pure bagged trees have generally worse performance than boosting methods, because of high tree correlation (lots of similar trees).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897AC-EDC8-4298-8B60-098ED673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428BA7-7337-4310-A7F5-A42480FC1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1360025"/>
            <a:ext cx="5489117" cy="35947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512A9-27E1-450D-811F-C3425C164FF4}"/>
              </a:ext>
            </a:extLst>
          </p:cNvPr>
          <p:cNvSpPr txBox="1"/>
          <p:nvPr/>
        </p:nvSpPr>
        <p:spPr>
          <a:xfrm>
            <a:off x="1031358" y="5497975"/>
            <a:ext cx="10643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Question: why are these trees often correlated?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26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BE8A-59A2-4864-B503-26F0006E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35BA9-305A-4CE1-A323-2F242F3FF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01" y="1177758"/>
            <a:ext cx="10576598" cy="470218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Similar to bagged trees but with a twist: we now choose a </a:t>
            </a:r>
            <a:r>
              <a:rPr lang="en-US" b="1" dirty="0"/>
              <a:t>random subset of predictors</a:t>
            </a:r>
            <a:r>
              <a:rPr lang="en-US" dirty="0"/>
              <a:t> when defining our trees.</a:t>
            </a:r>
          </a:p>
          <a:p>
            <a:pPr marL="120012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Question: Do we choose a random subset for each tree, or for each node?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Random Forests essentially perform bagging over the predictor space and build a collection of </a:t>
            </a:r>
            <a:r>
              <a:rPr lang="en-US" b="1" dirty="0"/>
              <a:t>de-correlated trees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increases the stability of the algorithm and tackles correlation problems that arise by a greedy search of the best split at each node.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Adds diversity, reduces variance of total estimator at the cost of an equal or higher bias.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802F8-D334-417C-BEA2-9516B944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5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9967-39C0-4B5B-B544-193155B8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AD6FE-E3F7-48AA-ABD8-5A0DDE2082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3415" y="1177758"/>
                <a:ext cx="10327008" cy="4100298"/>
              </a:xfrm>
            </p:spPr>
            <p:txBody>
              <a:bodyPr/>
              <a:lstStyle/>
              <a:p>
                <a:r>
                  <a:rPr lang="en-US" dirty="0"/>
                  <a:t>Random Forest steps: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Construct subset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by sampling original training set with replacement.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Build N tree-structured learners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at each node,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M predictors at random </a:t>
                </a:r>
                <a:r>
                  <a:rPr lang="en-US" dirty="0"/>
                  <a:t>are selected before finding the best split.</a:t>
                </a:r>
              </a:p>
              <a:p>
                <a:pPr marL="1257270" lvl="1" indent="-514350"/>
                <a:r>
                  <a:rPr lang="en-US" dirty="0"/>
                  <a:t>Gini Criterion.</a:t>
                </a:r>
              </a:p>
              <a:p>
                <a:pPr marL="1257270" lvl="1" indent="-514350"/>
                <a:r>
                  <a:rPr lang="en-US" dirty="0"/>
                  <a:t>No pruning.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Combine the predictions (average or majority vote) to get the final result.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AD6FE-E3F7-48AA-ABD8-5A0DDE2082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15" y="1177758"/>
                <a:ext cx="10327008" cy="4100298"/>
              </a:xfrm>
              <a:blipFill>
                <a:blip r:embed="rId3"/>
                <a:stretch>
                  <a:fillRect l="-1240" t="-1337" r="-1358" b="-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DC586-4A31-4DBB-8680-A10BFEC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B45181-187D-4702-81EB-ACA4329668BE}"/>
              </a:ext>
            </a:extLst>
          </p:cNvPr>
          <p:cNvSpPr txBox="1"/>
          <p:nvPr/>
        </p:nvSpPr>
        <p:spPr>
          <a:xfrm>
            <a:off x="1031358" y="5497975"/>
            <a:ext cx="10643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Question: why don’t we prune?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5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DEBC-3952-41F8-BBF2-A557C826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decision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04E9-2DD1-4567-A57C-B4801F54A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768" y="1228266"/>
            <a:ext cx="10426464" cy="4928074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Classification through sequential decisions.</a:t>
            </a:r>
          </a:p>
          <a:p>
            <a:pPr marL="457200" indent="-457200">
              <a:buFontTx/>
              <a:buChar char="-"/>
            </a:pPr>
            <a:r>
              <a:rPr lang="en-US" dirty="0"/>
              <a:t>Similar to human decision making.</a:t>
            </a:r>
          </a:p>
          <a:p>
            <a:pPr marL="457200" indent="-457200">
              <a:buFontTx/>
              <a:buChar char="-"/>
            </a:pPr>
            <a:r>
              <a:rPr lang="en-US" dirty="0"/>
              <a:t>Algorithm decides what path to follow at each step.</a:t>
            </a:r>
          </a:p>
          <a:p>
            <a:pPr marL="457200" indent="-457200">
              <a:buFontTx/>
              <a:buChar char="-"/>
            </a:pPr>
            <a:r>
              <a:rPr lang="en-US" dirty="0"/>
              <a:t>The tree is built out by choosing features and thresholds that minimize the error of the prediction product, based on different metrics that we’ll explore next.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765F4-86E7-4947-81BF-23F155AD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F6CE97-F46E-4D4D-B3F6-568D9629E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390" y="3832054"/>
            <a:ext cx="2457395" cy="23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52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219085C-C50B-4A4C-A7C4-4583E8FE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2747962"/>
            <a:ext cx="10363200" cy="1362076"/>
          </a:xfrm>
        </p:spPr>
        <p:txBody>
          <a:bodyPr/>
          <a:lstStyle/>
          <a:p>
            <a:r>
              <a:rPr lang="en-US" dirty="0"/>
              <a:t>Common Boosting Techniques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5CAEDA-E0E0-41DB-8A59-5198DB489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3429000"/>
            <a:ext cx="10363200" cy="387093"/>
          </a:xfrm>
        </p:spPr>
        <p:txBody>
          <a:bodyPr/>
          <a:lstStyle/>
          <a:p>
            <a:r>
              <a:rPr lang="en-US" dirty="0"/>
              <a:t>Kaggle killers.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7F5ED-5D5E-4934-B2EA-54F80229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51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C788-F7FD-445B-9B64-31F9F95A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DE82-A18B-4CBD-810D-8970CCD4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496" y="1180754"/>
            <a:ext cx="10327008" cy="475134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AdaBoost is the essential boosting algorithm. It reweights the dataset before each new subsampling based on the performance of the last classifier.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Main difference with bagging: SEQUENTIAL.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8906D-FC79-493D-B09B-69495620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EA7309-7A52-42B6-AE15-E009CB22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74" y="3223883"/>
            <a:ext cx="7699851" cy="307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112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958B-A3CB-4235-9693-6DE7B07B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5C0D2-30D9-4ADC-AAF8-E4B8C869E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Instead of resampling, uses training set re-weighting. At each iteration, the re-weighting factor is given by: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the weighted error of weak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b="0" dirty="0"/>
                  <a:t>Letting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</m:oMath>
                </a14:m>
                <a:r>
                  <a:rPr lang="en-US" dirty="0"/>
                  <a:t> for m&gt;1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5C0D2-30D9-4ADC-AAF8-E4B8C869E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40" t="-2594" b="-105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57294-D85E-4F62-A810-267E5258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324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9EA4-2124-4C44-BB5F-3194246C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B70B5C-7ADA-4B95-A7B4-274359D80E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3415" y="1177758"/>
                <a:ext cx="10327008" cy="4872168"/>
              </a:xfrm>
            </p:spPr>
            <p:txBody>
              <a:bodyPr/>
              <a:lstStyle/>
              <a:p>
                <a:r>
                  <a:rPr lang="en-US" dirty="0"/>
                  <a:t>It can be shown that AdaBoost can also be described in the gradient boosting framework, where the loss being minimized is exponential loss: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Splitting the loss into correctly and incorrectly classified datapoints and differentiating, we can get to the results above.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B70B5C-7ADA-4B95-A7B4-274359D80E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15" y="1177758"/>
                <a:ext cx="10327008" cy="4872168"/>
              </a:xfrm>
              <a:blipFill>
                <a:blip r:embed="rId2"/>
                <a:stretch>
                  <a:fillRect l="-1240" t="-1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6B33-89CE-4F8B-9710-C7E6F4A1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24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DFF7-6293-4A0A-8D97-73CEAD1C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995E5-9563-4CCC-92C4-CC881FBCF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 AdaBoost has been known to perform better than SVMs with less parameters to tune. Main parameters to set are:</a:t>
            </a:r>
          </a:p>
          <a:p>
            <a:pPr marL="457200" indent="-457200">
              <a:buFontTx/>
              <a:buChar char="-"/>
            </a:pPr>
            <a:r>
              <a:rPr lang="en-US" dirty="0"/>
              <a:t>Weak classifier to use</a:t>
            </a:r>
          </a:p>
          <a:p>
            <a:pPr marL="457200" indent="-457200">
              <a:buFontTx/>
              <a:buChar char="-"/>
            </a:pPr>
            <a:r>
              <a:rPr lang="en-US" dirty="0"/>
              <a:t>Number of boosting rounds</a:t>
            </a:r>
          </a:p>
          <a:p>
            <a:endParaRPr lang="en-US" dirty="0"/>
          </a:p>
          <a:p>
            <a:r>
              <a:rPr lang="en-US" dirty="0"/>
              <a:t>Disadvantages:</a:t>
            </a:r>
          </a:p>
          <a:p>
            <a:pPr marL="457200" indent="-457200">
              <a:buFontTx/>
              <a:buChar char="-"/>
            </a:pPr>
            <a:r>
              <a:rPr lang="en-US" dirty="0"/>
              <a:t>Can be sensitive to noisy data and outliers.</a:t>
            </a:r>
          </a:p>
          <a:p>
            <a:pPr marL="457200" indent="-457200">
              <a:buFontTx/>
              <a:buChar char="-"/>
            </a:pPr>
            <a:r>
              <a:rPr lang="en-US" dirty="0"/>
              <a:t>Must adjust for cost-sensitive or imbalanced problems</a:t>
            </a:r>
          </a:p>
          <a:p>
            <a:pPr marL="457200" indent="-457200">
              <a:buFontTx/>
              <a:buChar char="-"/>
            </a:pPr>
            <a:r>
              <a:rPr lang="en-US" dirty="0"/>
              <a:t>Must be modified for multiclass problems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CAD9B-8915-4B51-91F9-085E1779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49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C788-F7FD-445B-9B64-31F9F95A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DE82-A18B-4CBD-810D-8970CCD4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86" y="1180754"/>
            <a:ext cx="11239018" cy="4751340"/>
          </a:xfrm>
        </p:spPr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is essentially a very efficient Gradient Boosting Decision Tree implementation with some interesting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Regularization: </a:t>
            </a:r>
            <a:r>
              <a:rPr lang="en-US" sz="2000" dirty="0"/>
              <a:t>Can use L1 or L2 regularization.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Handling sparse data: </a:t>
            </a:r>
            <a:r>
              <a:rPr lang="en-US" sz="2000" dirty="0"/>
              <a:t>Incorporates a sparsity-aware split finding algorithm to handle different types of sparsity patterns in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Weighted quantile sketch:</a:t>
            </a:r>
            <a:r>
              <a:rPr lang="en-US" sz="2000" dirty="0"/>
              <a:t> Uses distributed weighted quantile sketch algorithm to effectively handle weighted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Block structure for parallel learning: </a:t>
            </a:r>
            <a:r>
              <a:rPr lang="en-US" sz="2000" dirty="0"/>
              <a:t>Makes use of multiple cores on the CPU, possible because of a block structure in its system design. Block structure enables the data layout to be reused.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Cache awareness:</a:t>
            </a:r>
            <a:r>
              <a:rPr lang="en-US" sz="2000" dirty="0"/>
              <a:t> Allocates internal buffers in each thread, where the gradient statistics can be stored.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Out-of-core computing: </a:t>
            </a:r>
            <a:r>
              <a:rPr lang="en-US" sz="2000" dirty="0"/>
              <a:t>Optimizes the available disk space and maximizes its usage when handling huge datasets that do not fit into memory.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8906D-FC79-493D-B09B-69495620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077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96B286-405F-40AB-B0B6-A5B82E4234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3415" y="1177758"/>
                <a:ext cx="10327008" cy="5095451"/>
              </a:xfrm>
            </p:spPr>
            <p:txBody>
              <a:bodyPr/>
              <a:lstStyle/>
              <a:p>
                <a:pPr fontAlgn="base"/>
                <a:r>
                  <a:rPr lang="en-US" dirty="0"/>
                  <a:t>Three main forms of gradient boosting are supported:</a:t>
                </a:r>
              </a:p>
              <a:p>
                <a:pPr fontAlgn="base"/>
                <a:r>
                  <a:rPr lang="en-US" b="1" dirty="0"/>
                  <a:t>Gradient Boosting</a:t>
                </a:r>
                <a:r>
                  <a:rPr lang="en-US" dirty="0"/>
                  <a:t> algorithm, as we defined above.</a:t>
                </a:r>
              </a:p>
              <a:p>
                <a:pPr fontAlgn="base"/>
                <a:r>
                  <a:rPr lang="en-US" b="1" dirty="0"/>
                  <a:t>Stochastic Gradient Boosting</a:t>
                </a:r>
                <a:r>
                  <a:rPr lang="en-US" dirty="0"/>
                  <a:t> with sub-sampling at the row, column and column per split levels.</a:t>
                </a:r>
              </a:p>
              <a:p>
                <a:pPr marL="1200120" lvl="1" indent="-457200" fontAlgn="base">
                  <a:buFont typeface="Arial" panose="020B0604020202020204" pitchFamily="34" charset="0"/>
                  <a:buChar char="•"/>
                </a:pPr>
                <a:r>
                  <a:rPr lang="en-US" dirty="0"/>
                  <a:t>Random procedure where we subsample observations and features</a:t>
                </a:r>
              </a:p>
              <a:p>
                <a:pPr fontAlgn="base"/>
                <a:r>
                  <a:rPr lang="en-US" b="1" dirty="0"/>
                  <a:t>Regularized Gradient Boosting</a:t>
                </a:r>
                <a:r>
                  <a:rPr lang="en-US" dirty="0"/>
                  <a:t> with both L1 and L2 regularization.</a:t>
                </a:r>
              </a:p>
              <a:p>
                <a:pPr marL="1200120" lvl="1" indent="-457200" fontAlgn="base">
                  <a:buFont typeface="Arial" panose="020B0604020202020204" pitchFamily="34" charset="0"/>
                  <a:buChar char="•"/>
                </a:pPr>
                <a:r>
                  <a:rPr lang="en-US" dirty="0"/>
                  <a:t>	We add a regularization term to the loss function that we are optimizing: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2" indent="0" fontAlgn="base">
                  <a:buNone/>
                </a:pPr>
                <a:r>
                  <a:rPr lang="en-US" sz="2400" dirty="0"/>
                  <a:t>	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 indent="0" fontAlgn="base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96B286-405F-40AB-B0B6-A5B82E4234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15" y="1177758"/>
                <a:ext cx="10327008" cy="5095451"/>
              </a:xfrm>
              <a:blipFill>
                <a:blip r:embed="rId2"/>
                <a:stretch>
                  <a:fillRect l="-1240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A0D65-A3B2-4E7B-BF62-4AAA7E3E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46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DEA3DC-E470-4673-B845-8417233A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215900"/>
            <a:ext cx="11493500" cy="768350"/>
          </a:xfrm>
        </p:spPr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977958-34D0-4939-9D7C-3C48C53FFB14}"/>
              </a:ext>
            </a:extLst>
          </p:cNvPr>
          <p:cNvSpPr/>
          <p:nvPr/>
        </p:nvSpPr>
        <p:spPr>
          <a:xfrm rot="10800000">
            <a:off x="4344925" y="5455048"/>
            <a:ext cx="322768" cy="35619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EBC6E-4DED-482F-AEEF-50FD4DC0C4B2}"/>
              </a:ext>
            </a:extLst>
          </p:cNvPr>
          <p:cNvSpPr txBox="1"/>
          <p:nvPr/>
        </p:nvSpPr>
        <p:spPr>
          <a:xfrm>
            <a:off x="6334833" y="5821705"/>
            <a:ext cx="259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Number of leaves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EDD8759-91A5-47AE-83B6-EA48F72D0D5F}"/>
              </a:ext>
            </a:extLst>
          </p:cNvPr>
          <p:cNvSpPr/>
          <p:nvPr/>
        </p:nvSpPr>
        <p:spPr>
          <a:xfrm rot="11254780" flipH="1">
            <a:off x="4572409" y="5968083"/>
            <a:ext cx="1774925" cy="178693"/>
          </a:xfrm>
          <a:custGeom>
            <a:avLst/>
            <a:gdLst>
              <a:gd name="connsiteX0" fmla="*/ 0 w 1637414"/>
              <a:gd name="connsiteY0" fmla="*/ 319821 h 404882"/>
              <a:gd name="connsiteX1" fmla="*/ 754912 w 1637414"/>
              <a:gd name="connsiteY1" fmla="*/ 845 h 404882"/>
              <a:gd name="connsiteX2" fmla="*/ 1637414 w 1637414"/>
              <a:gd name="connsiteY2" fmla="*/ 404882 h 40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414" h="404882">
                <a:moveTo>
                  <a:pt x="0" y="319821"/>
                </a:moveTo>
                <a:cubicBezTo>
                  <a:pt x="241005" y="153244"/>
                  <a:pt x="482010" y="-13332"/>
                  <a:pt x="754912" y="845"/>
                </a:cubicBezTo>
                <a:cubicBezTo>
                  <a:pt x="1027814" y="15022"/>
                  <a:pt x="1332614" y="209952"/>
                  <a:pt x="1637414" y="404882"/>
                </a:cubicBezTo>
              </a:path>
            </a:pathLst>
          </a:custGeom>
          <a:ln w="127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4BC656-2C48-446B-BC3F-D4E41153B513}"/>
              </a:ext>
            </a:extLst>
          </p:cNvPr>
          <p:cNvSpPr/>
          <p:nvPr/>
        </p:nvSpPr>
        <p:spPr>
          <a:xfrm rot="10800000">
            <a:off x="5432804" y="5465200"/>
            <a:ext cx="322768" cy="35619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2167C9A-A0C8-4F62-9BAD-3C029FD0C807}"/>
              </a:ext>
            </a:extLst>
          </p:cNvPr>
          <p:cNvSpPr/>
          <p:nvPr/>
        </p:nvSpPr>
        <p:spPr>
          <a:xfrm flipH="1">
            <a:off x="5645824" y="5303834"/>
            <a:ext cx="1774925" cy="178693"/>
          </a:xfrm>
          <a:custGeom>
            <a:avLst/>
            <a:gdLst>
              <a:gd name="connsiteX0" fmla="*/ 0 w 1637414"/>
              <a:gd name="connsiteY0" fmla="*/ 319821 h 404882"/>
              <a:gd name="connsiteX1" fmla="*/ 754912 w 1637414"/>
              <a:gd name="connsiteY1" fmla="*/ 845 h 404882"/>
              <a:gd name="connsiteX2" fmla="*/ 1637414 w 1637414"/>
              <a:gd name="connsiteY2" fmla="*/ 404882 h 40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414" h="404882">
                <a:moveTo>
                  <a:pt x="0" y="319821"/>
                </a:moveTo>
                <a:cubicBezTo>
                  <a:pt x="241005" y="153244"/>
                  <a:pt x="482010" y="-13332"/>
                  <a:pt x="754912" y="845"/>
                </a:cubicBezTo>
                <a:cubicBezTo>
                  <a:pt x="1027814" y="15022"/>
                  <a:pt x="1332614" y="209952"/>
                  <a:pt x="1637414" y="404882"/>
                </a:cubicBezTo>
              </a:path>
            </a:pathLst>
          </a:custGeom>
          <a:ln w="127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2F924-93A1-4D7E-BC7B-C3552B76D13F}"/>
              </a:ext>
            </a:extLst>
          </p:cNvPr>
          <p:cNvSpPr txBox="1"/>
          <p:nvPr/>
        </p:nvSpPr>
        <p:spPr>
          <a:xfrm>
            <a:off x="7420748" y="5370201"/>
            <a:ext cx="362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Leaf weights: prediction of each leaf</a:t>
            </a:r>
          </a:p>
        </p:txBody>
      </p:sp>
    </p:spTree>
    <p:extLst>
      <p:ext uri="{BB962C8B-B14F-4D97-AF65-F5344CB8AC3E}">
        <p14:creationId xmlns:p14="http://schemas.microsoft.com/office/powerpoint/2010/main" val="109400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B93490-A1BA-4B6E-8D38-1961A0EACD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XGBoost uses second-order approximation to the loss function to quickly optimize the following objective: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second order approximation is: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Removing constant terms: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B93490-A1BA-4B6E-8D38-1961A0EACD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40" t="-2594" b="-149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2FEE6-C12E-47BD-A11C-4CD5369A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47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3AF24-9BA2-4F47-A008-C1334AE8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215900"/>
            <a:ext cx="11493500" cy="768350"/>
          </a:xfrm>
        </p:spPr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A5F9A4-D304-4526-9930-6EBEFED0DB9B}"/>
              </a:ext>
            </a:extLst>
          </p:cNvPr>
          <p:cNvSpPr/>
          <p:nvPr/>
        </p:nvSpPr>
        <p:spPr>
          <a:xfrm rot="10800000">
            <a:off x="5661390" y="4126655"/>
            <a:ext cx="416605" cy="35619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33A0A-78CE-41AE-813A-484307804478}"/>
              </a:ext>
            </a:extLst>
          </p:cNvPr>
          <p:cNvSpPr txBox="1"/>
          <p:nvPr/>
        </p:nvSpPr>
        <p:spPr>
          <a:xfrm>
            <a:off x="7640665" y="4689465"/>
            <a:ext cx="259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First order gradient of loss w.r.t F(x)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74CC5D8-0320-4AB0-A706-E3030176801D}"/>
              </a:ext>
            </a:extLst>
          </p:cNvPr>
          <p:cNvSpPr/>
          <p:nvPr/>
        </p:nvSpPr>
        <p:spPr>
          <a:xfrm rot="11816939" flipH="1">
            <a:off x="5869693" y="4739595"/>
            <a:ext cx="1779419" cy="120716"/>
          </a:xfrm>
          <a:custGeom>
            <a:avLst/>
            <a:gdLst>
              <a:gd name="connsiteX0" fmla="*/ 0 w 1637414"/>
              <a:gd name="connsiteY0" fmla="*/ 319821 h 404882"/>
              <a:gd name="connsiteX1" fmla="*/ 754912 w 1637414"/>
              <a:gd name="connsiteY1" fmla="*/ 845 h 404882"/>
              <a:gd name="connsiteX2" fmla="*/ 1637414 w 1637414"/>
              <a:gd name="connsiteY2" fmla="*/ 404882 h 40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414" h="404882">
                <a:moveTo>
                  <a:pt x="0" y="319821"/>
                </a:moveTo>
                <a:cubicBezTo>
                  <a:pt x="241005" y="153244"/>
                  <a:pt x="482010" y="-13332"/>
                  <a:pt x="754912" y="845"/>
                </a:cubicBezTo>
                <a:cubicBezTo>
                  <a:pt x="1027814" y="15022"/>
                  <a:pt x="1332614" y="209952"/>
                  <a:pt x="1637414" y="404882"/>
                </a:cubicBezTo>
              </a:path>
            </a:pathLst>
          </a:custGeom>
          <a:ln w="127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B6FD551-7C14-4665-8E2E-ADDDBEBEC395}"/>
              </a:ext>
            </a:extLst>
          </p:cNvPr>
          <p:cNvSpPr/>
          <p:nvPr/>
        </p:nvSpPr>
        <p:spPr>
          <a:xfrm rot="20897288" flipH="1">
            <a:off x="7986590" y="3583621"/>
            <a:ext cx="1802123" cy="217808"/>
          </a:xfrm>
          <a:custGeom>
            <a:avLst/>
            <a:gdLst>
              <a:gd name="connsiteX0" fmla="*/ 0 w 1637414"/>
              <a:gd name="connsiteY0" fmla="*/ 319821 h 404882"/>
              <a:gd name="connsiteX1" fmla="*/ 754912 w 1637414"/>
              <a:gd name="connsiteY1" fmla="*/ 845 h 404882"/>
              <a:gd name="connsiteX2" fmla="*/ 1637414 w 1637414"/>
              <a:gd name="connsiteY2" fmla="*/ 404882 h 40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414" h="404882">
                <a:moveTo>
                  <a:pt x="0" y="319821"/>
                </a:moveTo>
                <a:cubicBezTo>
                  <a:pt x="241005" y="153244"/>
                  <a:pt x="482010" y="-13332"/>
                  <a:pt x="754912" y="845"/>
                </a:cubicBezTo>
                <a:cubicBezTo>
                  <a:pt x="1027814" y="15022"/>
                  <a:pt x="1332614" y="209952"/>
                  <a:pt x="1637414" y="404882"/>
                </a:cubicBezTo>
              </a:path>
            </a:pathLst>
          </a:custGeom>
          <a:ln w="127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4EA7B9-886D-4A75-986B-CC1A02C7AC1B}"/>
              </a:ext>
            </a:extLst>
          </p:cNvPr>
          <p:cNvSpPr/>
          <p:nvPr/>
        </p:nvSpPr>
        <p:spPr>
          <a:xfrm rot="10800000">
            <a:off x="7683197" y="4071898"/>
            <a:ext cx="416605" cy="35619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567951-C0BB-4C99-94A8-44C75521F6A4}"/>
              </a:ext>
            </a:extLst>
          </p:cNvPr>
          <p:cNvSpPr txBox="1"/>
          <p:nvPr/>
        </p:nvSpPr>
        <p:spPr>
          <a:xfrm>
            <a:off x="9792061" y="3333370"/>
            <a:ext cx="259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Second order gradient of loss w.r.t F(x)</a:t>
            </a:r>
          </a:p>
        </p:txBody>
      </p:sp>
    </p:spTree>
    <p:extLst>
      <p:ext uri="{BB962C8B-B14F-4D97-AF65-F5344CB8AC3E}">
        <p14:creationId xmlns:p14="http://schemas.microsoft.com/office/powerpoint/2010/main" val="278094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10E8-4990-4433-998D-D93AA817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0EAA0-27B8-408E-A2A0-101AC782B1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3415" y="1177758"/>
                <a:ext cx="10327008" cy="4829637"/>
              </a:xfrm>
            </p:spPr>
            <p:txBody>
              <a:bodyPr/>
              <a:lstStyle/>
              <a:p>
                <a:r>
                  <a:rPr lang="en-US" sz="2600" dirty="0"/>
                  <a:t>This expression is used in </a:t>
                </a:r>
                <a:r>
                  <a:rPr lang="en-US" sz="2600" dirty="0" err="1"/>
                  <a:t>XGBoost</a:t>
                </a:r>
                <a:r>
                  <a:rPr lang="en-US" sz="2600" dirty="0"/>
                  <a:t> to define a structure score for each tree. Expanding the regularization term, and 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600" dirty="0"/>
                  <a:t> as the instance set of leaf j, we can compute the optimal weight of leaf j with:</a:t>
                </a:r>
              </a:p>
              <a:p>
                <a:endParaRPr lang="en-US" sz="2600" dirty="0"/>
              </a:p>
              <a:p>
                <a:endParaRPr lang="en-US" sz="2600" dirty="0"/>
              </a:p>
              <a:p>
                <a:endParaRPr lang="en-US" sz="2600" dirty="0"/>
              </a:p>
              <a:p>
                <a:r>
                  <a:rPr lang="en-US" sz="2600" dirty="0"/>
                  <a:t>With this, we can calculate the optimal loss value for a given tree structure: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0EAA0-27B8-408E-A2A0-101AC782B1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15" y="1177758"/>
                <a:ext cx="10327008" cy="4829637"/>
              </a:xfrm>
              <a:blipFill>
                <a:blip r:embed="rId2"/>
                <a:stretch>
                  <a:fillRect l="-1063" t="-1010" r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73901-22C7-467A-8970-9646BAF5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48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EAC03B-31DB-4BCE-8191-7813944A9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336" y="2521502"/>
            <a:ext cx="3447327" cy="13372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795B18-604F-469E-AEFA-0BF32C650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933" y="4471970"/>
            <a:ext cx="6430132" cy="172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014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294E-41BE-4214-BD70-AA3EF186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5E143-11BD-480C-91FC-FE0DE8D76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we calculate this in practice?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B70B8-FB63-4599-9AD5-C6C26F16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68FA9-9327-4CB1-8845-B646DC1FB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14" y="1786269"/>
            <a:ext cx="8904740" cy="425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2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3045-1D88-49BF-9CE7-69729C27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decision tree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3A6BBD-F6BC-437D-B211-DFD0CAB29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2496" y="1177758"/>
                <a:ext cx="10327008" cy="4861535"/>
              </a:xfrm>
            </p:spPr>
            <p:txBody>
              <a:bodyPr/>
              <a:lstStyle/>
              <a:p>
                <a:r>
                  <a:rPr lang="en-US" b="1" dirty="0"/>
                  <a:t>Gini impurity Index:</a:t>
                </a:r>
                <a:r>
                  <a:rPr lang="en-US" dirty="0"/>
                  <a:t> measures how often a randomly chosen element from a subset S would be incorrectly labeled if randomly labeled following the label distribution of the current subset.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Measures purity.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When all elements in S belong to one class (max purity), the sum equals one and the </a:t>
                </a:r>
                <a:r>
                  <a:rPr lang="en-US" dirty="0" err="1"/>
                  <a:t>gini</a:t>
                </a:r>
                <a:r>
                  <a:rPr lang="en-US" dirty="0"/>
                  <a:t> index is thus zero.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3A6BBD-F6BC-437D-B211-DFD0CAB29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2496" y="1177758"/>
                <a:ext cx="10327008" cy="4861535"/>
              </a:xfrm>
              <a:blipFill>
                <a:blip r:embed="rId2"/>
                <a:stretch>
                  <a:fillRect l="-1240" t="-1128" r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00C12-3CC5-491F-B796-82A20B17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6321112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F8C5A4-A092-43C5-9FFE-5DD9B4804DB4}"/>
              </a:ext>
            </a:extLst>
          </p:cNvPr>
          <p:cNvSpPr/>
          <p:nvPr/>
        </p:nvSpPr>
        <p:spPr>
          <a:xfrm>
            <a:off x="6825280" y="2465684"/>
            <a:ext cx="369332" cy="36933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8AC2A3-57D0-467B-9E48-465C9CA02B20}"/>
              </a:ext>
            </a:extLst>
          </p:cNvPr>
          <p:cNvSpPr/>
          <p:nvPr/>
        </p:nvSpPr>
        <p:spPr>
          <a:xfrm>
            <a:off x="7215878" y="3031624"/>
            <a:ext cx="414315" cy="41431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A5548F7-CB10-489D-932E-4A790DB3802A}"/>
              </a:ext>
            </a:extLst>
          </p:cNvPr>
          <p:cNvSpPr/>
          <p:nvPr/>
        </p:nvSpPr>
        <p:spPr>
          <a:xfrm>
            <a:off x="7215878" y="2496108"/>
            <a:ext cx="3551273" cy="194766"/>
          </a:xfrm>
          <a:custGeom>
            <a:avLst/>
            <a:gdLst>
              <a:gd name="connsiteX0" fmla="*/ 0 w 3572539"/>
              <a:gd name="connsiteY0" fmla="*/ 446567 h 446567"/>
              <a:gd name="connsiteX1" fmla="*/ 2498651 w 3572539"/>
              <a:gd name="connsiteY1" fmla="*/ 0 h 446567"/>
              <a:gd name="connsiteX2" fmla="*/ 3572539 w 3572539"/>
              <a:gd name="connsiteY2" fmla="*/ 446567 h 446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2539" h="446567">
                <a:moveTo>
                  <a:pt x="0" y="446567"/>
                </a:moveTo>
                <a:cubicBezTo>
                  <a:pt x="951614" y="223283"/>
                  <a:pt x="1903228" y="0"/>
                  <a:pt x="2498651" y="0"/>
                </a:cubicBezTo>
                <a:cubicBezTo>
                  <a:pt x="3094074" y="0"/>
                  <a:pt x="3333306" y="223283"/>
                  <a:pt x="3572539" y="446567"/>
                </a:cubicBezTo>
              </a:path>
            </a:pathLst>
          </a:custGeom>
          <a:ln w="127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FAD046-0892-4783-93C0-BF4A06057325}"/>
              </a:ext>
            </a:extLst>
          </p:cNvPr>
          <p:cNvSpPr/>
          <p:nvPr/>
        </p:nvSpPr>
        <p:spPr>
          <a:xfrm>
            <a:off x="7630193" y="3052381"/>
            <a:ext cx="1637414" cy="186400"/>
          </a:xfrm>
          <a:custGeom>
            <a:avLst/>
            <a:gdLst>
              <a:gd name="connsiteX0" fmla="*/ 0 w 1637414"/>
              <a:gd name="connsiteY0" fmla="*/ 319821 h 404882"/>
              <a:gd name="connsiteX1" fmla="*/ 754912 w 1637414"/>
              <a:gd name="connsiteY1" fmla="*/ 845 h 404882"/>
              <a:gd name="connsiteX2" fmla="*/ 1637414 w 1637414"/>
              <a:gd name="connsiteY2" fmla="*/ 404882 h 40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414" h="404882">
                <a:moveTo>
                  <a:pt x="0" y="319821"/>
                </a:moveTo>
                <a:cubicBezTo>
                  <a:pt x="241005" y="153244"/>
                  <a:pt x="482010" y="-13332"/>
                  <a:pt x="754912" y="845"/>
                </a:cubicBezTo>
                <a:cubicBezTo>
                  <a:pt x="1027814" y="15022"/>
                  <a:pt x="1332614" y="209952"/>
                  <a:pt x="1637414" y="404882"/>
                </a:cubicBezTo>
              </a:path>
            </a:pathLst>
          </a:custGeom>
          <a:ln w="127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693B0-7AAE-4CEB-83B6-DAA62954BC2F}"/>
              </a:ext>
            </a:extLst>
          </p:cNvPr>
          <p:cNvSpPr txBox="1"/>
          <p:nvPr/>
        </p:nvSpPr>
        <p:spPr>
          <a:xfrm>
            <a:off x="9846423" y="2715125"/>
            <a:ext cx="199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Number of classes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23C641-2CA1-4438-B995-D71E100941C4}"/>
              </a:ext>
            </a:extLst>
          </p:cNvPr>
          <p:cNvSpPr txBox="1"/>
          <p:nvPr/>
        </p:nvSpPr>
        <p:spPr>
          <a:xfrm>
            <a:off x="8269464" y="3311879"/>
            <a:ext cx="199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Proportion of elements of class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in subset S</a:t>
            </a:r>
          </a:p>
        </p:txBody>
      </p:sp>
    </p:spTree>
    <p:extLst>
      <p:ext uri="{BB962C8B-B14F-4D97-AF65-F5344CB8AC3E}">
        <p14:creationId xmlns:p14="http://schemas.microsoft.com/office/powerpoint/2010/main" val="81217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animBg="1"/>
      <p:bldP spid="6" grpId="0" uiExpand="1" animBg="1"/>
      <p:bldP spid="7" grpId="0" uiExpand="1" animBg="1"/>
      <p:bldP spid="8" grpId="0" uiExpan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A6C9-A15D-4692-BE79-3ED6A53D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02F3A-48C5-429A-AD8B-F605A96D85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Remember, we still want to find the tree structure that minimizes our loss, which means best score structure. Doing this for all possible tree structures is unfeasible.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 greedy algorithm that starts from a single leaf and iteratively adds branches to the tree is used instead.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are the instance sets of left and right nodes after the split. 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then the loss reduction after the split is given by: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02F3A-48C5-429A-AD8B-F605A96D8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3" t="-2594" r="-118" b="-8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28851-0B51-4E85-9510-60F7E8A8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AF63A-D786-4AB6-B843-FFE8A26F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922" y="4878131"/>
            <a:ext cx="7708155" cy="107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680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D902-7B00-4686-ABA8-D1D99678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B51C-49AC-4215-AAD0-A2D81A3F5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adds multiple other important advancements that make it state of the art in several industrial applications.</a:t>
            </a:r>
          </a:p>
          <a:p>
            <a:r>
              <a:rPr lang="en-US" dirty="0"/>
              <a:t>In practice:</a:t>
            </a:r>
          </a:p>
          <a:p>
            <a:pPr marL="457200" indent="-457200">
              <a:buFontTx/>
              <a:buChar char="-"/>
            </a:pPr>
            <a:r>
              <a:rPr lang="en-US" dirty="0"/>
              <a:t>Can take a while to run if you don’t set the </a:t>
            </a:r>
            <a:r>
              <a:rPr lang="en-US" dirty="0" err="1"/>
              <a:t>n_jobs</a:t>
            </a:r>
            <a:r>
              <a:rPr lang="en-US" dirty="0"/>
              <a:t> parameter correctly</a:t>
            </a:r>
          </a:p>
          <a:p>
            <a:pPr marL="457200" indent="-457200">
              <a:buFontTx/>
              <a:buChar char="-"/>
            </a:pPr>
            <a:r>
              <a:rPr lang="en-US" dirty="0"/>
              <a:t>Defining the eta parameter (analogous to learning rate) and </a:t>
            </a:r>
            <a:r>
              <a:rPr lang="en-US" dirty="0" err="1"/>
              <a:t>max_depth</a:t>
            </a:r>
            <a:r>
              <a:rPr lang="en-US" dirty="0"/>
              <a:t> is crucial to obtain good performance.</a:t>
            </a:r>
          </a:p>
          <a:p>
            <a:pPr marL="457200" indent="-457200">
              <a:buFontTx/>
              <a:buChar char="-"/>
            </a:pPr>
            <a:r>
              <a:rPr lang="en-US" dirty="0"/>
              <a:t>Alpha parameter controls L1 regularization, can be increased on high dimensionality problems to increase run time.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E3D73-3A49-46E2-9606-40701027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851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3769-D780-4400-A4ED-0CFD6F13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62117-EBB8-4017-93A2-F43A0E309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approach to parameter tuning: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Cross-validate </a:t>
            </a:r>
            <a:r>
              <a:rPr lang="en-US" sz="2400" b="1" dirty="0"/>
              <a:t>learning rate</a:t>
            </a:r>
            <a:r>
              <a:rPr lang="en-US" sz="2400" dirty="0"/>
              <a:t>. 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Determine the </a:t>
            </a:r>
            <a:r>
              <a:rPr lang="en-US" sz="2400" b="1" dirty="0"/>
              <a:t>optimum number of trees for this learning rate</a:t>
            </a:r>
            <a:r>
              <a:rPr lang="en-US" sz="2400" dirty="0"/>
              <a:t>. </a:t>
            </a:r>
            <a:r>
              <a:rPr lang="en-US" sz="2400" dirty="0" err="1"/>
              <a:t>XGBoost</a:t>
            </a:r>
            <a:r>
              <a:rPr lang="en-US" sz="2400" dirty="0"/>
              <a:t> can perform cross-validation at each boosting iteration for this, with the “cv” function.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Tune tree-specific parameters</a:t>
            </a:r>
            <a:r>
              <a:rPr lang="en-US" sz="2400" dirty="0"/>
              <a:t> (</a:t>
            </a:r>
            <a:r>
              <a:rPr lang="en-US" sz="2400" dirty="0" err="1"/>
              <a:t>max_depth</a:t>
            </a:r>
            <a:r>
              <a:rPr lang="en-US" sz="2400" dirty="0"/>
              <a:t>, </a:t>
            </a:r>
            <a:r>
              <a:rPr lang="en-US" sz="2400" dirty="0" err="1"/>
              <a:t>min_child_weight</a:t>
            </a:r>
            <a:r>
              <a:rPr lang="en-US" sz="2400" dirty="0"/>
              <a:t>, gamma, subsample, </a:t>
            </a:r>
            <a:r>
              <a:rPr lang="en-US" sz="2400" dirty="0" err="1"/>
              <a:t>colsample_bytree</a:t>
            </a:r>
            <a:r>
              <a:rPr lang="en-US" sz="2400" dirty="0"/>
              <a:t>) for chosen learning rate and number of trees.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Tune </a:t>
            </a:r>
            <a:r>
              <a:rPr lang="en-US" sz="2400" b="1" dirty="0"/>
              <a:t>regularization parameters</a:t>
            </a:r>
            <a:r>
              <a:rPr lang="en-US" sz="2400" dirty="0"/>
              <a:t> (lambda, alpha).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5A1E8-1B42-4B5F-9AA3-B63566BF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350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9590-24DE-4280-9FC8-4464D2F7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LGBM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AE67-799E-48C8-ACBC-302E2307B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1177758"/>
            <a:ext cx="6109645" cy="46211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Stands for Light Gradient Boosted Machines. It is a library for training GBMs developed by Microsoft, and it competes with </a:t>
            </a:r>
            <a:r>
              <a:rPr lang="en-US" sz="2400" dirty="0" err="1"/>
              <a:t>XGBoost</a:t>
            </a:r>
            <a:r>
              <a:rPr lang="en-US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Extremely </a:t>
            </a:r>
            <a:r>
              <a:rPr lang="en-US" sz="2400" dirty="0">
                <a:solidFill>
                  <a:srgbClr val="C00000"/>
                </a:solidFill>
              </a:rPr>
              <a:t>efficient implementation</a:t>
            </a:r>
            <a:r>
              <a:rPr lang="en-US" sz="24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Usually much faster than </a:t>
            </a:r>
            <a:r>
              <a:rPr lang="en-US" sz="2400" dirty="0" err="1"/>
              <a:t>XGBoost</a:t>
            </a:r>
            <a:r>
              <a:rPr lang="en-US" sz="2400" dirty="0"/>
              <a:t> with low hit on accuracy.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Main contributions are two novel techniques to speed up split analysis: </a:t>
            </a:r>
            <a:r>
              <a:rPr lang="en-US" sz="2400" dirty="0">
                <a:solidFill>
                  <a:srgbClr val="C00000"/>
                </a:solidFill>
              </a:rPr>
              <a:t>Gradient based one-side sampling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Exclusive Feature Building</a:t>
            </a:r>
            <a:r>
              <a:rPr lang="en-US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Leaf-wise tree growth vs level-wise tree growth of </a:t>
            </a:r>
            <a:r>
              <a:rPr lang="en-US" sz="2400" dirty="0" err="1"/>
              <a:t>XGBoost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3FFC3-C54B-4F98-90E1-00DB09AE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53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5C2D27-44F5-4F0A-8174-25E4C096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516" y="1598991"/>
            <a:ext cx="4957484" cy="366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811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389B-849C-4A50-97FC-4E37424C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Gradient-based one-side sampling (GOSS)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845EE-DF84-4BAD-B916-D9C15C541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481900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Normally, no native weight for datapoints, but in can be seen that instances with larger gradients (i.e., under-trained instances) will contribute more to the information gain metric.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LGBM keeps instances with large gradients and only randomly drops instances with small gradients when subsampling.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They prove that this can lead to a more accurate gain estimation than uniformly random sampling, with the same target sampling rate, especially when the value of information gain has a large range.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8798B-B09C-4BE0-B188-B6AC9CB9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301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A2D6-FC94-4EF2-B52F-706F6540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Feature Bundling (EFB)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CC275-C5E1-41A5-9BC1-F37BA5ED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464888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Usually, feature space is quite sparse.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Specifically, in a sparse feature space, many features are (almost) exclusive, i.e., they rarely take nonzero values simultaneously. Examples include one-hot encoded-features.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LGBM bundles those features by reducing the optimal bundling problem to a graph coloring problem (by taking features as vertices and adding edges for every two features if they are not mutually exclusive), and solving it by a greedy algorithm with a constant approximation ratio.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B4F7E-7157-4CC9-95CA-A6D12676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0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EC12-F5C1-43A9-A2C0-41FB1D6C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1101A-E69B-4A70-9AC2-3CD9AAD9B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496" y="1177758"/>
            <a:ext cx="10327008" cy="451698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new library for Gradient Boosting Decision Trees, offering appropriate handling of categorical features.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Presented as a workshop at NIPS 2017.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Fast, scalable and high-performance. Outperforms LGBM and </a:t>
            </a:r>
            <a:r>
              <a:rPr lang="en-US" dirty="0" err="1"/>
              <a:t>XGBoost</a:t>
            </a:r>
            <a:r>
              <a:rPr lang="en-US" dirty="0"/>
              <a:t> on inference times, and in some datasets, in accuracy as well.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Main idea: deal with categorical variables by using random permutations of the dataset and calculating the average label value for a given example using the label values of previous examples with the same category.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DEFC3-F3CD-4D32-8985-61E1BDA1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626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219085C-C50B-4A4C-A7C4-4583E8FE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2747962"/>
            <a:ext cx="10363200" cy="1362076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7F5ED-5D5E-4934-B2EA-54F80229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93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3CF8-BB0D-459C-A751-80F7EBB9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37E1-19D7-439C-87C0-87682630B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4771629"/>
          </a:xfrm>
        </p:spPr>
        <p:txBody>
          <a:bodyPr/>
          <a:lstStyle/>
          <a:p>
            <a:pPr algn="ctr"/>
            <a:r>
              <a:rPr lang="en-US" dirty="0"/>
              <a:t>Let’s see these techniques at play with some examples.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000" dirty="0">
                <a:solidFill>
                  <a:srgbClr val="C00000"/>
                </a:solidFill>
              </a:rPr>
              <a:t>Notebook time!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BD44A-8BDC-47CE-9242-E2581638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598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96DB-014C-4E6B-84DC-7289712A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Generalization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677E29-47E5-4ED3-9207-D38589F8EE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3415" y="1177758"/>
                <a:ext cx="10327008" cy="4787107"/>
              </a:xfrm>
            </p:spPr>
            <p:txBody>
              <a:bodyPr/>
              <a:lstStyle/>
              <a:p>
                <a:r>
                  <a:rPr lang="en-US" dirty="0"/>
                  <a:t>In the original RF paper, </a:t>
                </a:r>
                <a:r>
                  <a:rPr lang="en-US" dirty="0" err="1"/>
                  <a:t>Breiman</a:t>
                </a:r>
                <a:r>
                  <a:rPr lang="en-US" dirty="0"/>
                  <a:t> shows that an upper bound for RF’s generalization error is given by: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s is the strength of the set of classifiers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Two main components involved in RF generalization error: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Strength of individual classifiers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Correlation between them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677E29-47E5-4ED3-9207-D38589F8EE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15" y="1177758"/>
                <a:ext cx="10327008" cy="4787107"/>
              </a:xfrm>
              <a:blipFill>
                <a:blip r:embed="rId2"/>
                <a:stretch>
                  <a:fillRect l="-1240" t="-1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FCC8B-3AB5-4CC7-AEE3-BF2167D4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5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3F368-03FC-4976-AE57-BDB59716F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618729"/>
          </a:xfrm>
        </p:spPr>
        <p:txBody>
          <a:bodyPr/>
          <a:lstStyle/>
          <a:p>
            <a:r>
              <a:rPr lang="en-US" dirty="0"/>
              <a:t>Gini examples: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AF804-2FAA-403A-BB31-26B99A05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061595-1791-4B6F-A5A2-B9F3DEC3C198}"/>
              </a:ext>
            </a:extLst>
          </p:cNvPr>
          <p:cNvSpPr/>
          <p:nvPr/>
        </p:nvSpPr>
        <p:spPr>
          <a:xfrm>
            <a:off x="1031577" y="1887525"/>
            <a:ext cx="2066839" cy="159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FADDB9-F0C6-4614-BD86-C8FD4269B882}"/>
              </a:ext>
            </a:extLst>
          </p:cNvPr>
          <p:cNvSpPr/>
          <p:nvPr/>
        </p:nvSpPr>
        <p:spPr>
          <a:xfrm>
            <a:off x="1405536" y="2237882"/>
            <a:ext cx="227841" cy="22784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61FED7-6782-4C2A-9C7A-91DD7D7FE6D9}"/>
              </a:ext>
            </a:extLst>
          </p:cNvPr>
          <p:cNvSpPr/>
          <p:nvPr/>
        </p:nvSpPr>
        <p:spPr>
          <a:xfrm>
            <a:off x="1635908" y="2411547"/>
            <a:ext cx="227841" cy="22784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89F91A-136E-4923-9BA7-F15490B7E9C8}"/>
              </a:ext>
            </a:extLst>
          </p:cNvPr>
          <p:cNvSpPr/>
          <p:nvPr/>
        </p:nvSpPr>
        <p:spPr>
          <a:xfrm>
            <a:off x="1401992" y="2594073"/>
            <a:ext cx="227841" cy="22784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9DB435-B6DD-4AB3-BB23-1B5AC9CB087C}"/>
              </a:ext>
            </a:extLst>
          </p:cNvPr>
          <p:cNvSpPr/>
          <p:nvPr/>
        </p:nvSpPr>
        <p:spPr>
          <a:xfrm>
            <a:off x="2361984" y="3047232"/>
            <a:ext cx="227841" cy="227841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671EB0-5B3C-41F1-B0A6-8476CBF1D181}"/>
              </a:ext>
            </a:extLst>
          </p:cNvPr>
          <p:cNvSpPr/>
          <p:nvPr/>
        </p:nvSpPr>
        <p:spPr>
          <a:xfrm>
            <a:off x="2616279" y="2972804"/>
            <a:ext cx="227841" cy="227841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CA44AA-3903-437A-BC48-B2171718B6CA}"/>
              </a:ext>
            </a:extLst>
          </p:cNvPr>
          <p:cNvSpPr/>
          <p:nvPr/>
        </p:nvSpPr>
        <p:spPr>
          <a:xfrm>
            <a:off x="2748836" y="2691041"/>
            <a:ext cx="227841" cy="227841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09D28-8CA5-4768-81E7-D767818FAC70}"/>
              </a:ext>
            </a:extLst>
          </p:cNvPr>
          <p:cNvSpPr/>
          <p:nvPr/>
        </p:nvSpPr>
        <p:spPr>
          <a:xfrm>
            <a:off x="2478241" y="2566994"/>
            <a:ext cx="227841" cy="227841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7E9648-602F-4125-8552-BEEBB4F8441E}"/>
              </a:ext>
            </a:extLst>
          </p:cNvPr>
          <p:cNvSpPr txBox="1"/>
          <p:nvPr/>
        </p:nvSpPr>
        <p:spPr>
          <a:xfrm>
            <a:off x="3700129" y="2069519"/>
            <a:ext cx="805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Gini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P(picking green)</a:t>
            </a:r>
            <a:r>
              <a:rPr lang="en-US" dirty="0">
                <a:solidFill>
                  <a:srgbClr val="0070C0"/>
                </a:solidFill>
              </a:rPr>
              <a:t>P(picking label black)</a:t>
            </a:r>
            <a:r>
              <a:rPr lang="en-US" dirty="0"/>
              <a:t> + </a:t>
            </a:r>
            <a:r>
              <a:rPr lang="en-US" dirty="0">
                <a:solidFill>
                  <a:srgbClr val="0070C0"/>
                </a:solidFill>
              </a:rPr>
              <a:t>P(picking black)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P(picking label green)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1008D6-38A1-4CF5-B330-C927E2D002D3}"/>
                  </a:ext>
                </a:extLst>
              </p:cNvPr>
              <p:cNvSpPr txBox="1"/>
              <p:nvPr/>
            </p:nvSpPr>
            <p:spPr>
              <a:xfrm>
                <a:off x="4048621" y="2804961"/>
                <a:ext cx="8304779" cy="105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= 1 – [ </a:t>
                </a: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P(picking green)P(picking label green) </a:t>
                </a:r>
                <a:r>
                  <a:rPr lang="en-US" dirty="0"/>
                  <a:t>+ </a:t>
                </a:r>
                <a:r>
                  <a:rPr lang="en-US" dirty="0">
                    <a:solidFill>
                      <a:srgbClr val="0070C0"/>
                    </a:solidFill>
                  </a:rPr>
                  <a:t>P(picking black)P(picking label black) </a:t>
                </a:r>
                <a:r>
                  <a:rPr lang="en-US" dirty="0"/>
                  <a:t>]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=1 −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=0.4898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1008D6-38A1-4CF5-B330-C927E2D00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621" y="2804961"/>
                <a:ext cx="8304779" cy="1058816"/>
              </a:xfrm>
              <a:prstGeom prst="rect">
                <a:avLst/>
              </a:prstGeom>
              <a:blipFill>
                <a:blip r:embed="rId2"/>
                <a:stretch>
                  <a:fillRect l="-587" t="-2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BCA91D5D-F558-49D3-B2A7-AEFCA195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215900"/>
            <a:ext cx="11493500" cy="768350"/>
          </a:xfrm>
        </p:spPr>
        <p:txBody>
          <a:bodyPr/>
          <a:lstStyle/>
          <a:p>
            <a:r>
              <a:rPr lang="en-US" dirty="0"/>
              <a:t>Metrics for decision tree learning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8DDD1DA-DA48-487E-992D-491313F09505}"/>
              </a:ext>
            </a:extLst>
          </p:cNvPr>
          <p:cNvSpPr/>
          <p:nvPr/>
        </p:nvSpPr>
        <p:spPr>
          <a:xfrm>
            <a:off x="1055368" y="4211496"/>
            <a:ext cx="2066839" cy="1594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336185-D3A7-4346-B31A-F9418164B96D}"/>
              </a:ext>
            </a:extLst>
          </p:cNvPr>
          <p:cNvSpPr/>
          <p:nvPr/>
        </p:nvSpPr>
        <p:spPr>
          <a:xfrm>
            <a:off x="1405536" y="4447010"/>
            <a:ext cx="227841" cy="22784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B961E5-DEF9-445B-AA42-B31A7C541D4C}"/>
              </a:ext>
            </a:extLst>
          </p:cNvPr>
          <p:cNvSpPr/>
          <p:nvPr/>
        </p:nvSpPr>
        <p:spPr>
          <a:xfrm>
            <a:off x="1742687" y="4597173"/>
            <a:ext cx="227841" cy="22784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17360E2-79EA-4C44-A41F-6610543CD772}"/>
              </a:ext>
            </a:extLst>
          </p:cNvPr>
          <p:cNvSpPr/>
          <p:nvPr/>
        </p:nvSpPr>
        <p:spPr>
          <a:xfrm>
            <a:off x="1401992" y="4803201"/>
            <a:ext cx="227841" cy="22784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C72E8D-B495-4490-B0AB-BA52393180FD}"/>
              </a:ext>
            </a:extLst>
          </p:cNvPr>
          <p:cNvSpPr txBox="1"/>
          <p:nvPr/>
        </p:nvSpPr>
        <p:spPr>
          <a:xfrm>
            <a:off x="3629127" y="4328805"/>
            <a:ext cx="805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Gini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P(picking green)</a:t>
            </a:r>
            <a:r>
              <a:rPr lang="en-US" dirty="0">
                <a:solidFill>
                  <a:srgbClr val="0070C0"/>
                </a:solidFill>
              </a:rPr>
              <a:t>P(picking label black) </a:t>
            </a:r>
            <a:r>
              <a:rPr lang="en-US" dirty="0"/>
              <a:t>+ </a:t>
            </a:r>
            <a:r>
              <a:rPr lang="en-US" dirty="0">
                <a:solidFill>
                  <a:srgbClr val="0070C0"/>
                </a:solidFill>
              </a:rPr>
              <a:t>P(picking black)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P(picking label green)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9A300A-4D95-4340-9283-DBC039BBE509}"/>
                  </a:ext>
                </a:extLst>
              </p:cNvPr>
              <p:cNvSpPr txBox="1"/>
              <p:nvPr/>
            </p:nvSpPr>
            <p:spPr>
              <a:xfrm>
                <a:off x="3977619" y="5064247"/>
                <a:ext cx="83047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= 1 – [ </a:t>
                </a: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P(picking green)P(picking label green) </a:t>
                </a:r>
                <a:r>
                  <a:rPr lang="en-US" dirty="0"/>
                  <a:t>+ </a:t>
                </a:r>
                <a:r>
                  <a:rPr lang="en-US" dirty="0">
                    <a:solidFill>
                      <a:srgbClr val="0070C0"/>
                    </a:solidFill>
                  </a:rPr>
                  <a:t>P(picking black)P(picking label black)</a:t>
                </a:r>
                <a:r>
                  <a:rPr lang="en-US" dirty="0"/>
                  <a:t> ]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=1 −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9A300A-4D95-4340-9283-DBC039BBE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619" y="5064247"/>
                <a:ext cx="8304779" cy="923330"/>
              </a:xfrm>
              <a:prstGeom prst="rect">
                <a:avLst/>
              </a:prstGeom>
              <a:blipFill>
                <a:blip r:embed="rId3"/>
                <a:stretch>
                  <a:fillRect l="-587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B1B1BB81-5FC2-44A3-842C-CCFB1674E819}"/>
              </a:ext>
            </a:extLst>
          </p:cNvPr>
          <p:cNvSpPr/>
          <p:nvPr/>
        </p:nvSpPr>
        <p:spPr>
          <a:xfrm>
            <a:off x="1830204" y="5037358"/>
            <a:ext cx="227841" cy="22784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508CB1-AA05-4747-9521-2EDC1EE6B4A0}"/>
              </a:ext>
            </a:extLst>
          </p:cNvPr>
          <p:cNvSpPr/>
          <p:nvPr/>
        </p:nvSpPr>
        <p:spPr>
          <a:xfrm>
            <a:off x="2060576" y="5211023"/>
            <a:ext cx="227841" cy="22784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65FA878-51A6-4702-8D34-738D3F068C41}"/>
              </a:ext>
            </a:extLst>
          </p:cNvPr>
          <p:cNvSpPr/>
          <p:nvPr/>
        </p:nvSpPr>
        <p:spPr>
          <a:xfrm>
            <a:off x="2284873" y="4710545"/>
            <a:ext cx="227841" cy="22784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2E9FFD4-96A0-4F09-895B-28CD328C6B18}"/>
              </a:ext>
            </a:extLst>
          </p:cNvPr>
          <p:cNvSpPr/>
          <p:nvPr/>
        </p:nvSpPr>
        <p:spPr>
          <a:xfrm>
            <a:off x="2440817" y="4506754"/>
            <a:ext cx="227841" cy="22784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4F2E82-A636-4332-B289-A0E375B26CE1}"/>
              </a:ext>
            </a:extLst>
          </p:cNvPr>
          <p:cNvSpPr/>
          <p:nvPr/>
        </p:nvSpPr>
        <p:spPr>
          <a:xfrm>
            <a:off x="2441566" y="5258462"/>
            <a:ext cx="227841" cy="22784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3708A9D-382B-4635-B1A1-C6AC7880AA5C}"/>
              </a:ext>
            </a:extLst>
          </p:cNvPr>
          <p:cNvSpPr/>
          <p:nvPr/>
        </p:nvSpPr>
        <p:spPr>
          <a:xfrm>
            <a:off x="1521987" y="5432028"/>
            <a:ext cx="227841" cy="22784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194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3623-B9B7-479F-83AA-2C509FDF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4D2E-B83A-4B0F-9A34-90D2CD047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D3B7B-8DBF-4E58-A061-695A7585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C718FD-9C6B-4D2E-B97E-4B73C35303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2496" y="1177758"/>
                <a:ext cx="10327008" cy="4702047"/>
              </a:xfrm>
            </p:spPr>
            <p:txBody>
              <a:bodyPr/>
              <a:lstStyle/>
              <a:p>
                <a:r>
                  <a:rPr lang="en-US" b="1" dirty="0"/>
                  <a:t>Information Gain (IG): </a:t>
                </a:r>
                <a:r>
                  <a:rPr lang="en-US" dirty="0"/>
                  <a:t>Measures difference in entropy between parent node and children given a particular split point.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IG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parent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children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H is entropy, defined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correspond to the fractions of each class present in a child node resulting from a split in the tree.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C718FD-9C6B-4D2E-B97E-4B73C3530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2496" y="1177758"/>
                <a:ext cx="10327008" cy="4702047"/>
              </a:xfrm>
              <a:blipFill>
                <a:blip r:embed="rId2"/>
                <a:stretch>
                  <a:fillRect l="-1240" t="-1166" r="-472" b="-8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9F9CD-96E8-45B3-9D06-BDAAA25B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7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A6F0B1-34A7-44D0-8C42-9C9E206470C9}"/>
              </a:ext>
            </a:extLst>
          </p:cNvPr>
          <p:cNvSpPr/>
          <p:nvPr/>
        </p:nvSpPr>
        <p:spPr>
          <a:xfrm>
            <a:off x="3683589" y="2644112"/>
            <a:ext cx="369332" cy="36933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DAE378-AB62-4C2F-A7D4-1ECDF699EA57}"/>
              </a:ext>
            </a:extLst>
          </p:cNvPr>
          <p:cNvSpPr txBox="1"/>
          <p:nvPr/>
        </p:nvSpPr>
        <p:spPr>
          <a:xfrm>
            <a:off x="602745" y="2611376"/>
            <a:ext cx="199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Subset S (parent)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48393D5-0FF9-41D4-8A41-E13CDE600950}"/>
              </a:ext>
            </a:extLst>
          </p:cNvPr>
          <p:cNvSpPr/>
          <p:nvPr/>
        </p:nvSpPr>
        <p:spPr>
          <a:xfrm flipH="1">
            <a:off x="1903227" y="2472336"/>
            <a:ext cx="1839941" cy="187081"/>
          </a:xfrm>
          <a:custGeom>
            <a:avLst/>
            <a:gdLst>
              <a:gd name="connsiteX0" fmla="*/ 0 w 1637414"/>
              <a:gd name="connsiteY0" fmla="*/ 319821 h 404882"/>
              <a:gd name="connsiteX1" fmla="*/ 754912 w 1637414"/>
              <a:gd name="connsiteY1" fmla="*/ 845 h 404882"/>
              <a:gd name="connsiteX2" fmla="*/ 1637414 w 1637414"/>
              <a:gd name="connsiteY2" fmla="*/ 404882 h 40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414" h="404882">
                <a:moveTo>
                  <a:pt x="0" y="319821"/>
                </a:moveTo>
                <a:cubicBezTo>
                  <a:pt x="241005" y="153244"/>
                  <a:pt x="482010" y="-13332"/>
                  <a:pt x="754912" y="845"/>
                </a:cubicBezTo>
                <a:cubicBezTo>
                  <a:pt x="1027814" y="15022"/>
                  <a:pt x="1332614" y="209952"/>
                  <a:pt x="1637414" y="404882"/>
                </a:cubicBezTo>
              </a:path>
            </a:pathLst>
          </a:custGeom>
          <a:ln w="127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6765C5-2EEF-40C5-90CF-5D898A5D2D8F}"/>
              </a:ext>
            </a:extLst>
          </p:cNvPr>
          <p:cNvSpPr/>
          <p:nvPr/>
        </p:nvSpPr>
        <p:spPr>
          <a:xfrm rot="21111550" flipH="1" flipV="1">
            <a:off x="1662074" y="3132577"/>
            <a:ext cx="2524639" cy="318052"/>
          </a:xfrm>
          <a:custGeom>
            <a:avLst/>
            <a:gdLst>
              <a:gd name="connsiteX0" fmla="*/ 0 w 1637414"/>
              <a:gd name="connsiteY0" fmla="*/ 319821 h 404882"/>
              <a:gd name="connsiteX1" fmla="*/ 754912 w 1637414"/>
              <a:gd name="connsiteY1" fmla="*/ 845 h 404882"/>
              <a:gd name="connsiteX2" fmla="*/ 1637414 w 1637414"/>
              <a:gd name="connsiteY2" fmla="*/ 404882 h 40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414" h="404882">
                <a:moveTo>
                  <a:pt x="0" y="319821"/>
                </a:moveTo>
                <a:cubicBezTo>
                  <a:pt x="241005" y="153244"/>
                  <a:pt x="482010" y="-13332"/>
                  <a:pt x="754912" y="845"/>
                </a:cubicBezTo>
                <a:cubicBezTo>
                  <a:pt x="1027814" y="15022"/>
                  <a:pt x="1332614" y="209952"/>
                  <a:pt x="1637414" y="404882"/>
                </a:cubicBezTo>
              </a:path>
            </a:pathLst>
          </a:custGeom>
          <a:ln w="127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3A70366-420F-45A8-AF4F-959751AF24D5}"/>
              </a:ext>
            </a:extLst>
          </p:cNvPr>
          <p:cNvSpPr/>
          <p:nvPr/>
        </p:nvSpPr>
        <p:spPr>
          <a:xfrm>
            <a:off x="4003224" y="2681844"/>
            <a:ext cx="305481" cy="30548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B09186-2625-4288-8907-DB7C75411EB1}"/>
              </a:ext>
            </a:extLst>
          </p:cNvPr>
          <p:cNvSpPr txBox="1"/>
          <p:nvPr/>
        </p:nvSpPr>
        <p:spPr>
          <a:xfrm>
            <a:off x="446975" y="3003467"/>
            <a:ext cx="199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Split point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5A66957-BD59-4E2D-8589-C46599C76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215900"/>
            <a:ext cx="11493500" cy="768350"/>
          </a:xfrm>
        </p:spPr>
        <p:txBody>
          <a:bodyPr/>
          <a:lstStyle/>
          <a:p>
            <a:r>
              <a:rPr lang="en-US" dirty="0"/>
              <a:t>Metrics for decision tree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38B36-F5D6-4356-A7D2-75ECBE45F6D4}"/>
              </a:ext>
            </a:extLst>
          </p:cNvPr>
          <p:cNvSpPr txBox="1"/>
          <p:nvPr/>
        </p:nvSpPr>
        <p:spPr>
          <a:xfrm>
            <a:off x="4848447" y="3168502"/>
            <a:ext cx="180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Entropy (parent)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1FDDD-24FF-419D-8E46-F0B3D01E2C41}"/>
              </a:ext>
            </a:extLst>
          </p:cNvPr>
          <p:cNvSpPr txBox="1"/>
          <p:nvPr/>
        </p:nvSpPr>
        <p:spPr>
          <a:xfrm>
            <a:off x="6824240" y="3182992"/>
            <a:ext cx="1947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Weighted sum of entropy (children)</a:t>
            </a:r>
          </a:p>
        </p:txBody>
      </p:sp>
    </p:spTree>
    <p:extLst>
      <p:ext uri="{BB962C8B-B14F-4D97-AF65-F5344CB8AC3E}">
        <p14:creationId xmlns:p14="http://schemas.microsoft.com/office/powerpoint/2010/main" val="113390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animBg="1"/>
      <p:bldP spid="18" grpId="0" uiExpand="1" animBg="1"/>
      <p:bldP spid="19" grpId="0" uiExpand="1" animBg="1"/>
      <p:bldP spid="20" grpId="0" uiExpan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DA380D-A036-45C4-A23D-243CE77542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3415" y="1177758"/>
                <a:ext cx="10327008" cy="4806353"/>
              </a:xfrm>
            </p:spPr>
            <p:txBody>
              <a:bodyPr/>
              <a:lstStyle/>
              <a:p>
                <a:r>
                  <a:rPr lang="en-US" b="1" dirty="0"/>
                  <a:t>Misclassification Error (ME): </a:t>
                </a:r>
                <a:r>
                  <a:rPr lang="en-US" dirty="0"/>
                  <a:t>we split the parent node’s subset by searching for the lowest possible average misclassification error on the child nodes.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In practice, generally avoided as in some cases, the best possible split might not yield error reduction at a given step.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In those cases, the algorithm finishes and tree is cut short.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DA380D-A036-45C4-A23D-243CE77542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15" y="1177758"/>
                <a:ext cx="10327008" cy="4806353"/>
              </a:xfrm>
              <a:blipFill>
                <a:blip r:embed="rId2"/>
                <a:stretch>
                  <a:fillRect l="-1240" t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5209D-092F-4BF8-8D9A-A9974DC3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4FD247-D87C-4629-BE6F-813EE86D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215900"/>
            <a:ext cx="11493500" cy="768350"/>
          </a:xfrm>
        </p:spPr>
        <p:txBody>
          <a:bodyPr/>
          <a:lstStyle/>
          <a:p>
            <a:r>
              <a:rPr lang="en-US" dirty="0"/>
              <a:t>Metrics for decision tree learning</a:t>
            </a:r>
          </a:p>
        </p:txBody>
      </p:sp>
    </p:spTree>
    <p:extLst>
      <p:ext uri="{BB962C8B-B14F-4D97-AF65-F5344CB8AC3E}">
        <p14:creationId xmlns:p14="http://schemas.microsoft.com/office/powerpoint/2010/main" val="136314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D4B5-71B0-4BDC-9562-13C168EB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Tree-building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CA896-8767-4035-B93A-82EADF8E2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496" y="1177758"/>
            <a:ext cx="10327008" cy="4679032"/>
          </a:xfrm>
        </p:spPr>
        <p:txBody>
          <a:bodyPr/>
          <a:lstStyle/>
          <a:p>
            <a:r>
              <a:rPr lang="en-US" b="1" dirty="0"/>
              <a:t>ID3: </a:t>
            </a:r>
            <a:r>
              <a:rPr lang="en-US" dirty="0"/>
              <a:t>Iterative </a:t>
            </a:r>
            <a:r>
              <a:rPr lang="en-US" dirty="0" err="1"/>
              <a:t>Dichotomiser</a:t>
            </a:r>
            <a:r>
              <a:rPr lang="en-US" dirty="0"/>
              <a:t> 3. Developed in the 80s by Ross Quinlan.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Uses the top-down induction approach described previously.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Works with the IG metric.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At each step, algorithm chooses feature to split on and calculates IG for each possible split along that feature.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Greedy algorithm.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9D347-3B55-4E25-8F75-0CFE770C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47199"/>
      </p:ext>
    </p:extLst>
  </p:cSld>
  <p:clrMapOvr>
    <a:masterClrMapping/>
  </p:clrMapOvr>
</p:sld>
</file>

<file path=ppt/theme/theme1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solidFill>
            <a:schemeClr val="bg1"/>
          </a:solidFill>
        </a:ln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-section1" id="{8B278A5C-9171-4A2F-A1EB-343972196E8D}" vid="{5057EED4-276A-4660-BA67-55B720D25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24948</TotalTime>
  <Words>3656</Words>
  <Application>Microsoft Office PowerPoint</Application>
  <PresentationFormat>Widescreen</PresentationFormat>
  <Paragraphs>465</Paragraphs>
  <Slides>60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Arial Black</vt:lpstr>
      <vt:lpstr>Calibri</vt:lpstr>
      <vt:lpstr>Cambria Math</vt:lpstr>
      <vt:lpstr>Karla</vt:lpstr>
      <vt:lpstr>GEC_template</vt:lpstr>
      <vt:lpstr>Advanced Section #7:  Decision trees and Ensemble methods </vt:lpstr>
      <vt:lpstr>Outline</vt:lpstr>
      <vt:lpstr>Decision trees</vt:lpstr>
      <vt:lpstr>What is a decision tree?</vt:lpstr>
      <vt:lpstr>Metrics for decision tree learning</vt:lpstr>
      <vt:lpstr>Metrics for decision tree learning</vt:lpstr>
      <vt:lpstr>Metrics for decision tree learning</vt:lpstr>
      <vt:lpstr>Metrics for decision tree learning</vt:lpstr>
      <vt:lpstr>Tree-building algorithms</vt:lpstr>
      <vt:lpstr>Tree-building algorithms</vt:lpstr>
      <vt:lpstr>Tree-building algorithms</vt:lpstr>
      <vt:lpstr>Many more algorithms…</vt:lpstr>
      <vt:lpstr>Regression trees</vt:lpstr>
      <vt:lpstr>Regression trees</vt:lpstr>
      <vt:lpstr>Regression trees - Cons</vt:lpstr>
      <vt:lpstr>Surrogate splits</vt:lpstr>
      <vt:lpstr>Surrogate splits</vt:lpstr>
      <vt:lpstr>Surrogate splits - example</vt:lpstr>
      <vt:lpstr>Surrogate splits - example</vt:lpstr>
      <vt:lpstr>Pruning</vt:lpstr>
      <vt:lpstr>Cost Complexity Pruning</vt:lpstr>
      <vt:lpstr>PowerPoint Presentation</vt:lpstr>
      <vt:lpstr>Ensemble Methods</vt:lpstr>
      <vt:lpstr>What are ensemble methods?</vt:lpstr>
      <vt:lpstr>What are ensemble methods?</vt:lpstr>
      <vt:lpstr>Bagging</vt:lpstr>
      <vt:lpstr>Bagging</vt:lpstr>
      <vt:lpstr>Boosting</vt:lpstr>
      <vt:lpstr>Gradient Boosting</vt:lpstr>
      <vt:lpstr>Gradient Boosting</vt:lpstr>
      <vt:lpstr>Gradient Boosting</vt:lpstr>
      <vt:lpstr>Gradient Boosting</vt:lpstr>
      <vt:lpstr>Gradient Boosting</vt:lpstr>
      <vt:lpstr>Gradient Tree Boosting</vt:lpstr>
      <vt:lpstr>PowerPoint Presentation</vt:lpstr>
      <vt:lpstr>Common Bagging Techniques </vt:lpstr>
      <vt:lpstr>Bagged Trees</vt:lpstr>
      <vt:lpstr>Random Forests</vt:lpstr>
      <vt:lpstr>Random Forests</vt:lpstr>
      <vt:lpstr>Common Boosting Techniques</vt:lpstr>
      <vt:lpstr>AdaBoost</vt:lpstr>
      <vt:lpstr>PowerPoint Presentation</vt:lpstr>
      <vt:lpstr>PowerPoint Presentation</vt:lpstr>
      <vt:lpstr>PowerPoint Presentation</vt:lpstr>
      <vt:lpstr>XGBoost</vt:lpstr>
      <vt:lpstr>XGBoost</vt:lpstr>
      <vt:lpstr>XGBoost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LGBM</vt:lpstr>
      <vt:lpstr>Gradient-based one-side sampling (GOSS)</vt:lpstr>
      <vt:lpstr>Exclusive Feature Bundling (EFB)</vt:lpstr>
      <vt:lpstr>CatBoost</vt:lpstr>
      <vt:lpstr>Thank You!</vt:lpstr>
      <vt:lpstr>Practical Examples</vt:lpstr>
      <vt:lpstr>Random Forests – Generalization error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Section #1:  Linear Algebra and Hypothesis Testing  (The Short Version)</dc:title>
  <dc:creator>William Claybaugh</dc:creator>
  <cp:lastModifiedBy>Marina Marmora</cp:lastModifiedBy>
  <cp:revision>426</cp:revision>
  <cp:lastPrinted>2018-06-25T15:52:14Z</cp:lastPrinted>
  <dcterms:created xsi:type="dcterms:W3CDTF">2018-09-10T00:54:50Z</dcterms:created>
  <dcterms:modified xsi:type="dcterms:W3CDTF">2018-11-07T21:40:58Z</dcterms:modified>
</cp:coreProperties>
</file>