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3" r:id="rId1"/>
  </p:sldMasterIdLst>
  <p:notesMasterIdLst>
    <p:notesMasterId r:id="rId39"/>
  </p:notesMasterIdLst>
  <p:sldIdLst>
    <p:sldId id="258" r:id="rId2"/>
    <p:sldId id="343" r:id="rId3"/>
    <p:sldId id="390" r:id="rId4"/>
    <p:sldId id="391" r:id="rId5"/>
    <p:sldId id="392" r:id="rId6"/>
    <p:sldId id="394" r:id="rId7"/>
    <p:sldId id="393" r:id="rId8"/>
    <p:sldId id="395" r:id="rId9"/>
    <p:sldId id="396" r:id="rId10"/>
    <p:sldId id="397" r:id="rId11"/>
    <p:sldId id="398" r:id="rId12"/>
    <p:sldId id="399"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5" r:id="rId34"/>
    <p:sldId id="386" r:id="rId35"/>
    <p:sldId id="387" r:id="rId36"/>
    <p:sldId id="388" r:id="rId37"/>
    <p:sldId id="3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E0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712"/>
  </p:normalViewPr>
  <p:slideViewPr>
    <p:cSldViewPr snapToGrid="0" snapToObjects="1" showGuides="1">
      <p:cViewPr varScale="1">
        <p:scale>
          <a:sx n="115" d="100"/>
          <a:sy n="115" d="100"/>
        </p:scale>
        <p:origin x="232" y="296"/>
      </p:cViewPr>
      <p:guideLst/>
    </p:cSldViewPr>
  </p:slideViewPr>
  <p:notesTextViewPr>
    <p:cViewPr>
      <p:scale>
        <a:sx n="55" d="100"/>
        <a:sy n="5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3C18D-7D5D-9E47-A0FC-BBD26D0E1D9B}" type="datetimeFigureOut">
              <a:rPr lang="en-US" smtClean="0"/>
              <a:t>10/24/18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C1623-6B39-8543-823A-29D9E60F177C}" type="slidenum">
              <a:rPr lang="en-US" smtClean="0"/>
              <a:t>‹#›</a:t>
            </a:fld>
            <a:endParaRPr lang="en-US"/>
          </a:p>
        </p:txBody>
      </p:sp>
    </p:spTree>
    <p:extLst>
      <p:ext uri="{BB962C8B-B14F-4D97-AF65-F5344CB8AC3E}">
        <p14:creationId xmlns:p14="http://schemas.microsoft.com/office/powerpoint/2010/main" val="60507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9F9F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rgbClr val="464646"/>
                </a:solidFill>
                <a:latin typeface="Karla" charset="0"/>
                <a:ea typeface="Karla" charset="0"/>
                <a:cs typeface="Karla" charset="0"/>
              </a:defRPr>
            </a:lvl1pPr>
          </a:lstStyle>
          <a:p>
            <a:r>
              <a:rPr lang="en-US"/>
              <a:t>Lecture #: </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144000" y="6400800"/>
            <a:ext cx="2844800" cy="365125"/>
          </a:xfrm>
        </p:spPr>
        <p:txBody>
          <a:bodyPr/>
          <a:lstStyle/>
          <a:p>
            <a:fld id="{8C616E8F-BF65-1643-9F00-FF84D0665BC6}" type="slidenum">
              <a:rPr lang="en-US" smtClean="0"/>
              <a:t>‹#›</a:t>
            </a:fld>
            <a:endParaRPr lang="en-US"/>
          </a:p>
        </p:txBody>
      </p:sp>
      <p:sp>
        <p:nvSpPr>
          <p:cNvPr id="7" name="TextBox 6"/>
          <p:cNvSpPr txBox="1"/>
          <p:nvPr/>
        </p:nvSpPr>
        <p:spPr>
          <a:xfrm>
            <a:off x="2082800" y="2958528"/>
            <a:ext cx="8026400" cy="954107"/>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200" kern="1200" dirty="0">
                <a:solidFill>
                  <a:schemeClr val="tx1">
                    <a:lumMod val="75000"/>
                    <a:lumOff val="25000"/>
                  </a:schemeClr>
                </a:solidFill>
                <a:effectLst/>
                <a:latin typeface="Karla" charset="0"/>
                <a:ea typeface="Karla" charset="0"/>
                <a:cs typeface="Karla" charset="0"/>
              </a:rPr>
              <a:t>CS109A Introduction to Data Science</a:t>
            </a:r>
            <a:endParaRPr lang="en-US" sz="2400" b="0" i="0" dirty="0">
              <a:solidFill>
                <a:schemeClr val="tx1">
                  <a:lumMod val="75000"/>
                  <a:lumOff val="25000"/>
                </a:schemeClr>
              </a:solidFill>
              <a:latin typeface="Karla" charset="0"/>
              <a:ea typeface="Karla" charset="0"/>
              <a:cs typeface="Karla" charset="0"/>
            </a:endParaRPr>
          </a:p>
          <a:p>
            <a:pPr algn="ctr"/>
            <a:r>
              <a:rPr lang="en-US" sz="2400" b="0" i="0" dirty="0">
                <a:solidFill>
                  <a:schemeClr val="tx1">
                    <a:lumMod val="75000"/>
                    <a:lumOff val="25000"/>
                  </a:schemeClr>
                </a:solidFill>
                <a:latin typeface="Karla" charset="0"/>
                <a:ea typeface="Karla" charset="0"/>
                <a:cs typeface="Karla" charset="0"/>
              </a:rPr>
              <a:t>Pavlos Protopapas and Kevin Rader</a:t>
            </a:r>
          </a:p>
        </p:txBody>
      </p:sp>
      <p:grpSp>
        <p:nvGrpSpPr>
          <p:cNvPr id="12" name="Group 11"/>
          <p:cNvGrpSpPr>
            <a:grpSpLocks noChangeAspect="1"/>
          </p:cNvGrpSpPr>
          <p:nvPr/>
        </p:nvGrpSpPr>
        <p:grpSpPr>
          <a:xfrm>
            <a:off x="4475134" y="4428549"/>
            <a:ext cx="3154320" cy="1764795"/>
            <a:chOff x="3383860" y="4092499"/>
            <a:chExt cx="1774304" cy="1102997"/>
          </a:xfrm>
        </p:grpSpPr>
        <p:pic>
          <p:nvPicPr>
            <p:cNvPr id="13" name="Picture 12" descr="iacs.png"/>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a:ext>
              </a:extLst>
            </a:blip>
            <a:stretch>
              <a:fillRect/>
            </a:stretch>
          </p:blipFill>
          <p:spPr>
            <a:xfrm>
              <a:off x="4283769" y="4092499"/>
              <a:ext cx="874395" cy="1102995"/>
            </a:xfrm>
            <a:prstGeom prst="rect">
              <a:avLst/>
            </a:prstGeom>
          </p:spPr>
        </p:pic>
      </p:gr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16E8F-BF65-1643-9F00-FF84D0665BC6}"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16E8F-BF65-1643-9F00-FF84D0665BC6}" type="slidenum">
              <a:rPr lang="en-US" smtClean="0"/>
              <a:t>‹#›</a:t>
            </a:fld>
            <a:endParaRPr lang="en-US"/>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16E8F-BF65-1643-9F00-FF84D0665BC6}"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l">
              <a:defRPr>
                <a:solidFill>
                  <a:srgbClr val="464646"/>
                </a:solidFill>
              </a:defRPr>
            </a:lvl1pPr>
          </a:lstStyle>
          <a:p>
            <a:r>
              <a:rPr lang="en-US"/>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9144000" y="6400800"/>
            <a:ext cx="2844800" cy="365125"/>
          </a:xfrm>
        </p:spPr>
        <p:txBody>
          <a:bodyPr/>
          <a:lstStyle>
            <a:lvl1pPr algn="r">
              <a:defRPr/>
            </a:lvl1pPr>
          </a:lstStyle>
          <a:p>
            <a:fld id="{8C616E8F-BF65-1643-9F00-FF84D0665BC6}" type="slidenum">
              <a:rPr lang="en-US" smtClean="0"/>
              <a:t>‹#›</a:t>
            </a:fld>
            <a:endParaRPr lang="en-US"/>
          </a:p>
        </p:txBody>
      </p:sp>
      <p:grpSp>
        <p:nvGrpSpPr>
          <p:cNvPr id="9" name="Group 8"/>
          <p:cNvGrpSpPr>
            <a:grpSpLocks noChangeAspect="1"/>
          </p:cNvGrpSpPr>
          <p:nvPr/>
        </p:nvGrpSpPr>
        <p:grpSpPr>
          <a:xfrm>
            <a:off x="457200" y="6400800"/>
            <a:ext cx="487418" cy="274320"/>
            <a:chOff x="8442646" y="6356350"/>
            <a:chExt cx="482609" cy="274320"/>
          </a:xfrm>
        </p:grpSpPr>
        <p:pic>
          <p:nvPicPr>
            <p:cNvPr id="7" name="Picture 6" descr="iac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686800" y="6356350"/>
              <a:ext cx="238455" cy="274320"/>
            </a:xfrm>
            <a:prstGeom prst="rect">
              <a:avLst/>
            </a:prstGeom>
          </p:spPr>
        </p:pic>
      </p:grpSp>
      <p:cxnSp>
        <p:nvCxnSpPr>
          <p:cNvPr id="10" name="Straight Connector 9"/>
          <p:cNvCxnSpPr/>
          <p:nvPr/>
        </p:nvCxnSpPr>
        <p:spPr>
          <a:xfrm>
            <a:off x="0" y="789856"/>
            <a:ext cx="12192000"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7800" y="6400800"/>
            <a:ext cx="1803699" cy="261610"/>
          </a:xfrm>
          <a:prstGeom prst="rect">
            <a:avLst/>
          </a:prstGeom>
          <a:noFill/>
        </p:spPr>
        <p:txBody>
          <a:bodyPr wrap="none" rtlCol="0">
            <a:spAutoFit/>
          </a:bodyPr>
          <a:lstStyle/>
          <a:p>
            <a:r>
              <a:rPr lang="en-US" sz="1100" cap="small" baseline="0" dirty="0">
                <a:solidFill>
                  <a:schemeClr val="tx1">
                    <a:lumMod val="50000"/>
                    <a:lumOff val="50000"/>
                  </a:schemeClr>
                </a:solidFill>
                <a:latin typeface="Karla" charset="0"/>
                <a:ea typeface="Karla" charset="0"/>
                <a:cs typeface="Karla" charset="0"/>
              </a:rPr>
              <a:t>CS109A, Protopapas, Rader</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9144000" y="6400800"/>
            <a:ext cx="2844800" cy="365125"/>
          </a:xfrm>
        </p:spPr>
        <p:txBody>
          <a:bodyPr/>
          <a:lstStyle>
            <a:lvl1pPr algn="r">
              <a:defRPr/>
            </a:lvl1pPr>
          </a:lstStyle>
          <a:p>
            <a:fld id="{8C616E8F-BF65-1643-9F00-FF84D0665BC6}" type="slidenum">
              <a:rPr lang="en-US" smtClean="0"/>
              <a:t>‹#›</a:t>
            </a:fld>
            <a:endParaRPr lang="en-US"/>
          </a:p>
        </p:txBody>
      </p:sp>
      <p:sp>
        <p:nvSpPr>
          <p:cNvPr id="12" name="TextBox 11"/>
          <p:cNvSpPr txBox="1"/>
          <p:nvPr/>
        </p:nvSpPr>
        <p:spPr>
          <a:xfrm>
            <a:off x="5257800" y="6400800"/>
            <a:ext cx="1803699" cy="261610"/>
          </a:xfrm>
          <a:prstGeom prst="rect">
            <a:avLst/>
          </a:prstGeom>
          <a:noFill/>
        </p:spPr>
        <p:txBody>
          <a:bodyPr wrap="none" rtlCol="0">
            <a:spAutoFit/>
          </a:bodyPr>
          <a:lstStyle/>
          <a:p>
            <a:r>
              <a:rPr lang="en-US" sz="1100" cap="small" baseline="0" dirty="0">
                <a:solidFill>
                  <a:schemeClr val="tx1">
                    <a:lumMod val="50000"/>
                    <a:lumOff val="50000"/>
                  </a:schemeClr>
                </a:solidFill>
                <a:latin typeface="Karla" charset="0"/>
                <a:ea typeface="Karla" charset="0"/>
                <a:cs typeface="Karla" charset="0"/>
              </a:rPr>
              <a:t>CS109A, Protopapas, Rader</a:t>
            </a:r>
          </a:p>
        </p:txBody>
      </p:sp>
      <p:grpSp>
        <p:nvGrpSpPr>
          <p:cNvPr id="10" name="Group 9"/>
          <p:cNvGrpSpPr>
            <a:grpSpLocks noChangeAspect="1"/>
          </p:cNvGrpSpPr>
          <p:nvPr/>
        </p:nvGrpSpPr>
        <p:grpSpPr>
          <a:xfrm>
            <a:off x="457200" y="6400800"/>
            <a:ext cx="487418" cy="274320"/>
            <a:chOff x="8442646" y="6356350"/>
            <a:chExt cx="482609" cy="274320"/>
          </a:xfrm>
        </p:grpSpPr>
        <p:pic>
          <p:nvPicPr>
            <p:cNvPr id="11" name="Picture 10" descr="iac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16E8F-BF65-1643-9F00-FF84D0665BC6}"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144000" y="6400800"/>
            <a:ext cx="2844800" cy="365125"/>
          </a:xfrm>
        </p:spPr>
        <p:txBody>
          <a:bodyPr/>
          <a:lstStyle/>
          <a:p>
            <a:fld id="{8C616E8F-BF65-1643-9F00-FF84D0665BC6}" type="slidenum">
              <a:rPr lang="en-US" smtClean="0"/>
              <a:t>‹#›</a:t>
            </a:fld>
            <a:endParaRPr lang="en-US"/>
          </a:p>
        </p:txBody>
      </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a:solidFill>
                  <a:schemeClr val="tx1">
                    <a:lumMod val="50000"/>
                    <a:lumOff val="50000"/>
                  </a:schemeClr>
                </a:solidFill>
                <a:latin typeface="Karla" charset="0"/>
                <a:ea typeface="Karla" charset="0"/>
                <a:cs typeface="Karla" charset="0"/>
              </a:rPr>
              <a:t>Pavlos Protopapas</a:t>
            </a:r>
          </a:p>
        </p:txBody>
      </p:sp>
      <p:grpSp>
        <p:nvGrpSpPr>
          <p:cNvPr id="13" name="Group 12"/>
          <p:cNvGrpSpPr>
            <a:grpSpLocks noChangeAspect="1"/>
          </p:cNvGrpSpPr>
          <p:nvPr/>
        </p:nvGrpSpPr>
        <p:grpSpPr>
          <a:xfrm>
            <a:off x="457200" y="6400800"/>
            <a:ext cx="487418" cy="274320"/>
            <a:chOff x="8442646" y="6356350"/>
            <a:chExt cx="482609" cy="274320"/>
          </a:xfrm>
        </p:grpSpPr>
        <p:pic>
          <p:nvPicPr>
            <p:cNvPr id="14" name="Picture 13" descr="iac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42646" y="6356350"/>
              <a:ext cx="244154" cy="274320"/>
            </a:xfrm>
            <a:prstGeom prst="rect">
              <a:avLst/>
            </a:prstGeom>
          </p:spPr>
        </p:pic>
        <p:pic>
          <p:nvPicPr>
            <p:cNvPr id="15" name="Picture 14" descr="harvard.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144000" y="6400800"/>
            <a:ext cx="2844800" cy="365125"/>
          </a:xfrm>
        </p:spPr>
        <p:txBody>
          <a:bodyPr/>
          <a:lstStyle/>
          <a:p>
            <a:fld id="{8C616E8F-BF65-1643-9F00-FF84D0665BC6}" type="slidenum">
              <a:rPr lang="en-US" smtClean="0"/>
              <a:t>‹#›</a:t>
            </a:fld>
            <a:endParaRPr lang="en-US"/>
          </a:p>
        </p:txBody>
      </p:sp>
      <p:grpSp>
        <p:nvGrpSpPr>
          <p:cNvPr id="15" name="Group 14"/>
          <p:cNvGrpSpPr>
            <a:grpSpLocks noChangeAspect="1"/>
          </p:cNvGrpSpPr>
          <p:nvPr/>
        </p:nvGrpSpPr>
        <p:grpSpPr>
          <a:xfrm>
            <a:off x="457200" y="6400800"/>
            <a:ext cx="487418" cy="274320"/>
            <a:chOff x="8442646" y="6356350"/>
            <a:chExt cx="482609" cy="274320"/>
          </a:xfrm>
        </p:grpSpPr>
        <p:pic>
          <p:nvPicPr>
            <p:cNvPr id="16" name="Picture 15" descr="iac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42646" y="6356350"/>
              <a:ext cx="244154" cy="274320"/>
            </a:xfrm>
            <a:prstGeom prst="rect">
              <a:avLst/>
            </a:prstGeom>
          </p:spPr>
        </p:pic>
        <p:pic>
          <p:nvPicPr>
            <p:cNvPr id="17" name="Picture 16" descr="harvard.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39958"/>
            <a:ext cx="10972800" cy="767276"/>
          </a:xfrm>
          <a:prstGeom prst="rect">
            <a:avLst/>
          </a:prstGeo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9144000" y="6400800"/>
            <a:ext cx="2844800" cy="365125"/>
          </a:xfrm>
        </p:spPr>
        <p:txBody>
          <a:bodyPr/>
          <a:lstStyle/>
          <a:p>
            <a:fld id="{8C616E8F-BF65-1643-9F00-FF84D0665BC6}" type="slidenum">
              <a:rPr lang="en-US" smtClean="0"/>
              <a:t>‹#›</a:t>
            </a:fld>
            <a:endParaRPr lang="en-US"/>
          </a:p>
        </p:txBody>
      </p:sp>
      <p:sp>
        <p:nvSpPr>
          <p:cNvPr id="10" name="TextBox 9"/>
          <p:cNvSpPr txBox="1"/>
          <p:nvPr/>
        </p:nvSpPr>
        <p:spPr>
          <a:xfrm>
            <a:off x="5257800" y="6400800"/>
            <a:ext cx="1803699" cy="261610"/>
          </a:xfrm>
          <a:prstGeom prst="rect">
            <a:avLst/>
          </a:prstGeom>
          <a:noFill/>
        </p:spPr>
        <p:txBody>
          <a:bodyPr wrap="none" rtlCol="0">
            <a:spAutoFit/>
          </a:bodyPr>
          <a:lstStyle/>
          <a:p>
            <a:r>
              <a:rPr lang="en-US" sz="1100" cap="small" baseline="0" dirty="0">
                <a:solidFill>
                  <a:schemeClr val="tx1">
                    <a:lumMod val="50000"/>
                    <a:lumOff val="50000"/>
                  </a:schemeClr>
                </a:solidFill>
                <a:latin typeface="Karla" charset="0"/>
                <a:ea typeface="Karla" charset="0"/>
                <a:cs typeface="Karla" charset="0"/>
              </a:rPr>
              <a:t>CS109A, Protopapas, Rader</a:t>
            </a:r>
          </a:p>
        </p:txBody>
      </p:sp>
      <p:grpSp>
        <p:nvGrpSpPr>
          <p:cNvPr id="11" name="Group 10"/>
          <p:cNvGrpSpPr>
            <a:grpSpLocks noChangeAspect="1"/>
          </p:cNvGrpSpPr>
          <p:nvPr/>
        </p:nvGrpSpPr>
        <p:grpSpPr>
          <a:xfrm>
            <a:off x="457200" y="6400800"/>
            <a:ext cx="487418" cy="274320"/>
            <a:chOff x="8442646" y="6356350"/>
            <a:chExt cx="482609" cy="274320"/>
          </a:xfrm>
        </p:grpSpPr>
        <p:pic>
          <p:nvPicPr>
            <p:cNvPr id="12" name="Picture 11" descr="iac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44000" y="6400800"/>
            <a:ext cx="2844800" cy="365125"/>
          </a:xfrm>
        </p:spPr>
        <p:txBody>
          <a:bodyPr/>
          <a:lstStyle/>
          <a:p>
            <a:fld id="{8C616E8F-BF65-1643-9F00-FF84D0665BC6}" type="slidenum">
              <a:rPr lang="en-US" smtClean="0"/>
              <a:t>‹#›</a:t>
            </a:fld>
            <a:endParaRPr lang="en-US"/>
          </a:p>
        </p:txBody>
      </p:sp>
      <p:sp>
        <p:nvSpPr>
          <p:cNvPr id="8" name="TextBox 7"/>
          <p:cNvSpPr txBox="1"/>
          <p:nvPr/>
        </p:nvSpPr>
        <p:spPr>
          <a:xfrm>
            <a:off x="5257800" y="6400800"/>
            <a:ext cx="1803699" cy="261610"/>
          </a:xfrm>
          <a:prstGeom prst="rect">
            <a:avLst/>
          </a:prstGeom>
          <a:noFill/>
        </p:spPr>
        <p:txBody>
          <a:bodyPr wrap="none" rtlCol="0">
            <a:spAutoFit/>
          </a:bodyPr>
          <a:lstStyle/>
          <a:p>
            <a:r>
              <a:rPr lang="en-US" sz="1100" cap="small" baseline="0" dirty="0">
                <a:solidFill>
                  <a:schemeClr val="tx1">
                    <a:lumMod val="50000"/>
                    <a:lumOff val="50000"/>
                  </a:schemeClr>
                </a:solidFill>
                <a:latin typeface="Karla" charset="0"/>
                <a:ea typeface="Karla" charset="0"/>
                <a:cs typeface="Karla" charset="0"/>
              </a:rPr>
              <a:t>CS109A, Protopapas, Rader</a:t>
            </a:r>
          </a:p>
        </p:txBody>
      </p:sp>
      <p:grpSp>
        <p:nvGrpSpPr>
          <p:cNvPr id="9" name="Group 8"/>
          <p:cNvGrpSpPr>
            <a:grpSpLocks noChangeAspect="1"/>
          </p:cNvGrpSpPr>
          <p:nvPr/>
        </p:nvGrpSpPr>
        <p:grpSpPr>
          <a:xfrm>
            <a:off x="457200" y="6400800"/>
            <a:ext cx="487418" cy="274320"/>
            <a:chOff x="8442646" y="6356350"/>
            <a:chExt cx="482609" cy="274320"/>
          </a:xfrm>
        </p:grpSpPr>
        <p:pic>
          <p:nvPicPr>
            <p:cNvPr id="10" name="Picture 9" descr="iac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42646" y="6356350"/>
              <a:ext cx="244154" cy="274320"/>
            </a:xfrm>
            <a:prstGeom prst="rect">
              <a:avLst/>
            </a:prstGeom>
          </p:spPr>
        </p:pic>
        <p:pic>
          <p:nvPicPr>
            <p:cNvPr id="11" name="Picture 10" descr="harvard.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16E8F-BF65-1643-9F00-FF84D0665BC6}"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16E8F-BF65-1643-9F00-FF84D0665BC6}" type="slidenum">
              <a:rPr lang="en-US" smtClean="0"/>
              <a:t>‹#›</a:t>
            </a:fld>
            <a:endParaRPr lang="en-US"/>
          </a:p>
        </p:txBody>
      </p:sp>
    </p:spTree>
    <p:extLst>
      <p:ext uri="{BB962C8B-B14F-4D97-AF65-F5344CB8AC3E}">
        <p14:creationId xmlns:p14="http://schemas.microsoft.com/office/powerpoint/2010/main" val="125161674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13: </a:t>
            </a:r>
            <a:r>
              <a:rPr lang="en-US" i="1" dirty="0"/>
              <a:t>k</a:t>
            </a:r>
            <a:r>
              <a:rPr lang="en-US" dirty="0"/>
              <a:t>-NN Classification and </a:t>
            </a:r>
            <a:br>
              <a:rPr lang="en-US" dirty="0"/>
            </a:br>
            <a:r>
              <a:rPr lang="en-US" dirty="0"/>
              <a:t>Dealing with Missingness</a:t>
            </a:r>
          </a:p>
        </p:txBody>
      </p:sp>
    </p:spTree>
    <p:extLst>
      <p:ext uri="{BB962C8B-B14F-4D97-AF65-F5344CB8AC3E}">
        <p14:creationId xmlns:p14="http://schemas.microsoft.com/office/powerpoint/2010/main" val="193201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k-NN with Multiple Predictors </a:t>
            </a:r>
            <a:endParaRPr lang="en-US" dirty="0">
              <a:effectLst/>
            </a:endParaRP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How could we extend k-NN (both regression and classification) when there are multiple predictors? </a:t>
            </a:r>
          </a:p>
          <a:p>
            <a:r>
              <a:rPr lang="en-US" dirty="0"/>
              <a:t>We would need to define a measure of distance for observations in order to which are the most similar to the observation we are trying to predict. </a:t>
            </a:r>
          </a:p>
          <a:p>
            <a:r>
              <a:rPr lang="en-US" dirty="0"/>
              <a:t>Euclidean distance is a good option. To measure the distance of a new observation, </a:t>
            </a:r>
            <a:r>
              <a:rPr lang="en-US" b="1" dirty="0"/>
              <a:t>x</a:t>
            </a:r>
            <a:r>
              <a:rPr lang="en-US" dirty="0"/>
              <a:t>0 from each observation in the data set, </a:t>
            </a:r>
            <a:r>
              <a:rPr lang="en-US" b="1" dirty="0"/>
              <a:t>x</a:t>
            </a:r>
            <a:r>
              <a:rPr lang="en-US" dirty="0"/>
              <a:t>i: </a:t>
            </a:r>
            <a:endParaRPr lang="en-US" dirty="0">
              <a:effectLst/>
            </a:endParaRPr>
          </a:p>
        </p:txBody>
      </p:sp>
      <p:pic>
        <p:nvPicPr>
          <p:cNvPr id="4" name="Picture 3">
            <a:extLst>
              <a:ext uri="{FF2B5EF4-FFF2-40B4-BE49-F238E27FC236}">
                <a16:creationId xmlns:a16="http://schemas.microsoft.com/office/drawing/2014/main" id="{40641B4C-CA3B-254E-93D6-442EDBB12C9C}"/>
              </a:ext>
            </a:extLst>
          </p:cNvPr>
          <p:cNvPicPr>
            <a:picLocks noChangeAspect="1"/>
          </p:cNvPicPr>
          <p:nvPr/>
        </p:nvPicPr>
        <p:blipFill>
          <a:blip r:embed="rId2"/>
          <a:stretch>
            <a:fillRect/>
          </a:stretch>
        </p:blipFill>
        <p:spPr>
          <a:xfrm>
            <a:off x="4288769" y="4683048"/>
            <a:ext cx="3416300" cy="1104900"/>
          </a:xfrm>
          <a:prstGeom prst="rect">
            <a:avLst/>
          </a:prstGeom>
        </p:spPr>
      </p:pic>
    </p:spTree>
    <p:extLst>
      <p:ext uri="{BB962C8B-B14F-4D97-AF65-F5344CB8AC3E}">
        <p14:creationId xmlns:p14="http://schemas.microsoft.com/office/powerpoint/2010/main" val="150272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k-NN with Multiple Predictors </a:t>
            </a:r>
            <a:endParaRPr lang="en-US" dirty="0">
              <a:effectLst/>
            </a:endParaRP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How could we extend k-NN (both regression and classification) when there are multiple predictors? </a:t>
            </a:r>
          </a:p>
          <a:p>
            <a:r>
              <a:rPr lang="en-US" dirty="0"/>
              <a:t>We would need to define a measure of distance for observations in order to which are the most similar to the observation we are trying to predict. </a:t>
            </a:r>
          </a:p>
          <a:p>
            <a:r>
              <a:rPr lang="en-US" dirty="0"/>
              <a:t>Euclidean distance is a good option. To measure the distance of a new observation, </a:t>
            </a:r>
            <a:r>
              <a:rPr lang="en-US" b="1" dirty="0"/>
              <a:t>x</a:t>
            </a:r>
            <a:r>
              <a:rPr lang="en-US" dirty="0"/>
              <a:t>0 from each observation in the data set, </a:t>
            </a:r>
            <a:r>
              <a:rPr lang="en-US" b="1" dirty="0"/>
              <a:t>x</a:t>
            </a:r>
            <a:r>
              <a:rPr lang="en-US" dirty="0"/>
              <a:t>i: </a:t>
            </a:r>
            <a:endParaRPr lang="en-US" dirty="0">
              <a:effectLst/>
            </a:endParaRPr>
          </a:p>
        </p:txBody>
      </p:sp>
      <p:pic>
        <p:nvPicPr>
          <p:cNvPr id="4" name="Picture 3">
            <a:extLst>
              <a:ext uri="{FF2B5EF4-FFF2-40B4-BE49-F238E27FC236}">
                <a16:creationId xmlns:a16="http://schemas.microsoft.com/office/drawing/2014/main" id="{40641B4C-CA3B-254E-93D6-442EDBB12C9C}"/>
              </a:ext>
            </a:extLst>
          </p:cNvPr>
          <p:cNvPicPr>
            <a:picLocks noChangeAspect="1"/>
          </p:cNvPicPr>
          <p:nvPr/>
        </p:nvPicPr>
        <p:blipFill>
          <a:blip r:embed="rId2"/>
          <a:stretch>
            <a:fillRect/>
          </a:stretch>
        </p:blipFill>
        <p:spPr>
          <a:xfrm>
            <a:off x="4288769" y="4683048"/>
            <a:ext cx="3416300" cy="1104900"/>
          </a:xfrm>
          <a:prstGeom prst="rect">
            <a:avLst/>
          </a:prstGeom>
        </p:spPr>
      </p:pic>
    </p:spTree>
    <p:extLst>
      <p:ext uri="{BB962C8B-B14F-4D97-AF65-F5344CB8AC3E}">
        <p14:creationId xmlns:p14="http://schemas.microsoft.com/office/powerpoint/2010/main" val="1963801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i="1" dirty="0"/>
              <a:t>k</a:t>
            </a:r>
            <a:r>
              <a:rPr lang="en-US" dirty="0"/>
              <a:t>-NN with Multiple Predictors (cont.) </a:t>
            </a:r>
            <a:endParaRPr lang="en-US" dirty="0">
              <a:effectLst/>
            </a:endParaRP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But what must we be careful about when measuring distance? </a:t>
            </a:r>
          </a:p>
          <a:p>
            <a:r>
              <a:rPr lang="en-US" dirty="0"/>
              <a:t>1. Differences in variability in our predictors! </a:t>
            </a:r>
          </a:p>
          <a:p>
            <a:r>
              <a:rPr lang="en-US" dirty="0"/>
              <a:t>2. Having a mixture of quantitative and categorical predictors. </a:t>
            </a:r>
          </a:p>
          <a:p>
            <a:r>
              <a:rPr lang="en-US" dirty="0"/>
              <a:t>So what should be good practice? To determine closest neighbors when P &gt; 1, you should first standardize the predictors! And you can even standardize the binaries if you want to include them. </a:t>
            </a:r>
          </a:p>
          <a:p>
            <a:r>
              <a:rPr lang="en-US" dirty="0"/>
              <a:t>How else could we determine closeness in this multi-dimensional setting? </a:t>
            </a:r>
            <a:endParaRPr lang="en-US" dirty="0">
              <a:effectLst/>
            </a:endParaRPr>
          </a:p>
        </p:txBody>
      </p:sp>
    </p:spTree>
    <p:extLst>
      <p:ext uri="{BB962C8B-B14F-4D97-AF65-F5344CB8AC3E}">
        <p14:creationId xmlns:p14="http://schemas.microsoft.com/office/powerpoint/2010/main" val="21458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Missingness</a:t>
            </a:r>
          </a:p>
        </p:txBody>
      </p:sp>
    </p:spTree>
    <p:extLst>
      <p:ext uri="{BB962C8B-B14F-4D97-AF65-F5344CB8AC3E}">
        <p14:creationId xmlns:p14="http://schemas.microsoft.com/office/powerpoint/2010/main" val="4232057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What is missing data? k-Nearest Neighbors </a:t>
            </a:r>
            <a:br>
              <a:rPr lang="en-US" dirty="0"/>
            </a:br>
            <a:endParaRPr lang="en-US" dirty="0"/>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Often times when data is collected, there are some missing values apparent in the dataset.  This leads to a few questions to consider:</a:t>
            </a:r>
          </a:p>
          <a:p>
            <a:endParaRPr lang="en-US" dirty="0"/>
          </a:p>
          <a:p>
            <a:pPr marL="457200" indent="-457200">
              <a:buFont typeface="Arial" panose="020B0604020202020204" pitchFamily="34" charset="0"/>
              <a:buChar char="•"/>
            </a:pPr>
            <a:r>
              <a:rPr lang="en-US" dirty="0"/>
              <a:t>How does this show up in pandas? </a:t>
            </a:r>
          </a:p>
          <a:p>
            <a:pPr marL="457200" indent="-457200">
              <a:buFont typeface="Arial" panose="020B0604020202020204" pitchFamily="34" charset="0"/>
              <a:buChar char="•"/>
            </a:pPr>
            <a:r>
              <a:rPr lang="en-US" dirty="0"/>
              <a:t>How does pandas and </a:t>
            </a:r>
            <a:r>
              <a:rPr lang="en-US" dirty="0" err="1"/>
              <a:t>sklearn</a:t>
            </a:r>
            <a:r>
              <a:rPr lang="en-US" dirty="0"/>
              <a:t> handle these </a:t>
            </a:r>
            <a:r>
              <a:rPr lang="en-US" dirty="0" err="1"/>
              <a:t>NaNs</a:t>
            </a:r>
            <a:r>
              <a:rPr lang="en-US" dirty="0"/>
              <a:t>?</a:t>
            </a:r>
          </a:p>
          <a:p>
            <a:pPr marL="457200" indent="-457200">
              <a:buFont typeface="Arial" panose="020B0604020202020204" pitchFamily="34" charset="0"/>
              <a:buChar char="•"/>
            </a:pPr>
            <a:r>
              <a:rPr lang="en-US" dirty="0"/>
              <a:t>How does this effect our modeling?</a:t>
            </a:r>
          </a:p>
        </p:txBody>
      </p:sp>
    </p:spTree>
    <p:extLst>
      <p:ext uri="{BB962C8B-B14F-4D97-AF65-F5344CB8AC3E}">
        <p14:creationId xmlns:p14="http://schemas.microsoft.com/office/powerpoint/2010/main" val="2932028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Naively handling missingness</a:t>
            </a: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endParaRPr lang="en-US" dirty="0"/>
          </a:p>
          <a:p>
            <a:r>
              <a:rPr lang="en-US" dirty="0"/>
              <a:t>What is the simplest way to handle missing data?</a:t>
            </a:r>
          </a:p>
          <a:p>
            <a:endParaRPr lang="en-US" dirty="0"/>
          </a:p>
          <a:p>
            <a:pPr marL="514350" indent="-514350">
              <a:buFont typeface="Arial" panose="020B0604020202020204" pitchFamily="34" charset="0"/>
              <a:buChar char="•"/>
            </a:pPr>
            <a:r>
              <a:rPr lang="en-US" dirty="0"/>
              <a:t>Impute the mean (if quantitative) or most common class (if categorical) for all missing values.</a:t>
            </a:r>
          </a:p>
          <a:p>
            <a:pPr marL="514350" indent="-514350">
              <a:buFont typeface="Arial" panose="020B0604020202020204" pitchFamily="34" charset="0"/>
              <a:buChar char="•"/>
            </a:pPr>
            <a:r>
              <a:rPr lang="en-US" dirty="0"/>
              <a:t>How does pandas and </a:t>
            </a:r>
            <a:r>
              <a:rPr lang="en-US" dirty="0" err="1"/>
              <a:t>sklearn</a:t>
            </a:r>
            <a:r>
              <a:rPr lang="en-US" dirty="0"/>
              <a:t> handle these </a:t>
            </a:r>
            <a:r>
              <a:rPr lang="en-US" dirty="0" err="1"/>
              <a:t>NaNs</a:t>
            </a:r>
            <a:r>
              <a:rPr lang="en-US" dirty="0"/>
              <a:t>? </a:t>
            </a:r>
          </a:p>
          <a:p>
            <a:endParaRPr lang="en-US" dirty="0"/>
          </a:p>
          <a:p>
            <a:r>
              <a:rPr lang="en-US" dirty="0"/>
              <a:t>What are some consequences in handling missingness in this fashion?</a:t>
            </a:r>
          </a:p>
        </p:txBody>
      </p:sp>
    </p:spTree>
    <p:extLst>
      <p:ext uri="{BB962C8B-B14F-4D97-AF65-F5344CB8AC3E}">
        <p14:creationId xmlns:p14="http://schemas.microsoft.com/office/powerpoint/2010/main" val="413635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Missingness</a:t>
            </a:r>
          </a:p>
        </p:txBody>
      </p:sp>
    </p:spTree>
    <p:extLst>
      <p:ext uri="{BB962C8B-B14F-4D97-AF65-F5344CB8AC3E}">
        <p14:creationId xmlns:p14="http://schemas.microsoft.com/office/powerpoint/2010/main" val="100779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Sources of Missingness</a:t>
            </a: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Missing data can arise from various places in data:</a:t>
            </a:r>
          </a:p>
          <a:p>
            <a:pPr marL="457200" indent="-457200">
              <a:buFont typeface="Arial" panose="020B0604020202020204" pitchFamily="34" charset="0"/>
              <a:buChar char="•"/>
            </a:pPr>
            <a:r>
              <a:rPr lang="en-US" dirty="0"/>
              <a:t>A survey was conducted and values were just randomly missed when being entered in the computer.</a:t>
            </a:r>
          </a:p>
          <a:p>
            <a:pPr marL="457200" indent="-457200">
              <a:buFont typeface="Arial" panose="020B0604020202020204" pitchFamily="34" charset="0"/>
              <a:buChar char="•"/>
            </a:pPr>
            <a:r>
              <a:rPr lang="en-US" dirty="0"/>
              <a:t>A respondent chooses not to respond to a question like `Have you ever done cocaine?'.</a:t>
            </a:r>
          </a:p>
          <a:p>
            <a:pPr marL="457200" indent="-457200">
              <a:buFont typeface="Arial" panose="020B0604020202020204" pitchFamily="34" charset="0"/>
              <a:buChar char="•"/>
            </a:pPr>
            <a:r>
              <a:rPr lang="en-US" dirty="0"/>
              <a:t>You decide to start collecting a new variable (like Mac vs. PC) partway through the data collection of a study.</a:t>
            </a:r>
          </a:p>
          <a:p>
            <a:pPr marL="457200" indent="-457200">
              <a:buFont typeface="Arial" panose="020B0604020202020204" pitchFamily="34" charset="0"/>
              <a:buChar char="•"/>
            </a:pPr>
            <a:r>
              <a:rPr lang="en-US" dirty="0"/>
              <a:t>You want to measure the speed of meteors, and some observations are just 'too quick' to be measured properly.</a:t>
            </a:r>
          </a:p>
          <a:p>
            <a:r>
              <a:rPr lang="en-US" dirty="0"/>
              <a:t>The source of missing values in data can lead to the major types of missingness:</a:t>
            </a:r>
          </a:p>
        </p:txBody>
      </p:sp>
    </p:spTree>
    <p:extLst>
      <p:ext uri="{BB962C8B-B14F-4D97-AF65-F5344CB8AC3E}">
        <p14:creationId xmlns:p14="http://schemas.microsoft.com/office/powerpoint/2010/main" val="217227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Types of Missingness</a:t>
            </a: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There are 3 major types of missingness to be concerned about:</a:t>
            </a:r>
          </a:p>
          <a:p>
            <a:pPr marL="514350" indent="-514350">
              <a:buFont typeface="+mj-lt"/>
              <a:buAutoNum type="arabicPeriod"/>
            </a:pPr>
            <a:r>
              <a:rPr lang="en-US" b="1" dirty="0"/>
              <a:t>Missing Completely at Random (MCAR) </a:t>
            </a:r>
            <a:r>
              <a:rPr lang="en-US" dirty="0"/>
              <a:t>- the probability of missingness in a variable is the same for all units.  Like randomly poking holes in a data set.</a:t>
            </a:r>
          </a:p>
          <a:p>
            <a:pPr marL="514350" indent="-514350">
              <a:buFont typeface="+mj-lt"/>
              <a:buAutoNum type="arabicPeriod"/>
            </a:pPr>
            <a:r>
              <a:rPr lang="en-US" b="1" dirty="0"/>
              <a:t>Missing at Random (MAR) </a:t>
            </a:r>
            <a:r>
              <a:rPr lang="en-US" dirty="0"/>
              <a:t>- the probability of missingness in a variable depends only on available information (in other predictors).</a:t>
            </a:r>
          </a:p>
          <a:p>
            <a:pPr marL="514350" indent="-514350">
              <a:buFont typeface="+mj-lt"/>
              <a:buAutoNum type="arabicPeriod"/>
            </a:pPr>
            <a:r>
              <a:rPr lang="en-US" b="1" dirty="0"/>
              <a:t>Missing Not at Random (MNAR) </a:t>
            </a:r>
            <a:r>
              <a:rPr lang="en-US" dirty="0"/>
              <a:t>- the probability of missingness depends on information that has not been recorded and this information also predicts the missing values.</a:t>
            </a:r>
          </a:p>
          <a:p>
            <a:r>
              <a:rPr lang="en-US" dirty="0"/>
              <a:t>What are examples of each these 3 types?</a:t>
            </a:r>
          </a:p>
        </p:txBody>
      </p:sp>
    </p:spTree>
    <p:extLst>
      <p:ext uri="{BB962C8B-B14F-4D97-AF65-F5344CB8AC3E}">
        <p14:creationId xmlns:p14="http://schemas.microsoft.com/office/powerpoint/2010/main" val="17482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Missing completely at random (MCAR)</a:t>
            </a: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Missing Completely at Random is the best case scenario, and the easiest to handle:</a:t>
            </a:r>
          </a:p>
          <a:p>
            <a:pPr marL="457200" indent="-457200">
              <a:buFont typeface="Arial" panose="020B0604020202020204" pitchFamily="34" charset="0"/>
              <a:buChar char="•"/>
            </a:pPr>
            <a:r>
              <a:rPr lang="en-US" dirty="0"/>
              <a:t>Examples: a coin is flipped to determine whether an entry is removed.  Or when values were just randomly missed when being entered in the computer.</a:t>
            </a:r>
          </a:p>
          <a:p>
            <a:pPr marL="457200" indent="-457200">
              <a:buFont typeface="Arial" panose="020B0604020202020204" pitchFamily="34" charset="0"/>
              <a:buChar char="•"/>
            </a:pPr>
            <a:r>
              <a:rPr lang="en-US" dirty="0"/>
              <a:t>Effect if you ignore: there is no effect on inferences (estimates of beta).</a:t>
            </a:r>
          </a:p>
          <a:p>
            <a:pPr marL="457200" indent="-457200">
              <a:buFont typeface="Arial" panose="020B0604020202020204" pitchFamily="34" charset="0"/>
              <a:buChar char="•"/>
            </a:pPr>
            <a:r>
              <a:rPr lang="en-US" dirty="0"/>
              <a:t>How to handle: lots of options, but best to impute (more on next slide).</a:t>
            </a:r>
          </a:p>
        </p:txBody>
      </p:sp>
    </p:spTree>
    <p:extLst>
      <p:ext uri="{BB962C8B-B14F-4D97-AF65-F5344CB8AC3E}">
        <p14:creationId xmlns:p14="http://schemas.microsoft.com/office/powerpoint/2010/main" val="177462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Content Placeholder 2"/>
          <p:cNvSpPr>
            <a:spLocks noGrp="1"/>
          </p:cNvSpPr>
          <p:nvPr>
            <p:ph idx="1"/>
          </p:nvPr>
        </p:nvSpPr>
        <p:spPr/>
        <p:txBody>
          <a:bodyPr/>
          <a:lstStyle/>
          <a:p>
            <a:pPr marL="457200" indent="-457200">
              <a:lnSpc>
                <a:spcPct val="150000"/>
              </a:lnSpc>
              <a:buFont typeface="Arial" panose="020B0604020202020204" pitchFamily="34" charset="0"/>
              <a:buChar char="•"/>
            </a:pPr>
            <a:r>
              <a:rPr lang="en-US" i="1" dirty="0"/>
              <a:t>k</a:t>
            </a:r>
            <a:r>
              <a:rPr lang="en-US" dirty="0"/>
              <a:t>-NN review</a:t>
            </a:r>
          </a:p>
          <a:p>
            <a:pPr marL="457200" indent="-457200">
              <a:lnSpc>
                <a:spcPct val="150000"/>
              </a:lnSpc>
              <a:buFont typeface="Arial" panose="020B0604020202020204" pitchFamily="34" charset="0"/>
              <a:buChar char="•"/>
            </a:pPr>
            <a:r>
              <a:rPr lang="en-US" i="1" dirty="0"/>
              <a:t>k</a:t>
            </a:r>
            <a:r>
              <a:rPr lang="en-US" dirty="0"/>
              <a:t>-NN for Classification</a:t>
            </a:r>
          </a:p>
          <a:p>
            <a:pPr marL="457200" indent="-457200">
              <a:lnSpc>
                <a:spcPct val="150000"/>
              </a:lnSpc>
              <a:buFont typeface="Arial" panose="020B0604020202020204" pitchFamily="34" charset="0"/>
              <a:buChar char="•"/>
            </a:pPr>
            <a:r>
              <a:rPr lang="en-US" dirty="0"/>
              <a:t>Dealing with Missingness</a:t>
            </a:r>
          </a:p>
          <a:p>
            <a:pPr marL="1200120" lvl="1" indent="-457200">
              <a:lnSpc>
                <a:spcPct val="150000"/>
              </a:lnSpc>
              <a:buFont typeface="Arial" panose="020B0604020202020204" pitchFamily="34" charset="0"/>
              <a:buChar char="•"/>
            </a:pPr>
            <a:r>
              <a:rPr lang="en-US" dirty="0"/>
              <a:t>Types of Missingness</a:t>
            </a:r>
          </a:p>
          <a:p>
            <a:pPr marL="1200120" lvl="1" indent="-457200">
              <a:lnSpc>
                <a:spcPct val="150000"/>
              </a:lnSpc>
              <a:buFont typeface="Arial" panose="020B0604020202020204" pitchFamily="34" charset="0"/>
              <a:buChar char="•"/>
            </a:pPr>
            <a:r>
              <a:rPr lang="en-US" dirty="0"/>
              <a:t>Imputation Methods</a:t>
            </a:r>
          </a:p>
          <a:p>
            <a:pPr marL="457200" indent="-457200">
              <a:lnSpc>
                <a:spcPct val="150000"/>
              </a:lnSpc>
              <a:spcAft>
                <a:spcPts val="1200"/>
              </a:spcAft>
              <a:buFont typeface="Arial" panose="020B0604020202020204" pitchFamily="34" charset="0"/>
              <a:buChar char="•"/>
            </a:pPr>
            <a:endParaRPr lang="en-US" dirty="0"/>
          </a:p>
        </p:txBody>
      </p:sp>
    </p:spTree>
    <p:extLst>
      <p:ext uri="{BB962C8B-B14F-4D97-AF65-F5344CB8AC3E}">
        <p14:creationId xmlns:p14="http://schemas.microsoft.com/office/powerpoint/2010/main" val="1598513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Missing  at random (MAR)</a:t>
            </a: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Missing at random is still a case that can be handled.</a:t>
            </a:r>
          </a:p>
          <a:p>
            <a:pPr marL="457200" indent="-457200">
              <a:buFont typeface="Arial" panose="020B0604020202020204" pitchFamily="34" charset="0"/>
              <a:buChar char="•"/>
            </a:pPr>
            <a:r>
              <a:rPr lang="en-US" dirty="0"/>
              <a:t>Example(s): men and women respond to the question "have you ever felt harassed at work?" at different rates (and may be harassed at different rates).</a:t>
            </a:r>
          </a:p>
          <a:p>
            <a:pPr marL="457200" indent="-457200">
              <a:buFont typeface="Arial" panose="020B0604020202020204" pitchFamily="34" charset="0"/>
              <a:buChar char="•"/>
            </a:pPr>
            <a:r>
              <a:rPr lang="en-US" dirty="0"/>
              <a:t>Effect if you ignore: inferences are biased (estimates of beta) and predictions are usually worsened.</a:t>
            </a:r>
          </a:p>
          <a:p>
            <a:pPr marL="457200" indent="-457200">
              <a:buFont typeface="Arial" panose="020B0604020202020204" pitchFamily="34" charset="0"/>
              <a:buChar char="•"/>
            </a:pPr>
            <a:r>
              <a:rPr lang="en-US" dirty="0"/>
              <a:t>How to handle: use the information in the other predictors to  build a model and `impute' a value for the missing entry.</a:t>
            </a:r>
          </a:p>
          <a:p>
            <a:endParaRPr lang="en-US" dirty="0"/>
          </a:p>
          <a:p>
            <a:r>
              <a:rPr lang="en-US" dirty="0"/>
              <a:t>Key: we can fix any biases by modeling and imputing the missing values based on what is observed!</a:t>
            </a:r>
          </a:p>
        </p:txBody>
      </p:sp>
    </p:spTree>
    <p:extLst>
      <p:ext uri="{BB962C8B-B14F-4D97-AF65-F5344CB8AC3E}">
        <p14:creationId xmlns:p14="http://schemas.microsoft.com/office/powerpoint/2010/main" val="3312473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Missing Not at Random (MNAR)</a:t>
            </a: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Missing Not at Random is the worst case scenario, and impossible to handle:</a:t>
            </a:r>
          </a:p>
          <a:p>
            <a:pPr marL="457200" indent="-457200">
              <a:buFont typeface="Arial" panose="020B0604020202020204" pitchFamily="34" charset="0"/>
              <a:buChar char="•"/>
            </a:pPr>
            <a:r>
              <a:rPr lang="en-US" dirty="0"/>
              <a:t>Example(s): patients drop out of a study because they experience some really bad side effect that was not measured.  Or cheaters are less likely to respond when asked if you've ever cheated.</a:t>
            </a:r>
          </a:p>
          <a:p>
            <a:pPr marL="457200" indent="-457200">
              <a:buFont typeface="Arial" panose="020B0604020202020204" pitchFamily="34" charset="0"/>
              <a:buChar char="•"/>
            </a:pPr>
            <a:r>
              <a:rPr lang="en-US" dirty="0"/>
              <a:t>Effect if you ignore: there is no effect on inferences (estimates of beta) or predictions.</a:t>
            </a:r>
          </a:p>
          <a:p>
            <a:pPr marL="457200" indent="-457200">
              <a:buFont typeface="Arial" panose="020B0604020202020204" pitchFamily="34" charset="0"/>
              <a:buChar char="•"/>
            </a:pPr>
            <a:r>
              <a:rPr lang="en-US" dirty="0"/>
              <a:t>How to handle: you can 'improve' things by dealing with it like it is MAR, but you [likely] may never completely fix the bias.</a:t>
            </a:r>
          </a:p>
        </p:txBody>
      </p:sp>
    </p:spTree>
    <p:extLst>
      <p:ext uri="{BB962C8B-B14F-4D97-AF65-F5344CB8AC3E}">
        <p14:creationId xmlns:p14="http://schemas.microsoft.com/office/powerpoint/2010/main" val="6899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What type of missingness is present?</a:t>
            </a: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Can you ever tell based on your data what type of missingness is actually present?</a:t>
            </a:r>
          </a:p>
          <a:p>
            <a:endParaRPr lang="en-US" sz="1000" dirty="0"/>
          </a:p>
          <a:p>
            <a:r>
              <a:rPr lang="en-US" dirty="0"/>
              <a:t>Since we asked the question, the answer must be no. </a:t>
            </a:r>
          </a:p>
          <a:p>
            <a:r>
              <a:rPr lang="en-US" dirty="0"/>
              <a:t>It generally cannot be determined whether data really are missing at random, or whether the missingness depends on unobserved predictors or the missing data themselves. The problem is that these potential “lurking variables” are unobserved (by definition) and so can never be completely ruled out.</a:t>
            </a:r>
          </a:p>
          <a:p>
            <a:endParaRPr lang="en-US" sz="1000" dirty="0"/>
          </a:p>
          <a:p>
            <a:r>
              <a:rPr lang="en-US" dirty="0"/>
              <a:t>In practice, a model with as many predictors as possible is used so that the `missing at random' assumption is reasonable.</a:t>
            </a:r>
          </a:p>
        </p:txBody>
      </p:sp>
    </p:spTree>
    <p:extLst>
      <p:ext uri="{BB962C8B-B14F-4D97-AF65-F5344CB8AC3E}">
        <p14:creationId xmlns:p14="http://schemas.microsoft.com/office/powerpoint/2010/main" val="266613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Imputation Methods</a:t>
            </a:r>
          </a:p>
        </p:txBody>
      </p:sp>
    </p:spTree>
    <p:extLst>
      <p:ext uri="{BB962C8B-B14F-4D97-AF65-F5344CB8AC3E}">
        <p14:creationId xmlns:p14="http://schemas.microsoft.com/office/powerpoint/2010/main" val="1281693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Handling Missing Data</a:t>
            </a: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When encountering missing data, the approach to handling it depends on: </a:t>
            </a:r>
          </a:p>
          <a:p>
            <a:pPr marL="514350" indent="-514350">
              <a:buFont typeface="+mj-lt"/>
              <a:buAutoNum type="arabicPeriod"/>
            </a:pPr>
            <a:r>
              <a:rPr lang="en-US" dirty="0"/>
              <a:t>whether the missing values are in the response or in the predictors.  Generally speaking, it is much easier to handle missingness in predictors.</a:t>
            </a:r>
          </a:p>
          <a:p>
            <a:pPr marL="514350" indent="-514350">
              <a:buFont typeface="+mj-lt"/>
              <a:buAutoNum type="arabicPeriod"/>
            </a:pPr>
            <a:r>
              <a:rPr lang="en-US" dirty="0"/>
              <a:t>whether the variable is quantitative or categorical.  </a:t>
            </a:r>
          </a:p>
          <a:p>
            <a:pPr marL="514350" indent="-514350">
              <a:buFont typeface="+mj-lt"/>
              <a:buAutoNum type="arabicPeriod"/>
            </a:pPr>
            <a:r>
              <a:rPr lang="en-US" dirty="0"/>
              <a:t>how much missingness is present in the variable.  If there is too much missingness, you may be doing more damage than good.</a:t>
            </a:r>
          </a:p>
          <a:p>
            <a:r>
              <a:rPr lang="en-US" dirty="0"/>
              <a:t>Generally speaking, it is a good idea to attempt to </a:t>
            </a:r>
            <a:r>
              <a:rPr lang="en-US" b="1" dirty="0"/>
              <a:t>impute</a:t>
            </a:r>
            <a:r>
              <a:rPr lang="en-US" dirty="0"/>
              <a:t> (or `fill in') entries for missing values in a variable (assuming your method of imputation is a good one).</a:t>
            </a:r>
          </a:p>
        </p:txBody>
      </p:sp>
    </p:spTree>
    <p:extLst>
      <p:ext uri="{BB962C8B-B14F-4D97-AF65-F5344CB8AC3E}">
        <p14:creationId xmlns:p14="http://schemas.microsoft.com/office/powerpoint/2010/main" val="1112406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Imputation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sz="2400" dirty="0"/>
                  <a:t>There are several different approaches to imputing missing values:</a:t>
                </a:r>
              </a:p>
              <a:p>
                <a:pPr marL="514350" indent="-514350">
                  <a:buFont typeface="+mj-lt"/>
                  <a:buAutoNum type="arabicPeriod"/>
                </a:pPr>
                <a:r>
                  <a:rPr lang="en-US" sz="2400" dirty="0"/>
                  <a:t>Plug in the mean or median (quantitative) or most common class (categorical) for all missing values in a variable.</a:t>
                </a:r>
              </a:p>
              <a:p>
                <a:pPr marL="514350" indent="-514350">
                  <a:buFont typeface="+mj-lt"/>
                  <a:buAutoNum type="arabicPeriod"/>
                </a:pPr>
                <a:r>
                  <a:rPr lang="en-US" sz="2400" dirty="0"/>
                  <a:t>Create a new variable that is an indicator of missingness, and include it in any model to predict the response (also plug in zero or the mean in the actual variable).</a:t>
                </a:r>
              </a:p>
              <a:p>
                <a:pPr marL="514350" indent="-514350">
                  <a:buFont typeface="+mj-lt"/>
                  <a:buAutoNum type="arabicPeriod"/>
                </a:pPr>
                <a:r>
                  <a:rPr lang="en-US" sz="2400" dirty="0"/>
                  <a:t>Hot deck imputation: for each missing entry, randomly select an observed entry in the variable and plug it in.</a:t>
                </a:r>
              </a:p>
              <a:p>
                <a:pPr marL="514350" indent="-514350">
                  <a:buFont typeface="+mj-lt"/>
                  <a:buAutoNum type="arabicPeriod"/>
                </a:pPr>
                <a:r>
                  <a:rPr lang="en-US" sz="2400" dirty="0"/>
                  <a:t>Model the imputation: plug in predicted values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oMath>
                </a14:m>
                <a:r>
                  <a:rPr lang="en-US" sz="2400" dirty="0"/>
                  <a:t>) from a model based on the other observed predictors.</a:t>
                </a:r>
              </a:p>
              <a:p>
                <a:pPr marL="514350" indent="-514350">
                  <a:buFont typeface="+mj-lt"/>
                  <a:buAutoNum type="arabicPeriod"/>
                </a:pPr>
                <a:r>
                  <a:rPr lang="en-US" sz="2400" dirty="0"/>
                  <a:t>Model the imputation with uncertainty: plug in predicted values plus randomness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𝜖</m:t>
                    </m:r>
                  </m:oMath>
                </a14:m>
                <a:r>
                  <a:rPr lang="en-US" sz="2400" dirty="0"/>
                  <a:t>) from a model based on the other observed predictors.</a:t>
                </a:r>
              </a:p>
              <a:p>
                <a:r>
                  <a:rPr lang="en-US" sz="2400" dirty="0"/>
                  <a:t>What are the advantages and disadvantages of each approach?</a:t>
                </a:r>
              </a:p>
            </p:txBody>
          </p:sp>
        </mc:Choice>
        <mc:Fallback xmlns="">
          <p:sp>
            <p:nvSpPr>
              <p:cNvPr id="3" name="Content Placeholder 2">
                <a:extLst>
                  <a:ext uri="{FF2B5EF4-FFF2-40B4-BE49-F238E27FC236}">
                    <a16:creationId xmlns:a16="http://schemas.microsoft.com/office/drawing/2014/main" id="{7F7A077A-CF01-CE4C-8CDE-1753640AE0DA}"/>
                  </a:ext>
                </a:extLst>
              </p:cNvPr>
              <p:cNvSpPr>
                <a:spLocks noGrp="1" noRot="1" noChangeAspect="1" noMove="1" noResize="1" noEditPoints="1" noAdjustHandles="1" noChangeArrowheads="1" noChangeShapeType="1" noTextEdit="1"/>
              </p:cNvSpPr>
              <p:nvPr>
                <p:ph idx="1"/>
              </p:nvPr>
            </p:nvSpPr>
            <p:spPr>
              <a:xfrm>
                <a:off x="833415" y="1177758"/>
                <a:ext cx="10327008" cy="5375442"/>
              </a:xfrm>
              <a:blipFill>
                <a:blip r:embed="rId2"/>
                <a:stretch>
                  <a:fillRect l="-860" t="-943" r="-1106" b="-708"/>
                </a:stretch>
              </a:blipFill>
            </p:spPr>
            <p:txBody>
              <a:bodyPr/>
              <a:lstStyle/>
              <a:p>
                <a:r>
                  <a:rPr lang="en-US">
                    <a:noFill/>
                  </a:rPr>
                  <a:t> </a:t>
                </a:r>
              </a:p>
            </p:txBody>
          </p:sp>
        </mc:Fallback>
      </mc:AlternateContent>
    </p:spTree>
    <p:extLst>
      <p:ext uri="{BB962C8B-B14F-4D97-AF65-F5344CB8AC3E}">
        <p14:creationId xmlns:p14="http://schemas.microsoft.com/office/powerpoint/2010/main" val="2712776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Schematic: imputation through modeling </a:t>
            </a:r>
            <a:endParaRPr lang="en-US" dirty="0">
              <a:effectLst/>
            </a:endParaRP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How do we use models to fill in missing data? </a:t>
            </a:r>
            <a:endParaRPr lang="en-US" dirty="0">
              <a:effectLst/>
            </a:endParaRPr>
          </a:p>
        </p:txBody>
      </p:sp>
      <p:pic>
        <p:nvPicPr>
          <p:cNvPr id="11265" name="Picture 1" descr="page47image3896512">
            <a:extLst>
              <a:ext uri="{FF2B5EF4-FFF2-40B4-BE49-F238E27FC236}">
                <a16:creationId xmlns:a16="http://schemas.microsoft.com/office/drawing/2014/main" id="{AAEC5DC3-5AAE-354B-B91B-281691FFD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2944" y="1842655"/>
            <a:ext cx="1662545" cy="449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6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Schematic: imputation through modeling </a:t>
            </a:r>
            <a:endParaRPr lang="en-US" dirty="0">
              <a:effectLst/>
            </a:endParaRP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How do we use models to fill in missing data? </a:t>
            </a:r>
            <a:endParaRPr lang="en-US" dirty="0">
              <a:effectLst/>
            </a:endParaRPr>
          </a:p>
        </p:txBody>
      </p:sp>
      <p:pic>
        <p:nvPicPr>
          <p:cNvPr id="12289" name="Picture 1" descr="page48image3888896">
            <a:extLst>
              <a:ext uri="{FF2B5EF4-FFF2-40B4-BE49-F238E27FC236}">
                <a16:creationId xmlns:a16="http://schemas.microsoft.com/office/drawing/2014/main" id="{C18430E9-458D-1642-9FD6-F1D4D38AB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745" y="1706478"/>
            <a:ext cx="4211781" cy="467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717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Schematic: imputation through modeling </a:t>
            </a:r>
            <a:endParaRPr lang="en-US" dirty="0">
              <a:effectLst/>
            </a:endParaRP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How do we use models to fill in missing data? Using </a:t>
            </a:r>
            <a:r>
              <a:rPr lang="en-US" i="1" dirty="0"/>
              <a:t>k</a:t>
            </a:r>
            <a:r>
              <a:rPr lang="en-US" dirty="0"/>
              <a:t>-NN for </a:t>
            </a:r>
            <a:r>
              <a:rPr lang="en-US" i="1" dirty="0"/>
              <a:t>k</a:t>
            </a:r>
            <a:r>
              <a:rPr lang="en-US" dirty="0"/>
              <a:t> = 2? </a:t>
            </a:r>
            <a:endParaRPr lang="en-US" dirty="0">
              <a:effectLst/>
            </a:endParaRPr>
          </a:p>
        </p:txBody>
      </p:sp>
      <p:pic>
        <p:nvPicPr>
          <p:cNvPr id="13313" name="Picture 1" descr="page50image3837600">
            <a:extLst>
              <a:ext uri="{FF2B5EF4-FFF2-40B4-BE49-F238E27FC236}">
                <a16:creationId xmlns:a16="http://schemas.microsoft.com/office/drawing/2014/main" id="{F19E9597-D747-4F4B-BC36-0ABAD6979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145" y="1759527"/>
            <a:ext cx="2924999" cy="438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353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Schematic: imputation through modeling </a:t>
            </a:r>
            <a:endParaRPr lang="en-US" dirty="0">
              <a:effectLst/>
            </a:endParaRP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How do we use models to fill in missing data? Using </a:t>
            </a:r>
            <a:r>
              <a:rPr lang="en-US" i="1" dirty="0"/>
              <a:t>k</a:t>
            </a:r>
            <a:r>
              <a:rPr lang="en-US" dirty="0"/>
              <a:t>-NN for </a:t>
            </a:r>
            <a:r>
              <a:rPr lang="en-US" i="1" dirty="0"/>
              <a:t>k</a:t>
            </a:r>
            <a:r>
              <a:rPr lang="en-US" dirty="0"/>
              <a:t> = 2? </a:t>
            </a:r>
            <a:endParaRPr lang="en-US" dirty="0">
              <a:effectLst/>
            </a:endParaRPr>
          </a:p>
        </p:txBody>
      </p:sp>
      <p:pic>
        <p:nvPicPr>
          <p:cNvPr id="14337" name="Picture 1" descr="page51image1769568">
            <a:extLst>
              <a:ext uri="{FF2B5EF4-FFF2-40B4-BE49-F238E27FC236}">
                <a16:creationId xmlns:a16="http://schemas.microsoft.com/office/drawing/2014/main" id="{EA5EFAEA-4940-9A4F-B65C-CAFB5ABA1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799" y="1704110"/>
            <a:ext cx="3011055" cy="4582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26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i="1" dirty="0"/>
              <a:t>k</a:t>
            </a:r>
            <a:r>
              <a:rPr lang="en-US" dirty="0"/>
              <a:t>-Nearest Neighbors </a:t>
            </a:r>
            <a:br>
              <a:rPr lang="en-US" dirty="0"/>
            </a:br>
            <a:endParaRPr lang="en-US" dirty="0"/>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We’ve already seen the k-NN method for predicting a quantitative response (it was the very first method we introduced). How was k-NN implemented in the Regression setting (quantitative response)? </a:t>
            </a:r>
          </a:p>
          <a:p>
            <a:r>
              <a:rPr lang="en-US" dirty="0"/>
              <a:t>The approach was simple: to predict an observation’s response, use the </a:t>
            </a:r>
            <a:r>
              <a:rPr lang="en-US" b="1" dirty="0"/>
              <a:t>other </a:t>
            </a:r>
            <a:r>
              <a:rPr lang="en-US" dirty="0"/>
              <a:t>available observations that are most similar to it. </a:t>
            </a:r>
          </a:p>
          <a:p>
            <a:r>
              <a:rPr lang="en-US" dirty="0"/>
              <a:t>For a specified value of </a:t>
            </a:r>
            <a:r>
              <a:rPr lang="en-US" i="1" dirty="0"/>
              <a:t>k</a:t>
            </a:r>
            <a:r>
              <a:rPr lang="en-US" dirty="0"/>
              <a:t>, each observation’s outcome is predicted to be the average of the k-closest observations as measured by some distance of the predictor(s). </a:t>
            </a:r>
          </a:p>
          <a:p>
            <a:r>
              <a:rPr lang="en-US" dirty="0"/>
              <a:t>With one predictor, the method was easily implemented. </a:t>
            </a:r>
            <a:endParaRPr lang="en-US" dirty="0">
              <a:effectLst/>
            </a:endParaRPr>
          </a:p>
        </p:txBody>
      </p:sp>
    </p:spTree>
    <p:extLst>
      <p:ext uri="{BB962C8B-B14F-4D97-AF65-F5344CB8AC3E}">
        <p14:creationId xmlns:p14="http://schemas.microsoft.com/office/powerpoint/2010/main" val="2284805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Schematic: imputation through modeling </a:t>
            </a:r>
            <a:endParaRPr lang="en-US" dirty="0">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How do we use models to fill in missing data? Using linear regression? </a:t>
                </a:r>
              </a:p>
              <a:p>
                <a:endParaRPr lang="en-US" dirty="0">
                  <a:effectLst/>
                </a:endParaRPr>
              </a:p>
              <a:p>
                <a:endParaRPr lang="en-US" dirty="0"/>
              </a:p>
              <a:p>
                <a:endParaRPr lang="en-US" dirty="0">
                  <a:effectLst/>
                </a:endParaRPr>
              </a:p>
              <a:p>
                <a:endParaRPr lang="en-US" dirty="0"/>
              </a:p>
              <a:p>
                <a:endParaRPr lang="en-US" dirty="0">
                  <a:effectLst/>
                </a:endParaRPr>
              </a:p>
              <a:p>
                <a:endParaRPr lang="en-US" dirty="0"/>
              </a:p>
              <a:p>
                <a:endParaRPr lang="en-US" dirty="0">
                  <a:effectLst/>
                </a:endParaRPr>
              </a:p>
              <a:p>
                <a:r>
                  <a:rPr lang="en-US" dirty="0"/>
                  <a:t>Where </a:t>
                </a:r>
                <a:r>
                  <a:rPr lang="en-US" i="1" dirty="0"/>
                  <a:t>m</a:t>
                </a:r>
                <a:r>
                  <a:rPr lang="en-US" dirty="0"/>
                  <a:t> and </a:t>
                </a:r>
                <a:r>
                  <a:rPr lang="en-US" i="1" dirty="0"/>
                  <a:t>b</a:t>
                </a:r>
                <a:r>
                  <a:rPr lang="en-US" dirty="0"/>
                  <a:t> are computed from the observations (rows) that do not have missingness (we should call them </a:t>
                </a:r>
                <a:r>
                  <a:rPr lang="en-US" i="1" dirty="0"/>
                  <a:t>b</a:t>
                </a:r>
                <a:r>
                  <a:rPr lang="en-US" dirty="0"/>
                  <a:t>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oMath>
                </a14:m>
                <a:r>
                  <a:rPr lang="el-GR" dirty="0"/>
                  <a:t> </a:t>
                </a:r>
                <a:r>
                  <a:rPr lang="en-US" dirty="0"/>
                  <a:t>and </a:t>
                </a:r>
                <a:r>
                  <a:rPr lang="en-US" i="1" dirty="0"/>
                  <a:t>m</a:t>
                </a:r>
                <a:r>
                  <a:rPr lang="en-US" dirty="0"/>
                  <a:t> =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a14:m>
                <a:r>
                  <a:rPr lang="el-GR" dirty="0"/>
                  <a:t>). </a:t>
                </a:r>
              </a:p>
              <a:p>
                <a:endParaRPr lang="en-US" dirty="0">
                  <a:effectLst/>
                </a:endParaRPr>
              </a:p>
            </p:txBody>
          </p:sp>
        </mc:Choice>
        <mc:Fallback xmlns="">
          <p:sp>
            <p:nvSpPr>
              <p:cNvPr id="3" name="Content Placeholder 2">
                <a:extLst>
                  <a:ext uri="{FF2B5EF4-FFF2-40B4-BE49-F238E27FC236}">
                    <a16:creationId xmlns:a16="http://schemas.microsoft.com/office/drawing/2014/main" id="{7F7A077A-CF01-CE4C-8CDE-1753640AE0DA}"/>
                  </a:ext>
                </a:extLst>
              </p:cNvPr>
              <p:cNvSpPr>
                <a:spLocks noGrp="1" noRot="1" noChangeAspect="1" noMove="1" noResize="1" noEditPoints="1" noAdjustHandles="1" noChangeArrowheads="1" noChangeShapeType="1" noTextEdit="1"/>
              </p:cNvSpPr>
              <p:nvPr>
                <p:ph idx="1"/>
              </p:nvPr>
            </p:nvSpPr>
            <p:spPr>
              <a:xfrm>
                <a:off x="833415" y="1177758"/>
                <a:ext cx="10327008" cy="5375442"/>
              </a:xfrm>
              <a:blipFill>
                <a:blip r:embed="rId2"/>
                <a:stretch>
                  <a:fillRect l="-1229" t="-1179" r="-1229"/>
                </a:stretch>
              </a:blipFill>
            </p:spPr>
            <p:txBody>
              <a:bodyPr/>
              <a:lstStyle/>
              <a:p>
                <a:r>
                  <a:rPr lang="en-US">
                    <a:noFill/>
                  </a:rPr>
                  <a:t> </a:t>
                </a:r>
              </a:p>
            </p:txBody>
          </p:sp>
        </mc:Fallback>
      </mc:AlternateContent>
      <p:pic>
        <p:nvPicPr>
          <p:cNvPr id="15362" name="Picture 2" descr="page53image1825120">
            <a:extLst>
              <a:ext uri="{FF2B5EF4-FFF2-40B4-BE49-F238E27FC236}">
                <a16:creationId xmlns:a16="http://schemas.microsoft.com/office/drawing/2014/main" id="{B03FD622-9A08-3346-B68B-316830D02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1382" y="1731818"/>
            <a:ext cx="2230581" cy="356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602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Imputation through modeling with uncertainty </a:t>
            </a:r>
            <a:endParaRPr lang="en-US" dirty="0">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The schematic in the last few slides ignores the fact of imputing with uncertainty. What happens if you ignore this fact and just use the ‘best’ model to impute values solely 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a:t>
                </a:r>
              </a:p>
              <a:p>
                <a:endParaRPr lang="en-US" dirty="0"/>
              </a:p>
              <a:p>
                <a:r>
                  <a:rPr lang="en-US" dirty="0"/>
                  <a:t>The distribution of the imputed values will be too narrow and not represent real data (see next slide for illustration). The goal is to impute values that include the uncertainty of the model. </a:t>
                </a:r>
              </a:p>
              <a:p>
                <a:endParaRPr lang="en-US" dirty="0"/>
              </a:p>
              <a:p>
                <a:r>
                  <a:rPr lang="en-US" dirty="0"/>
                  <a:t>How can this be done in practice in </a:t>
                </a:r>
                <a:r>
                  <a:rPr lang="en-US" i="1" dirty="0"/>
                  <a:t>k-</a:t>
                </a:r>
                <a:r>
                  <a:rPr lang="en-US" dirty="0"/>
                  <a:t>NN? In linear regression? In logistic regression? </a:t>
                </a:r>
                <a:endParaRPr lang="en-US" dirty="0">
                  <a:effectLst/>
                </a:endParaRPr>
              </a:p>
            </p:txBody>
          </p:sp>
        </mc:Choice>
        <mc:Fallback xmlns="">
          <p:sp>
            <p:nvSpPr>
              <p:cNvPr id="3" name="Content Placeholder 2">
                <a:extLst>
                  <a:ext uri="{FF2B5EF4-FFF2-40B4-BE49-F238E27FC236}">
                    <a16:creationId xmlns:a16="http://schemas.microsoft.com/office/drawing/2014/main" id="{7F7A077A-CF01-CE4C-8CDE-1753640AE0DA}"/>
                  </a:ext>
                </a:extLst>
              </p:cNvPr>
              <p:cNvSpPr>
                <a:spLocks noGrp="1" noRot="1" noChangeAspect="1" noMove="1" noResize="1" noEditPoints="1" noAdjustHandles="1" noChangeArrowheads="1" noChangeShapeType="1" noTextEdit="1"/>
              </p:cNvSpPr>
              <p:nvPr>
                <p:ph idx="1"/>
              </p:nvPr>
            </p:nvSpPr>
            <p:spPr>
              <a:xfrm>
                <a:off x="833415" y="1177758"/>
                <a:ext cx="10327008" cy="5375442"/>
              </a:xfrm>
              <a:blipFill>
                <a:blip r:embed="rId2"/>
                <a:stretch>
                  <a:fillRect l="-1229" t="-1179"/>
                </a:stretch>
              </a:blipFill>
            </p:spPr>
            <p:txBody>
              <a:bodyPr/>
              <a:lstStyle/>
              <a:p>
                <a:r>
                  <a:rPr lang="en-US">
                    <a:noFill/>
                  </a:rPr>
                  <a:t> </a:t>
                </a:r>
              </a:p>
            </p:txBody>
          </p:sp>
        </mc:Fallback>
      </mc:AlternateContent>
    </p:spTree>
    <p:extLst>
      <p:ext uri="{BB962C8B-B14F-4D97-AF65-F5344CB8AC3E}">
        <p14:creationId xmlns:p14="http://schemas.microsoft.com/office/powerpoint/2010/main" val="2062687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Imputation through modeling with uncertainty: an illustration </a:t>
            </a:r>
            <a:endParaRPr lang="en-US" dirty="0">
              <a:effectLst/>
            </a:endParaRPr>
          </a:p>
        </p:txBody>
      </p:sp>
      <p:pic>
        <p:nvPicPr>
          <p:cNvPr id="17409" name="Picture 1" descr="page56image1828256">
            <a:extLst>
              <a:ext uri="{FF2B5EF4-FFF2-40B4-BE49-F238E27FC236}">
                <a16:creationId xmlns:a16="http://schemas.microsoft.com/office/drawing/2014/main" id="{7C90992F-0713-9B4D-B840-8170ADEB72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8289" y="1773381"/>
            <a:ext cx="9375422"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029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Imputation through modeling with uncertainty: an illustration </a:t>
            </a:r>
            <a:endParaRPr lang="en-US" dirty="0">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983807"/>
                <a:ext cx="10327008" cy="5375442"/>
              </a:xfrm>
            </p:spPr>
            <p:txBody>
              <a:bodyPr/>
              <a:lstStyle/>
              <a:p>
                <a:r>
                  <a:rPr lang="en-US" dirty="0"/>
                  <a:t>Recall the probabilistic model in linear regression: </a:t>
                </a:r>
              </a:p>
              <a:p>
                <a:endParaRPr lang="en-US" dirty="0"/>
              </a:p>
              <a:p>
                <a:r>
                  <a:rPr lang="en-US" dirty="0"/>
                  <a:t>where </a:t>
                </a: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a:t>
                </a:r>
                <a:r>
                  <a:rPr lang="el-GR" dirty="0"/>
                  <a:t> </a:t>
                </a:r>
                <a:r>
                  <a:rPr lang="en-US" dirty="0"/>
                  <a:t>How can we take advantage of this model </a:t>
                </a:r>
              </a:p>
              <a:p>
                <a:r>
                  <a:rPr lang="en-US" dirty="0"/>
                  <a:t>to impute with uncertainty? </a:t>
                </a:r>
              </a:p>
              <a:p>
                <a:r>
                  <a:rPr lang="en-US" dirty="0"/>
                  <a:t>It’s a 3 step process: </a:t>
                </a:r>
              </a:p>
              <a:p>
                <a:pPr marL="514350" indent="-514350">
                  <a:buFont typeface="+mj-lt"/>
                  <a:buAutoNum type="arabicPeriod"/>
                </a:pPr>
                <a:r>
                  <a:rPr lang="en-US" dirty="0"/>
                  <a:t>Fit a model to predict the predictor variable with missingness from all the other predictors. </a:t>
                </a:r>
              </a:p>
              <a:p>
                <a:pPr marL="514350" indent="-514350">
                  <a:buFont typeface="+mj-lt"/>
                  <a:buAutoNum type="arabicPeriod"/>
                </a:pPr>
                <a:r>
                  <a:rPr lang="en-US" dirty="0"/>
                  <a:t>Predict the missing values from the model in the previous part. </a:t>
                </a:r>
              </a:p>
              <a:p>
                <a:pPr marL="514350" indent="-514350">
                  <a:buFont typeface="+mj-lt"/>
                  <a:buAutoNum type="arabicPeriod"/>
                </a:pPr>
                <a:r>
                  <a:rPr lang="en-US" dirty="0"/>
                  <a:t>Add in a measure of uncertainty to this prediction by randomly sampling from a </a:t>
                </a:r>
                <a14:m>
                  <m:oMath xmlns:m="http://schemas.openxmlformats.org/officeDocument/2006/math">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t> distribution, where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oMath>
                </a14:m>
                <a:r>
                  <a:rPr lang="el-GR" dirty="0"/>
                  <a:t> </a:t>
                </a:r>
                <a:r>
                  <a:rPr lang="en-US" dirty="0"/>
                  <a:t>is the mean square error (MSE) from the model. </a:t>
                </a:r>
              </a:p>
              <a:p>
                <a:endParaRPr lang="en-US" dirty="0"/>
              </a:p>
            </p:txBody>
          </p:sp>
        </mc:Choice>
        <mc:Fallback xmlns="">
          <p:sp>
            <p:nvSpPr>
              <p:cNvPr id="3" name="Content Placeholder 2">
                <a:extLst>
                  <a:ext uri="{FF2B5EF4-FFF2-40B4-BE49-F238E27FC236}">
                    <a16:creationId xmlns:a16="http://schemas.microsoft.com/office/drawing/2014/main" id="{7F7A077A-CF01-CE4C-8CDE-1753640AE0DA}"/>
                  </a:ext>
                </a:extLst>
              </p:cNvPr>
              <p:cNvSpPr>
                <a:spLocks noGrp="1" noRot="1" noChangeAspect="1" noMove="1" noResize="1" noEditPoints="1" noAdjustHandles="1" noChangeArrowheads="1" noChangeShapeType="1" noTextEdit="1"/>
              </p:cNvSpPr>
              <p:nvPr>
                <p:ph idx="1"/>
              </p:nvPr>
            </p:nvSpPr>
            <p:spPr>
              <a:xfrm>
                <a:off x="833415" y="983807"/>
                <a:ext cx="10327008" cy="5375442"/>
              </a:xfrm>
              <a:blipFill>
                <a:blip r:embed="rId2"/>
                <a:stretch>
                  <a:fillRect l="-1229" t="-941" r="-1597" b="-305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B508169-1623-D846-8599-5F8145379ACB}"/>
              </a:ext>
            </a:extLst>
          </p:cNvPr>
          <p:cNvPicPr>
            <a:picLocks noChangeAspect="1"/>
          </p:cNvPicPr>
          <p:nvPr/>
        </p:nvPicPr>
        <p:blipFill>
          <a:blip r:embed="rId3"/>
          <a:stretch>
            <a:fillRect/>
          </a:stretch>
        </p:blipFill>
        <p:spPr>
          <a:xfrm>
            <a:off x="3600450" y="1543640"/>
            <a:ext cx="4991100" cy="584200"/>
          </a:xfrm>
          <a:prstGeom prst="rect">
            <a:avLst/>
          </a:prstGeom>
        </p:spPr>
      </p:pic>
    </p:spTree>
    <p:extLst>
      <p:ext uri="{BB962C8B-B14F-4D97-AF65-F5344CB8AC3E}">
        <p14:creationId xmlns:p14="http://schemas.microsoft.com/office/powerpoint/2010/main" val="3212518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Imputation through modeling with uncertainty: </a:t>
            </a:r>
            <a:r>
              <a:rPr lang="en-US" i="1" dirty="0"/>
              <a:t>k</a:t>
            </a:r>
            <a:r>
              <a:rPr lang="en-US" dirty="0"/>
              <a:t>-NN regression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How can we use </a:t>
                </a:r>
                <a:r>
                  <a:rPr lang="en-US" i="1" dirty="0"/>
                  <a:t>k</a:t>
                </a:r>
                <a:r>
                  <a:rPr lang="en-US" dirty="0"/>
                  <a:t>-NN regression to impute values that mimic the error in our observations? </a:t>
                </a:r>
              </a:p>
              <a:p>
                <a:endParaRPr lang="en-US" dirty="0"/>
              </a:p>
              <a:p>
                <a:r>
                  <a:rPr lang="en-US" dirty="0"/>
                  <a:t>Two ways: </a:t>
                </a:r>
              </a:p>
              <a:p>
                <a:pPr marL="457200" indent="-457200">
                  <a:buFont typeface="Arial" panose="020B0604020202020204" pitchFamily="34" charset="0"/>
                  <a:buChar char="•"/>
                </a:pPr>
                <a:r>
                  <a:rPr lang="en-US" dirty="0"/>
                  <a:t>Use </a:t>
                </a:r>
                <a:r>
                  <a:rPr lang="en-US" i="1" dirty="0"/>
                  <a:t>k</a:t>
                </a:r>
                <a:r>
                  <a:rPr lang="en-US" dirty="0"/>
                  <a:t> = 1. </a:t>
                </a:r>
              </a:p>
              <a:p>
                <a:pPr marL="457200" indent="-457200">
                  <a:buFont typeface="Arial" panose="020B0604020202020204" pitchFamily="34" charset="0"/>
                  <a:buChar char="•"/>
                </a:pPr>
                <a:r>
                  <a:rPr lang="en-US" dirty="0"/>
                  <a:t>Use any other </a:t>
                </a:r>
                <a:r>
                  <a:rPr lang="en-US" i="1" dirty="0"/>
                  <a:t>k</a:t>
                </a:r>
                <a:r>
                  <a:rPr lang="en-US" dirty="0"/>
                  <a:t>, but randomly select from the nearest neighbors in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𝒩</m:t>
                        </m:r>
                      </m:e>
                      <m:sub>
                        <m:r>
                          <a:rPr lang="en-US" b="0" i="1" smtClean="0">
                            <a:latin typeface="Cambria Math" panose="02040503050406030204" pitchFamily="18" charset="0"/>
                            <a:ea typeface="Cambria Math" panose="02040503050406030204" pitchFamily="18" charset="0"/>
                          </a:rPr>
                          <m:t>0</m:t>
                        </m:r>
                      </m:sub>
                    </m:sSub>
                  </m:oMath>
                </a14:m>
                <a:r>
                  <a:rPr lang="en-US" dirty="0"/>
                  <a:t>. This can be done with equal probability or with some weighting (inverse to the distance measure used). </a:t>
                </a:r>
              </a:p>
            </p:txBody>
          </p:sp>
        </mc:Choice>
        <mc:Fallback xmlns="">
          <p:sp>
            <p:nvSpPr>
              <p:cNvPr id="3" name="Content Placeholder 2">
                <a:extLst>
                  <a:ext uri="{FF2B5EF4-FFF2-40B4-BE49-F238E27FC236}">
                    <a16:creationId xmlns:a16="http://schemas.microsoft.com/office/drawing/2014/main" id="{7F7A077A-CF01-CE4C-8CDE-1753640AE0DA}"/>
                  </a:ext>
                </a:extLst>
              </p:cNvPr>
              <p:cNvSpPr>
                <a:spLocks noGrp="1" noRot="1" noChangeAspect="1" noMove="1" noResize="1" noEditPoints="1" noAdjustHandles="1" noChangeArrowheads="1" noChangeShapeType="1" noTextEdit="1"/>
              </p:cNvSpPr>
              <p:nvPr>
                <p:ph idx="1"/>
              </p:nvPr>
            </p:nvSpPr>
            <p:spPr>
              <a:xfrm>
                <a:off x="833415" y="1177758"/>
                <a:ext cx="10327008" cy="5375442"/>
              </a:xfrm>
              <a:blipFill>
                <a:blip r:embed="rId2"/>
                <a:stretch>
                  <a:fillRect l="-1229" t="-1179" r="-1720"/>
                </a:stretch>
              </a:blipFill>
            </p:spPr>
            <p:txBody>
              <a:bodyPr/>
              <a:lstStyle/>
              <a:p>
                <a:r>
                  <a:rPr lang="en-US">
                    <a:noFill/>
                  </a:rPr>
                  <a:t> </a:t>
                </a:r>
              </a:p>
            </p:txBody>
          </p:sp>
        </mc:Fallback>
      </mc:AlternateContent>
    </p:spTree>
    <p:extLst>
      <p:ext uri="{BB962C8B-B14F-4D97-AF65-F5344CB8AC3E}">
        <p14:creationId xmlns:p14="http://schemas.microsoft.com/office/powerpoint/2010/main" val="2262112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Imputation through modeling with uncertainty: classifiers </a:t>
            </a:r>
            <a:endParaRPr lang="en-US" dirty="0">
              <a:effectLst/>
            </a:endParaRP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For classifiers, this imputation with uncertainty/randomness is a little easier process. How can it be implemented? </a:t>
            </a:r>
          </a:p>
          <a:p>
            <a:endParaRPr lang="en-US" dirty="0"/>
          </a:p>
          <a:p>
            <a:r>
              <a:rPr lang="en-US" dirty="0"/>
              <a:t>If a classification model (logistic, </a:t>
            </a:r>
            <a:r>
              <a:rPr lang="en-US" i="1" dirty="0"/>
              <a:t>k</a:t>
            </a:r>
            <a:r>
              <a:rPr lang="en-US" dirty="0"/>
              <a:t>-NN, etc...) is used to predict the variable with missingness on the observed predictors, then all you need to do is flip a ‘biased coin’ (or multi-sided die) with the probabilities of coming up for each class equal to the predicted probabilities from the model. </a:t>
            </a:r>
          </a:p>
          <a:p>
            <a:endParaRPr lang="en-US" dirty="0"/>
          </a:p>
          <a:p>
            <a:r>
              <a:rPr lang="en-US" dirty="0"/>
              <a:t>Warning: do not just classify blindly using the predict command in </a:t>
            </a:r>
            <a:r>
              <a:rPr lang="en-US" dirty="0" err="1"/>
              <a:t>sklearn</a:t>
            </a:r>
            <a:r>
              <a:rPr lang="en-US" dirty="0"/>
              <a:t>! </a:t>
            </a:r>
            <a:endParaRPr lang="en-US" dirty="0">
              <a:effectLst/>
            </a:endParaRPr>
          </a:p>
        </p:txBody>
      </p:sp>
    </p:spTree>
    <p:extLst>
      <p:ext uri="{BB962C8B-B14F-4D97-AF65-F5344CB8AC3E}">
        <p14:creationId xmlns:p14="http://schemas.microsoft.com/office/powerpoint/2010/main" val="1117579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Imputation across multiple variables </a:t>
            </a:r>
            <a:endParaRPr lang="en-US" dirty="0">
              <a:effectLst/>
            </a:endParaRP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If only one variable has missing entries, life is easy. But what if all the predictor variables have a little bit of missingness (with some observations having multiple entries missing)? How can we handle that? </a:t>
            </a:r>
          </a:p>
          <a:p>
            <a:endParaRPr lang="en-US" dirty="0"/>
          </a:p>
          <a:p>
            <a:r>
              <a:rPr lang="en-US" dirty="0"/>
              <a:t>It’s an iterative process. Impute </a:t>
            </a:r>
            <a:r>
              <a:rPr lang="en-US" i="1" dirty="0"/>
              <a:t>X</a:t>
            </a:r>
            <a:r>
              <a:rPr lang="en-US" baseline="-25000" dirty="0"/>
              <a:t>1</a:t>
            </a:r>
            <a:r>
              <a:rPr lang="en-US" dirty="0"/>
              <a:t> based on </a:t>
            </a:r>
            <a:r>
              <a:rPr lang="en-US" i="1" dirty="0"/>
              <a:t>X</a:t>
            </a:r>
            <a:r>
              <a:rPr lang="en-US" baseline="-25000" dirty="0"/>
              <a:t>2</a:t>
            </a:r>
            <a:r>
              <a:rPr lang="en-US" dirty="0"/>
              <a:t>, ..., </a:t>
            </a:r>
            <a:r>
              <a:rPr lang="en-US" i="1" dirty="0" err="1"/>
              <a:t>X</a:t>
            </a:r>
            <a:r>
              <a:rPr lang="en-US" i="1" baseline="-25000" dirty="0" err="1"/>
              <a:t>p</a:t>
            </a:r>
            <a:r>
              <a:rPr lang="en-US" dirty="0"/>
              <a:t>. Then impute </a:t>
            </a:r>
            <a:r>
              <a:rPr lang="en-US" i="1" dirty="0"/>
              <a:t>X</a:t>
            </a:r>
            <a:r>
              <a:rPr lang="en-US" baseline="-25000" dirty="0"/>
              <a:t>2</a:t>
            </a:r>
            <a:r>
              <a:rPr lang="en-US" dirty="0"/>
              <a:t> based on </a:t>
            </a:r>
            <a:r>
              <a:rPr lang="en-US" i="1" dirty="0"/>
              <a:t>X</a:t>
            </a:r>
            <a:r>
              <a:rPr lang="en-US" baseline="-25000" dirty="0"/>
              <a:t>1</a:t>
            </a:r>
            <a:r>
              <a:rPr lang="en-US" dirty="0"/>
              <a:t> and </a:t>
            </a:r>
            <a:r>
              <a:rPr lang="en-US" i="1" dirty="0"/>
              <a:t>X</a:t>
            </a:r>
            <a:r>
              <a:rPr lang="en-US" baseline="-25000" dirty="0"/>
              <a:t>3</a:t>
            </a:r>
            <a:r>
              <a:rPr lang="en-US" dirty="0"/>
              <a:t>, ..., </a:t>
            </a:r>
            <a:r>
              <a:rPr lang="en-US" i="1" dirty="0" err="1"/>
              <a:t>X</a:t>
            </a:r>
            <a:r>
              <a:rPr lang="en-US" i="1" baseline="-25000" dirty="0" err="1"/>
              <a:t>p</a:t>
            </a:r>
            <a:r>
              <a:rPr lang="en-US" dirty="0"/>
              <a:t>. And continue down the line. </a:t>
            </a:r>
          </a:p>
          <a:p>
            <a:endParaRPr lang="en-US" dirty="0"/>
          </a:p>
          <a:p>
            <a:r>
              <a:rPr lang="en-US" dirty="0"/>
              <a:t>Any issues? Yes, not all of the missing values may be imputed with just one ’run’ through the data set. So you will have to repeat these ’runs’ until you have a completely filled in data set. </a:t>
            </a:r>
            <a:endParaRPr lang="en-US" dirty="0">
              <a:effectLst/>
            </a:endParaRPr>
          </a:p>
        </p:txBody>
      </p:sp>
    </p:spTree>
    <p:extLst>
      <p:ext uri="{BB962C8B-B14F-4D97-AF65-F5344CB8AC3E}">
        <p14:creationId xmlns:p14="http://schemas.microsoft.com/office/powerpoint/2010/main" val="1388302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Multiple imputation: beyond this class </a:t>
            </a:r>
            <a:endParaRPr lang="en-US" dirty="0">
              <a:effectLst/>
            </a:endParaRP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sz="2600" dirty="0"/>
              <a:t>What is an issue with treating your now ‘complete’ data set (a mixture of actually observed values and imputed values) as simply all observed values? </a:t>
            </a:r>
          </a:p>
          <a:p>
            <a:r>
              <a:rPr lang="en-US" sz="2600" dirty="0"/>
              <a:t>Any inferences or predictions carried out will be tuned and potentially overfit to the random entries imputed for the missing entries. How can we prevent this phenomenon? </a:t>
            </a:r>
          </a:p>
          <a:p>
            <a:r>
              <a:rPr lang="en-US" sz="2600" dirty="0"/>
              <a:t>By performing </a:t>
            </a:r>
            <a:r>
              <a:rPr lang="en-US" sz="2600" b="1" dirty="0"/>
              <a:t>multiple imputation</a:t>
            </a:r>
            <a:r>
              <a:rPr lang="en-US" sz="2600" dirty="0"/>
              <a:t>: rerun the imputation algorithm many times, refit the model on the response many times (one time each), and then ’average’ the predictions or estimates of </a:t>
            </a:r>
            <a:r>
              <a:rPr lang="el-GR" sz="2600" dirty="0"/>
              <a:t>β </a:t>
            </a:r>
            <a:r>
              <a:rPr lang="en-US" sz="2600" dirty="0"/>
              <a:t>coefficients to perform inferences (also incorporating the uncertainty involved). </a:t>
            </a:r>
          </a:p>
          <a:p>
            <a:r>
              <a:rPr lang="en-US" sz="2600" dirty="0"/>
              <a:t>Note: this is beyond what we would expect in this class. But it generally a good thing to be aware of. </a:t>
            </a:r>
            <a:endParaRPr lang="en-US" sz="2600" dirty="0">
              <a:effectLst/>
            </a:endParaRPr>
          </a:p>
        </p:txBody>
      </p:sp>
    </p:spTree>
    <p:extLst>
      <p:ext uri="{BB962C8B-B14F-4D97-AF65-F5344CB8AC3E}">
        <p14:creationId xmlns:p14="http://schemas.microsoft.com/office/powerpoint/2010/main" val="284988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Review: Choice of k </a:t>
            </a:r>
            <a:endParaRPr lang="en-US" dirty="0">
              <a:effectLst/>
            </a:endParaRPr>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How well the predictions perform is related to the choice of k. What will the predictions look like if k is very small? What if </a:t>
            </a:r>
          </a:p>
          <a:p>
            <a:r>
              <a:rPr lang="en-US" dirty="0"/>
              <a:t>it is very large?</a:t>
            </a:r>
            <a:br>
              <a:rPr lang="en-US" dirty="0"/>
            </a:br>
            <a:r>
              <a:rPr lang="en-US" dirty="0"/>
              <a:t>More specifically, what will the predictions be for new </a:t>
            </a:r>
          </a:p>
          <a:p>
            <a:r>
              <a:rPr lang="en-US" dirty="0"/>
              <a:t>observations if k = n?</a:t>
            </a:r>
          </a:p>
          <a:p>
            <a:br>
              <a:rPr lang="en-US" dirty="0"/>
            </a:br>
            <a:r>
              <a:rPr lang="en-US" dirty="0"/>
              <a:t>A picture is worth a thousand words... </a:t>
            </a:r>
            <a:endParaRPr lang="en-US" dirty="0">
              <a:effectLst/>
            </a:endParaRPr>
          </a:p>
        </p:txBody>
      </p:sp>
    </p:spTree>
    <p:extLst>
      <p:ext uri="{BB962C8B-B14F-4D97-AF65-F5344CB8AC3E}">
        <p14:creationId xmlns:p14="http://schemas.microsoft.com/office/powerpoint/2010/main" val="279824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dirty="0"/>
              <a:t>Choice of </a:t>
            </a:r>
            <a:r>
              <a:rPr lang="en-US" i="1" dirty="0"/>
              <a:t>k</a:t>
            </a:r>
            <a:r>
              <a:rPr lang="en-US" dirty="0"/>
              <a:t> matters</a:t>
            </a:r>
            <a:endParaRPr lang="en-US" dirty="0">
              <a:effectLst/>
            </a:endParaRPr>
          </a:p>
        </p:txBody>
      </p:sp>
    </p:spTree>
    <p:extLst>
      <p:ext uri="{BB962C8B-B14F-4D97-AF65-F5344CB8AC3E}">
        <p14:creationId xmlns:p14="http://schemas.microsoft.com/office/powerpoint/2010/main" val="2049680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k</a:t>
            </a:r>
            <a:r>
              <a:rPr lang="en-US" dirty="0"/>
              <a:t>-NN for Classification</a:t>
            </a:r>
          </a:p>
        </p:txBody>
      </p:sp>
    </p:spTree>
    <p:extLst>
      <p:ext uri="{BB962C8B-B14F-4D97-AF65-F5344CB8AC3E}">
        <p14:creationId xmlns:p14="http://schemas.microsoft.com/office/powerpoint/2010/main" val="179621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i="1" dirty="0"/>
              <a:t>k</a:t>
            </a:r>
            <a:r>
              <a:rPr lang="en-US" dirty="0"/>
              <a:t>-NN for Classification</a:t>
            </a:r>
            <a:br>
              <a:rPr lang="en-US" dirty="0"/>
            </a:br>
            <a:endParaRPr lang="en-US" dirty="0"/>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How can we modify the k-NN approach for classification? </a:t>
            </a:r>
          </a:p>
          <a:p>
            <a:r>
              <a:rPr lang="en-US" dirty="0"/>
              <a:t>The approach here is the same as for k-NN regression: use the other available observations that are most similar to the observation we are trying to predict (classify into a group) based on the predictors at hand. </a:t>
            </a:r>
          </a:p>
          <a:p>
            <a:r>
              <a:rPr lang="en-US" dirty="0"/>
              <a:t>How do we classify which category a specific observation should be in based on its nearest neighbors? </a:t>
            </a:r>
          </a:p>
          <a:p>
            <a:r>
              <a:rPr lang="en-US" dirty="0"/>
              <a:t>The category that shows up the most among the nearest neighbors. </a:t>
            </a:r>
            <a:endParaRPr lang="en-US" dirty="0">
              <a:effectLst/>
            </a:endParaRPr>
          </a:p>
        </p:txBody>
      </p:sp>
    </p:spTree>
    <p:extLst>
      <p:ext uri="{BB962C8B-B14F-4D97-AF65-F5344CB8AC3E}">
        <p14:creationId xmlns:p14="http://schemas.microsoft.com/office/powerpoint/2010/main" val="196998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i="1" dirty="0"/>
              <a:t>k</a:t>
            </a:r>
            <a:r>
              <a:rPr lang="en-US" dirty="0"/>
              <a:t>-NN for Classification: formal definition </a:t>
            </a:r>
            <a:br>
              <a:rPr lang="en-US" dirty="0"/>
            </a:br>
            <a:br>
              <a:rPr lang="en-US" dirty="0"/>
            </a:br>
            <a:endParaRPr lang="en-US" dirty="0"/>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The KNN classifier first identifies the k points in the training data that are closest to x0, represented by N0. It then estimates the conditional probability for class j as the fraction of points in N0 whose response values equal j: </a:t>
            </a:r>
          </a:p>
          <a:p>
            <a:endParaRPr lang="en-US" dirty="0"/>
          </a:p>
          <a:p>
            <a:endParaRPr lang="en-US" dirty="0"/>
          </a:p>
          <a:p>
            <a:r>
              <a:rPr lang="en-US" dirty="0"/>
              <a:t>Then, the k-NN classifier applies Bayes rule and classifies the test observation, x0, to the class with largest probability. </a:t>
            </a:r>
            <a:endParaRPr lang="en-US" dirty="0">
              <a:effectLst/>
            </a:endParaRPr>
          </a:p>
        </p:txBody>
      </p:sp>
      <p:pic>
        <p:nvPicPr>
          <p:cNvPr id="4" name="Picture 3">
            <a:extLst>
              <a:ext uri="{FF2B5EF4-FFF2-40B4-BE49-F238E27FC236}">
                <a16:creationId xmlns:a16="http://schemas.microsoft.com/office/drawing/2014/main" id="{23A2F560-A80E-4A43-A421-E72A04CC05D6}"/>
              </a:ext>
            </a:extLst>
          </p:cNvPr>
          <p:cNvPicPr>
            <a:picLocks noChangeAspect="1"/>
          </p:cNvPicPr>
          <p:nvPr/>
        </p:nvPicPr>
        <p:blipFill>
          <a:blip r:embed="rId2"/>
          <a:stretch>
            <a:fillRect/>
          </a:stretch>
        </p:blipFill>
        <p:spPr>
          <a:xfrm>
            <a:off x="4013200" y="3009900"/>
            <a:ext cx="4165600" cy="838200"/>
          </a:xfrm>
          <a:prstGeom prst="rect">
            <a:avLst/>
          </a:prstGeom>
        </p:spPr>
      </p:pic>
    </p:spTree>
    <p:extLst>
      <p:ext uri="{BB962C8B-B14F-4D97-AF65-F5344CB8AC3E}">
        <p14:creationId xmlns:p14="http://schemas.microsoft.com/office/powerpoint/2010/main" val="123117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6E8E-B179-AA4A-A799-907EA6843812}"/>
              </a:ext>
            </a:extLst>
          </p:cNvPr>
          <p:cNvSpPr>
            <a:spLocks noGrp="1"/>
          </p:cNvSpPr>
          <p:nvPr>
            <p:ph type="title"/>
          </p:nvPr>
        </p:nvSpPr>
        <p:spPr/>
        <p:txBody>
          <a:bodyPr/>
          <a:lstStyle/>
          <a:p>
            <a:r>
              <a:rPr lang="en-US" i="1" dirty="0"/>
              <a:t>k</a:t>
            </a:r>
            <a:r>
              <a:rPr lang="en-US" dirty="0"/>
              <a:t>-NN for Classification (cont.)</a:t>
            </a:r>
            <a:br>
              <a:rPr lang="en-US" dirty="0"/>
            </a:br>
            <a:endParaRPr lang="en-US" dirty="0"/>
          </a:p>
        </p:txBody>
      </p:sp>
      <p:sp>
        <p:nvSpPr>
          <p:cNvPr id="3" name="Content Placeholder 2">
            <a:extLst>
              <a:ext uri="{FF2B5EF4-FFF2-40B4-BE49-F238E27FC236}">
                <a16:creationId xmlns:a16="http://schemas.microsoft.com/office/drawing/2014/main" id="{7F7A077A-CF01-CE4C-8CDE-1753640AE0DA}"/>
              </a:ext>
            </a:extLst>
          </p:cNvPr>
          <p:cNvSpPr>
            <a:spLocks noGrp="1"/>
          </p:cNvSpPr>
          <p:nvPr>
            <p:ph idx="1"/>
          </p:nvPr>
        </p:nvSpPr>
        <p:spPr>
          <a:xfrm>
            <a:off x="833415" y="1177758"/>
            <a:ext cx="10327008" cy="5375442"/>
          </a:xfrm>
        </p:spPr>
        <p:txBody>
          <a:bodyPr/>
          <a:lstStyle/>
          <a:p>
            <a:r>
              <a:rPr lang="en-US" dirty="0"/>
              <a:t>There are some issues that may arise: </a:t>
            </a:r>
          </a:p>
          <a:p>
            <a:pPr marL="457200" indent="-457200">
              <a:buFont typeface="Arial" panose="020B0604020202020204" pitchFamily="34" charset="0"/>
              <a:buChar char="•"/>
            </a:pPr>
            <a:r>
              <a:rPr lang="en-US" dirty="0"/>
              <a:t>How can we handle a tie? With a coin flip! </a:t>
            </a:r>
          </a:p>
          <a:p>
            <a:pPr marL="457200" indent="-457200">
              <a:buFont typeface="Arial" panose="020B0604020202020204" pitchFamily="34" charset="0"/>
              <a:buChar char="•"/>
            </a:pPr>
            <a:r>
              <a:rPr lang="en-US" dirty="0"/>
              <a:t>What could be a major problem with always classifying to the most common group amongst the neighbors?</a:t>
            </a:r>
            <a:br>
              <a:rPr lang="en-US" dirty="0"/>
            </a:br>
            <a:r>
              <a:rPr lang="en-US" dirty="0"/>
              <a:t>If one category is much more common than the others then all the predictions may be the same! </a:t>
            </a:r>
          </a:p>
          <a:p>
            <a:pPr marL="457200" indent="-457200">
              <a:buFont typeface="Arial" panose="020B0604020202020204" pitchFamily="34" charset="0"/>
              <a:buChar char="•"/>
            </a:pPr>
            <a:r>
              <a:rPr lang="en-US" dirty="0"/>
              <a:t>How can we handle this?</a:t>
            </a:r>
            <a:br>
              <a:rPr lang="en-US" dirty="0"/>
            </a:br>
            <a:r>
              <a:rPr lang="en-US" dirty="0"/>
              <a:t>Rather than classifying with the most likely group, use a biased coin flip to decide which group to classify to </a:t>
            </a:r>
            <a:endParaRPr lang="en-US" dirty="0">
              <a:effectLst/>
            </a:endParaRPr>
          </a:p>
        </p:txBody>
      </p:sp>
    </p:spTree>
    <p:extLst>
      <p:ext uri="{BB962C8B-B14F-4D97-AF65-F5344CB8AC3E}">
        <p14:creationId xmlns:p14="http://schemas.microsoft.com/office/powerpoint/2010/main" val="2746680519"/>
      </p:ext>
    </p:extLst>
  </p:cSld>
  <p:clrMapOvr>
    <a:masterClrMapping/>
  </p:clrMapOvr>
</p:sld>
</file>

<file path=ppt/theme/theme1.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109a_template" id="{0AFD6BA7-B61A-7D41-8908-7B4B78340F6A}" vid="{597147FF-0FC3-AD43-965A-DDFE9BDB59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CS109a_template</Template>
  <TotalTime>7027</TotalTime>
  <Words>2382</Words>
  <Application>Microsoft Macintosh PowerPoint</Application>
  <PresentationFormat>Widescreen</PresentationFormat>
  <Paragraphs>173</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Cambria Math</vt:lpstr>
      <vt:lpstr>Karla</vt:lpstr>
      <vt:lpstr>GEC_template</vt:lpstr>
      <vt:lpstr>Lecture 13: k-NN Classification and  Dealing with Missingness</vt:lpstr>
      <vt:lpstr>Lecture Outline</vt:lpstr>
      <vt:lpstr>k-Nearest Neighbors  </vt:lpstr>
      <vt:lpstr>Review: Choice of k </vt:lpstr>
      <vt:lpstr>Choice of k matters</vt:lpstr>
      <vt:lpstr>k-NN for Classification</vt:lpstr>
      <vt:lpstr>k-NN for Classification </vt:lpstr>
      <vt:lpstr>k-NN for Classification: formal definition   </vt:lpstr>
      <vt:lpstr>k-NN for Classification (cont.) </vt:lpstr>
      <vt:lpstr>k-NN with Multiple Predictors </vt:lpstr>
      <vt:lpstr>k-NN with Multiple Predictors </vt:lpstr>
      <vt:lpstr>k-NN with Multiple Predictors (cont.) </vt:lpstr>
      <vt:lpstr>Dealing with Missingness</vt:lpstr>
      <vt:lpstr>What is missing data? k-Nearest Neighbors  </vt:lpstr>
      <vt:lpstr>Naively handling missingness</vt:lpstr>
      <vt:lpstr>Types of Missingness</vt:lpstr>
      <vt:lpstr>Sources of Missingness</vt:lpstr>
      <vt:lpstr>Types of Missingness</vt:lpstr>
      <vt:lpstr>Missing completely at random (MCAR)</vt:lpstr>
      <vt:lpstr>Missing  at random (MAR)</vt:lpstr>
      <vt:lpstr>Missing Not at Random (MNAR)</vt:lpstr>
      <vt:lpstr>What type of missingness is present?</vt:lpstr>
      <vt:lpstr>Imputation Methods</vt:lpstr>
      <vt:lpstr>Handling Missing Data</vt:lpstr>
      <vt:lpstr>Imputation Methods</vt:lpstr>
      <vt:lpstr>Schematic: imputation through modeling </vt:lpstr>
      <vt:lpstr>Schematic: imputation through modeling </vt:lpstr>
      <vt:lpstr>Schematic: imputation through modeling </vt:lpstr>
      <vt:lpstr>Schematic: imputation through modeling </vt:lpstr>
      <vt:lpstr>Schematic: imputation through modeling </vt:lpstr>
      <vt:lpstr>Imputation through modeling with uncertainty </vt:lpstr>
      <vt:lpstr>Imputation through modeling with uncertainty: an illustration </vt:lpstr>
      <vt:lpstr>Imputation through modeling with uncertainty: an illustration </vt:lpstr>
      <vt:lpstr>Imputation through modeling with uncertainty: k-NN regression </vt:lpstr>
      <vt:lpstr>Imputation through modeling with uncertainty: classifiers </vt:lpstr>
      <vt:lpstr>Imputation across multiple variables </vt:lpstr>
      <vt:lpstr>Multiple imputation: beyond this class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Rader, Kevin A.</cp:lastModifiedBy>
  <cp:revision>194</cp:revision>
  <cp:lastPrinted>2018-10-17T17:20:22Z</cp:lastPrinted>
  <dcterms:created xsi:type="dcterms:W3CDTF">2018-07-11T02:31:23Z</dcterms:created>
  <dcterms:modified xsi:type="dcterms:W3CDTF">2018-10-24T04:24:15Z</dcterms:modified>
</cp:coreProperties>
</file>