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11/16/2018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Summer Internship</a:t>
            </a:r>
            <a:br>
              <a:rPr lang="en-IN" dirty="0" smtClean="0"/>
            </a:br>
            <a:r>
              <a:rPr lang="en-IN" dirty="0" smtClean="0"/>
              <a:t>Project</a:t>
            </a:r>
            <a:endParaRPr lang="en-IN" dirty="0"/>
          </a:p>
        </p:txBody>
      </p:sp>
      <p:sp>
        <p:nvSpPr>
          <p:cNvPr id="3" name="Subtitle 2"/>
          <p:cNvSpPr>
            <a:spLocks noGrp="1"/>
          </p:cNvSpPr>
          <p:nvPr>
            <p:ph type="subTitle" idx="1"/>
          </p:nvPr>
        </p:nvSpPr>
        <p:spPr/>
        <p:txBody>
          <a:bodyPr/>
          <a:lstStyle/>
          <a:p>
            <a:r>
              <a:rPr lang="en-IN" dirty="0" smtClean="0"/>
              <a:t>Title-Online Joint Seat Allocation</a:t>
            </a:r>
            <a:endParaRPr lang="en-IN" dirty="0"/>
          </a:p>
        </p:txBody>
      </p:sp>
    </p:spTree>
    <p:extLst>
      <p:ext uri="{BB962C8B-B14F-4D97-AF65-F5344CB8AC3E}">
        <p14:creationId xmlns:p14="http://schemas.microsoft.com/office/powerpoint/2010/main" val="2475968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Front-End Walk-through</a:t>
            </a:r>
            <a:endParaRPr lang="en-IN" dirty="0"/>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7863" y="2454432"/>
            <a:ext cx="6618735" cy="3317875"/>
          </a:xfrm>
        </p:spPr>
      </p:pic>
      <p:sp>
        <p:nvSpPr>
          <p:cNvPr id="3" name="TextBox 2"/>
          <p:cNvSpPr txBox="1"/>
          <p:nvPr/>
        </p:nvSpPr>
        <p:spPr>
          <a:xfrm>
            <a:off x="1403797" y="2588654"/>
            <a:ext cx="2562896" cy="14773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This is the login page.</a:t>
            </a:r>
          </a:p>
          <a:p>
            <a:pPr marL="285750" indent="-285750">
              <a:buFont typeface="Arial" panose="020B0604020202020204" pitchFamily="34" charset="0"/>
              <a:buChar char="•"/>
            </a:pPr>
            <a:r>
              <a:rPr lang="en-IN" dirty="0" smtClean="0"/>
              <a:t>Here the registered student enters his details to enter the website.</a:t>
            </a:r>
            <a:endParaRPr lang="en-IN" dirty="0"/>
          </a:p>
        </p:txBody>
      </p:sp>
    </p:spTree>
    <p:extLst>
      <p:ext uri="{BB962C8B-B14F-4D97-AF65-F5344CB8AC3E}">
        <p14:creationId xmlns:p14="http://schemas.microsoft.com/office/powerpoint/2010/main" val="274458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Front-End Walk-through</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6360" y="2544584"/>
            <a:ext cx="6630238" cy="3317875"/>
          </a:xfrm>
        </p:spPr>
      </p:pic>
      <p:sp>
        <p:nvSpPr>
          <p:cNvPr id="5" name="TextBox 4"/>
          <p:cNvSpPr txBox="1"/>
          <p:nvPr/>
        </p:nvSpPr>
        <p:spPr>
          <a:xfrm>
            <a:off x="1403797" y="2588654"/>
            <a:ext cx="2562896" cy="1754326"/>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This is the registration page.</a:t>
            </a:r>
          </a:p>
          <a:p>
            <a:pPr marL="285750" indent="-285750">
              <a:buFont typeface="Arial" panose="020B0604020202020204" pitchFamily="34" charset="0"/>
              <a:buChar char="•"/>
            </a:pPr>
            <a:r>
              <a:rPr lang="en-IN" dirty="0" smtClean="0"/>
              <a:t>Here the new students can enter their details and register for counselling.</a:t>
            </a:r>
            <a:endParaRPr lang="en-IN" dirty="0"/>
          </a:p>
        </p:txBody>
      </p:sp>
    </p:spTree>
    <p:extLst>
      <p:ext uri="{BB962C8B-B14F-4D97-AF65-F5344CB8AC3E}">
        <p14:creationId xmlns:p14="http://schemas.microsoft.com/office/powerpoint/2010/main" val="1945617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Front-End Walk-through</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8646" y="2544584"/>
            <a:ext cx="6287952" cy="3317875"/>
          </a:xfrm>
        </p:spPr>
      </p:pic>
      <p:sp>
        <p:nvSpPr>
          <p:cNvPr id="4" name="TextBox 3"/>
          <p:cNvSpPr txBox="1"/>
          <p:nvPr/>
        </p:nvSpPr>
        <p:spPr>
          <a:xfrm>
            <a:off x="1403797" y="2588654"/>
            <a:ext cx="2562896" cy="14773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This is another part of registration page.</a:t>
            </a:r>
          </a:p>
          <a:p>
            <a:pPr marL="285750" indent="-285750">
              <a:buFont typeface="Arial" panose="020B0604020202020204" pitchFamily="34" charset="0"/>
              <a:buChar char="•"/>
            </a:pPr>
            <a:r>
              <a:rPr lang="en-IN" dirty="0" smtClean="0"/>
              <a:t>Here the registered student enters his ranks obtained in JEE exam.</a:t>
            </a:r>
            <a:endParaRPr lang="en-IN" dirty="0"/>
          </a:p>
        </p:txBody>
      </p:sp>
    </p:spTree>
    <p:extLst>
      <p:ext uri="{BB962C8B-B14F-4D97-AF65-F5344CB8AC3E}">
        <p14:creationId xmlns:p14="http://schemas.microsoft.com/office/powerpoint/2010/main" val="3888856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Front-End Walk-through</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5476" y="2531705"/>
            <a:ext cx="7651122" cy="3317875"/>
          </a:xfrm>
        </p:spPr>
      </p:pic>
      <p:sp>
        <p:nvSpPr>
          <p:cNvPr id="4" name="TextBox 3"/>
          <p:cNvSpPr txBox="1"/>
          <p:nvPr/>
        </p:nvSpPr>
        <p:spPr>
          <a:xfrm>
            <a:off x="1403797" y="2588654"/>
            <a:ext cx="1700011" cy="646331"/>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This is the home page.</a:t>
            </a:r>
            <a:endParaRPr lang="en-IN" dirty="0"/>
          </a:p>
        </p:txBody>
      </p:sp>
    </p:spTree>
    <p:extLst>
      <p:ext uri="{BB962C8B-B14F-4D97-AF65-F5344CB8AC3E}">
        <p14:creationId xmlns:p14="http://schemas.microsoft.com/office/powerpoint/2010/main" val="1798125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Front-End Walk-through</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3808" y="2557463"/>
            <a:ext cx="7708048" cy="3317875"/>
          </a:xfrm>
        </p:spPr>
      </p:pic>
      <p:sp>
        <p:nvSpPr>
          <p:cNvPr id="5" name="TextBox 4"/>
          <p:cNvSpPr txBox="1"/>
          <p:nvPr/>
        </p:nvSpPr>
        <p:spPr>
          <a:xfrm>
            <a:off x="1403797" y="2588654"/>
            <a:ext cx="1700011"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Here student enters his preferences.</a:t>
            </a:r>
            <a:endParaRPr lang="en-IN" dirty="0"/>
          </a:p>
        </p:txBody>
      </p:sp>
    </p:spTree>
    <p:extLst>
      <p:ext uri="{BB962C8B-B14F-4D97-AF65-F5344CB8AC3E}">
        <p14:creationId xmlns:p14="http://schemas.microsoft.com/office/powerpoint/2010/main" val="2644035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Front-End Walk-through</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3808" y="2571823"/>
            <a:ext cx="7792791" cy="3289154"/>
          </a:xfrm>
        </p:spPr>
      </p:pic>
      <p:sp>
        <p:nvSpPr>
          <p:cNvPr id="4" name="TextBox 3"/>
          <p:cNvSpPr txBox="1"/>
          <p:nvPr/>
        </p:nvSpPr>
        <p:spPr>
          <a:xfrm>
            <a:off x="1403797" y="2588654"/>
            <a:ext cx="1700011"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The saved preferences are shown.</a:t>
            </a:r>
            <a:endParaRPr lang="en-IN" dirty="0"/>
          </a:p>
        </p:txBody>
      </p:sp>
    </p:spTree>
    <p:extLst>
      <p:ext uri="{BB962C8B-B14F-4D97-AF65-F5344CB8AC3E}">
        <p14:creationId xmlns:p14="http://schemas.microsoft.com/office/powerpoint/2010/main" val="3176012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Front-End Walk-through</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7313" y="2505948"/>
            <a:ext cx="7619285" cy="3317875"/>
          </a:xfrm>
        </p:spPr>
      </p:pic>
      <p:sp>
        <p:nvSpPr>
          <p:cNvPr id="4" name="TextBox 3"/>
          <p:cNvSpPr txBox="1"/>
          <p:nvPr/>
        </p:nvSpPr>
        <p:spPr>
          <a:xfrm>
            <a:off x="1403797" y="2588654"/>
            <a:ext cx="1700011" cy="92333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Here student can see his details.</a:t>
            </a:r>
            <a:endParaRPr lang="en-IN" dirty="0"/>
          </a:p>
        </p:txBody>
      </p:sp>
    </p:spTree>
    <p:extLst>
      <p:ext uri="{BB962C8B-B14F-4D97-AF65-F5344CB8AC3E}">
        <p14:creationId xmlns:p14="http://schemas.microsoft.com/office/powerpoint/2010/main" val="1560114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Front-End Walk-through</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3808" y="2467311"/>
            <a:ext cx="7792790" cy="3317875"/>
          </a:xfrm>
        </p:spPr>
      </p:pic>
      <p:sp>
        <p:nvSpPr>
          <p:cNvPr id="4" name="TextBox 3"/>
          <p:cNvSpPr txBox="1"/>
          <p:nvPr/>
        </p:nvSpPr>
        <p:spPr>
          <a:xfrm>
            <a:off x="1403797" y="2588654"/>
            <a:ext cx="1700011" cy="120032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Here student can see dates of counselling.</a:t>
            </a:r>
            <a:endParaRPr lang="en-IN" dirty="0"/>
          </a:p>
        </p:txBody>
      </p:sp>
    </p:spTree>
    <p:extLst>
      <p:ext uri="{BB962C8B-B14F-4D97-AF65-F5344CB8AC3E}">
        <p14:creationId xmlns:p14="http://schemas.microsoft.com/office/powerpoint/2010/main" val="3199622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Front-End Walk-through</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4113" y="2588654"/>
            <a:ext cx="7612485" cy="3317875"/>
          </a:xfrm>
        </p:spPr>
      </p:pic>
      <p:sp>
        <p:nvSpPr>
          <p:cNvPr id="4" name="TextBox 3"/>
          <p:cNvSpPr txBox="1"/>
          <p:nvPr/>
        </p:nvSpPr>
        <p:spPr>
          <a:xfrm>
            <a:off x="1403797" y="2588654"/>
            <a:ext cx="1880316" cy="1477328"/>
          </a:xfrm>
          <a:prstGeom prst="rect">
            <a:avLst/>
          </a:prstGeom>
          <a:noFill/>
        </p:spPr>
        <p:txBody>
          <a:bodyPr wrap="square" rtlCol="0">
            <a:spAutoFit/>
          </a:bodyPr>
          <a:lstStyle/>
          <a:p>
            <a:pPr marL="285750" indent="-285750">
              <a:buFont typeface="Arial" panose="020B0604020202020204" pitchFamily="34" charset="0"/>
              <a:buChar char="•"/>
            </a:pPr>
            <a:r>
              <a:rPr lang="en-IN" dirty="0" smtClean="0"/>
              <a:t>Here student can see the available seats in various colleges.</a:t>
            </a:r>
            <a:endParaRPr lang="en-IN" dirty="0"/>
          </a:p>
        </p:txBody>
      </p:sp>
    </p:spTree>
    <p:extLst>
      <p:ext uri="{BB962C8B-B14F-4D97-AF65-F5344CB8AC3E}">
        <p14:creationId xmlns:p14="http://schemas.microsoft.com/office/powerpoint/2010/main" val="32213174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Tree>
    <p:extLst>
      <p:ext uri="{BB962C8B-B14F-4D97-AF65-F5344CB8AC3E}">
        <p14:creationId xmlns:p14="http://schemas.microsoft.com/office/powerpoint/2010/main" val="2236880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	</a:t>
            </a:r>
            <a:endParaRPr lang="en-IN" dirty="0"/>
          </a:p>
        </p:txBody>
      </p:sp>
      <p:sp>
        <p:nvSpPr>
          <p:cNvPr id="3" name="Content Placeholder 2"/>
          <p:cNvSpPr>
            <a:spLocks noGrp="1"/>
          </p:cNvSpPr>
          <p:nvPr>
            <p:ph idx="1"/>
          </p:nvPr>
        </p:nvSpPr>
        <p:spPr>
          <a:xfrm>
            <a:off x="4012844" y="2711478"/>
            <a:ext cx="9601196" cy="3318936"/>
          </a:xfrm>
        </p:spPr>
        <p:txBody>
          <a:bodyPr/>
          <a:lstStyle/>
          <a:p>
            <a:r>
              <a:rPr lang="en-IN" dirty="0" smtClean="0"/>
              <a:t>Introduction to NIELIT</a:t>
            </a:r>
          </a:p>
          <a:p>
            <a:r>
              <a:rPr lang="en-IN" dirty="0"/>
              <a:t>Brief Description of the </a:t>
            </a:r>
            <a:r>
              <a:rPr lang="en-IN" dirty="0" smtClean="0"/>
              <a:t>Project</a:t>
            </a:r>
          </a:p>
          <a:p>
            <a:r>
              <a:rPr lang="en-IN" dirty="0" smtClean="0"/>
              <a:t>What is DBMS?</a:t>
            </a:r>
            <a:endParaRPr lang="en-IN" dirty="0"/>
          </a:p>
          <a:p>
            <a:r>
              <a:rPr lang="en-IN" dirty="0" smtClean="0"/>
              <a:t>Backend of Project with MS-SQL</a:t>
            </a:r>
          </a:p>
          <a:p>
            <a:r>
              <a:rPr lang="en-IN" dirty="0" smtClean="0"/>
              <a:t>Front End with MS-Visual Studio</a:t>
            </a:r>
          </a:p>
          <a:p>
            <a:pPr marL="0" indent="0">
              <a:buNone/>
            </a:pPr>
            <a:endParaRPr lang="en-IN" dirty="0"/>
          </a:p>
        </p:txBody>
      </p:sp>
    </p:spTree>
    <p:extLst>
      <p:ext uri="{BB962C8B-B14F-4D97-AF65-F5344CB8AC3E}">
        <p14:creationId xmlns:p14="http://schemas.microsoft.com/office/powerpoint/2010/main" val="2979135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NIELIT</a:t>
            </a:r>
            <a:endParaRPr lang="en-IN" dirty="0"/>
          </a:p>
        </p:txBody>
      </p:sp>
      <p:sp>
        <p:nvSpPr>
          <p:cNvPr id="3" name="Content Placeholder 2"/>
          <p:cNvSpPr>
            <a:spLocks noGrp="1"/>
          </p:cNvSpPr>
          <p:nvPr>
            <p:ph idx="1"/>
          </p:nvPr>
        </p:nvSpPr>
        <p:spPr/>
        <p:txBody>
          <a:bodyPr>
            <a:noAutofit/>
          </a:bodyPr>
          <a:lstStyle/>
          <a:p>
            <a:r>
              <a:rPr lang="en-US" sz="2000" dirty="0"/>
              <a:t>National Institute of Electronics &amp; Information Technology (</a:t>
            </a:r>
            <a:r>
              <a:rPr lang="en-US" sz="2000" dirty="0" smtClean="0"/>
              <a:t>NIELIT) is </a:t>
            </a:r>
            <a:r>
              <a:rPr lang="en-US" sz="2000" dirty="0"/>
              <a:t>an Autonomous Scientific Society under the administrative control of Ministry of Electronics &amp; Information Technology (</a:t>
            </a:r>
            <a:r>
              <a:rPr lang="en-US" sz="2000" dirty="0" err="1"/>
              <a:t>MoE&amp;IT</a:t>
            </a:r>
            <a:r>
              <a:rPr lang="en-US" sz="2000" dirty="0" smtClean="0"/>
              <a:t>).</a:t>
            </a:r>
          </a:p>
          <a:p>
            <a:r>
              <a:rPr lang="en-US" sz="2000" dirty="0"/>
              <a:t>At present, NIELIT has forty(40) offices located </a:t>
            </a:r>
            <a:r>
              <a:rPr lang="en-US" sz="2000" dirty="0" smtClean="0"/>
              <a:t>in different states. I did my training at the Chandigarh branch of NIELIT under </a:t>
            </a:r>
            <a:r>
              <a:rPr lang="en-US" sz="2000" b="1" dirty="0"/>
              <a:t>Mrs. Anita </a:t>
            </a:r>
            <a:r>
              <a:rPr lang="en-US" sz="2000" b="1" dirty="0" err="1" smtClean="0"/>
              <a:t>Budhiraja</a:t>
            </a:r>
            <a:r>
              <a:rPr lang="en-US" sz="2000" b="1" dirty="0" smtClean="0"/>
              <a:t> </a:t>
            </a:r>
            <a:r>
              <a:rPr lang="en-US" sz="2000" dirty="0" smtClean="0"/>
              <a:t>(Assoc. Director at NIELIT, Chd.)</a:t>
            </a:r>
          </a:p>
          <a:p>
            <a:r>
              <a:rPr lang="en-IN" sz="2000" dirty="0" smtClean="0"/>
              <a:t>NIELIT Chandigarh is currently handling various government projects out of which the latest one is </a:t>
            </a:r>
            <a:r>
              <a:rPr lang="en-US" sz="2000" dirty="0"/>
              <a:t>Admission to Class XI in Government School of Chandigarh </a:t>
            </a:r>
            <a:r>
              <a:rPr lang="en-US" sz="2000" dirty="0" smtClean="0"/>
              <a:t>Administration.</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556" y="1215463"/>
            <a:ext cx="1973407" cy="837203"/>
          </a:xfrm>
          <a:prstGeom prst="rect">
            <a:avLst/>
          </a:prstGeom>
        </p:spPr>
      </p:pic>
    </p:spTree>
    <p:extLst>
      <p:ext uri="{BB962C8B-B14F-4D97-AF65-F5344CB8AC3E}">
        <p14:creationId xmlns:p14="http://schemas.microsoft.com/office/powerpoint/2010/main" val="1985214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ONLINE JOINT SEAT </a:t>
            </a:r>
            <a:r>
              <a:rPr lang="en-IN" sz="3600" dirty="0" smtClean="0"/>
              <a:t>ALLOCATION</a:t>
            </a:r>
            <a:endParaRPr lang="en-I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316" y="2459038"/>
            <a:ext cx="4219367" cy="3713044"/>
          </a:xfrm>
          <a:prstGeom prst="rect">
            <a:avLst/>
          </a:prstGeom>
        </p:spPr>
      </p:pic>
      <p:sp>
        <p:nvSpPr>
          <p:cNvPr id="3" name="Content Placeholder 2"/>
          <p:cNvSpPr>
            <a:spLocks noGrp="1"/>
          </p:cNvSpPr>
          <p:nvPr>
            <p:ph idx="1"/>
          </p:nvPr>
        </p:nvSpPr>
        <p:spPr>
          <a:xfrm>
            <a:off x="1295402" y="2853146"/>
            <a:ext cx="9601196" cy="3318936"/>
          </a:xfrm>
        </p:spPr>
        <p:txBody>
          <a:bodyPr>
            <a:normAutofit/>
          </a:bodyPr>
          <a:lstStyle/>
          <a:p>
            <a:r>
              <a:rPr lang="en-US" sz="2000" dirty="0"/>
              <a:t>This project work entitled ‘ONLINE JOINT SEAT ALLOCATION’ has been designed to allocate seats to students who have cleared </a:t>
            </a:r>
            <a:r>
              <a:rPr lang="en-US" sz="2000" dirty="0" smtClean="0"/>
              <a:t>JEE.</a:t>
            </a:r>
          </a:p>
          <a:p>
            <a:r>
              <a:rPr lang="en-US" sz="2000" dirty="0"/>
              <a:t>Allocating seats manually on such a large scale is quite a hectic task and as the modern organizations are automated and computers are working as per the instructions, it is better to use such technology for such large </a:t>
            </a:r>
            <a:r>
              <a:rPr lang="en-US" sz="2000" dirty="0" smtClean="0"/>
              <a:t>computations.</a:t>
            </a:r>
          </a:p>
          <a:p>
            <a:r>
              <a:rPr lang="en-IN" sz="2000" dirty="0"/>
              <a:t> </a:t>
            </a:r>
            <a:r>
              <a:rPr lang="en-US" sz="2000" dirty="0"/>
              <a:t>Online Joint Seat Allocation is a project which aims in developing a computerized system to allocate seats to students based on their JEE Main and Adv. Ranks .</a:t>
            </a:r>
            <a:endParaRPr lang="en-IN" sz="2000" dirty="0"/>
          </a:p>
        </p:txBody>
      </p:sp>
    </p:spTree>
    <p:extLst>
      <p:ext uri="{BB962C8B-B14F-4D97-AF65-F5344CB8AC3E}">
        <p14:creationId xmlns:p14="http://schemas.microsoft.com/office/powerpoint/2010/main" val="1020304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solidFill>
                  <a:prstClr val="black">
                    <a:lumMod val="85000"/>
                    <a:lumOff val="15000"/>
                  </a:prstClr>
                </a:solidFill>
              </a:rPr>
              <a:t>ONLINE JOINT SEAT ALLOCATION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316" y="2459038"/>
            <a:ext cx="4219367" cy="3713044"/>
          </a:xfrm>
          <a:prstGeom prst="rect">
            <a:avLst/>
          </a:prstGeom>
        </p:spPr>
      </p:pic>
      <p:sp>
        <p:nvSpPr>
          <p:cNvPr id="3" name="Content Placeholder 2"/>
          <p:cNvSpPr>
            <a:spLocks noGrp="1"/>
          </p:cNvSpPr>
          <p:nvPr>
            <p:ph idx="1"/>
          </p:nvPr>
        </p:nvSpPr>
        <p:spPr/>
        <p:txBody>
          <a:bodyPr/>
          <a:lstStyle/>
          <a:p>
            <a:pPr marL="0" indent="0">
              <a:buNone/>
            </a:pPr>
            <a:r>
              <a:rPr lang="en-IN" sz="2000" dirty="0" smtClean="0"/>
              <a:t>Highlighting Features of the project:</a:t>
            </a:r>
          </a:p>
          <a:p>
            <a:r>
              <a:rPr lang="en-US" sz="2000" dirty="0"/>
              <a:t>The facility of viewing the Seat Matrix of different institutes on a single page.</a:t>
            </a:r>
            <a:endParaRPr lang="en-IN" sz="2000" dirty="0"/>
          </a:p>
          <a:p>
            <a:r>
              <a:rPr lang="en-US" sz="2000" dirty="0" smtClean="0"/>
              <a:t>Filling </a:t>
            </a:r>
            <a:r>
              <a:rPr lang="en-US" sz="2000" dirty="0"/>
              <a:t>preferences and accepting seat online on the date of result</a:t>
            </a:r>
            <a:r>
              <a:rPr lang="en-US" sz="2000" dirty="0" smtClean="0"/>
              <a:t>.</a:t>
            </a:r>
          </a:p>
          <a:p>
            <a:pPr marL="0" indent="0">
              <a:buNone/>
            </a:pPr>
            <a:r>
              <a:rPr lang="en-US" sz="2000" dirty="0"/>
              <a:t>The project is developed in two halves, the first half involves the back-end which is designed using Microsoft SQL Server Management Studio. This software helps in GUI view of the tables developed in back-end and gives us many features like editing and generating scripts which helps in easy designing. The second half, front-end to be specific, has been designed using Visual </a:t>
            </a:r>
            <a:r>
              <a:rPr lang="en-US" sz="2000" dirty="0" smtClean="0"/>
              <a:t>Studio. A basic knowledge of DBMS is required for this project.</a:t>
            </a:r>
            <a:endParaRPr lang="en-IN" sz="2000" dirty="0"/>
          </a:p>
          <a:p>
            <a:pPr marL="0" indent="0">
              <a:buNone/>
            </a:pPr>
            <a:endParaRPr lang="en-IN" sz="2000" dirty="0"/>
          </a:p>
          <a:p>
            <a:endParaRPr lang="en-IN" dirty="0"/>
          </a:p>
        </p:txBody>
      </p:sp>
    </p:spTree>
    <p:extLst>
      <p:ext uri="{BB962C8B-B14F-4D97-AF65-F5344CB8AC3E}">
        <p14:creationId xmlns:p14="http://schemas.microsoft.com/office/powerpoint/2010/main" val="180491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a:t>
            </a:r>
            <a:r>
              <a:rPr lang="en-IN" sz="3200" dirty="0" smtClean="0"/>
              <a:t>s </a:t>
            </a:r>
            <a:r>
              <a:rPr lang="en-IN" dirty="0" smtClean="0"/>
              <a:t>of DBMS</a:t>
            </a:r>
            <a:endParaRPr lang="en-IN" sz="3200" dirty="0"/>
          </a:p>
        </p:txBody>
      </p:sp>
      <p:sp>
        <p:nvSpPr>
          <p:cNvPr id="3" name="Content Placeholder 2"/>
          <p:cNvSpPr>
            <a:spLocks noGrp="1"/>
          </p:cNvSpPr>
          <p:nvPr>
            <p:ph sz="half" idx="1"/>
          </p:nvPr>
        </p:nvSpPr>
        <p:spPr/>
        <p:txBody>
          <a:bodyPr>
            <a:normAutofit fontScale="77500" lnSpcReduction="20000"/>
          </a:bodyPr>
          <a:lstStyle/>
          <a:p>
            <a:r>
              <a:rPr lang="en-US" dirty="0"/>
              <a:t>DBMS is a collection of inter-related data and set of programs to store &amp; access those data in an easy and effective manner</a:t>
            </a:r>
            <a:r>
              <a:rPr lang="en-US" dirty="0" smtClean="0"/>
              <a:t>.</a:t>
            </a:r>
          </a:p>
          <a:p>
            <a:r>
              <a:rPr lang="en-US" dirty="0" smtClean="0"/>
              <a:t>It has various models and currently the most used is the relational model of DBMS that is RDBMS.</a:t>
            </a:r>
            <a:endParaRPr lang="en-IN" dirty="0"/>
          </a:p>
          <a:p>
            <a:r>
              <a:rPr lang="en-IN" dirty="0"/>
              <a:t>The basic structure of data in the relational model is tables. All the information related to a particular type is stored in rows of that table</a:t>
            </a:r>
            <a:r>
              <a:rPr lang="en-IN" dirty="0" smtClean="0"/>
              <a:t>.</a:t>
            </a:r>
            <a:r>
              <a:rPr lang="en-IN" dirty="0"/>
              <a:t> Hence, tables are also known as </a:t>
            </a:r>
            <a:r>
              <a:rPr lang="en-IN" b="1" dirty="0"/>
              <a:t>relations</a:t>
            </a:r>
            <a:r>
              <a:rPr lang="en-IN" dirty="0"/>
              <a:t> in relational model.</a:t>
            </a:r>
          </a:p>
          <a:p>
            <a:endParaRPr lang="en-IN" dirty="0"/>
          </a:p>
          <a:p>
            <a:endParaRPr lang="en-IN"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745731001"/>
              </p:ext>
            </p:extLst>
          </p:nvPr>
        </p:nvGraphicFramePr>
        <p:xfrm>
          <a:off x="6178549" y="3102864"/>
          <a:ext cx="4718049" cy="2225040"/>
        </p:xfrm>
        <a:graphic>
          <a:graphicData uri="http://schemas.openxmlformats.org/drawingml/2006/table">
            <a:tbl>
              <a:tblPr firstRow="1" bandRow="1">
                <a:tableStyleId>{5C22544A-7EE6-4342-B048-85BDC9FD1C3A}</a:tableStyleId>
              </a:tblPr>
              <a:tblGrid>
                <a:gridCol w="1572683"/>
                <a:gridCol w="1572683"/>
                <a:gridCol w="1572683"/>
              </a:tblGrid>
              <a:tr h="370840">
                <a:tc>
                  <a:txBody>
                    <a:bodyPr/>
                    <a:lstStyle/>
                    <a:p>
                      <a:pPr algn="ctr"/>
                      <a:r>
                        <a:rPr lang="en-IN" dirty="0" smtClean="0"/>
                        <a:t>Column1</a:t>
                      </a:r>
                      <a:endParaRPr lang="en-IN" dirty="0"/>
                    </a:p>
                  </a:txBody>
                  <a:tcPr/>
                </a:tc>
                <a:tc>
                  <a:txBody>
                    <a:bodyPr/>
                    <a:lstStyle/>
                    <a:p>
                      <a:pPr algn="ctr"/>
                      <a:r>
                        <a:rPr lang="en-IN" dirty="0" smtClean="0"/>
                        <a:t>Column2</a:t>
                      </a:r>
                      <a:endParaRPr lang="en-IN" dirty="0"/>
                    </a:p>
                  </a:txBody>
                  <a:tcPr/>
                </a:tc>
                <a:tc>
                  <a:txBody>
                    <a:bodyPr/>
                    <a:lstStyle/>
                    <a:p>
                      <a:pPr algn="ctr"/>
                      <a:r>
                        <a:rPr lang="en-IN" dirty="0" smtClean="0"/>
                        <a:t>Column3</a:t>
                      </a:r>
                      <a:endParaRPr lang="en-IN" dirty="0"/>
                    </a:p>
                  </a:txBody>
                  <a:tcPr/>
                </a:tc>
              </a:tr>
              <a:tr h="370840">
                <a:tc>
                  <a:txBody>
                    <a:bodyPr/>
                    <a:lstStyle/>
                    <a:p>
                      <a:pPr algn="ctr"/>
                      <a:r>
                        <a:rPr lang="en-IN" dirty="0" smtClean="0"/>
                        <a:t>Name</a:t>
                      </a:r>
                      <a:endParaRPr lang="en-IN" dirty="0"/>
                    </a:p>
                  </a:txBody>
                  <a:tcPr/>
                </a:tc>
                <a:tc>
                  <a:txBody>
                    <a:bodyPr/>
                    <a:lstStyle/>
                    <a:p>
                      <a:pPr algn="ctr"/>
                      <a:r>
                        <a:rPr lang="en-IN" dirty="0" smtClean="0"/>
                        <a:t>Age</a:t>
                      </a:r>
                      <a:endParaRPr lang="en-IN" dirty="0"/>
                    </a:p>
                  </a:txBody>
                  <a:tcPr/>
                </a:tc>
                <a:tc>
                  <a:txBody>
                    <a:bodyPr/>
                    <a:lstStyle/>
                    <a:p>
                      <a:pPr algn="ctr"/>
                      <a:r>
                        <a:rPr lang="en-IN" dirty="0" smtClean="0"/>
                        <a:t>Gender</a:t>
                      </a:r>
                      <a:endParaRPr lang="en-IN" dirty="0"/>
                    </a:p>
                  </a:txBody>
                  <a:tcPr/>
                </a:tc>
              </a:tr>
              <a:tr h="370840">
                <a:tc>
                  <a:txBody>
                    <a:bodyPr/>
                    <a:lstStyle/>
                    <a:p>
                      <a:pPr algn="ctr"/>
                      <a:r>
                        <a:rPr lang="en-IN" dirty="0" err="1" smtClean="0"/>
                        <a:t>Abhishek</a:t>
                      </a:r>
                      <a:endParaRPr lang="en-IN" dirty="0"/>
                    </a:p>
                  </a:txBody>
                  <a:tcPr/>
                </a:tc>
                <a:tc>
                  <a:txBody>
                    <a:bodyPr/>
                    <a:lstStyle/>
                    <a:p>
                      <a:pPr algn="ctr"/>
                      <a:r>
                        <a:rPr lang="en-IN" dirty="0" smtClean="0"/>
                        <a:t>20</a:t>
                      </a:r>
                      <a:endParaRPr lang="en-IN" dirty="0"/>
                    </a:p>
                  </a:txBody>
                  <a:tcPr/>
                </a:tc>
                <a:tc>
                  <a:txBody>
                    <a:bodyPr/>
                    <a:lstStyle/>
                    <a:p>
                      <a:pPr algn="ctr"/>
                      <a:r>
                        <a:rPr lang="en-IN" dirty="0" smtClean="0"/>
                        <a:t>Male</a:t>
                      </a:r>
                      <a:endParaRPr lang="en-IN" dirty="0"/>
                    </a:p>
                  </a:txBody>
                  <a:tcPr/>
                </a:tc>
              </a:tr>
              <a:tr h="370840">
                <a:tc>
                  <a:txBody>
                    <a:bodyPr/>
                    <a:lstStyle/>
                    <a:p>
                      <a:pPr algn="ctr"/>
                      <a:r>
                        <a:rPr lang="en-IN" dirty="0" smtClean="0"/>
                        <a:t>Anita</a:t>
                      </a:r>
                      <a:endParaRPr lang="en-IN" dirty="0"/>
                    </a:p>
                  </a:txBody>
                  <a:tcPr/>
                </a:tc>
                <a:tc>
                  <a:txBody>
                    <a:bodyPr/>
                    <a:lstStyle/>
                    <a:p>
                      <a:pPr algn="ctr"/>
                      <a:r>
                        <a:rPr lang="en-IN" dirty="0" smtClean="0"/>
                        <a:t>22</a:t>
                      </a:r>
                      <a:endParaRPr lang="en-IN" dirty="0"/>
                    </a:p>
                  </a:txBody>
                  <a:tcPr/>
                </a:tc>
                <a:tc>
                  <a:txBody>
                    <a:bodyPr/>
                    <a:lstStyle/>
                    <a:p>
                      <a:pPr algn="ctr"/>
                      <a:r>
                        <a:rPr lang="en-IN" dirty="0" smtClean="0"/>
                        <a:t>Female</a:t>
                      </a:r>
                      <a:endParaRPr lang="en-IN" dirty="0"/>
                    </a:p>
                  </a:txBody>
                  <a:tcPr/>
                </a:tc>
              </a:tr>
              <a:tr h="370840">
                <a:tc>
                  <a:txBody>
                    <a:bodyPr/>
                    <a:lstStyle/>
                    <a:p>
                      <a:pPr algn="ctr"/>
                      <a:r>
                        <a:rPr lang="en-IN" dirty="0" err="1" smtClean="0"/>
                        <a:t>Rupinder</a:t>
                      </a:r>
                      <a:endParaRPr lang="en-IN" dirty="0"/>
                    </a:p>
                  </a:txBody>
                  <a:tcPr/>
                </a:tc>
                <a:tc>
                  <a:txBody>
                    <a:bodyPr/>
                    <a:lstStyle/>
                    <a:p>
                      <a:pPr algn="ctr"/>
                      <a:r>
                        <a:rPr lang="en-IN" dirty="0" smtClean="0"/>
                        <a:t>19</a:t>
                      </a:r>
                      <a:endParaRPr lang="en-IN" dirty="0"/>
                    </a:p>
                  </a:txBody>
                  <a:tcPr/>
                </a:tc>
                <a:tc>
                  <a:txBody>
                    <a:bodyPr/>
                    <a:lstStyle/>
                    <a:p>
                      <a:pPr algn="ctr"/>
                      <a:r>
                        <a:rPr lang="en-IN" dirty="0" smtClean="0"/>
                        <a:t>Male</a:t>
                      </a:r>
                      <a:endParaRPr lang="en-IN" dirty="0"/>
                    </a:p>
                  </a:txBody>
                  <a:tcPr/>
                </a:tc>
              </a:tr>
              <a:tr h="370840">
                <a:tc>
                  <a:txBody>
                    <a:bodyPr/>
                    <a:lstStyle/>
                    <a:p>
                      <a:pPr algn="ctr"/>
                      <a:r>
                        <a:rPr lang="en-IN" dirty="0" err="1" smtClean="0"/>
                        <a:t>Sukhdeep</a:t>
                      </a:r>
                      <a:endParaRPr lang="en-IN" dirty="0"/>
                    </a:p>
                  </a:txBody>
                  <a:tcPr/>
                </a:tc>
                <a:tc>
                  <a:txBody>
                    <a:bodyPr/>
                    <a:lstStyle/>
                    <a:p>
                      <a:pPr algn="ctr"/>
                      <a:r>
                        <a:rPr lang="en-IN" dirty="0" smtClean="0"/>
                        <a:t>20</a:t>
                      </a:r>
                      <a:endParaRPr lang="en-IN" dirty="0"/>
                    </a:p>
                  </a:txBody>
                  <a:tcPr/>
                </a:tc>
                <a:tc>
                  <a:txBody>
                    <a:bodyPr/>
                    <a:lstStyle/>
                    <a:p>
                      <a:pPr algn="ctr"/>
                      <a:r>
                        <a:rPr lang="en-IN" dirty="0" smtClean="0"/>
                        <a:t>Male</a:t>
                      </a:r>
                      <a:endParaRPr lang="en-IN" dirty="0"/>
                    </a:p>
                  </a:txBody>
                  <a:tcPr/>
                </a:tc>
              </a:tr>
            </a:tbl>
          </a:graphicData>
        </a:graphic>
      </p:graphicFrame>
      <p:sp>
        <p:nvSpPr>
          <p:cNvPr id="7" name="TextBox 6"/>
          <p:cNvSpPr txBox="1"/>
          <p:nvPr/>
        </p:nvSpPr>
        <p:spPr>
          <a:xfrm>
            <a:off x="6016753" y="2644032"/>
            <a:ext cx="4879846" cy="369332"/>
          </a:xfrm>
          <a:prstGeom prst="rect">
            <a:avLst/>
          </a:prstGeom>
          <a:noFill/>
        </p:spPr>
        <p:txBody>
          <a:bodyPr wrap="square" rtlCol="0">
            <a:spAutoFit/>
          </a:bodyPr>
          <a:lstStyle/>
          <a:p>
            <a:pPr algn="ctr"/>
            <a:r>
              <a:rPr lang="en-IN" i="1" dirty="0" smtClean="0"/>
              <a:t>A sample table to store name, age and gender of students</a:t>
            </a:r>
            <a:endParaRPr lang="en-IN" i="1" dirty="0"/>
          </a:p>
        </p:txBody>
      </p:sp>
    </p:spTree>
    <p:extLst>
      <p:ext uri="{BB962C8B-B14F-4D97-AF65-F5344CB8AC3E}">
        <p14:creationId xmlns:p14="http://schemas.microsoft.com/office/powerpoint/2010/main" val="336059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MS-SQL</a:t>
            </a:r>
            <a:endParaRPr lang="en-IN" dirty="0"/>
          </a:p>
        </p:txBody>
      </p:sp>
      <p:sp>
        <p:nvSpPr>
          <p:cNvPr id="4" name="Content Placeholder 3"/>
          <p:cNvSpPr>
            <a:spLocks noGrp="1"/>
          </p:cNvSpPr>
          <p:nvPr>
            <p:ph sz="half" idx="2"/>
          </p:nvPr>
        </p:nvSpPr>
        <p:spPr>
          <a:xfrm>
            <a:off x="1295400" y="2658534"/>
            <a:ext cx="4718304" cy="3217334"/>
          </a:xfrm>
        </p:spPr>
        <p:txBody>
          <a:bodyPr>
            <a:normAutofit fontScale="92500" lnSpcReduction="10000"/>
          </a:bodyPr>
          <a:lstStyle/>
          <a:p>
            <a:r>
              <a:rPr lang="en-US" dirty="0"/>
              <a:t>MS SQL Server is a relational database management system (RDBMS) developed by Microsoft. This product is built for the basic function of storing retrieving data as required by other applications. It can be run either on the same computer or on another across a network. </a:t>
            </a:r>
            <a:r>
              <a:rPr lang="en-US" dirty="0" smtClean="0"/>
              <a:t>It can be used to </a:t>
            </a:r>
            <a:r>
              <a:rPr lang="en-US" dirty="0"/>
              <a:t>create and restore data, create login and backup, assign permissions, etc.</a:t>
            </a:r>
            <a:endParaRPr lang="en-IN" dirty="0"/>
          </a:p>
        </p:txBody>
      </p:sp>
      <p:pic>
        <p:nvPicPr>
          <p:cNvPr id="7" name="Content Placeholder 6"/>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t="37973" b="37990"/>
          <a:stretch/>
        </p:blipFill>
        <p:spPr>
          <a:xfrm>
            <a:off x="1295400" y="1259801"/>
            <a:ext cx="3113989" cy="748527"/>
          </a:xfr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24637"/>
          <a:stretch/>
        </p:blipFill>
        <p:spPr>
          <a:xfrm>
            <a:off x="6180670" y="2658533"/>
            <a:ext cx="4276516" cy="2909066"/>
          </a:xfrm>
          <a:prstGeom prst="rect">
            <a:avLst/>
          </a:prstGeom>
        </p:spPr>
      </p:pic>
    </p:spTree>
    <p:extLst>
      <p:ext uri="{BB962C8B-B14F-4D97-AF65-F5344CB8AC3E}">
        <p14:creationId xmlns:p14="http://schemas.microsoft.com/office/powerpoint/2010/main" val="3416668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1160" y="260915"/>
            <a:ext cx="9601196" cy="1303867"/>
          </a:xfrm>
        </p:spPr>
        <p:txBody>
          <a:bodyPr/>
          <a:lstStyle/>
          <a:p>
            <a:r>
              <a:rPr lang="en-IN" dirty="0" smtClean="0"/>
              <a:t>Back-End Layout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906592" y="-1750159"/>
            <a:ext cx="4430332" cy="10532183"/>
          </a:xfrm>
        </p:spPr>
      </p:pic>
      <p:sp>
        <p:nvSpPr>
          <p:cNvPr id="7" name="Rectangle 6"/>
          <p:cNvSpPr/>
          <p:nvPr/>
        </p:nvSpPr>
        <p:spPr>
          <a:xfrm>
            <a:off x="9118242" y="4185634"/>
            <a:ext cx="927279" cy="1931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ight Arrow 7"/>
          <p:cNvSpPr/>
          <p:nvPr/>
        </p:nvSpPr>
        <p:spPr>
          <a:xfrm>
            <a:off x="10174310" y="4198513"/>
            <a:ext cx="283335" cy="180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0515940" y="4125395"/>
            <a:ext cx="812832" cy="369332"/>
          </a:xfrm>
          <a:prstGeom prst="rect">
            <a:avLst/>
          </a:prstGeom>
          <a:noFill/>
        </p:spPr>
        <p:txBody>
          <a:bodyPr wrap="square" rtlCol="0">
            <a:spAutoFit/>
          </a:bodyPr>
          <a:lstStyle/>
          <a:p>
            <a:pPr algn="ctr"/>
            <a:r>
              <a:rPr lang="en-IN" dirty="0" smtClean="0"/>
              <a:t>Table</a:t>
            </a:r>
            <a:endParaRPr lang="en-IN" dirty="0"/>
          </a:p>
        </p:txBody>
      </p:sp>
      <p:sp>
        <p:nvSpPr>
          <p:cNvPr id="10" name="Flowchart: Terminator 9"/>
          <p:cNvSpPr/>
          <p:nvPr/>
        </p:nvSpPr>
        <p:spPr>
          <a:xfrm>
            <a:off x="9118242" y="4584879"/>
            <a:ext cx="927279" cy="231820"/>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ight Arrow 10"/>
          <p:cNvSpPr/>
          <p:nvPr/>
        </p:nvSpPr>
        <p:spPr>
          <a:xfrm>
            <a:off x="10174309" y="4610637"/>
            <a:ext cx="283335" cy="180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10457644" y="4494727"/>
            <a:ext cx="1000698" cy="369332"/>
          </a:xfrm>
          <a:prstGeom prst="rect">
            <a:avLst/>
          </a:prstGeom>
          <a:noFill/>
        </p:spPr>
        <p:txBody>
          <a:bodyPr wrap="square" rtlCol="0">
            <a:spAutoFit/>
          </a:bodyPr>
          <a:lstStyle/>
          <a:p>
            <a:r>
              <a:rPr lang="en-IN" dirty="0" smtClean="0"/>
              <a:t>Columns</a:t>
            </a:r>
            <a:endParaRPr lang="en-IN" dirty="0"/>
          </a:p>
        </p:txBody>
      </p:sp>
      <p:sp>
        <p:nvSpPr>
          <p:cNvPr id="13" name="Flowchart: Decision 12"/>
          <p:cNvSpPr/>
          <p:nvPr/>
        </p:nvSpPr>
        <p:spPr>
          <a:xfrm>
            <a:off x="9375820" y="4960651"/>
            <a:ext cx="669701" cy="313248"/>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ight Arrow 13"/>
          <p:cNvSpPr/>
          <p:nvPr/>
        </p:nvSpPr>
        <p:spPr>
          <a:xfrm>
            <a:off x="10174308" y="5022761"/>
            <a:ext cx="283335" cy="180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10515939" y="4928247"/>
            <a:ext cx="1000698" cy="369332"/>
          </a:xfrm>
          <a:prstGeom prst="rect">
            <a:avLst/>
          </a:prstGeom>
          <a:noFill/>
        </p:spPr>
        <p:txBody>
          <a:bodyPr wrap="square" rtlCol="0">
            <a:spAutoFit/>
          </a:bodyPr>
          <a:lstStyle/>
          <a:p>
            <a:r>
              <a:rPr lang="en-IN" dirty="0" smtClean="0"/>
              <a:t>Relation</a:t>
            </a:r>
            <a:endParaRPr lang="en-IN" dirty="0"/>
          </a:p>
        </p:txBody>
      </p:sp>
    </p:spTree>
    <p:extLst>
      <p:ext uri="{BB962C8B-B14F-4D97-AF65-F5344CB8AC3E}">
        <p14:creationId xmlns:p14="http://schemas.microsoft.com/office/powerpoint/2010/main" val="39863943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MS Visual Studio</a:t>
            </a:r>
            <a:endParaRPr lang="en-IN"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3732" y="1508207"/>
            <a:ext cx="2040229" cy="342758"/>
          </a:xfrm>
        </p:spPr>
      </p:pic>
      <p:sp>
        <p:nvSpPr>
          <p:cNvPr id="5" name="Text Placeholder 4"/>
          <p:cNvSpPr>
            <a:spLocks noGrp="1"/>
          </p:cNvSpPr>
          <p:nvPr>
            <p:ph type="body" sz="quarter" idx="3"/>
          </p:nvPr>
        </p:nvSpPr>
        <p:spPr/>
        <p:txBody>
          <a:bodyPr/>
          <a:lstStyle/>
          <a:p>
            <a:endParaRPr lang="en-IN" dirty="0"/>
          </a:p>
        </p:txBody>
      </p:sp>
      <p:sp>
        <p:nvSpPr>
          <p:cNvPr id="6" name="Content Placeholder 5"/>
          <p:cNvSpPr>
            <a:spLocks noGrp="1"/>
          </p:cNvSpPr>
          <p:nvPr>
            <p:ph sz="quarter" idx="4"/>
          </p:nvPr>
        </p:nvSpPr>
        <p:spPr>
          <a:xfrm>
            <a:off x="1295400" y="2658533"/>
            <a:ext cx="4718304" cy="3208867"/>
          </a:xfrm>
        </p:spPr>
        <p:txBody>
          <a:bodyPr>
            <a:normAutofit fontScale="77500" lnSpcReduction="20000"/>
          </a:bodyPr>
          <a:lstStyle/>
          <a:p>
            <a:r>
              <a:rPr lang="en-IN" dirty="0"/>
              <a:t>The Visual Studio </a:t>
            </a:r>
            <a:r>
              <a:rPr lang="en-IN" i="1" dirty="0"/>
              <a:t>integrated development environment</a:t>
            </a:r>
            <a:r>
              <a:rPr lang="en-IN" dirty="0"/>
              <a:t> is a creative launching pad that you can use to edit, debug, and build code, and then publish an app. An integrated development environment (IDE) is a feature-rich program that can be used for many aspects of software development. Over and above the standard editor and debugger that most IDEs provide, Visual Studio includes compilers, code completion tools, graphical designers, and many more features to ease the software development process.</a:t>
            </a:r>
          </a:p>
          <a:p>
            <a:endParaRPr lang="en-IN"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3892" b="11467"/>
          <a:stretch/>
        </p:blipFill>
        <p:spPr>
          <a:xfrm>
            <a:off x="5909995" y="2578081"/>
            <a:ext cx="5088563" cy="2831046"/>
          </a:xfrm>
          <a:prstGeom prst="rect">
            <a:avLst/>
          </a:prstGeom>
        </p:spPr>
      </p:pic>
    </p:spTree>
    <p:extLst>
      <p:ext uri="{BB962C8B-B14F-4D97-AF65-F5344CB8AC3E}">
        <p14:creationId xmlns:p14="http://schemas.microsoft.com/office/powerpoint/2010/main" val="11719211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289</TotalTime>
  <Words>650</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Garamond</vt:lpstr>
      <vt:lpstr>Organic</vt:lpstr>
      <vt:lpstr>Summer Internship Project</vt:lpstr>
      <vt:lpstr>Content </vt:lpstr>
      <vt:lpstr>NIELIT</vt:lpstr>
      <vt:lpstr>ONLINE JOINT SEAT ALLOCATION</vt:lpstr>
      <vt:lpstr>ONLINE JOINT SEAT ALLOCATION</vt:lpstr>
      <vt:lpstr>Basics of DBMS</vt:lpstr>
      <vt:lpstr>MS-SQL</vt:lpstr>
      <vt:lpstr>Back-End Layout</vt:lpstr>
      <vt:lpstr>MS Visual Studio</vt:lpstr>
      <vt:lpstr>Front-End Walk-through</vt:lpstr>
      <vt:lpstr>Front-End Walk-through</vt:lpstr>
      <vt:lpstr>Front-End Walk-through</vt:lpstr>
      <vt:lpstr>Front-End Walk-through</vt:lpstr>
      <vt:lpstr>Front-End Walk-through</vt:lpstr>
      <vt:lpstr>Front-End Walk-through</vt:lpstr>
      <vt:lpstr>Front-End Walk-through</vt:lpstr>
      <vt:lpstr>Front-End Walk-through</vt:lpstr>
      <vt:lpstr>Front-End Walk-through</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Project</dc:title>
  <dc:creator>Rupinderjeet Singh</dc:creator>
  <cp:lastModifiedBy>Rupinderjeet Singh</cp:lastModifiedBy>
  <cp:revision>14</cp:revision>
  <dcterms:created xsi:type="dcterms:W3CDTF">2018-11-12T14:31:09Z</dcterms:created>
  <dcterms:modified xsi:type="dcterms:W3CDTF">2018-11-16T06:45:24Z</dcterms:modified>
</cp:coreProperties>
</file>