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slides/slide99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04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0" r:id="rId78"/>
    <p:sldId id="331" r:id="rId79"/>
    <p:sldId id="332" r:id="rId80"/>
    <p:sldId id="333" r:id="rId81"/>
    <p:sldId id="334" r:id="rId82"/>
    <p:sldId id="335" r:id="rId83"/>
    <p:sldId id="336" r:id="rId84"/>
    <p:sldId id="337" r:id="rId85"/>
    <p:sldId id="338" r:id="rId86"/>
    <p:sldId id="339" r:id="rId87"/>
    <p:sldId id="340" r:id="rId88"/>
    <p:sldId id="341" r:id="rId89"/>
    <p:sldId id="342" r:id="rId90"/>
    <p:sldId id="343" r:id="rId91"/>
    <p:sldId id="344" r:id="rId92"/>
    <p:sldId id="345" r:id="rId93"/>
    <p:sldId id="346" r:id="rId94"/>
    <p:sldId id="347" r:id="rId95"/>
    <p:sldId id="348" r:id="rId96"/>
    <p:sldId id="349" r:id="rId97"/>
    <p:sldId id="350" r:id="rId98"/>
    <p:sldId id="351" r:id="rId99"/>
    <p:sldId id="352" r:id="rId100"/>
    <p:sldId id="353" r:id="rId101"/>
    <p:sldId id="354" r:id="rId102"/>
    <p:sldId id="355" r:id="rId10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07" Type="http://schemas.openxmlformats.org/officeDocument/2006/relationships/theme" Target="theme/theme1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87" Type="http://schemas.openxmlformats.org/officeDocument/2006/relationships/slide" Target="slides/slide84.xml"/><Relationship Id="rId102" Type="http://schemas.openxmlformats.org/officeDocument/2006/relationships/slide" Target="slides/slide99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105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103" Type="http://schemas.openxmlformats.org/officeDocument/2006/relationships/slide" Target="slides/slide100.xml"/><Relationship Id="rId108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6" Type="http://schemas.openxmlformats.org/officeDocument/2006/relationships/viewProps" Target="viewProp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slide" Target="slides/slide9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2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2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2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2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7733EF56-2CBD-455E-BD84-369F97EECA03}" type="slidenum">
              <a:rPr lang="en-US" sz="1400" b="0" strike="noStrike" spc="-1">
                <a:latin typeface="Times New Roman"/>
              </a:rPr>
              <a:pPr algn="r"/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C228E248-75EB-4E1E-9E5D-53C5C89DB3C3}" type="slidenum">
              <a:rPr lang="en-US" sz="1200" b="0" strike="noStrike" spc="-1">
                <a:latin typeface="Times New Roman"/>
              </a:rPr>
              <a:pPr algn="r">
                <a:lnSpc>
                  <a:spcPct val="100000"/>
                </a:lnSpc>
              </a:pPr>
              <a:t>1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707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708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7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711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803EF45-60A5-4C08-BCDF-5ECC88283766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2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7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714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8A42179-6C37-44ED-B8DE-D5CBEFAA233C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52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7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717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E3B3D7E6-C9DA-46F3-AFA7-FD9A55564A90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53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5C7E9E3-D541-4B0B-90B6-9CC3A6F0AA35}" type="slidenum">
              <a:rPr lang="en-US" sz="1200" b="0" strike="noStrike" spc="-1">
                <a:latin typeface="Times New Roman"/>
              </a:rPr>
              <a:pPr algn="r">
                <a:lnSpc>
                  <a:spcPct val="100000"/>
                </a:lnSpc>
              </a:pPr>
              <a:t>63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719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52360" y="692280"/>
            <a:ext cx="4552200" cy="3415680"/>
          </a:xfrm>
          <a:prstGeom prst="rect">
            <a:avLst/>
          </a:prstGeom>
        </p:spPr>
      </p:sp>
      <p:sp>
        <p:nvSpPr>
          <p:cNvPr id="720" name="PlaceHolder 3"/>
          <p:cNvSpPr>
            <a:spLocks noGrp="1"/>
          </p:cNvSpPr>
          <p:nvPr>
            <p:ph type="body"/>
          </p:nvPr>
        </p:nvSpPr>
        <p:spPr>
          <a:xfrm>
            <a:off x="913680" y="4343760"/>
            <a:ext cx="5029560" cy="4113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7920"/>
            <a:ext cx="8228880" cy="1139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7920"/>
            <a:ext cx="8228880" cy="1139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7920"/>
            <a:ext cx="8228880" cy="1139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7920"/>
            <a:ext cx="8228880" cy="1139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7920"/>
            <a:ext cx="8228880" cy="1139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7920"/>
            <a:ext cx="8228880" cy="1139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7920"/>
            <a:ext cx="8228880" cy="1139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7920"/>
            <a:ext cx="8228880" cy="5281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7920"/>
            <a:ext cx="8228880" cy="1139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7920"/>
            <a:ext cx="8228880" cy="1139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7920"/>
            <a:ext cx="8228880" cy="1139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7920"/>
            <a:ext cx="8228880" cy="1139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7920"/>
            <a:ext cx="8228880" cy="1139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7920"/>
            <a:ext cx="8228880" cy="1139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7920"/>
            <a:ext cx="8228880" cy="1139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7920"/>
            <a:ext cx="8228880" cy="1139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7920"/>
            <a:ext cx="8228880" cy="1139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7920"/>
            <a:ext cx="8228880" cy="1139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7920"/>
            <a:ext cx="8228880" cy="1139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7920"/>
            <a:ext cx="8228880" cy="1139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457200" y="277920"/>
            <a:ext cx="8228880" cy="5281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7920"/>
            <a:ext cx="8228880" cy="1139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7920"/>
            <a:ext cx="8228880" cy="1139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7920"/>
            <a:ext cx="8228880" cy="1139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7920"/>
            <a:ext cx="8228880" cy="1139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7920"/>
            <a:ext cx="8228880" cy="1139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7920"/>
            <a:ext cx="8228880" cy="1139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7920"/>
            <a:ext cx="8228880" cy="1139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7920"/>
            <a:ext cx="8228880" cy="1139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7920"/>
            <a:ext cx="8228880" cy="5281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7920"/>
            <a:ext cx="8228880" cy="1139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7920"/>
            <a:ext cx="8228880" cy="1139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7920"/>
            <a:ext cx="8228880" cy="1139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 hidden="1"/>
          <p:cNvSpPr/>
          <p:nvPr/>
        </p:nvSpPr>
        <p:spPr>
          <a:xfrm>
            <a:off x="380880" y="228600"/>
            <a:ext cx="8228880" cy="608760"/>
          </a:xfrm>
          <a:custGeom>
            <a:avLst/>
            <a:gdLst/>
            <a:ahLst/>
            <a:cxnLst/>
            <a:rect l="l" t="t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80">
            <a:solidFill>
              <a:schemeClr val="accent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Line 2"/>
          <p:cNvSpPr/>
          <p:nvPr/>
        </p:nvSpPr>
        <p:spPr>
          <a:xfrm>
            <a:off x="457200" y="6172200"/>
            <a:ext cx="8229600" cy="36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609480" y="1219320"/>
            <a:ext cx="7923960" cy="913680"/>
          </a:xfrm>
          <a:custGeom>
            <a:avLst/>
            <a:gdLst/>
            <a:ahLst/>
            <a:cxnLst/>
            <a:rect l="l" t="t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560">
            <a:solidFill>
              <a:schemeClr val="accent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Line 4"/>
          <p:cNvSpPr/>
          <p:nvPr/>
        </p:nvSpPr>
        <p:spPr>
          <a:xfrm>
            <a:off x="1981080" y="3962160"/>
            <a:ext cx="6512040" cy="36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457200" y="277920"/>
            <a:ext cx="8228880" cy="11390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380880" y="228600"/>
            <a:ext cx="8228880" cy="608760"/>
          </a:xfrm>
          <a:custGeom>
            <a:avLst/>
            <a:gdLst/>
            <a:ahLst/>
            <a:cxnLst/>
            <a:rect l="l" t="t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80">
            <a:solidFill>
              <a:schemeClr val="accent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Line 2"/>
          <p:cNvSpPr/>
          <p:nvPr/>
        </p:nvSpPr>
        <p:spPr>
          <a:xfrm>
            <a:off x="457200" y="6172200"/>
            <a:ext cx="8229600" cy="36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80880" y="228600"/>
            <a:ext cx="8228880" cy="608760"/>
          </a:xfrm>
          <a:custGeom>
            <a:avLst/>
            <a:gdLst/>
            <a:ahLst/>
            <a:cxnLst/>
            <a:rect l="l" t="t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80">
            <a:solidFill>
              <a:schemeClr val="accent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Line 2"/>
          <p:cNvSpPr/>
          <p:nvPr/>
        </p:nvSpPr>
        <p:spPr>
          <a:xfrm>
            <a:off x="457200" y="6172200"/>
            <a:ext cx="8229600" cy="36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PlaceHolder 3"/>
          <p:cNvSpPr>
            <a:spLocks noGrp="1"/>
          </p:cNvSpPr>
          <p:nvPr>
            <p:ph type="title"/>
          </p:nvPr>
        </p:nvSpPr>
        <p:spPr>
          <a:xfrm>
            <a:off x="457200" y="277920"/>
            <a:ext cx="8228880" cy="11390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9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9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9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9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9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9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9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9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9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9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9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9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9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9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9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9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9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9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9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9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9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9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9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9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9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914400" y="1523880"/>
            <a:ext cx="7622280" cy="175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5000" b="0" strike="noStrike" spc="-1">
                <a:solidFill>
                  <a:srgbClr val="002600"/>
                </a:solidFill>
                <a:latin typeface="Constantia"/>
              </a:rPr>
              <a:t>Chapter 2: Relational Model</a:t>
            </a:r>
            <a:endParaRPr lang="en-US" sz="5000" b="0" strike="noStrike" spc="-1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1981080" y="3962520"/>
            <a:ext cx="6552360" cy="175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US" sz="2800" b="0" strike="noStrike" spc="-1">
                <a:solidFill>
                  <a:srgbClr val="9B8D65"/>
                </a:solidFill>
                <a:latin typeface="Franklin Gothic Book"/>
              </a:rPr>
              <a:t> 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466200" y="152280"/>
            <a:ext cx="8076600" cy="60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002600"/>
                </a:solidFill>
                <a:latin typeface="Constantia"/>
              </a:rPr>
              <a:t>Relations are Unordered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380880" y="1077840"/>
            <a:ext cx="8305200" cy="119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 algn="just">
              <a:lnSpc>
                <a:spcPct val="100000"/>
              </a:lnSpc>
              <a:spcBef>
                <a:spcPts val="771"/>
              </a:spcBef>
              <a:buClr>
                <a:srgbClr val="002600"/>
              </a:buClr>
              <a:buSzPct val="90000"/>
              <a:buFont typeface="Monotype Sorts" charset="2"/>
              <a:buChar char=""/>
            </a:pPr>
            <a:r>
              <a:rPr lang="en-US" sz="2200" b="0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 Order of tuples is irrelevant (tuples may be stored in an arbitrary order)</a:t>
            </a:r>
            <a:endParaRPr lang="en-US" sz="2200" b="0" strike="noStrike" spc="-1">
              <a:latin typeface="Arial"/>
            </a:endParaRPr>
          </a:p>
          <a:p>
            <a:pPr marL="216000" indent="-215640" algn="just">
              <a:lnSpc>
                <a:spcPct val="100000"/>
              </a:lnSpc>
              <a:spcBef>
                <a:spcPts val="771"/>
              </a:spcBef>
              <a:buClr>
                <a:srgbClr val="002600"/>
              </a:buClr>
              <a:buSzPct val="90000"/>
              <a:buFont typeface="Monotype Sorts" charset="2"/>
              <a:buChar char=""/>
            </a:pPr>
            <a:r>
              <a:rPr lang="en-US" sz="2200" b="0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 Example: </a:t>
            </a:r>
            <a:r>
              <a:rPr lang="en-US" sz="2200" b="0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account</a:t>
            </a:r>
            <a:r>
              <a:rPr lang="en-US" sz="2200" b="0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 relation with unordered tuples</a:t>
            </a:r>
            <a:endParaRPr lang="en-US" sz="2200" b="0" strike="noStrike" spc="-1">
              <a:latin typeface="Arial"/>
            </a:endParaRPr>
          </a:p>
        </p:txBody>
      </p:sp>
      <p:pic>
        <p:nvPicPr>
          <p:cNvPr id="165" name="Picture 5"/>
          <p:cNvPicPr/>
          <p:nvPr/>
        </p:nvPicPr>
        <p:blipFill>
          <a:blip r:embed="rId2"/>
          <a:srcRect l="391" t="12305" r="591" b="12827"/>
          <a:stretch/>
        </p:blipFill>
        <p:spPr>
          <a:xfrm>
            <a:off x="930960" y="2438280"/>
            <a:ext cx="7205040" cy="3628440"/>
          </a:xfrm>
          <a:prstGeom prst="rect">
            <a:avLst/>
          </a:prstGeom>
          <a:ln w="38160">
            <a:solidFill>
              <a:schemeClr val="tx2"/>
            </a:solidFill>
            <a:miter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CustomShape 1"/>
          <p:cNvSpPr/>
          <p:nvPr/>
        </p:nvSpPr>
        <p:spPr>
          <a:xfrm>
            <a:off x="457200" y="277920"/>
            <a:ext cx="822888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002600"/>
                </a:solidFill>
                <a:latin typeface="Constantia"/>
              </a:rPr>
              <a:t>Figure 2.34</a:t>
            </a:r>
            <a:endParaRPr lang="en-US" sz="4200" b="0" strike="noStrike" spc="-1">
              <a:latin typeface="Arial"/>
            </a:endParaRPr>
          </a:p>
        </p:txBody>
      </p:sp>
      <p:pic>
        <p:nvPicPr>
          <p:cNvPr id="705" name="Picture 3"/>
          <p:cNvPicPr/>
          <p:nvPr/>
        </p:nvPicPr>
        <p:blipFill>
          <a:blip r:embed="rId2"/>
          <a:srcRect l="616" t="33494" r="1030" b="33770"/>
          <a:stretch/>
        </p:blipFill>
        <p:spPr>
          <a:xfrm>
            <a:off x="1081080" y="1697040"/>
            <a:ext cx="7281000" cy="1816920"/>
          </a:xfrm>
          <a:prstGeom prst="rect">
            <a:avLst/>
          </a:prstGeom>
          <a:ln w="38160">
            <a:solidFill>
              <a:schemeClr val="tx2"/>
            </a:solidFill>
            <a:miter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457200" y="277920"/>
            <a:ext cx="822888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002600"/>
                </a:solidFill>
                <a:latin typeface="Constantia"/>
              </a:rPr>
              <a:t>Database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457200" y="1077840"/>
            <a:ext cx="8228880" cy="517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961"/>
              </a:spcBef>
              <a:buClr>
                <a:srgbClr val="CC9933"/>
              </a:buClr>
              <a:buSzPct val="65000"/>
              <a:buFont typeface="Wingdings" charset="2"/>
              <a:buChar char=""/>
            </a:pPr>
            <a:r>
              <a:rPr lang="en-US" sz="1600" b="0" strike="noStrike" spc="-1">
                <a:solidFill>
                  <a:srgbClr val="002600"/>
                </a:solidFill>
                <a:latin typeface="Franklin Gothic Book"/>
              </a:rPr>
              <a:t>A database consists of multiple relations</a:t>
            </a:r>
            <a:endParaRPr lang="en-US" sz="16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961"/>
              </a:spcBef>
              <a:buClr>
                <a:srgbClr val="CC9933"/>
              </a:buClr>
              <a:buSzPct val="65000"/>
              <a:buFont typeface="Wingdings" charset="2"/>
              <a:buChar char=""/>
            </a:pPr>
            <a:r>
              <a:rPr lang="en-US" sz="1600" b="0" strike="noStrike" spc="-1">
                <a:solidFill>
                  <a:srgbClr val="002600"/>
                </a:solidFill>
                <a:latin typeface="Franklin Gothic Book"/>
              </a:rPr>
              <a:t>Information about an enterprise is broken up into parts, with  each relation storing one part of the information</a:t>
            </a:r>
            <a:endParaRPr lang="en-US" sz="1600" b="0" strike="noStrike" spc="-1">
              <a:latin typeface="Arial"/>
            </a:endParaRPr>
          </a:p>
          <a:p>
            <a:pPr marL="343080" indent="-342360" algn="ctr">
              <a:lnSpc>
                <a:spcPct val="100000"/>
              </a:lnSpc>
              <a:spcBef>
                <a:spcPts val="961"/>
              </a:spcBef>
            </a:pPr>
            <a:r>
              <a:rPr lang="en-US" sz="1600" b="0" strike="noStrike" spc="-1">
                <a:solidFill>
                  <a:srgbClr val="002600"/>
                </a:solidFill>
                <a:latin typeface="Franklin Gothic Book"/>
              </a:rPr>
              <a:t>	</a:t>
            </a:r>
            <a:r>
              <a:rPr lang="en-US" sz="1600" b="0" i="1" strike="noStrike" spc="-1">
                <a:solidFill>
                  <a:srgbClr val="002600"/>
                </a:solidFill>
                <a:latin typeface="Franklin Gothic Book"/>
              </a:rPr>
              <a:t>account </a:t>
            </a:r>
            <a:r>
              <a:rPr lang="en-US" sz="1600" b="0" strike="noStrike" spc="-1">
                <a:solidFill>
                  <a:srgbClr val="002600"/>
                </a:solidFill>
                <a:latin typeface="Franklin Gothic Book"/>
              </a:rPr>
              <a:t>:   stores information about accounts</a:t>
            </a:r>
            <a:r>
              <a:t/>
            </a:r>
            <a:br/>
            <a:r>
              <a:rPr lang="en-US" sz="1600" b="0" strike="noStrike" spc="-1">
                <a:solidFill>
                  <a:srgbClr val="002600"/>
                </a:solidFill>
                <a:latin typeface="Franklin Gothic Book"/>
              </a:rPr>
              <a:t>           </a:t>
            </a:r>
            <a:r>
              <a:rPr lang="en-US" sz="1600" b="0" i="1" strike="noStrike" spc="-1">
                <a:solidFill>
                  <a:srgbClr val="002600"/>
                </a:solidFill>
                <a:latin typeface="Franklin Gothic Book"/>
              </a:rPr>
              <a:t>depositor </a:t>
            </a:r>
            <a:r>
              <a:rPr lang="en-US" sz="1600" b="0" strike="noStrike" spc="-1">
                <a:solidFill>
                  <a:srgbClr val="002600"/>
                </a:solidFill>
                <a:latin typeface="Franklin Gothic Book"/>
              </a:rPr>
              <a:t>:   stores information about which customer</a:t>
            </a:r>
            <a:r>
              <a:t/>
            </a:r>
            <a:br/>
            <a:r>
              <a:rPr lang="en-US" sz="1600" b="0" strike="noStrike" spc="-1">
                <a:solidFill>
                  <a:srgbClr val="002600"/>
                </a:solidFill>
                <a:latin typeface="Franklin Gothic Book"/>
              </a:rPr>
              <a:t>                              owns which account </a:t>
            </a:r>
            <a:r>
              <a:t/>
            </a:r>
            <a:br/>
            <a:r>
              <a:rPr lang="en-US" sz="1600" b="0" strike="noStrike" spc="-1">
                <a:solidFill>
                  <a:srgbClr val="002600"/>
                </a:solidFill>
                <a:latin typeface="Franklin Gothic Book"/>
              </a:rPr>
              <a:t>   </a:t>
            </a:r>
            <a:r>
              <a:rPr lang="en-US" sz="1600" b="0" i="1" strike="noStrike" spc="-1">
                <a:solidFill>
                  <a:srgbClr val="002600"/>
                </a:solidFill>
                <a:latin typeface="Franklin Gothic Book"/>
              </a:rPr>
              <a:t>customer </a:t>
            </a:r>
            <a:r>
              <a:rPr lang="en-US" sz="1600" b="0" strike="noStrike" spc="-1">
                <a:solidFill>
                  <a:srgbClr val="002600"/>
                </a:solidFill>
                <a:latin typeface="Franklin Gothic Book"/>
              </a:rPr>
              <a:t>:   stores information about customers</a:t>
            </a:r>
            <a:endParaRPr lang="en-US" sz="16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961"/>
              </a:spcBef>
              <a:buClr>
                <a:srgbClr val="CC9933"/>
              </a:buClr>
              <a:buSzPct val="65000"/>
              <a:buFont typeface="Wingdings" charset="2"/>
              <a:buChar char=""/>
            </a:pPr>
            <a:r>
              <a:rPr lang="en-US" sz="1600" b="0" strike="noStrike" spc="-1">
                <a:solidFill>
                  <a:srgbClr val="002600"/>
                </a:solidFill>
                <a:latin typeface="Franklin Gothic Book"/>
              </a:rPr>
              <a:t>Storing all information as a single relation such as </a:t>
            </a:r>
            <a:r>
              <a:t/>
            </a:r>
            <a:br/>
            <a:r>
              <a:rPr lang="en-US" sz="1600" b="0" strike="noStrike" spc="-1">
                <a:solidFill>
                  <a:srgbClr val="002600"/>
                </a:solidFill>
                <a:latin typeface="Franklin Gothic Book"/>
              </a:rPr>
              <a:t>   </a:t>
            </a:r>
            <a:r>
              <a:rPr lang="en-US" sz="1600" b="0" i="1" strike="noStrike" spc="-1">
                <a:solidFill>
                  <a:srgbClr val="002600"/>
                </a:solidFill>
                <a:latin typeface="Franklin Gothic Book"/>
              </a:rPr>
              <a:t>bank</a:t>
            </a:r>
            <a:r>
              <a:rPr lang="en-US" sz="1600" b="0" strike="noStrike" spc="-1">
                <a:solidFill>
                  <a:srgbClr val="002600"/>
                </a:solidFill>
                <a:latin typeface="Franklin Gothic Book"/>
              </a:rPr>
              <a:t>(</a:t>
            </a:r>
            <a:r>
              <a:rPr lang="en-US" sz="1600" b="0" i="1" strike="noStrike" spc="-1">
                <a:solidFill>
                  <a:srgbClr val="002600"/>
                </a:solidFill>
                <a:latin typeface="Franklin Gothic Book"/>
              </a:rPr>
              <a:t>account_number, balance, customer_name</a:t>
            </a:r>
            <a:r>
              <a:rPr lang="en-US" sz="1600" b="0" strike="noStrike" spc="-1">
                <a:solidFill>
                  <a:srgbClr val="002600"/>
                </a:solidFill>
                <a:latin typeface="Franklin Gothic Book"/>
              </a:rPr>
              <a:t>, ..)</a:t>
            </a:r>
            <a:r>
              <a:t/>
            </a:r>
            <a:br/>
            <a:r>
              <a:rPr lang="en-US" sz="1600" b="0" strike="noStrike" spc="-1">
                <a:solidFill>
                  <a:srgbClr val="002600"/>
                </a:solidFill>
                <a:latin typeface="Franklin Gothic Book"/>
              </a:rPr>
              <a:t>results in</a:t>
            </a:r>
            <a:endParaRPr lang="en-US" sz="1600" b="0" strike="noStrike" spc="-1">
              <a:latin typeface="Arial"/>
            </a:endParaRPr>
          </a:p>
          <a:p>
            <a:pPr marL="669960" lvl="1" indent="-324720">
              <a:lnSpc>
                <a:spcPct val="100000"/>
              </a:lnSpc>
              <a:spcBef>
                <a:spcPts val="961"/>
              </a:spcBef>
              <a:buClr>
                <a:srgbClr val="8F9967"/>
              </a:buClr>
              <a:buSzPct val="60000"/>
              <a:buFont typeface="Wingdings" charset="2"/>
              <a:buChar char=""/>
            </a:pPr>
            <a:r>
              <a:rPr lang="en-US" sz="1600" b="0" strike="noStrike" spc="-1">
                <a:solidFill>
                  <a:srgbClr val="002600"/>
                </a:solidFill>
                <a:latin typeface="Franklin Gothic Book"/>
              </a:rPr>
              <a:t>repetition of information </a:t>
            </a:r>
            <a:endParaRPr lang="en-US" sz="1600" b="0" strike="noStrike" spc="-1">
              <a:latin typeface="Arial"/>
            </a:endParaRPr>
          </a:p>
          <a:p>
            <a:pPr marL="1022400" lvl="2" indent="-350280">
              <a:lnSpc>
                <a:spcPct val="100000"/>
              </a:lnSpc>
              <a:spcBef>
                <a:spcPts val="961"/>
              </a:spcBef>
              <a:buClr>
                <a:srgbClr val="CC9933"/>
              </a:buClr>
              <a:buSzPct val="65000"/>
              <a:buFont typeface="Wingdings" charset="2"/>
              <a:buChar char=""/>
            </a:pPr>
            <a:r>
              <a:rPr lang="en-US" sz="1600" b="0" strike="noStrike" spc="-1">
                <a:solidFill>
                  <a:srgbClr val="002600"/>
                </a:solidFill>
                <a:latin typeface="Franklin Gothic Book"/>
              </a:rPr>
              <a:t>e.g.,if two customers own an account (What gets repeated?)</a:t>
            </a:r>
            <a:endParaRPr lang="en-US" sz="1600" b="0" strike="noStrike" spc="-1">
              <a:latin typeface="Arial"/>
            </a:endParaRPr>
          </a:p>
          <a:p>
            <a:pPr marL="669960" lvl="1" indent="-324720">
              <a:lnSpc>
                <a:spcPct val="100000"/>
              </a:lnSpc>
              <a:spcBef>
                <a:spcPts val="961"/>
              </a:spcBef>
              <a:buClr>
                <a:srgbClr val="8F9967"/>
              </a:buClr>
              <a:buSzPct val="60000"/>
              <a:buFont typeface="Wingdings" charset="2"/>
              <a:buChar char=""/>
            </a:pPr>
            <a:r>
              <a:rPr lang="en-US" sz="1600" b="0" strike="noStrike" spc="-1">
                <a:solidFill>
                  <a:srgbClr val="002600"/>
                </a:solidFill>
                <a:latin typeface="Franklin Gothic Book"/>
              </a:rPr>
              <a:t>the need for null values  </a:t>
            </a:r>
            <a:endParaRPr lang="en-US" sz="1600" b="0" strike="noStrike" spc="-1">
              <a:latin typeface="Arial"/>
            </a:endParaRPr>
          </a:p>
          <a:p>
            <a:pPr marL="1022400" lvl="2" indent="-350280">
              <a:lnSpc>
                <a:spcPct val="100000"/>
              </a:lnSpc>
              <a:spcBef>
                <a:spcPts val="961"/>
              </a:spcBef>
              <a:buClr>
                <a:srgbClr val="CC9933"/>
              </a:buClr>
              <a:buSzPct val="65000"/>
              <a:buFont typeface="Wingdings" charset="2"/>
              <a:buChar char=""/>
            </a:pPr>
            <a:r>
              <a:rPr lang="en-US" sz="1600" b="0" strike="noStrike" spc="-1">
                <a:solidFill>
                  <a:srgbClr val="002600"/>
                </a:solidFill>
                <a:latin typeface="Franklin Gothic Book"/>
              </a:rPr>
              <a:t>e.g., to represent a customer without an account</a:t>
            </a:r>
            <a:endParaRPr lang="en-US" sz="16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961"/>
              </a:spcBef>
              <a:buClr>
                <a:srgbClr val="CC9933"/>
              </a:buClr>
              <a:buSzPct val="65000"/>
              <a:buFont typeface="Wingdings" charset="2"/>
              <a:buChar char=""/>
            </a:pPr>
            <a:r>
              <a:rPr lang="en-US" sz="1600" b="0" strike="noStrike" spc="-1">
                <a:solidFill>
                  <a:srgbClr val="002600"/>
                </a:solidFill>
                <a:latin typeface="Franklin Gothic Book"/>
              </a:rPr>
              <a:t>Normalization theory (Chapter 7) deals with how to design relational schemas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457200" y="277920"/>
            <a:ext cx="822888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002600"/>
                </a:solidFill>
                <a:latin typeface="Constantia"/>
              </a:rPr>
              <a:t>The </a:t>
            </a:r>
            <a:r>
              <a:rPr lang="en-US" sz="4200" b="0" i="1" strike="noStrike" spc="-1">
                <a:solidFill>
                  <a:srgbClr val="002600"/>
                </a:solidFill>
                <a:latin typeface="Constantia"/>
              </a:rPr>
              <a:t>customer </a:t>
            </a:r>
            <a:r>
              <a:rPr lang="en-US" sz="4200" b="0" strike="noStrike" spc="-1">
                <a:solidFill>
                  <a:srgbClr val="002600"/>
                </a:solidFill>
                <a:latin typeface="Constantia"/>
              </a:rPr>
              <a:t>Relation</a:t>
            </a:r>
            <a:endParaRPr lang="en-US" sz="4200" b="0" strike="noStrike" spc="-1">
              <a:latin typeface="Arial"/>
            </a:endParaRPr>
          </a:p>
        </p:txBody>
      </p:sp>
      <p:pic>
        <p:nvPicPr>
          <p:cNvPr id="169" name="Picture 4"/>
          <p:cNvPicPr/>
          <p:nvPr/>
        </p:nvPicPr>
        <p:blipFill>
          <a:blip r:embed="rId2"/>
          <a:srcRect l="1790" t="532" r="1790" b="1324"/>
          <a:stretch/>
        </p:blipFill>
        <p:spPr>
          <a:xfrm>
            <a:off x="1600200" y="1143000"/>
            <a:ext cx="6543000" cy="4995000"/>
          </a:xfrm>
          <a:prstGeom prst="rect">
            <a:avLst/>
          </a:prstGeom>
          <a:ln w="38160">
            <a:solidFill>
              <a:schemeClr val="tx2"/>
            </a:solidFill>
            <a:miter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457200" y="277920"/>
            <a:ext cx="822888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002600"/>
                </a:solidFill>
                <a:latin typeface="Constantia"/>
              </a:rPr>
              <a:t>The </a:t>
            </a:r>
            <a:r>
              <a:rPr lang="en-US" sz="4200" b="0" i="1" strike="noStrike" spc="-1">
                <a:solidFill>
                  <a:srgbClr val="002600"/>
                </a:solidFill>
                <a:latin typeface="Constantia"/>
              </a:rPr>
              <a:t>depositor </a:t>
            </a:r>
            <a:r>
              <a:rPr lang="en-US" sz="4200" b="0" strike="noStrike" spc="-1">
                <a:solidFill>
                  <a:srgbClr val="002600"/>
                </a:solidFill>
                <a:latin typeface="Constantia"/>
              </a:rPr>
              <a:t>Relation</a:t>
            </a:r>
            <a:endParaRPr lang="en-US" sz="4200" b="0" strike="noStrike" spc="-1">
              <a:latin typeface="Arial"/>
            </a:endParaRPr>
          </a:p>
        </p:txBody>
      </p:sp>
      <p:pic>
        <p:nvPicPr>
          <p:cNvPr id="171" name="Picture 4"/>
          <p:cNvPicPr/>
          <p:nvPr/>
        </p:nvPicPr>
        <p:blipFill>
          <a:blip r:embed="rId2"/>
          <a:srcRect l="417" t="5306" r="834" b="5582"/>
          <a:stretch/>
        </p:blipFill>
        <p:spPr>
          <a:xfrm>
            <a:off x="1981080" y="1905120"/>
            <a:ext cx="5223600" cy="3534480"/>
          </a:xfrm>
          <a:prstGeom prst="rect">
            <a:avLst/>
          </a:prstGeom>
          <a:ln w="38160">
            <a:solidFill>
              <a:schemeClr val="tx2"/>
            </a:solidFill>
            <a:miter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457200" y="277920"/>
            <a:ext cx="822888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002600"/>
                </a:solidFill>
                <a:latin typeface="Constantia"/>
              </a:rPr>
              <a:t>Keys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457200" y="1066680"/>
            <a:ext cx="8381160" cy="532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20000"/>
          </a:bodyPr>
          <a:lstStyle/>
          <a:p>
            <a:pPr marL="343080" indent="-342360">
              <a:lnSpc>
                <a:spcPct val="100000"/>
              </a:lnSpc>
              <a:spcBef>
                <a:spcPts val="601"/>
              </a:spcBef>
              <a:buClr>
                <a:srgbClr val="CC9933"/>
              </a:buClr>
              <a:buSzPct val="65000"/>
              <a:buFont typeface="Wingdings" charset="2"/>
              <a:buChar char=""/>
            </a:pP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Let K </a:t>
            </a:r>
            <a:r>
              <a:rPr lang="en-US" sz="3000" b="0" strike="noStrike" spc="-1">
                <a:solidFill>
                  <a:srgbClr val="002600"/>
                </a:solidFill>
                <a:latin typeface="Symbol"/>
              </a:rPr>
              <a:t></a:t>
            </a: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 R</a:t>
            </a:r>
            <a:endParaRPr lang="en-US" sz="3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01"/>
              </a:spcBef>
              <a:buClr>
                <a:srgbClr val="CC9933"/>
              </a:buClr>
              <a:buSzPct val="65000"/>
              <a:buFont typeface="Wingdings" charset="2"/>
              <a:buChar char=""/>
            </a:pPr>
            <a:r>
              <a:rPr lang="en-US" sz="3000" b="0" i="1" strike="noStrike" spc="-1">
                <a:solidFill>
                  <a:srgbClr val="002600"/>
                </a:solidFill>
                <a:latin typeface="Franklin Gothic Book"/>
              </a:rPr>
              <a:t>K </a:t>
            </a: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is a </a:t>
            </a:r>
            <a:r>
              <a:rPr lang="en-US" sz="3000" b="1" strike="noStrike" spc="-1">
                <a:solidFill>
                  <a:srgbClr val="002600"/>
                </a:solidFill>
                <a:latin typeface="Franklin Gothic Book"/>
              </a:rPr>
              <a:t>superkey </a:t>
            </a: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of </a:t>
            </a:r>
            <a:r>
              <a:rPr lang="en-US" sz="3000" b="0" i="1" strike="noStrike" spc="-1">
                <a:solidFill>
                  <a:srgbClr val="002600"/>
                </a:solidFill>
                <a:latin typeface="Franklin Gothic Book"/>
              </a:rPr>
              <a:t>R</a:t>
            </a: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 if values for </a:t>
            </a:r>
            <a:r>
              <a:rPr lang="en-US" sz="3000" b="0" i="1" strike="noStrike" spc="-1">
                <a:solidFill>
                  <a:srgbClr val="002600"/>
                </a:solidFill>
                <a:latin typeface="Franklin Gothic Book"/>
              </a:rPr>
              <a:t>K</a:t>
            </a: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 are sufficient to identify a unique tuple of each possible relation </a:t>
            </a:r>
            <a:r>
              <a:rPr lang="en-US" sz="3000" b="0" i="1" strike="noStrike" spc="-1">
                <a:solidFill>
                  <a:srgbClr val="002600"/>
                </a:solidFill>
                <a:latin typeface="Franklin Gothic Book"/>
              </a:rPr>
              <a:t>r(R)</a:t>
            </a: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 </a:t>
            </a:r>
            <a:endParaRPr lang="en-US" sz="3000" b="0" strike="noStrike" spc="-1">
              <a:latin typeface="Arial"/>
            </a:endParaRPr>
          </a:p>
          <a:p>
            <a:pPr marL="669960" lvl="1" indent="-324720">
              <a:lnSpc>
                <a:spcPct val="100000"/>
              </a:lnSpc>
              <a:spcBef>
                <a:spcPts val="519"/>
              </a:spcBef>
              <a:buClr>
                <a:srgbClr val="8F9967"/>
              </a:buClr>
              <a:buSzPct val="60000"/>
              <a:buFont typeface="Wingdings" charset="2"/>
              <a:buChar char=""/>
            </a:pPr>
            <a:r>
              <a:rPr lang="en-US" sz="2600" b="0" strike="noStrike" spc="-1">
                <a:solidFill>
                  <a:srgbClr val="002600"/>
                </a:solidFill>
                <a:latin typeface="Franklin Gothic Book"/>
              </a:rPr>
              <a:t>by “possible</a:t>
            </a:r>
            <a:r>
              <a:rPr lang="en-US" sz="2600" b="0" i="1" strike="noStrike" spc="-1">
                <a:solidFill>
                  <a:srgbClr val="002600"/>
                </a:solidFill>
                <a:latin typeface="Franklin Gothic Book"/>
              </a:rPr>
              <a:t> r </a:t>
            </a:r>
            <a:r>
              <a:rPr lang="en-US" sz="2600" b="0" strike="noStrike" spc="-1">
                <a:solidFill>
                  <a:srgbClr val="002600"/>
                </a:solidFill>
                <a:latin typeface="Franklin Gothic Book"/>
              </a:rPr>
              <a:t>” we mean a relation </a:t>
            </a:r>
            <a:r>
              <a:rPr lang="en-US" sz="2600" b="0" i="1" strike="noStrike" spc="-1">
                <a:solidFill>
                  <a:srgbClr val="002600"/>
                </a:solidFill>
                <a:latin typeface="Franklin Gothic Book"/>
              </a:rPr>
              <a:t>r</a:t>
            </a:r>
            <a:r>
              <a:rPr lang="en-US" sz="2600" b="0" strike="noStrike" spc="-1">
                <a:solidFill>
                  <a:srgbClr val="002600"/>
                </a:solidFill>
                <a:latin typeface="Franklin Gothic Book"/>
              </a:rPr>
              <a:t> that could exist in the enterprise we are modeling.</a:t>
            </a:r>
            <a:endParaRPr lang="en-US" sz="2600" b="0" strike="noStrike" spc="-1">
              <a:latin typeface="Arial"/>
            </a:endParaRPr>
          </a:p>
          <a:p>
            <a:pPr marL="669960" lvl="1" indent="-324720">
              <a:lnSpc>
                <a:spcPct val="130000"/>
              </a:lnSpc>
              <a:spcBef>
                <a:spcPts val="519"/>
              </a:spcBef>
              <a:buClr>
                <a:srgbClr val="8F9967"/>
              </a:buClr>
              <a:buSzPct val="60000"/>
              <a:buFont typeface="Wingdings" charset="2"/>
              <a:buChar char=""/>
            </a:pPr>
            <a:r>
              <a:rPr lang="en-US" sz="2600" b="0" strike="noStrike" spc="-1">
                <a:solidFill>
                  <a:srgbClr val="002600"/>
                </a:solidFill>
                <a:latin typeface="Franklin Gothic Book"/>
              </a:rPr>
              <a:t>Example:  {</a:t>
            </a:r>
            <a:r>
              <a:rPr lang="en-US" sz="2600" b="0" i="1" strike="noStrike" spc="-1">
                <a:solidFill>
                  <a:srgbClr val="002600"/>
                </a:solidFill>
                <a:latin typeface="Franklin Gothic Book"/>
              </a:rPr>
              <a:t>customer_name, customer_street</a:t>
            </a:r>
            <a:r>
              <a:rPr lang="en-US" sz="2600" b="0" strike="noStrike" spc="-1">
                <a:solidFill>
                  <a:srgbClr val="002600"/>
                </a:solidFill>
                <a:latin typeface="Franklin Gothic Book"/>
              </a:rPr>
              <a:t>} and</a:t>
            </a:r>
            <a:r>
              <a:t/>
            </a:r>
            <a:br/>
            <a:r>
              <a:rPr lang="en-US" sz="2600" b="0" strike="noStrike" spc="-1">
                <a:solidFill>
                  <a:srgbClr val="002600"/>
                </a:solidFill>
                <a:latin typeface="Franklin Gothic Book"/>
              </a:rPr>
              <a:t>                 {</a:t>
            </a:r>
            <a:r>
              <a:rPr lang="en-US" sz="2600" b="0" i="1" strike="noStrike" spc="-1">
                <a:solidFill>
                  <a:srgbClr val="002600"/>
                </a:solidFill>
                <a:latin typeface="Franklin Gothic Book"/>
              </a:rPr>
              <a:t>customer_name</a:t>
            </a:r>
            <a:r>
              <a:rPr lang="en-US" sz="2600" b="0" strike="noStrike" spc="-1">
                <a:solidFill>
                  <a:srgbClr val="002600"/>
                </a:solidFill>
                <a:latin typeface="Franklin Gothic Book"/>
              </a:rPr>
              <a:t>} </a:t>
            </a:r>
            <a:r>
              <a:t/>
            </a:r>
            <a:br/>
            <a:r>
              <a:rPr lang="en-US" sz="2600" b="0" strike="noStrike" spc="-1">
                <a:solidFill>
                  <a:srgbClr val="002600"/>
                </a:solidFill>
                <a:latin typeface="Franklin Gothic Book"/>
              </a:rPr>
              <a:t>are both superkeys of </a:t>
            </a:r>
            <a:r>
              <a:rPr lang="en-US" sz="2600" b="0" i="1" strike="noStrike" spc="-1">
                <a:solidFill>
                  <a:srgbClr val="002600"/>
                </a:solidFill>
                <a:latin typeface="Franklin Gothic Book"/>
              </a:rPr>
              <a:t>Customer</a:t>
            </a:r>
            <a:r>
              <a:rPr lang="en-US" sz="2600" b="0" strike="noStrike" spc="-1">
                <a:solidFill>
                  <a:srgbClr val="002600"/>
                </a:solidFill>
                <a:latin typeface="Franklin Gothic Book"/>
              </a:rPr>
              <a:t>, if no two customers can possibly have the same name</a:t>
            </a:r>
            <a:endParaRPr lang="en-US" sz="2600" b="0" strike="noStrike" spc="-1">
              <a:latin typeface="Arial"/>
            </a:endParaRPr>
          </a:p>
          <a:p>
            <a:pPr marL="1022400" lvl="2" indent="-350280">
              <a:lnSpc>
                <a:spcPct val="130000"/>
              </a:lnSpc>
              <a:spcBef>
                <a:spcPts val="439"/>
              </a:spcBef>
              <a:buClr>
                <a:srgbClr val="CC9933"/>
              </a:buClr>
              <a:buSzPct val="65000"/>
              <a:buFont typeface="Wingdings" charset="2"/>
              <a:buChar char=""/>
            </a:pPr>
            <a:r>
              <a:rPr lang="en-US" sz="2200" b="0" strike="noStrike" spc="-1">
                <a:solidFill>
                  <a:srgbClr val="002600"/>
                </a:solidFill>
                <a:latin typeface="Franklin Gothic Book"/>
              </a:rPr>
              <a:t>In real life, an attribute such as </a:t>
            </a:r>
            <a:r>
              <a:rPr lang="en-US" sz="2200" b="0" i="1" strike="noStrike" spc="-1">
                <a:solidFill>
                  <a:srgbClr val="002600"/>
                </a:solidFill>
                <a:latin typeface="Franklin Gothic Book"/>
              </a:rPr>
              <a:t>customer_id</a:t>
            </a:r>
            <a:r>
              <a:rPr lang="en-US" sz="2200" b="0" strike="noStrike" spc="-1">
                <a:solidFill>
                  <a:srgbClr val="002600"/>
                </a:solidFill>
                <a:latin typeface="Franklin Gothic Book"/>
              </a:rPr>
              <a:t> would be used instead of </a:t>
            </a:r>
            <a:r>
              <a:rPr lang="en-US" sz="2200" b="0" i="1" strike="noStrike" spc="-1">
                <a:solidFill>
                  <a:srgbClr val="002600"/>
                </a:solidFill>
                <a:latin typeface="Franklin Gothic Book"/>
              </a:rPr>
              <a:t>customer_name </a:t>
            </a:r>
            <a:r>
              <a:rPr lang="en-US" sz="2200" b="0" strike="noStrike" spc="-1">
                <a:solidFill>
                  <a:srgbClr val="002600"/>
                </a:solidFill>
                <a:latin typeface="Franklin Gothic Book"/>
              </a:rPr>
              <a:t>to uniquely identify customers, but we omit it to keep our examples small, and instead assume customer names are unique.</a:t>
            </a:r>
            <a:endParaRPr lang="en-US" sz="2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457200" y="277920"/>
            <a:ext cx="822888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002600"/>
                </a:solidFill>
                <a:latin typeface="Constantia"/>
              </a:rPr>
              <a:t>Keys (Cont.)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457200" y="1295280"/>
            <a:ext cx="8228880" cy="472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20000"/>
          </a:bodyPr>
          <a:lstStyle/>
          <a:p>
            <a:pPr marL="343080" indent="-342360">
              <a:lnSpc>
                <a:spcPct val="120000"/>
              </a:lnSpc>
              <a:spcBef>
                <a:spcPts val="601"/>
              </a:spcBef>
              <a:buClr>
                <a:srgbClr val="CC9933"/>
              </a:buClr>
              <a:buSzPct val="65000"/>
              <a:buFont typeface="Wingdings" charset="2"/>
              <a:buChar char=""/>
            </a:pPr>
            <a:r>
              <a:rPr lang="en-US" sz="3000" b="0" i="1" strike="noStrike" spc="-1">
                <a:solidFill>
                  <a:srgbClr val="002600"/>
                </a:solidFill>
                <a:latin typeface="Franklin Gothic Book"/>
              </a:rPr>
              <a:t>K</a:t>
            </a: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 is a </a:t>
            </a:r>
            <a:r>
              <a:rPr lang="en-US" sz="3000" b="1" strike="noStrike" spc="-1">
                <a:solidFill>
                  <a:srgbClr val="002600"/>
                </a:solidFill>
                <a:latin typeface="Franklin Gothic Book"/>
              </a:rPr>
              <a:t>candidate key</a:t>
            </a: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 if </a:t>
            </a:r>
            <a:r>
              <a:rPr lang="en-US" sz="3000" b="0" i="1" strike="noStrike" spc="-1">
                <a:solidFill>
                  <a:srgbClr val="002600"/>
                </a:solidFill>
                <a:latin typeface="Franklin Gothic Book"/>
              </a:rPr>
              <a:t>K</a:t>
            </a: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 is minimal</a:t>
            </a:r>
            <a:r>
              <a:t/>
            </a:r>
            <a:br/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Example:  {</a:t>
            </a:r>
            <a:r>
              <a:rPr lang="en-US" sz="3000" b="0" i="1" strike="noStrike" spc="-1">
                <a:solidFill>
                  <a:srgbClr val="002600"/>
                </a:solidFill>
                <a:latin typeface="Franklin Gothic Book"/>
              </a:rPr>
              <a:t>customer_name</a:t>
            </a: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} is a candidate key for </a:t>
            </a:r>
            <a:r>
              <a:rPr lang="en-US" sz="3000" b="0" i="1" strike="noStrike" spc="-1">
                <a:solidFill>
                  <a:srgbClr val="002600"/>
                </a:solidFill>
                <a:latin typeface="Franklin Gothic Book"/>
              </a:rPr>
              <a:t>Customer</a:t>
            </a: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, since it is a superkey and no subset of it is a superkey.</a:t>
            </a:r>
            <a:endParaRPr lang="en-US" sz="3000" b="0" strike="noStrike" spc="-1">
              <a:latin typeface="Arial"/>
            </a:endParaRPr>
          </a:p>
          <a:p>
            <a:pPr marL="343080" indent="-342360">
              <a:lnSpc>
                <a:spcPct val="120000"/>
              </a:lnSpc>
              <a:spcBef>
                <a:spcPts val="601"/>
              </a:spcBef>
              <a:buClr>
                <a:srgbClr val="CC9933"/>
              </a:buClr>
              <a:buSzPct val="65000"/>
              <a:buFont typeface="Wingdings" charset="2"/>
              <a:buChar char=""/>
            </a:pPr>
            <a:r>
              <a:rPr lang="en-US" sz="3000" b="1" strike="noStrike" spc="-1">
                <a:solidFill>
                  <a:srgbClr val="002600"/>
                </a:solidFill>
                <a:latin typeface="Franklin Gothic Book"/>
              </a:rPr>
              <a:t>Primary key: </a:t>
            </a: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a candidate key chosen as the principal means of identifying tuples within a relation</a:t>
            </a:r>
            <a:endParaRPr lang="en-US" sz="3000" b="0" strike="noStrike" spc="-1">
              <a:latin typeface="Arial"/>
            </a:endParaRPr>
          </a:p>
          <a:p>
            <a:pPr marL="669960" lvl="1" indent="-324720">
              <a:lnSpc>
                <a:spcPct val="120000"/>
              </a:lnSpc>
              <a:spcBef>
                <a:spcPts val="519"/>
              </a:spcBef>
              <a:buClr>
                <a:srgbClr val="8F9967"/>
              </a:buClr>
              <a:buSzPct val="60000"/>
              <a:buFont typeface="Wingdings" charset="2"/>
              <a:buChar char=""/>
            </a:pPr>
            <a:r>
              <a:rPr lang="en-US" sz="2600" b="0" strike="noStrike" spc="-1">
                <a:solidFill>
                  <a:srgbClr val="002600"/>
                </a:solidFill>
                <a:latin typeface="Franklin Gothic Book"/>
              </a:rPr>
              <a:t>Should choose an attribute whose value never, or very rarely, changes.</a:t>
            </a:r>
            <a:endParaRPr lang="en-US" sz="2600" b="0" strike="noStrike" spc="-1">
              <a:latin typeface="Arial"/>
            </a:endParaRPr>
          </a:p>
          <a:p>
            <a:pPr marL="669960" lvl="1" indent="-324720">
              <a:lnSpc>
                <a:spcPct val="120000"/>
              </a:lnSpc>
              <a:spcBef>
                <a:spcPts val="519"/>
              </a:spcBef>
              <a:buClr>
                <a:srgbClr val="8F9967"/>
              </a:buClr>
              <a:buSzPct val="60000"/>
              <a:buFont typeface="Wingdings" charset="2"/>
              <a:buChar char=""/>
            </a:pPr>
            <a:r>
              <a:rPr lang="en-US" sz="2600" b="0" strike="noStrike" spc="-1">
                <a:solidFill>
                  <a:srgbClr val="002600"/>
                </a:solidFill>
                <a:latin typeface="Franklin Gothic Book"/>
              </a:rPr>
              <a:t>E.g. email address is unique, but may change</a:t>
            </a: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457200" y="277920"/>
            <a:ext cx="822888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002600"/>
                </a:solidFill>
                <a:latin typeface="Constantia"/>
              </a:rPr>
              <a:t>Foreign Keys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457200" y="1093680"/>
            <a:ext cx="8381160" cy="47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/>
          </a:bodyPr>
          <a:lstStyle/>
          <a:p>
            <a:pPr marL="343080" indent="-342360" algn="just">
              <a:lnSpc>
                <a:spcPct val="150000"/>
              </a:lnSpc>
              <a:spcBef>
                <a:spcPts val="479"/>
              </a:spcBef>
              <a:buClr>
                <a:srgbClr val="CC9933"/>
              </a:buClr>
              <a:buSzPct val="65000"/>
              <a:buFont typeface="Wingdings" charset="2"/>
              <a:buChar char=""/>
            </a:pPr>
            <a:r>
              <a:rPr lang="en-US" sz="2400" b="0" strike="noStrike" spc="-1">
                <a:solidFill>
                  <a:srgbClr val="002600"/>
                </a:solidFill>
                <a:latin typeface="Franklin Gothic Book"/>
              </a:rPr>
              <a:t>A relation schema may have an attribute that corresponds to the primary key of another relation.  The attribute is called a </a:t>
            </a:r>
            <a:r>
              <a:rPr lang="en-US" sz="2400" b="1" strike="noStrike" spc="-1">
                <a:solidFill>
                  <a:srgbClr val="002600"/>
                </a:solidFill>
                <a:latin typeface="Franklin Gothic Book"/>
              </a:rPr>
              <a:t>foreign key</a:t>
            </a:r>
            <a:r>
              <a:rPr lang="en-US" sz="2400" b="0" strike="noStrike" spc="-1">
                <a:solidFill>
                  <a:srgbClr val="002600"/>
                </a:solidFill>
                <a:latin typeface="Franklin Gothic Book"/>
              </a:rPr>
              <a:t>.</a:t>
            </a:r>
            <a:endParaRPr lang="en-US" sz="2400" b="0" strike="noStrike" spc="-1">
              <a:latin typeface="Arial"/>
            </a:endParaRPr>
          </a:p>
          <a:p>
            <a:pPr marL="669960" lvl="1" indent="-324720" algn="just">
              <a:lnSpc>
                <a:spcPct val="150000"/>
              </a:lnSpc>
              <a:spcBef>
                <a:spcPts val="479"/>
              </a:spcBef>
              <a:buClr>
                <a:srgbClr val="8F9967"/>
              </a:buClr>
              <a:buSzPct val="6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002600"/>
                </a:solidFill>
                <a:latin typeface="Franklin Gothic Book"/>
              </a:rPr>
              <a:t>E.g. </a:t>
            </a:r>
            <a:r>
              <a:rPr lang="en-US" sz="2400" b="0" i="1" strike="noStrike" spc="-1">
                <a:solidFill>
                  <a:srgbClr val="002600"/>
                </a:solidFill>
                <a:latin typeface="Franklin Gothic Book"/>
              </a:rPr>
              <a:t>customer_name</a:t>
            </a:r>
            <a:r>
              <a:rPr lang="en-US" sz="2400" b="0" strike="noStrike" spc="-1">
                <a:solidFill>
                  <a:srgbClr val="002600"/>
                </a:solidFill>
                <a:latin typeface="Franklin Gothic Book"/>
              </a:rPr>
              <a:t> and </a:t>
            </a:r>
            <a:r>
              <a:rPr lang="en-US" sz="2400" b="0" i="1" strike="noStrike" spc="-1">
                <a:solidFill>
                  <a:srgbClr val="002600"/>
                </a:solidFill>
                <a:latin typeface="Franklin Gothic Book"/>
              </a:rPr>
              <a:t>account_number</a:t>
            </a:r>
            <a:r>
              <a:rPr lang="en-US" sz="2400" b="0" strike="noStrike" spc="-1">
                <a:solidFill>
                  <a:srgbClr val="002600"/>
                </a:solidFill>
                <a:latin typeface="Franklin Gothic Book"/>
              </a:rPr>
              <a:t> attributes of </a:t>
            </a:r>
            <a:r>
              <a:rPr lang="en-US" sz="2400" b="0" i="1" strike="noStrike" spc="-1">
                <a:solidFill>
                  <a:srgbClr val="002600"/>
                </a:solidFill>
                <a:latin typeface="Franklin Gothic Book"/>
              </a:rPr>
              <a:t>depositor</a:t>
            </a:r>
            <a:r>
              <a:rPr lang="en-US" sz="2400" b="0" strike="noStrike" spc="-1">
                <a:solidFill>
                  <a:srgbClr val="002600"/>
                </a:solidFill>
                <a:latin typeface="Franklin Gothic Book"/>
              </a:rPr>
              <a:t> are foreign keys to </a:t>
            </a:r>
            <a:r>
              <a:rPr lang="en-US" sz="2400" b="0" i="1" strike="noStrike" spc="-1">
                <a:solidFill>
                  <a:srgbClr val="002600"/>
                </a:solidFill>
                <a:latin typeface="Franklin Gothic Book"/>
              </a:rPr>
              <a:t>customer</a:t>
            </a:r>
            <a:r>
              <a:rPr lang="en-US" sz="2400" b="0" strike="noStrike" spc="-1">
                <a:solidFill>
                  <a:srgbClr val="002600"/>
                </a:solidFill>
                <a:latin typeface="Franklin Gothic Book"/>
              </a:rPr>
              <a:t> and </a:t>
            </a:r>
            <a:r>
              <a:rPr lang="en-US" sz="2400" b="0" i="1" strike="noStrike" spc="-1">
                <a:solidFill>
                  <a:srgbClr val="002600"/>
                </a:solidFill>
                <a:latin typeface="Franklin Gothic Book"/>
              </a:rPr>
              <a:t>account</a:t>
            </a:r>
            <a:r>
              <a:rPr lang="en-US" sz="2400" b="0" strike="noStrike" spc="-1">
                <a:solidFill>
                  <a:srgbClr val="002600"/>
                </a:solidFill>
                <a:latin typeface="Franklin Gothic Book"/>
              </a:rPr>
              <a:t> respectively.</a:t>
            </a:r>
            <a:endParaRPr lang="en-US" sz="2400" b="0" strike="noStrike" spc="-1">
              <a:latin typeface="Arial"/>
            </a:endParaRPr>
          </a:p>
          <a:p>
            <a:pPr marL="669960" lvl="1" indent="-324720" algn="just">
              <a:lnSpc>
                <a:spcPct val="150000"/>
              </a:lnSpc>
              <a:spcBef>
                <a:spcPts val="479"/>
              </a:spcBef>
              <a:buClr>
                <a:srgbClr val="8F9967"/>
              </a:buClr>
              <a:buSzPct val="6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002600"/>
                </a:solidFill>
                <a:latin typeface="Franklin Gothic Book"/>
              </a:rPr>
              <a:t>Only values occurring in the primary key attribute of the </a:t>
            </a:r>
            <a:r>
              <a:rPr lang="en-US" sz="2400" b="1" strike="noStrike" spc="-1">
                <a:solidFill>
                  <a:srgbClr val="002600"/>
                </a:solidFill>
                <a:latin typeface="Franklin Gothic Book"/>
              </a:rPr>
              <a:t>referenced relation</a:t>
            </a:r>
            <a:r>
              <a:rPr lang="en-US" sz="2400" b="0" strike="noStrike" spc="-1">
                <a:solidFill>
                  <a:srgbClr val="002600"/>
                </a:solidFill>
                <a:latin typeface="Franklin Gothic Book"/>
              </a:rPr>
              <a:t> may occur in the foreign key attribute of the </a:t>
            </a:r>
            <a:r>
              <a:rPr lang="en-US" sz="2400" b="1" strike="noStrike" spc="-1">
                <a:solidFill>
                  <a:srgbClr val="002600"/>
                </a:solidFill>
                <a:latin typeface="Franklin Gothic Book"/>
              </a:rPr>
              <a:t>referencing relation.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457200" y="277920"/>
            <a:ext cx="822888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002600"/>
                </a:solidFill>
                <a:latin typeface="Constantia"/>
              </a:rPr>
              <a:t>Schema diagram</a:t>
            </a:r>
            <a:endParaRPr lang="en-US" sz="4200" b="0" strike="noStrike" spc="-1">
              <a:latin typeface="Arial"/>
            </a:endParaRPr>
          </a:p>
        </p:txBody>
      </p:sp>
      <p:pic>
        <p:nvPicPr>
          <p:cNvPr id="179" name="Picture 4"/>
          <p:cNvPicPr/>
          <p:nvPr/>
        </p:nvPicPr>
        <p:blipFill>
          <a:blip r:embed="rId2"/>
          <a:srcRect l="406" t="22690" r="402" b="22956"/>
          <a:stretch/>
        </p:blipFill>
        <p:spPr>
          <a:xfrm>
            <a:off x="533520" y="1447920"/>
            <a:ext cx="8152560" cy="4419000"/>
          </a:xfrm>
          <a:prstGeom prst="rect">
            <a:avLst/>
          </a:prstGeom>
          <a:ln w="38160">
            <a:solidFill>
              <a:schemeClr val="tx2"/>
            </a:solidFill>
            <a:miter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457200" y="277920"/>
            <a:ext cx="822888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002600"/>
                </a:solidFill>
                <a:latin typeface="Constantia"/>
              </a:rPr>
              <a:t>Query Languages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457200" y="1077840"/>
            <a:ext cx="8228880" cy="501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360">
              <a:lnSpc>
                <a:spcPct val="100000"/>
              </a:lnSpc>
              <a:spcBef>
                <a:spcPts val="601"/>
              </a:spcBef>
              <a:buClr>
                <a:srgbClr val="CC9933"/>
              </a:buClr>
              <a:buSzPct val="65000"/>
              <a:buFont typeface="Wingdings" charset="2"/>
              <a:buChar char=""/>
            </a:pP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Language in which user requests information from the database.</a:t>
            </a:r>
            <a:endParaRPr lang="en-US" sz="3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01"/>
              </a:spcBef>
              <a:buClr>
                <a:srgbClr val="CC9933"/>
              </a:buClr>
              <a:buSzPct val="65000"/>
              <a:buFont typeface="Wingdings" charset="2"/>
              <a:buChar char=""/>
            </a:pP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Categories of languages</a:t>
            </a:r>
            <a:endParaRPr lang="en-US" sz="3000" b="0" strike="noStrike" spc="-1">
              <a:latin typeface="Arial"/>
            </a:endParaRPr>
          </a:p>
          <a:p>
            <a:pPr marL="669960" lvl="1" indent="-324720">
              <a:lnSpc>
                <a:spcPct val="100000"/>
              </a:lnSpc>
              <a:spcBef>
                <a:spcPts val="519"/>
              </a:spcBef>
              <a:buClr>
                <a:srgbClr val="8F9967"/>
              </a:buClr>
              <a:buSzPct val="60000"/>
              <a:buFont typeface="Wingdings" charset="2"/>
              <a:buChar char=""/>
            </a:pPr>
            <a:r>
              <a:rPr lang="en-US" sz="2600" b="0" strike="noStrike" spc="-1">
                <a:solidFill>
                  <a:srgbClr val="002600"/>
                </a:solidFill>
                <a:latin typeface="Franklin Gothic Book"/>
              </a:rPr>
              <a:t>Procedural</a:t>
            </a:r>
            <a:endParaRPr lang="en-US" sz="2600" b="0" strike="noStrike" spc="-1">
              <a:latin typeface="Arial"/>
            </a:endParaRPr>
          </a:p>
          <a:p>
            <a:pPr marL="669960" lvl="1" indent="-324720">
              <a:lnSpc>
                <a:spcPct val="100000"/>
              </a:lnSpc>
              <a:spcBef>
                <a:spcPts val="519"/>
              </a:spcBef>
              <a:buClr>
                <a:srgbClr val="8F9967"/>
              </a:buClr>
              <a:buSzPct val="60000"/>
              <a:buFont typeface="Wingdings" charset="2"/>
              <a:buChar char=""/>
            </a:pPr>
            <a:r>
              <a:rPr lang="en-US" sz="2600" b="0" strike="noStrike" spc="-1">
                <a:solidFill>
                  <a:srgbClr val="002600"/>
                </a:solidFill>
                <a:latin typeface="Franklin Gothic Book"/>
              </a:rPr>
              <a:t>Non-procedural, or declarative </a:t>
            </a:r>
            <a:r>
              <a:rPr lang="en-US" sz="2600" b="1" strike="noStrike" spc="-1">
                <a:solidFill>
                  <a:srgbClr val="FF0000"/>
                </a:solidFill>
                <a:latin typeface="Franklin Gothic Book"/>
              </a:rPr>
              <a:t>SQL</a:t>
            </a:r>
            <a:endParaRPr lang="en-US" sz="26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01"/>
              </a:spcBef>
              <a:buClr>
                <a:srgbClr val="CC9933"/>
              </a:buClr>
              <a:buSzPct val="65000"/>
              <a:buFont typeface="Wingdings" charset="2"/>
              <a:buChar char=""/>
            </a:pP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“Pure” languages:</a:t>
            </a:r>
            <a:endParaRPr lang="en-US" sz="3000" b="0" strike="noStrike" spc="-1">
              <a:latin typeface="Arial"/>
            </a:endParaRPr>
          </a:p>
          <a:p>
            <a:pPr marL="669960" lvl="1" indent="-324720">
              <a:lnSpc>
                <a:spcPct val="100000"/>
              </a:lnSpc>
              <a:spcBef>
                <a:spcPts val="519"/>
              </a:spcBef>
              <a:buClr>
                <a:srgbClr val="8F9967"/>
              </a:buClr>
              <a:buSzPct val="60000"/>
              <a:buFont typeface="Wingdings" charset="2"/>
              <a:buChar char=""/>
            </a:pPr>
            <a:r>
              <a:rPr lang="en-US" sz="2600" b="0" strike="noStrike" spc="-1">
                <a:solidFill>
                  <a:srgbClr val="002600"/>
                </a:solidFill>
                <a:latin typeface="Franklin Gothic Book"/>
              </a:rPr>
              <a:t>Relational algebra</a:t>
            </a:r>
            <a:endParaRPr lang="en-US" sz="2600" b="0" strike="noStrike" spc="-1">
              <a:latin typeface="Arial"/>
            </a:endParaRPr>
          </a:p>
          <a:p>
            <a:pPr marL="669960" lvl="1" indent="-324720">
              <a:lnSpc>
                <a:spcPct val="100000"/>
              </a:lnSpc>
              <a:spcBef>
                <a:spcPts val="519"/>
              </a:spcBef>
              <a:buClr>
                <a:srgbClr val="8F9967"/>
              </a:buClr>
              <a:buSzPct val="60000"/>
              <a:buFont typeface="Wingdings" charset="2"/>
              <a:buChar char=""/>
            </a:pPr>
            <a:r>
              <a:rPr lang="en-US" sz="2600" b="0" strike="noStrike" spc="-1">
                <a:solidFill>
                  <a:srgbClr val="002600"/>
                </a:solidFill>
                <a:latin typeface="Franklin Gothic Book"/>
              </a:rPr>
              <a:t>Tuple relational calculus</a:t>
            </a:r>
            <a:endParaRPr lang="en-US" sz="2600" b="0" strike="noStrike" spc="-1">
              <a:latin typeface="Arial"/>
            </a:endParaRPr>
          </a:p>
          <a:p>
            <a:pPr marL="669960" lvl="1" indent="-324720">
              <a:lnSpc>
                <a:spcPct val="100000"/>
              </a:lnSpc>
              <a:spcBef>
                <a:spcPts val="519"/>
              </a:spcBef>
              <a:buClr>
                <a:srgbClr val="8F9967"/>
              </a:buClr>
              <a:buSzPct val="60000"/>
              <a:buFont typeface="Wingdings" charset="2"/>
              <a:buChar char=""/>
            </a:pPr>
            <a:r>
              <a:rPr lang="en-US" sz="2600" b="0" strike="noStrike" spc="-1">
                <a:solidFill>
                  <a:srgbClr val="002600"/>
                </a:solidFill>
                <a:latin typeface="Franklin Gothic Book"/>
              </a:rPr>
              <a:t>Domain relational calculus</a:t>
            </a:r>
            <a:endParaRPr lang="en-US" sz="26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01"/>
              </a:spcBef>
              <a:buClr>
                <a:srgbClr val="CC9933"/>
              </a:buClr>
              <a:buSzPct val="65000"/>
              <a:buFont typeface="Wingdings" charset="2"/>
              <a:buChar char=""/>
            </a:pP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Pure languages form underlying basis of query languages that people use.</a:t>
            </a:r>
            <a:endParaRPr lang="en-US" sz="3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457200" y="277920"/>
            <a:ext cx="822888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002600"/>
                </a:solidFill>
                <a:latin typeface="Constantia"/>
              </a:rPr>
              <a:t>Relational Algebra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457200" y="1077840"/>
            <a:ext cx="8152560" cy="501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360">
              <a:lnSpc>
                <a:spcPct val="100000"/>
              </a:lnSpc>
              <a:spcBef>
                <a:spcPts val="601"/>
              </a:spcBef>
              <a:buClr>
                <a:srgbClr val="CC9933"/>
              </a:buClr>
              <a:buSzPct val="65000"/>
              <a:buFont typeface="Wingdings" charset="2"/>
              <a:buChar char=""/>
            </a:pP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Procedural language</a:t>
            </a:r>
            <a:endParaRPr lang="en-US" sz="3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01"/>
              </a:spcBef>
              <a:buClr>
                <a:srgbClr val="CC9933"/>
              </a:buClr>
              <a:buSzPct val="65000"/>
              <a:buFont typeface="Wingdings" charset="2"/>
              <a:buChar char=""/>
            </a:pP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Six basic operators</a:t>
            </a:r>
            <a:endParaRPr lang="en-US" sz="3000" b="0" strike="noStrike" spc="-1">
              <a:latin typeface="Arial"/>
            </a:endParaRPr>
          </a:p>
          <a:p>
            <a:pPr marL="669960" lvl="1" indent="-324720">
              <a:lnSpc>
                <a:spcPct val="100000"/>
              </a:lnSpc>
              <a:spcBef>
                <a:spcPts val="519"/>
              </a:spcBef>
              <a:buClr>
                <a:srgbClr val="8F9967"/>
              </a:buClr>
              <a:buSzPct val="60000"/>
              <a:buFont typeface="Wingdings" charset="2"/>
              <a:buChar char=""/>
            </a:pPr>
            <a:r>
              <a:rPr lang="en-US" sz="2600" b="0" strike="noStrike" spc="-1">
                <a:solidFill>
                  <a:srgbClr val="002600"/>
                </a:solidFill>
                <a:latin typeface="Franklin Gothic Book"/>
              </a:rPr>
              <a:t>select: </a:t>
            </a:r>
            <a:r>
              <a:rPr lang="en-US" sz="2400" b="0" strike="noStrike" spc="-1">
                <a:solidFill>
                  <a:srgbClr val="002600"/>
                </a:solidFill>
                <a:latin typeface="Symbol"/>
              </a:rPr>
              <a:t></a:t>
            </a:r>
            <a:endParaRPr lang="en-US" sz="2400" b="0" strike="noStrike" spc="-1">
              <a:latin typeface="Arial"/>
            </a:endParaRPr>
          </a:p>
          <a:p>
            <a:pPr marL="669960" lvl="1" indent="-324720">
              <a:lnSpc>
                <a:spcPct val="100000"/>
              </a:lnSpc>
              <a:spcBef>
                <a:spcPts val="519"/>
              </a:spcBef>
              <a:buClr>
                <a:srgbClr val="8F9967"/>
              </a:buClr>
              <a:buSzPct val="60000"/>
              <a:buFont typeface="Wingdings" charset="2"/>
              <a:buChar char=""/>
            </a:pPr>
            <a:r>
              <a:rPr lang="en-US" sz="2600" b="0" strike="noStrike" spc="-1">
                <a:solidFill>
                  <a:srgbClr val="002600"/>
                </a:solidFill>
                <a:latin typeface="Franklin Gothic Book"/>
              </a:rPr>
              <a:t>project: </a:t>
            </a:r>
            <a:r>
              <a:rPr lang="en-US" sz="2600" b="0" strike="noStrike" spc="-1">
                <a:solidFill>
                  <a:srgbClr val="002600"/>
                </a:solidFill>
                <a:latin typeface="Symbol"/>
              </a:rPr>
              <a:t></a:t>
            </a:r>
            <a:endParaRPr lang="en-US" sz="2600" b="0" strike="noStrike" spc="-1">
              <a:latin typeface="Arial"/>
            </a:endParaRPr>
          </a:p>
          <a:p>
            <a:pPr marL="669960" lvl="1" indent="-324720">
              <a:lnSpc>
                <a:spcPct val="100000"/>
              </a:lnSpc>
              <a:spcBef>
                <a:spcPts val="519"/>
              </a:spcBef>
              <a:buClr>
                <a:srgbClr val="8F9967"/>
              </a:buClr>
              <a:buSzPct val="60000"/>
              <a:buFont typeface="Wingdings" charset="2"/>
              <a:buChar char=""/>
            </a:pPr>
            <a:r>
              <a:rPr lang="en-US" sz="2600" b="0" strike="noStrike" spc="-1">
                <a:solidFill>
                  <a:srgbClr val="002600"/>
                </a:solidFill>
                <a:latin typeface="Franklin Gothic Book"/>
              </a:rPr>
              <a:t>union: </a:t>
            </a:r>
            <a:r>
              <a:rPr lang="en-US" sz="2600" b="0" strike="noStrike" spc="-1">
                <a:solidFill>
                  <a:srgbClr val="002600"/>
                </a:solidFill>
                <a:latin typeface="Symbol"/>
              </a:rPr>
              <a:t></a:t>
            </a:r>
            <a:endParaRPr lang="en-US" sz="2600" b="0" strike="noStrike" spc="-1">
              <a:latin typeface="Arial"/>
            </a:endParaRPr>
          </a:p>
          <a:p>
            <a:pPr marL="669960" lvl="1" indent="-324720">
              <a:lnSpc>
                <a:spcPct val="100000"/>
              </a:lnSpc>
              <a:spcBef>
                <a:spcPts val="519"/>
              </a:spcBef>
              <a:buClr>
                <a:srgbClr val="8F9967"/>
              </a:buClr>
              <a:buSzPct val="60000"/>
              <a:buFont typeface="Wingdings" charset="2"/>
              <a:buChar char=""/>
            </a:pPr>
            <a:r>
              <a:rPr lang="en-US" sz="2600" b="0" strike="noStrike" spc="-1">
                <a:solidFill>
                  <a:srgbClr val="002600"/>
                </a:solidFill>
                <a:latin typeface="Franklin Gothic Book"/>
              </a:rPr>
              <a:t>set difference: </a:t>
            </a:r>
            <a:r>
              <a:rPr lang="en-US" sz="2600" b="0" i="1" strike="noStrike" spc="-1">
                <a:solidFill>
                  <a:srgbClr val="002600"/>
                </a:solidFill>
                <a:latin typeface="Franklin Gothic Book"/>
              </a:rPr>
              <a:t>–</a:t>
            </a:r>
            <a:r>
              <a:rPr lang="en-US" sz="2600" b="0" strike="noStrike" spc="-1">
                <a:solidFill>
                  <a:srgbClr val="002600"/>
                </a:solidFill>
                <a:latin typeface="Franklin Gothic Book"/>
              </a:rPr>
              <a:t> </a:t>
            </a:r>
            <a:endParaRPr lang="en-US" sz="2600" b="0" strike="noStrike" spc="-1">
              <a:latin typeface="Arial"/>
            </a:endParaRPr>
          </a:p>
          <a:p>
            <a:pPr marL="669960" lvl="1" indent="-324720">
              <a:lnSpc>
                <a:spcPct val="100000"/>
              </a:lnSpc>
              <a:spcBef>
                <a:spcPts val="519"/>
              </a:spcBef>
              <a:buClr>
                <a:srgbClr val="8F9967"/>
              </a:buClr>
              <a:buSzPct val="60000"/>
              <a:buFont typeface="Wingdings" charset="2"/>
              <a:buChar char=""/>
            </a:pPr>
            <a:r>
              <a:rPr lang="en-US" sz="2600" b="0" strike="noStrike" spc="-1">
                <a:solidFill>
                  <a:srgbClr val="002600"/>
                </a:solidFill>
                <a:latin typeface="Franklin Gothic Book"/>
              </a:rPr>
              <a:t>Cartesian product: x</a:t>
            </a:r>
            <a:endParaRPr lang="en-US" sz="2600" b="0" strike="noStrike" spc="-1">
              <a:latin typeface="Arial"/>
            </a:endParaRPr>
          </a:p>
          <a:p>
            <a:pPr marL="669960" lvl="1" indent="-324720">
              <a:lnSpc>
                <a:spcPct val="100000"/>
              </a:lnSpc>
              <a:spcBef>
                <a:spcPts val="519"/>
              </a:spcBef>
              <a:buClr>
                <a:srgbClr val="8F9967"/>
              </a:buClr>
              <a:buSzPct val="60000"/>
              <a:buFont typeface="Wingdings" charset="2"/>
              <a:buChar char=""/>
            </a:pPr>
            <a:r>
              <a:rPr lang="en-US" sz="2600" b="0" strike="noStrike" spc="-1">
                <a:solidFill>
                  <a:srgbClr val="002600"/>
                </a:solidFill>
                <a:latin typeface="Franklin Gothic Book"/>
              </a:rPr>
              <a:t>rename: </a:t>
            </a:r>
            <a:r>
              <a:rPr lang="en-US" sz="2000" b="0" i="1" strike="noStrike" spc="-1">
                <a:solidFill>
                  <a:srgbClr val="002600"/>
                </a:solidFill>
                <a:latin typeface="Symbol"/>
              </a:rPr>
              <a:t></a:t>
            </a:r>
            <a:endParaRPr lang="en-US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01"/>
              </a:spcBef>
              <a:buClr>
                <a:srgbClr val="CC9933"/>
              </a:buClr>
              <a:buSzPct val="65000"/>
              <a:buFont typeface="Wingdings" charset="2"/>
              <a:buChar char=""/>
            </a:pP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The operators take one or  two relations as inputs and produce a new relation as a result.</a:t>
            </a:r>
            <a:endParaRPr lang="en-US" sz="3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457200" y="277920"/>
            <a:ext cx="822888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002600"/>
                </a:solidFill>
                <a:latin typeface="Constantia"/>
              </a:rPr>
              <a:t>Chapter 2:  Relational Model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457200" y="1077840"/>
            <a:ext cx="8152560" cy="501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10000"/>
          </a:bodyPr>
          <a:lstStyle/>
          <a:p>
            <a:pPr marL="343080" indent="-342360" algn="just">
              <a:lnSpc>
                <a:spcPct val="150000"/>
              </a:lnSpc>
              <a:spcBef>
                <a:spcPts val="601"/>
              </a:spcBef>
              <a:buClr>
                <a:srgbClr val="CC9933"/>
              </a:buClr>
              <a:buSzPct val="65000"/>
              <a:buFont typeface="Wingdings" charset="2"/>
              <a:buChar char=""/>
            </a:pP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Advantages of Relational Model</a:t>
            </a:r>
            <a:endParaRPr lang="en-US" sz="3000" b="0" strike="noStrike" spc="-1">
              <a:latin typeface="Arial"/>
            </a:endParaRPr>
          </a:p>
          <a:p>
            <a:pPr marL="343080" indent="-342360" algn="just">
              <a:lnSpc>
                <a:spcPct val="150000"/>
              </a:lnSpc>
              <a:spcBef>
                <a:spcPts val="601"/>
              </a:spcBef>
              <a:buClr>
                <a:srgbClr val="CC9933"/>
              </a:buClr>
              <a:buSzPct val="65000"/>
              <a:buFont typeface="Wingdings" charset="2"/>
              <a:buChar char=""/>
            </a:pP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Structure of Relational Databases</a:t>
            </a:r>
            <a:endParaRPr lang="en-US" sz="3000" b="0" strike="noStrike" spc="-1">
              <a:latin typeface="Arial"/>
            </a:endParaRPr>
          </a:p>
          <a:p>
            <a:pPr marL="343080" indent="-342360" algn="just">
              <a:lnSpc>
                <a:spcPct val="150000"/>
              </a:lnSpc>
              <a:spcBef>
                <a:spcPts val="601"/>
              </a:spcBef>
              <a:buClr>
                <a:srgbClr val="CC9933"/>
              </a:buClr>
              <a:buSzPct val="65000"/>
              <a:buFont typeface="Wingdings" charset="2"/>
              <a:buChar char=""/>
            </a:pP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Fundamental Relational-Algebra-Operations</a:t>
            </a:r>
            <a:endParaRPr lang="en-US" sz="3000" b="0" strike="noStrike" spc="-1">
              <a:latin typeface="Arial"/>
            </a:endParaRPr>
          </a:p>
          <a:p>
            <a:pPr marL="343080" indent="-342360" algn="just">
              <a:lnSpc>
                <a:spcPct val="150000"/>
              </a:lnSpc>
              <a:spcBef>
                <a:spcPts val="601"/>
              </a:spcBef>
              <a:buClr>
                <a:srgbClr val="CC9933"/>
              </a:buClr>
              <a:buSzPct val="65000"/>
              <a:buFont typeface="Wingdings" charset="2"/>
              <a:buChar char=""/>
            </a:pP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Additional Relational-Algebra-Operations</a:t>
            </a:r>
            <a:endParaRPr lang="en-US" sz="3000" b="0" strike="noStrike" spc="-1">
              <a:latin typeface="Arial"/>
            </a:endParaRPr>
          </a:p>
          <a:p>
            <a:pPr marL="343080" indent="-342360" algn="just">
              <a:lnSpc>
                <a:spcPct val="150000"/>
              </a:lnSpc>
              <a:spcBef>
                <a:spcPts val="601"/>
              </a:spcBef>
              <a:buClr>
                <a:srgbClr val="CC9933"/>
              </a:buClr>
              <a:buSzPct val="65000"/>
              <a:buFont typeface="Wingdings" charset="2"/>
              <a:buChar char=""/>
            </a:pP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Extended Relational-Algebra-Operations</a:t>
            </a:r>
            <a:endParaRPr lang="en-US" sz="3000" b="0" strike="noStrike" spc="-1">
              <a:latin typeface="Arial"/>
            </a:endParaRPr>
          </a:p>
          <a:p>
            <a:pPr marL="343080" indent="-342360" algn="just">
              <a:lnSpc>
                <a:spcPct val="150000"/>
              </a:lnSpc>
              <a:spcBef>
                <a:spcPts val="601"/>
              </a:spcBef>
              <a:buClr>
                <a:srgbClr val="CC9933"/>
              </a:buClr>
              <a:buSzPct val="65000"/>
              <a:buFont typeface="Wingdings" charset="2"/>
              <a:buChar char=""/>
            </a:pP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Null Values</a:t>
            </a:r>
            <a:endParaRPr lang="en-US" sz="3000" b="0" strike="noStrike" spc="-1">
              <a:latin typeface="Arial"/>
            </a:endParaRPr>
          </a:p>
          <a:p>
            <a:pPr marL="343080" indent="-342360" algn="just">
              <a:lnSpc>
                <a:spcPct val="150000"/>
              </a:lnSpc>
              <a:spcBef>
                <a:spcPts val="601"/>
              </a:spcBef>
              <a:buClr>
                <a:srgbClr val="CC9933"/>
              </a:buClr>
              <a:buSzPct val="65000"/>
              <a:buFont typeface="Wingdings" charset="2"/>
              <a:buChar char=""/>
            </a:pP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Modification of the Database</a:t>
            </a:r>
            <a:endParaRPr lang="en-US" sz="3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457200" y="277920"/>
            <a:ext cx="822888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002600"/>
                </a:solidFill>
                <a:latin typeface="Constantia"/>
              </a:rPr>
              <a:t>Select Operation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457200" y="1077840"/>
            <a:ext cx="8228880" cy="501732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601"/>
              </a:spcBef>
              <a:buClr>
                <a:srgbClr val="CC9933"/>
              </a:buClr>
              <a:buSzPct val="65000"/>
              <a:buFont typeface="Wingdings" charset="2"/>
              <a:buChar char=""/>
            </a:pPr>
            <a:r>
              <a:rPr lang="en-US" sz="3000" b="0" strike="noStrike" spc="-1">
                <a:latin typeface="Franklin Gothic Book"/>
              </a:rPr>
              <a:t> </a:t>
            </a:r>
            <a:endParaRPr lang="en-US" sz="3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57200" y="277920"/>
            <a:ext cx="822888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002600"/>
                </a:solidFill>
                <a:latin typeface="Constantia"/>
              </a:rPr>
              <a:t>Select Operation – Example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152280" y="1077840"/>
            <a:ext cx="3351960" cy="113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1329"/>
              </a:spcBef>
              <a:buClr>
                <a:srgbClr val="002600"/>
              </a:buClr>
              <a:buSzPct val="90000"/>
              <a:buFont typeface="Monotype Sorts" charset="2"/>
              <a:buChar char=""/>
            </a:pPr>
            <a:r>
              <a:rPr lang="en-US" sz="3800" b="1" strike="noStrike" spc="-1">
                <a:solidFill>
                  <a:srgbClr val="002600"/>
                </a:solidFill>
                <a:latin typeface="Arial"/>
                <a:ea typeface="DejaVu Sans"/>
              </a:rPr>
              <a:t>Relation r</a:t>
            </a:r>
            <a:endParaRPr lang="en-US" sz="3800" b="0" strike="noStrike" spc="-1">
              <a:latin typeface="Arial"/>
            </a:endParaRPr>
          </a:p>
        </p:txBody>
      </p:sp>
      <p:grpSp>
        <p:nvGrpSpPr>
          <p:cNvPr id="188" name="Group 3"/>
          <p:cNvGrpSpPr/>
          <p:nvPr/>
        </p:nvGrpSpPr>
        <p:grpSpPr>
          <a:xfrm>
            <a:off x="4648320" y="1190520"/>
            <a:ext cx="1828080" cy="2209320"/>
            <a:chOff x="4648320" y="1190520"/>
            <a:chExt cx="1828080" cy="2209320"/>
          </a:xfrm>
        </p:grpSpPr>
        <p:sp>
          <p:nvSpPr>
            <p:cNvPr id="189" name="CustomShape 4"/>
            <p:cNvSpPr/>
            <p:nvPr/>
          </p:nvSpPr>
          <p:spPr>
            <a:xfrm>
              <a:off x="4648320" y="1190520"/>
              <a:ext cx="456480" cy="456480"/>
            </a:xfrm>
            <a:prstGeom prst="rect">
              <a:avLst/>
            </a:prstGeom>
            <a:solidFill>
              <a:srgbClr val="92D050"/>
            </a:solidFill>
            <a:ln w="9360">
              <a:solidFill>
                <a:srgbClr val="00B05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1" i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A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90" name="CustomShape 5"/>
            <p:cNvSpPr/>
            <p:nvPr/>
          </p:nvSpPr>
          <p:spPr>
            <a:xfrm>
              <a:off x="5105520" y="1190520"/>
              <a:ext cx="456480" cy="456480"/>
            </a:xfrm>
            <a:prstGeom prst="rect">
              <a:avLst/>
            </a:prstGeom>
            <a:solidFill>
              <a:srgbClr val="92D050"/>
            </a:solidFill>
            <a:ln w="9360">
              <a:solidFill>
                <a:srgbClr val="00B05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1" i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B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91" name="CustomShape 6"/>
            <p:cNvSpPr/>
            <p:nvPr/>
          </p:nvSpPr>
          <p:spPr>
            <a:xfrm>
              <a:off x="5562720" y="1190520"/>
              <a:ext cx="456480" cy="456480"/>
            </a:xfrm>
            <a:prstGeom prst="rect">
              <a:avLst/>
            </a:prstGeom>
            <a:solidFill>
              <a:srgbClr val="92D050"/>
            </a:solidFill>
            <a:ln w="9360">
              <a:solidFill>
                <a:srgbClr val="00B05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1" i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C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92" name="CustomShape 7"/>
            <p:cNvSpPr/>
            <p:nvPr/>
          </p:nvSpPr>
          <p:spPr>
            <a:xfrm>
              <a:off x="6019920" y="1190520"/>
              <a:ext cx="456480" cy="456480"/>
            </a:xfrm>
            <a:prstGeom prst="rect">
              <a:avLst/>
            </a:prstGeom>
            <a:solidFill>
              <a:srgbClr val="92D050"/>
            </a:solidFill>
            <a:ln w="9360">
              <a:solidFill>
                <a:srgbClr val="00B05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1" i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D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93" name="CustomShape 8"/>
            <p:cNvSpPr/>
            <p:nvPr/>
          </p:nvSpPr>
          <p:spPr>
            <a:xfrm>
              <a:off x="4648320" y="1724040"/>
              <a:ext cx="456480" cy="1675800"/>
            </a:xfrm>
            <a:prstGeom prst="rect">
              <a:avLst/>
            </a:prstGeom>
            <a:solidFill>
              <a:srgbClr val="92D050"/>
            </a:solidFill>
            <a:ln w="9360">
              <a:solidFill>
                <a:srgbClr val="00B05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50000"/>
                </a:lnSpc>
              </a:pPr>
              <a:r>
                <a:rPr lang="en-US" sz="1800" b="1" i="1" strike="noStrike" spc="-1">
                  <a:solidFill>
                    <a:srgbClr val="002600"/>
                  </a:solidFill>
                  <a:latin typeface="Symbol"/>
                  <a:ea typeface="DejaVu Sans"/>
                </a:rPr>
                <a:t>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800" b="1" i="1" strike="noStrike" spc="-1">
                  <a:solidFill>
                    <a:srgbClr val="002600"/>
                  </a:solidFill>
                  <a:latin typeface="Symbol"/>
                  <a:ea typeface="DejaVu Sans"/>
                </a:rPr>
                <a:t>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800" b="1" i="1" strike="noStrike" spc="-1">
                  <a:solidFill>
                    <a:srgbClr val="002600"/>
                  </a:solidFill>
                  <a:latin typeface="Symbol"/>
                  <a:ea typeface="DejaVu Sans"/>
                </a:rPr>
                <a:t>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800" b="1" i="1" strike="noStrike" spc="-1">
                  <a:solidFill>
                    <a:srgbClr val="002600"/>
                  </a:solidFill>
                  <a:latin typeface="Symbol"/>
                  <a:ea typeface="DejaVu Sans"/>
                </a:rPr>
                <a:t>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94" name="CustomShape 9"/>
            <p:cNvSpPr/>
            <p:nvPr/>
          </p:nvSpPr>
          <p:spPr>
            <a:xfrm>
              <a:off x="5105520" y="1724040"/>
              <a:ext cx="456480" cy="1675800"/>
            </a:xfrm>
            <a:prstGeom prst="rect">
              <a:avLst/>
            </a:prstGeom>
            <a:solidFill>
              <a:srgbClr val="92D050"/>
            </a:solidFill>
            <a:ln w="9360">
              <a:solidFill>
                <a:srgbClr val="00B05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50000"/>
                </a:lnSpc>
              </a:pPr>
              <a:r>
                <a:rPr lang="en-US" sz="1800" b="1" i="1" strike="noStrike" spc="-1">
                  <a:solidFill>
                    <a:srgbClr val="002600"/>
                  </a:solidFill>
                  <a:latin typeface="Symbol"/>
                  <a:ea typeface="DejaVu Sans"/>
                </a:rPr>
                <a:t>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800" b="1" i="1" strike="noStrike" spc="-1">
                  <a:solidFill>
                    <a:srgbClr val="002600"/>
                  </a:solidFill>
                  <a:latin typeface="Symbol"/>
                  <a:ea typeface="DejaVu Sans"/>
                </a:rPr>
                <a:t>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800" b="1" i="1" strike="noStrike" spc="-1">
                  <a:solidFill>
                    <a:srgbClr val="002600"/>
                  </a:solidFill>
                  <a:latin typeface="Symbol"/>
                  <a:ea typeface="DejaVu Sans"/>
                </a:rPr>
                <a:t>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800" b="1" i="1" strike="noStrike" spc="-1">
                  <a:solidFill>
                    <a:srgbClr val="002600"/>
                  </a:solidFill>
                  <a:latin typeface="Symbol"/>
                  <a:ea typeface="DejaVu Sans"/>
                </a:rPr>
                <a:t>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95" name="CustomShape 10"/>
            <p:cNvSpPr/>
            <p:nvPr/>
          </p:nvSpPr>
          <p:spPr>
            <a:xfrm>
              <a:off x="5562720" y="1724040"/>
              <a:ext cx="456480" cy="1675800"/>
            </a:xfrm>
            <a:prstGeom prst="rect">
              <a:avLst/>
            </a:prstGeom>
            <a:solidFill>
              <a:srgbClr val="92D050"/>
            </a:solidFill>
            <a:ln w="9360">
              <a:solidFill>
                <a:srgbClr val="00B05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50000"/>
                </a:lnSpc>
              </a:pPr>
              <a:r>
                <a:rPr lang="en-US" sz="1800" b="1" i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1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800" b="1" i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5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800" b="1" i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12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800" b="1" i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23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96" name="CustomShape 11"/>
            <p:cNvSpPr/>
            <p:nvPr/>
          </p:nvSpPr>
          <p:spPr>
            <a:xfrm>
              <a:off x="6019920" y="1724040"/>
              <a:ext cx="456480" cy="1675800"/>
            </a:xfrm>
            <a:prstGeom prst="rect">
              <a:avLst/>
            </a:prstGeom>
            <a:solidFill>
              <a:srgbClr val="92D050"/>
            </a:solidFill>
            <a:ln w="9360">
              <a:solidFill>
                <a:srgbClr val="00B05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50000"/>
                </a:lnSpc>
              </a:pPr>
              <a:r>
                <a:rPr lang="en-US" sz="1800" b="1" i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7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800" b="1" i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7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800" b="1" i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3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800" b="1" i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10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197" name="CustomShape 12"/>
          <p:cNvSpPr/>
          <p:nvPr/>
        </p:nvSpPr>
        <p:spPr>
          <a:xfrm>
            <a:off x="-43920" y="3882600"/>
            <a:ext cx="3722760" cy="768600"/>
          </a:xfrm>
          <a:prstGeom prst="rect">
            <a:avLst/>
          </a:prstGeom>
          <a:blipFill rotWithShape="0">
            <a:blip r:embed="rId2"/>
            <a:stretch>
              <a:fillRect t="-15841" r="-10294" b="-36450"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Franklin Gothic Book"/>
                <a:ea typeface="DejaVu Sans"/>
              </a:rPr>
              <a:t> 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198" name="Group 13"/>
          <p:cNvGrpSpPr/>
          <p:nvPr/>
        </p:nvGrpSpPr>
        <p:grpSpPr>
          <a:xfrm>
            <a:off x="4648320" y="4330800"/>
            <a:ext cx="1828080" cy="1446840"/>
            <a:chOff x="4648320" y="4330800"/>
            <a:chExt cx="1828080" cy="1446840"/>
          </a:xfrm>
        </p:grpSpPr>
        <p:sp>
          <p:nvSpPr>
            <p:cNvPr id="199" name="CustomShape 14"/>
            <p:cNvSpPr/>
            <p:nvPr/>
          </p:nvSpPr>
          <p:spPr>
            <a:xfrm>
              <a:off x="4648320" y="4330800"/>
              <a:ext cx="456480" cy="456480"/>
            </a:xfrm>
            <a:prstGeom prst="rect">
              <a:avLst/>
            </a:prstGeom>
            <a:solidFill>
              <a:srgbClr val="92D050"/>
            </a:solidFill>
            <a:ln w="9360">
              <a:solidFill>
                <a:srgbClr val="00B05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1" i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A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00" name="CustomShape 15"/>
            <p:cNvSpPr/>
            <p:nvPr/>
          </p:nvSpPr>
          <p:spPr>
            <a:xfrm>
              <a:off x="5105520" y="4330800"/>
              <a:ext cx="456480" cy="456480"/>
            </a:xfrm>
            <a:prstGeom prst="rect">
              <a:avLst/>
            </a:prstGeom>
            <a:solidFill>
              <a:srgbClr val="92D050"/>
            </a:solidFill>
            <a:ln w="9360">
              <a:solidFill>
                <a:srgbClr val="00B05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1" i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B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01" name="CustomShape 16"/>
            <p:cNvSpPr/>
            <p:nvPr/>
          </p:nvSpPr>
          <p:spPr>
            <a:xfrm>
              <a:off x="5562720" y="4330800"/>
              <a:ext cx="456480" cy="456480"/>
            </a:xfrm>
            <a:prstGeom prst="rect">
              <a:avLst/>
            </a:prstGeom>
            <a:solidFill>
              <a:srgbClr val="92D050"/>
            </a:solidFill>
            <a:ln w="9360">
              <a:solidFill>
                <a:srgbClr val="00B05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1" i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C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02" name="CustomShape 17"/>
            <p:cNvSpPr/>
            <p:nvPr/>
          </p:nvSpPr>
          <p:spPr>
            <a:xfrm>
              <a:off x="6019920" y="4330800"/>
              <a:ext cx="456480" cy="456480"/>
            </a:xfrm>
            <a:prstGeom prst="rect">
              <a:avLst/>
            </a:prstGeom>
            <a:solidFill>
              <a:srgbClr val="92D050"/>
            </a:solidFill>
            <a:ln w="9360">
              <a:solidFill>
                <a:srgbClr val="00B05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1" i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D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03" name="CustomShape 18"/>
            <p:cNvSpPr/>
            <p:nvPr/>
          </p:nvSpPr>
          <p:spPr>
            <a:xfrm>
              <a:off x="4648320" y="4863960"/>
              <a:ext cx="456480" cy="913680"/>
            </a:xfrm>
            <a:prstGeom prst="rect">
              <a:avLst/>
            </a:prstGeom>
            <a:solidFill>
              <a:srgbClr val="92D050"/>
            </a:solidFill>
            <a:ln w="9360">
              <a:solidFill>
                <a:srgbClr val="00B05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50000"/>
                </a:lnSpc>
              </a:pPr>
              <a:r>
                <a:rPr lang="en-US" sz="1800" b="1" i="1" strike="noStrike" spc="-1">
                  <a:solidFill>
                    <a:srgbClr val="002600"/>
                  </a:solidFill>
                  <a:latin typeface="Symbol"/>
                  <a:ea typeface="DejaVu Sans"/>
                </a:rPr>
                <a:t>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800" b="1" i="1" strike="noStrike" spc="-1">
                  <a:solidFill>
                    <a:srgbClr val="002600"/>
                  </a:solidFill>
                  <a:latin typeface="Symbol"/>
                  <a:ea typeface="DejaVu Sans"/>
                </a:rPr>
                <a:t>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04" name="CustomShape 19"/>
            <p:cNvSpPr/>
            <p:nvPr/>
          </p:nvSpPr>
          <p:spPr>
            <a:xfrm>
              <a:off x="5105520" y="4863960"/>
              <a:ext cx="456480" cy="913680"/>
            </a:xfrm>
            <a:prstGeom prst="rect">
              <a:avLst/>
            </a:prstGeom>
            <a:solidFill>
              <a:srgbClr val="92D050"/>
            </a:solidFill>
            <a:ln w="9360">
              <a:solidFill>
                <a:srgbClr val="00B05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50000"/>
                </a:lnSpc>
              </a:pPr>
              <a:r>
                <a:rPr lang="en-US" sz="1800" b="1" i="1" strike="noStrike" spc="-1">
                  <a:solidFill>
                    <a:srgbClr val="002600"/>
                  </a:solidFill>
                  <a:latin typeface="Symbol"/>
                  <a:ea typeface="DejaVu Sans"/>
                </a:rPr>
                <a:t>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800" b="1" i="1" strike="noStrike" spc="-1">
                  <a:solidFill>
                    <a:srgbClr val="002600"/>
                  </a:solidFill>
                  <a:latin typeface="Symbol"/>
                  <a:ea typeface="DejaVu Sans"/>
                </a:rPr>
                <a:t>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05" name="CustomShape 20"/>
            <p:cNvSpPr/>
            <p:nvPr/>
          </p:nvSpPr>
          <p:spPr>
            <a:xfrm>
              <a:off x="5562720" y="4863960"/>
              <a:ext cx="456480" cy="913680"/>
            </a:xfrm>
            <a:prstGeom prst="rect">
              <a:avLst/>
            </a:prstGeom>
            <a:solidFill>
              <a:srgbClr val="92D050"/>
            </a:solidFill>
            <a:ln w="9360">
              <a:solidFill>
                <a:srgbClr val="00B05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50000"/>
                </a:lnSpc>
              </a:pPr>
              <a:r>
                <a:rPr lang="en-US" sz="1800" b="1" i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1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800" b="1" i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23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06" name="CustomShape 21"/>
            <p:cNvSpPr/>
            <p:nvPr/>
          </p:nvSpPr>
          <p:spPr>
            <a:xfrm>
              <a:off x="6019920" y="4863960"/>
              <a:ext cx="456480" cy="913680"/>
            </a:xfrm>
            <a:prstGeom prst="rect">
              <a:avLst/>
            </a:prstGeom>
            <a:solidFill>
              <a:srgbClr val="92D050"/>
            </a:solidFill>
            <a:ln w="9360">
              <a:solidFill>
                <a:srgbClr val="00B05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50000"/>
                </a:lnSpc>
              </a:pPr>
              <a:r>
                <a:rPr lang="en-US" sz="1800" b="1" i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7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800" b="1" i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10</a:t>
              </a:r>
              <a:endParaRPr lang="en-US" sz="1800" b="0" strike="noStrike" spc="-1">
                <a:latin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457200" y="277920"/>
            <a:ext cx="822888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002600"/>
                </a:solidFill>
                <a:latin typeface="Constantia"/>
              </a:rPr>
              <a:t>Project Operation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457200" y="1077840"/>
            <a:ext cx="8189280" cy="501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360">
              <a:lnSpc>
                <a:spcPct val="120000"/>
              </a:lnSpc>
              <a:spcBef>
                <a:spcPts val="601"/>
              </a:spcBef>
              <a:buClr>
                <a:srgbClr val="CC9933"/>
              </a:buClr>
              <a:buSzPct val="65000"/>
              <a:buFont typeface="Wingdings" charset="2"/>
              <a:buChar char=""/>
            </a:pP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Notation:</a:t>
            </a:r>
            <a:r>
              <a:t/>
            </a:r>
            <a:br/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	</a:t>
            </a:r>
            <a:endParaRPr lang="en-US" sz="3000" b="0" strike="noStrike" spc="-1">
              <a:latin typeface="Arial"/>
            </a:endParaRPr>
          </a:p>
          <a:p>
            <a:pPr marL="343080" indent="-342360">
              <a:lnSpc>
                <a:spcPct val="120000"/>
              </a:lnSpc>
              <a:spcBef>
                <a:spcPts val="601"/>
              </a:spcBef>
            </a:pP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	where </a:t>
            </a:r>
            <a:r>
              <a:rPr lang="en-US" sz="3000" b="0" i="1" strike="noStrike" spc="-1">
                <a:solidFill>
                  <a:srgbClr val="002600"/>
                </a:solidFill>
                <a:latin typeface="Franklin Gothic Book"/>
              </a:rPr>
              <a:t>A</a:t>
            </a:r>
            <a:r>
              <a:rPr lang="en-US" sz="3000" b="0" i="1" strike="noStrike" spc="-1" baseline="-25000">
                <a:solidFill>
                  <a:srgbClr val="002600"/>
                </a:solidFill>
                <a:latin typeface="Franklin Gothic Book"/>
              </a:rPr>
              <a:t>1</a:t>
            </a:r>
            <a:r>
              <a:rPr lang="en-US" sz="3000" b="0" i="1" strike="noStrike" spc="-1">
                <a:solidFill>
                  <a:srgbClr val="002600"/>
                </a:solidFill>
                <a:latin typeface="Franklin Gothic Book"/>
              </a:rPr>
              <a:t>, A</a:t>
            </a:r>
            <a:r>
              <a:rPr lang="en-US" sz="3000" b="0" i="1" strike="noStrike" spc="-1" baseline="-25000">
                <a:solidFill>
                  <a:srgbClr val="002600"/>
                </a:solidFill>
                <a:latin typeface="Franklin Gothic Book"/>
              </a:rPr>
              <a:t>2</a:t>
            </a: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 are attribute names and </a:t>
            </a:r>
            <a:r>
              <a:rPr lang="en-US" sz="3000" b="0" i="1" strike="noStrike" spc="-1">
                <a:solidFill>
                  <a:srgbClr val="002600"/>
                </a:solidFill>
                <a:latin typeface="Franklin Gothic Book"/>
              </a:rPr>
              <a:t>r</a:t>
            </a: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 is a relation name.</a:t>
            </a:r>
            <a:endParaRPr lang="en-US" sz="3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01"/>
              </a:spcBef>
              <a:buClr>
                <a:srgbClr val="CC9933"/>
              </a:buClr>
              <a:buSzPct val="65000"/>
              <a:buFont typeface="Wingdings" charset="2"/>
              <a:buChar char=""/>
            </a:pP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The result is defined as the relation of </a:t>
            </a:r>
            <a:r>
              <a:rPr lang="en-US" sz="3000" b="0" i="1" strike="noStrike" spc="-1">
                <a:solidFill>
                  <a:srgbClr val="002600"/>
                </a:solidFill>
                <a:latin typeface="Franklin Gothic Book"/>
              </a:rPr>
              <a:t>k</a:t>
            </a: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 columns obtained by erasing the columns that are not listed</a:t>
            </a:r>
            <a:endParaRPr lang="en-US" sz="3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01"/>
              </a:spcBef>
              <a:buClr>
                <a:srgbClr val="CC9933"/>
              </a:buClr>
              <a:buSzPct val="65000"/>
              <a:buFont typeface="Wingdings" charset="2"/>
              <a:buChar char=""/>
            </a:pPr>
            <a:r>
              <a:rPr lang="en-US" sz="3000" b="1" strike="noStrike" spc="-1">
                <a:solidFill>
                  <a:srgbClr val="002600"/>
                </a:solidFill>
                <a:latin typeface="Franklin Gothic Book"/>
              </a:rPr>
              <a:t>Duplicate rows removed from result, since relations are sets</a:t>
            </a:r>
            <a:endParaRPr lang="en-US" sz="3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21"/>
              </a:spcBef>
              <a:buClr>
                <a:srgbClr val="CC9933"/>
              </a:buClr>
              <a:buSzPct val="65000"/>
              <a:buFont typeface="Wingdings" charset="2"/>
              <a:buChar char=""/>
            </a:pP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Example: To eliminate the </a:t>
            </a:r>
            <a:r>
              <a:rPr lang="en-US" sz="3000" b="0" i="1" strike="noStrike" spc="-1">
                <a:solidFill>
                  <a:srgbClr val="002600"/>
                </a:solidFill>
                <a:latin typeface="Franklin Gothic Book"/>
              </a:rPr>
              <a:t>branch_name</a:t>
            </a: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 attribute of </a:t>
            </a:r>
            <a:r>
              <a:rPr lang="en-US" sz="3000" b="0" i="1" strike="noStrike" spc="-1">
                <a:solidFill>
                  <a:srgbClr val="002600"/>
                </a:solidFill>
                <a:latin typeface="Franklin Gothic Book"/>
              </a:rPr>
              <a:t>account</a:t>
            </a:r>
            <a:r>
              <a:t/>
            </a:r>
            <a:br/>
            <a:r>
              <a:t/>
            </a:r>
            <a:br/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         	</a:t>
            </a:r>
            <a:r>
              <a:rPr lang="en-US" sz="3100" b="1" strike="noStrike" spc="-1">
                <a:solidFill>
                  <a:srgbClr val="002600"/>
                </a:solidFill>
                <a:latin typeface="Franklin Gothic Book"/>
              </a:rPr>
              <a:t> </a:t>
            </a:r>
            <a:r>
              <a:rPr lang="en-US" sz="3100" b="1" strike="noStrike" spc="-1">
                <a:solidFill>
                  <a:srgbClr val="002600"/>
                </a:solidFill>
                <a:latin typeface="Symbol"/>
              </a:rPr>
              <a:t></a:t>
            </a:r>
            <a:r>
              <a:rPr lang="en-US" sz="3100" b="1" i="1" strike="noStrike" spc="-1" baseline="-25000">
                <a:solidFill>
                  <a:srgbClr val="002600"/>
                </a:solidFill>
                <a:latin typeface="Franklin Gothic Book"/>
              </a:rPr>
              <a:t>account_number, balance</a:t>
            </a:r>
            <a:r>
              <a:rPr lang="en-US" sz="3100" b="1" strike="noStrike" spc="-1">
                <a:solidFill>
                  <a:srgbClr val="002600"/>
                </a:solidFill>
                <a:latin typeface="Franklin Gothic Book"/>
              </a:rPr>
              <a:t> (</a:t>
            </a:r>
            <a:r>
              <a:rPr lang="en-US" sz="3100" b="1" i="1" strike="noStrike" spc="-1">
                <a:solidFill>
                  <a:srgbClr val="002600"/>
                </a:solidFill>
                <a:latin typeface="Franklin Gothic Book"/>
              </a:rPr>
              <a:t>account</a:t>
            </a:r>
            <a:r>
              <a:rPr lang="en-US" sz="3100" b="1" strike="noStrike" spc="-1">
                <a:solidFill>
                  <a:srgbClr val="002600"/>
                </a:solidFill>
                <a:latin typeface="Franklin Gothic Book"/>
              </a:rPr>
              <a:t>) </a:t>
            </a:r>
            <a:r>
              <a:t/>
            </a:r>
            <a:br/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 </a:t>
            </a:r>
            <a:endParaRPr lang="en-US" sz="3000" b="0" strike="noStrike" spc="-1">
              <a:latin typeface="Arial"/>
            </a:endParaRPr>
          </a:p>
        </p:txBody>
      </p:sp>
      <p:pic>
        <p:nvPicPr>
          <p:cNvPr id="209" name="Picture 208"/>
          <p:cNvPicPr/>
          <p:nvPr/>
        </p:nvPicPr>
        <p:blipFill>
          <a:blip r:embed="rId2"/>
          <a:stretch/>
        </p:blipFill>
        <p:spPr>
          <a:xfrm>
            <a:off x="3137040" y="1219320"/>
            <a:ext cx="2869920" cy="748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457200" y="277920"/>
            <a:ext cx="822888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002600"/>
                </a:solidFill>
                <a:latin typeface="Constantia"/>
              </a:rPr>
              <a:t>Project Operation – Example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798480" y="1077840"/>
            <a:ext cx="6860520" cy="41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601"/>
              </a:spcBef>
              <a:buClr>
                <a:srgbClr val="CC9933"/>
              </a:buClr>
              <a:buSzPct val="65000"/>
              <a:buFont typeface="Wingdings" charset="2"/>
              <a:buChar char=""/>
            </a:pPr>
            <a:r>
              <a:rPr lang="en-US" sz="3000" b="1" strike="noStrike" spc="-1">
                <a:solidFill>
                  <a:srgbClr val="002600"/>
                </a:solidFill>
                <a:latin typeface="Franklin Gothic Book"/>
              </a:rPr>
              <a:t>Relation</a:t>
            </a:r>
            <a:r>
              <a:rPr lang="en-US" sz="3000" b="1" i="1" strike="noStrike" spc="-1">
                <a:solidFill>
                  <a:srgbClr val="002600"/>
                </a:solidFill>
                <a:latin typeface="Franklin Gothic Book"/>
              </a:rPr>
              <a:t> r</a:t>
            </a:r>
            <a:r>
              <a:rPr lang="en-US" sz="3000" b="1" strike="noStrike" spc="-1">
                <a:solidFill>
                  <a:srgbClr val="002600"/>
                </a:solidFill>
                <a:latin typeface="Franklin Gothic Book"/>
              </a:rPr>
              <a:t>: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3073320" y="965160"/>
            <a:ext cx="456480" cy="456480"/>
          </a:xfrm>
          <a:prstGeom prst="rect">
            <a:avLst/>
          </a:prstGeom>
          <a:solidFill>
            <a:srgbClr val="92D050"/>
          </a:solidFill>
          <a:ln w="9360">
            <a:solidFill>
              <a:srgbClr val="00B05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3" name="CustomShape 4"/>
          <p:cNvSpPr/>
          <p:nvPr/>
        </p:nvSpPr>
        <p:spPr>
          <a:xfrm>
            <a:off x="3530520" y="965160"/>
            <a:ext cx="456480" cy="456480"/>
          </a:xfrm>
          <a:prstGeom prst="rect">
            <a:avLst/>
          </a:prstGeom>
          <a:solidFill>
            <a:srgbClr val="92D050"/>
          </a:solidFill>
          <a:ln w="9360">
            <a:solidFill>
              <a:srgbClr val="00B05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B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4" name="CustomShape 5"/>
          <p:cNvSpPr/>
          <p:nvPr/>
        </p:nvSpPr>
        <p:spPr>
          <a:xfrm>
            <a:off x="3987720" y="965160"/>
            <a:ext cx="456480" cy="456480"/>
          </a:xfrm>
          <a:prstGeom prst="rect">
            <a:avLst/>
          </a:prstGeom>
          <a:solidFill>
            <a:srgbClr val="92D050"/>
          </a:solidFill>
          <a:ln w="9360">
            <a:solidFill>
              <a:srgbClr val="00B05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C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5" name="CustomShape 6"/>
          <p:cNvSpPr/>
          <p:nvPr/>
        </p:nvSpPr>
        <p:spPr>
          <a:xfrm>
            <a:off x="3073320" y="1498680"/>
            <a:ext cx="456480" cy="1675800"/>
          </a:xfrm>
          <a:prstGeom prst="rect">
            <a:avLst/>
          </a:prstGeom>
          <a:solidFill>
            <a:srgbClr val="92D050"/>
          </a:solidFill>
          <a:ln w="9360">
            <a:solidFill>
              <a:srgbClr val="00B05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5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Symbol"/>
                <a:ea typeface="DejaVu Sans"/>
              </a:rPr>
              <a:t>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Symbol"/>
                <a:ea typeface="DejaVu Sans"/>
              </a:rPr>
              <a:t>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Symbol"/>
                <a:ea typeface="DejaVu Sans"/>
              </a:rPr>
              <a:t>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Symbol"/>
                <a:ea typeface="DejaVu Sans"/>
              </a:rPr>
              <a:t>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6" name="CustomShape 7"/>
          <p:cNvSpPr/>
          <p:nvPr/>
        </p:nvSpPr>
        <p:spPr>
          <a:xfrm>
            <a:off x="3530520" y="1498680"/>
            <a:ext cx="456480" cy="1675800"/>
          </a:xfrm>
          <a:prstGeom prst="rect">
            <a:avLst/>
          </a:prstGeom>
          <a:solidFill>
            <a:srgbClr val="92D050"/>
          </a:solidFill>
          <a:ln w="9360">
            <a:solidFill>
              <a:srgbClr val="00B05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5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10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20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30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40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7" name="CustomShape 8"/>
          <p:cNvSpPr/>
          <p:nvPr/>
        </p:nvSpPr>
        <p:spPr>
          <a:xfrm>
            <a:off x="3987720" y="1498680"/>
            <a:ext cx="456480" cy="1675800"/>
          </a:xfrm>
          <a:prstGeom prst="rect">
            <a:avLst/>
          </a:prstGeom>
          <a:solidFill>
            <a:srgbClr val="92D050"/>
          </a:solidFill>
          <a:ln w="9360">
            <a:solidFill>
              <a:srgbClr val="00B05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5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8" name="CustomShape 9"/>
          <p:cNvSpPr/>
          <p:nvPr/>
        </p:nvSpPr>
        <p:spPr>
          <a:xfrm>
            <a:off x="2540160" y="3720960"/>
            <a:ext cx="456480" cy="456480"/>
          </a:xfrm>
          <a:prstGeom prst="rect">
            <a:avLst/>
          </a:prstGeom>
          <a:solidFill>
            <a:srgbClr val="92D050"/>
          </a:solidFill>
          <a:ln w="9360">
            <a:solidFill>
              <a:srgbClr val="00B05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9" name="CustomShape 10"/>
          <p:cNvSpPr/>
          <p:nvPr/>
        </p:nvSpPr>
        <p:spPr>
          <a:xfrm>
            <a:off x="2997360" y="3720960"/>
            <a:ext cx="456480" cy="456480"/>
          </a:xfrm>
          <a:prstGeom prst="rect">
            <a:avLst/>
          </a:prstGeom>
          <a:solidFill>
            <a:srgbClr val="92D050"/>
          </a:solidFill>
          <a:ln w="9360">
            <a:solidFill>
              <a:srgbClr val="00B05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C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0" name="CustomShape 11"/>
          <p:cNvSpPr/>
          <p:nvPr/>
        </p:nvSpPr>
        <p:spPr>
          <a:xfrm>
            <a:off x="2540160" y="4254480"/>
            <a:ext cx="456480" cy="1675800"/>
          </a:xfrm>
          <a:prstGeom prst="rect">
            <a:avLst/>
          </a:prstGeom>
          <a:solidFill>
            <a:srgbClr val="92D050"/>
          </a:solidFill>
          <a:ln w="9360">
            <a:solidFill>
              <a:srgbClr val="00B05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5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Symbol"/>
                <a:ea typeface="DejaVu Sans"/>
              </a:rPr>
              <a:t>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Symbol"/>
                <a:ea typeface="DejaVu Sans"/>
              </a:rPr>
              <a:t>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Symbol"/>
                <a:ea typeface="DejaVu Sans"/>
              </a:rPr>
              <a:t>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Symbol"/>
                <a:ea typeface="DejaVu Sans"/>
              </a:rPr>
              <a:t>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1" name="CustomShape 12"/>
          <p:cNvSpPr/>
          <p:nvPr/>
        </p:nvSpPr>
        <p:spPr>
          <a:xfrm>
            <a:off x="2997360" y="4254480"/>
            <a:ext cx="456480" cy="1675800"/>
          </a:xfrm>
          <a:prstGeom prst="rect">
            <a:avLst/>
          </a:prstGeom>
          <a:solidFill>
            <a:srgbClr val="92D050"/>
          </a:solidFill>
          <a:ln w="9360">
            <a:solidFill>
              <a:srgbClr val="00B05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5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2" name="CustomShape 13"/>
          <p:cNvSpPr/>
          <p:nvPr/>
        </p:nvSpPr>
        <p:spPr>
          <a:xfrm>
            <a:off x="3579480" y="4712040"/>
            <a:ext cx="371160" cy="36468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  <a:spcBef>
                <a:spcPts val="901"/>
              </a:spcBef>
            </a:pPr>
            <a:r>
              <a:rPr lang="en-US" sz="1800" b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=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3" name="CustomShape 14"/>
          <p:cNvSpPr/>
          <p:nvPr/>
        </p:nvSpPr>
        <p:spPr>
          <a:xfrm>
            <a:off x="4064040" y="3720960"/>
            <a:ext cx="456480" cy="456480"/>
          </a:xfrm>
          <a:prstGeom prst="rect">
            <a:avLst/>
          </a:prstGeom>
          <a:solidFill>
            <a:srgbClr val="92D050"/>
          </a:solidFill>
          <a:ln w="9360">
            <a:solidFill>
              <a:srgbClr val="00B05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4" name="CustomShape 15"/>
          <p:cNvSpPr/>
          <p:nvPr/>
        </p:nvSpPr>
        <p:spPr>
          <a:xfrm>
            <a:off x="4521240" y="3720960"/>
            <a:ext cx="456480" cy="456480"/>
          </a:xfrm>
          <a:prstGeom prst="rect">
            <a:avLst/>
          </a:prstGeom>
          <a:solidFill>
            <a:srgbClr val="92D050"/>
          </a:solidFill>
          <a:ln w="9360">
            <a:solidFill>
              <a:srgbClr val="00B05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C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5" name="CustomShape 16"/>
          <p:cNvSpPr/>
          <p:nvPr/>
        </p:nvSpPr>
        <p:spPr>
          <a:xfrm>
            <a:off x="4064040" y="4254480"/>
            <a:ext cx="456480" cy="1218600"/>
          </a:xfrm>
          <a:prstGeom prst="rect">
            <a:avLst/>
          </a:prstGeom>
          <a:solidFill>
            <a:srgbClr val="92D050"/>
          </a:solidFill>
          <a:ln w="9360">
            <a:solidFill>
              <a:srgbClr val="00B05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5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Symbol"/>
                <a:ea typeface="DejaVu Sans"/>
              </a:rPr>
              <a:t>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Symbol"/>
                <a:ea typeface="DejaVu Sans"/>
              </a:rPr>
              <a:t>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Symbol"/>
                <a:ea typeface="DejaVu Sans"/>
              </a:rPr>
              <a:t>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6" name="CustomShape 17"/>
          <p:cNvSpPr/>
          <p:nvPr/>
        </p:nvSpPr>
        <p:spPr>
          <a:xfrm>
            <a:off x="4521240" y="4254480"/>
            <a:ext cx="456480" cy="1218600"/>
          </a:xfrm>
          <a:prstGeom prst="rect">
            <a:avLst/>
          </a:prstGeom>
          <a:solidFill>
            <a:srgbClr val="92D050"/>
          </a:solidFill>
          <a:ln w="9360">
            <a:solidFill>
              <a:srgbClr val="00B05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5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7" name="CustomShape 18"/>
          <p:cNvSpPr/>
          <p:nvPr/>
        </p:nvSpPr>
        <p:spPr>
          <a:xfrm>
            <a:off x="473040" y="3745080"/>
            <a:ext cx="7028640" cy="40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002600"/>
                </a:solidFill>
                <a:latin typeface="Symbol"/>
                <a:ea typeface="DejaVu Sans"/>
              </a:rPr>
              <a:t></a:t>
            </a:r>
            <a:r>
              <a:rPr lang="en-US" sz="4400" b="1" strike="noStrike" spc="-1" baseline="-25000">
                <a:solidFill>
                  <a:srgbClr val="002600"/>
                </a:solidFill>
                <a:latin typeface="Times New Roman"/>
                <a:ea typeface="DejaVu Sans"/>
              </a:rPr>
              <a:t>A,C</a:t>
            </a:r>
            <a:r>
              <a:rPr lang="en-US" sz="4400" b="1" strike="noStrike" spc="-1">
                <a:solidFill>
                  <a:srgbClr val="002600"/>
                </a:solidFill>
                <a:latin typeface="Times New Roman"/>
                <a:ea typeface="DejaVu Sans"/>
              </a:rPr>
              <a:t> (</a:t>
            </a:r>
            <a:r>
              <a:rPr lang="en-US" sz="4400" b="1" i="1" strike="noStrike" spc="-1">
                <a:solidFill>
                  <a:srgbClr val="002600"/>
                </a:solidFill>
                <a:latin typeface="Times New Roman"/>
                <a:ea typeface="DejaVu Sans"/>
              </a:rPr>
              <a:t>r</a:t>
            </a:r>
            <a:r>
              <a:rPr lang="en-US" sz="4400" b="1" strike="noStrike" spc="-1">
                <a:solidFill>
                  <a:srgbClr val="002600"/>
                </a:solidFill>
                <a:latin typeface="Times New Roman"/>
                <a:ea typeface="DejaVu Sans"/>
              </a:rPr>
              <a:t>)</a:t>
            </a: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457200" y="277920"/>
            <a:ext cx="822888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002600"/>
                </a:solidFill>
                <a:latin typeface="Constantia"/>
              </a:rPr>
              <a:t>Union Operation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228600" y="1077840"/>
            <a:ext cx="8686080" cy="501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360" algn="just">
              <a:lnSpc>
                <a:spcPct val="100000"/>
              </a:lnSpc>
              <a:spcBef>
                <a:spcPts val="601"/>
              </a:spcBef>
              <a:buClr>
                <a:srgbClr val="CC9933"/>
              </a:buClr>
              <a:buSzPct val="65000"/>
              <a:buFont typeface="Wingdings" charset="2"/>
              <a:buChar char=""/>
            </a:pP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Notation:  </a:t>
            </a:r>
            <a:r>
              <a:rPr lang="en-US" sz="3000" b="1" i="1" strike="noStrike" spc="-1">
                <a:solidFill>
                  <a:srgbClr val="FF0000"/>
                </a:solidFill>
                <a:latin typeface="Franklin Gothic Book"/>
              </a:rPr>
              <a:t>r</a:t>
            </a:r>
            <a:r>
              <a:rPr lang="en-US" sz="3000" b="1" strike="noStrike" spc="-1">
                <a:solidFill>
                  <a:srgbClr val="FF0000"/>
                </a:solidFill>
                <a:latin typeface="Franklin Gothic Book"/>
              </a:rPr>
              <a:t> </a:t>
            </a:r>
            <a:r>
              <a:rPr lang="en-US" sz="3000" b="1" strike="noStrike" spc="-1">
                <a:solidFill>
                  <a:srgbClr val="FF0000"/>
                </a:solidFill>
                <a:latin typeface="Symbol"/>
              </a:rPr>
              <a:t></a:t>
            </a:r>
            <a:r>
              <a:rPr lang="en-US" sz="3000" b="1" strike="noStrike" spc="-1">
                <a:solidFill>
                  <a:srgbClr val="FF0000"/>
                </a:solidFill>
                <a:latin typeface="Franklin Gothic Book"/>
              </a:rPr>
              <a:t> </a:t>
            </a:r>
            <a:r>
              <a:rPr lang="en-US" sz="3000" b="1" i="1" strike="noStrike" spc="-1">
                <a:solidFill>
                  <a:srgbClr val="FF0000"/>
                </a:solidFill>
                <a:latin typeface="Franklin Gothic Book"/>
              </a:rPr>
              <a:t>s</a:t>
            </a:r>
            <a:endParaRPr lang="en-US" sz="3000" b="0" strike="noStrike" spc="-1">
              <a:latin typeface="Arial"/>
            </a:endParaRPr>
          </a:p>
          <a:p>
            <a:pPr marL="343080" indent="-342360" algn="just">
              <a:lnSpc>
                <a:spcPct val="100000"/>
              </a:lnSpc>
              <a:spcBef>
                <a:spcPts val="601"/>
              </a:spcBef>
              <a:buClr>
                <a:srgbClr val="CC9933"/>
              </a:buClr>
              <a:buSzPct val="65000"/>
              <a:buFont typeface="Wingdings" charset="2"/>
              <a:buChar char=""/>
            </a:pP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Defined as: </a:t>
            </a:r>
            <a:endParaRPr lang="en-US" sz="3000" b="0" strike="noStrike" spc="-1">
              <a:latin typeface="Arial"/>
            </a:endParaRPr>
          </a:p>
          <a:p>
            <a:pPr marL="343080" indent="-342360" algn="just">
              <a:lnSpc>
                <a:spcPct val="100000"/>
              </a:lnSpc>
              <a:spcBef>
                <a:spcPts val="601"/>
              </a:spcBef>
            </a:pP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		</a:t>
            </a:r>
            <a:r>
              <a:rPr lang="en-US" sz="3000" b="1" i="1" strike="noStrike" spc="-1">
                <a:solidFill>
                  <a:srgbClr val="FF0000"/>
                </a:solidFill>
                <a:latin typeface="Franklin Gothic Book"/>
              </a:rPr>
              <a:t>r</a:t>
            </a:r>
            <a:r>
              <a:rPr lang="en-US" sz="3000" b="1" strike="noStrike" spc="-1">
                <a:solidFill>
                  <a:srgbClr val="FF0000"/>
                </a:solidFill>
                <a:latin typeface="Franklin Gothic Book"/>
              </a:rPr>
              <a:t>  </a:t>
            </a:r>
            <a:r>
              <a:rPr lang="en-US" sz="3000" b="1" strike="noStrike" spc="-1">
                <a:solidFill>
                  <a:srgbClr val="FF0000"/>
                </a:solidFill>
                <a:latin typeface="Symbol"/>
              </a:rPr>
              <a:t></a:t>
            </a:r>
            <a:r>
              <a:rPr lang="en-US" sz="3000" b="1" strike="noStrike" spc="-1">
                <a:solidFill>
                  <a:srgbClr val="FF0000"/>
                </a:solidFill>
                <a:latin typeface="Franklin Gothic Book"/>
              </a:rPr>
              <a:t> </a:t>
            </a:r>
            <a:r>
              <a:rPr lang="en-US" sz="3000" b="1" i="1" strike="noStrike" spc="-1">
                <a:solidFill>
                  <a:srgbClr val="FF0000"/>
                </a:solidFill>
                <a:latin typeface="Franklin Gothic Book"/>
              </a:rPr>
              <a:t>s</a:t>
            </a:r>
            <a:r>
              <a:rPr lang="en-US" sz="3000" b="1" strike="noStrike" spc="-1">
                <a:solidFill>
                  <a:srgbClr val="FF0000"/>
                </a:solidFill>
                <a:latin typeface="Franklin Gothic Book"/>
              </a:rPr>
              <a:t> = {</a:t>
            </a:r>
            <a:r>
              <a:rPr lang="en-US" sz="3000" b="1" i="1" strike="noStrike" spc="-1">
                <a:solidFill>
                  <a:srgbClr val="FF0000"/>
                </a:solidFill>
                <a:latin typeface="Franklin Gothic Book"/>
              </a:rPr>
              <a:t>t</a:t>
            </a:r>
            <a:r>
              <a:rPr lang="en-US" sz="3000" b="1" strike="noStrike" spc="-1">
                <a:solidFill>
                  <a:srgbClr val="FF0000"/>
                </a:solidFill>
                <a:latin typeface="Franklin Gothic Book"/>
              </a:rPr>
              <a:t> | </a:t>
            </a:r>
            <a:r>
              <a:rPr lang="en-US" sz="3000" b="1" i="1" strike="noStrike" spc="-1">
                <a:solidFill>
                  <a:srgbClr val="FF0000"/>
                </a:solidFill>
                <a:latin typeface="Franklin Gothic Book"/>
              </a:rPr>
              <a:t>t</a:t>
            </a:r>
            <a:r>
              <a:rPr lang="en-US" sz="3000" b="1" strike="noStrike" spc="-1">
                <a:solidFill>
                  <a:srgbClr val="FF0000"/>
                </a:solidFill>
                <a:latin typeface="Franklin Gothic Book"/>
              </a:rPr>
              <a:t> </a:t>
            </a:r>
            <a:r>
              <a:rPr lang="en-US" sz="3000" b="1" strike="noStrike" spc="-1">
                <a:solidFill>
                  <a:srgbClr val="FF0000"/>
                </a:solidFill>
                <a:latin typeface="Symbol"/>
              </a:rPr>
              <a:t></a:t>
            </a:r>
            <a:r>
              <a:rPr lang="en-US" sz="3000" b="1" strike="noStrike" spc="-1">
                <a:solidFill>
                  <a:srgbClr val="FF0000"/>
                </a:solidFill>
                <a:latin typeface="Franklin Gothic Book"/>
              </a:rPr>
              <a:t> </a:t>
            </a:r>
            <a:r>
              <a:rPr lang="en-US" sz="3000" b="1" i="1" strike="noStrike" spc="-1">
                <a:solidFill>
                  <a:srgbClr val="FF0000"/>
                </a:solidFill>
                <a:latin typeface="Franklin Gothic Book"/>
              </a:rPr>
              <a:t>r</a:t>
            </a:r>
            <a:r>
              <a:rPr lang="en-US" sz="3000" b="1" strike="noStrike" spc="-1">
                <a:solidFill>
                  <a:srgbClr val="FF0000"/>
                </a:solidFill>
                <a:latin typeface="Franklin Gothic Book"/>
              </a:rPr>
              <a:t> or</a:t>
            </a:r>
            <a:r>
              <a:rPr lang="en-US" sz="3000" b="1" i="1" strike="noStrike" spc="-1">
                <a:solidFill>
                  <a:srgbClr val="FF0000"/>
                </a:solidFill>
                <a:latin typeface="Franklin Gothic Book"/>
              </a:rPr>
              <a:t> t</a:t>
            </a:r>
            <a:r>
              <a:rPr lang="en-US" sz="3000" b="1" strike="noStrike" spc="-1">
                <a:solidFill>
                  <a:srgbClr val="FF0000"/>
                </a:solidFill>
                <a:latin typeface="Franklin Gothic Book"/>
              </a:rPr>
              <a:t> </a:t>
            </a:r>
            <a:r>
              <a:rPr lang="en-US" sz="3000" b="1" strike="noStrike" spc="-1">
                <a:solidFill>
                  <a:srgbClr val="FF0000"/>
                </a:solidFill>
                <a:latin typeface="Symbol"/>
              </a:rPr>
              <a:t></a:t>
            </a:r>
            <a:r>
              <a:rPr lang="en-US" sz="3000" b="1" strike="noStrike" spc="-1">
                <a:solidFill>
                  <a:srgbClr val="FF0000"/>
                </a:solidFill>
                <a:latin typeface="Franklin Gothic Book"/>
              </a:rPr>
              <a:t> </a:t>
            </a:r>
            <a:r>
              <a:rPr lang="en-US" sz="3000" b="1" i="1" strike="noStrike" spc="-1">
                <a:solidFill>
                  <a:srgbClr val="FF0000"/>
                </a:solidFill>
                <a:latin typeface="Franklin Gothic Book"/>
              </a:rPr>
              <a:t>s</a:t>
            </a:r>
            <a:r>
              <a:rPr lang="en-US" sz="3000" b="1" strike="noStrike" spc="-1">
                <a:solidFill>
                  <a:srgbClr val="FF0000"/>
                </a:solidFill>
                <a:latin typeface="Franklin Gothic Book"/>
              </a:rPr>
              <a:t>}</a:t>
            </a:r>
            <a:endParaRPr lang="en-US" sz="3000" b="0" strike="noStrike" spc="-1">
              <a:latin typeface="Arial"/>
            </a:endParaRPr>
          </a:p>
          <a:p>
            <a:pPr marL="343080" indent="-342360" algn="just">
              <a:lnSpc>
                <a:spcPct val="100000"/>
              </a:lnSpc>
              <a:spcBef>
                <a:spcPts val="621"/>
              </a:spcBef>
              <a:buClr>
                <a:srgbClr val="CC9933"/>
              </a:buClr>
              <a:buSzPct val="65000"/>
              <a:buFont typeface="Wingdings" charset="2"/>
              <a:buChar char=""/>
            </a:pPr>
            <a:r>
              <a:rPr lang="en-US" sz="3100" b="1" strike="noStrike" spc="-1">
                <a:solidFill>
                  <a:srgbClr val="00B050"/>
                </a:solidFill>
                <a:latin typeface="Franklin Gothic Book"/>
              </a:rPr>
              <a:t>For </a:t>
            </a:r>
            <a:r>
              <a:rPr lang="en-US" sz="3100" b="1" i="1" strike="noStrike" spc="-1">
                <a:solidFill>
                  <a:srgbClr val="00B050"/>
                </a:solidFill>
                <a:latin typeface="Franklin Gothic Book"/>
              </a:rPr>
              <a:t>r</a:t>
            </a:r>
            <a:r>
              <a:rPr lang="en-US" sz="3100" b="1" strike="noStrike" spc="-1">
                <a:solidFill>
                  <a:srgbClr val="00B050"/>
                </a:solidFill>
                <a:latin typeface="Franklin Gothic Book"/>
              </a:rPr>
              <a:t> </a:t>
            </a:r>
            <a:r>
              <a:rPr lang="en-US" sz="3100" b="1" strike="noStrike" spc="-1">
                <a:solidFill>
                  <a:srgbClr val="00B050"/>
                </a:solidFill>
                <a:latin typeface="Symbol"/>
              </a:rPr>
              <a:t></a:t>
            </a:r>
            <a:r>
              <a:rPr lang="en-US" sz="3100" b="1" strike="noStrike" spc="-1">
                <a:solidFill>
                  <a:srgbClr val="00B050"/>
                </a:solidFill>
                <a:latin typeface="Franklin Gothic Book"/>
              </a:rPr>
              <a:t> </a:t>
            </a:r>
            <a:r>
              <a:rPr lang="en-US" sz="3100" b="1" i="1" strike="noStrike" spc="-1">
                <a:solidFill>
                  <a:srgbClr val="00B050"/>
                </a:solidFill>
                <a:latin typeface="Franklin Gothic Book"/>
              </a:rPr>
              <a:t>s</a:t>
            </a:r>
            <a:r>
              <a:rPr lang="en-US" sz="3100" b="1" strike="noStrike" spc="-1">
                <a:solidFill>
                  <a:srgbClr val="00B050"/>
                </a:solidFill>
                <a:latin typeface="Franklin Gothic Book"/>
              </a:rPr>
              <a:t> to be valid.</a:t>
            </a:r>
            <a:endParaRPr lang="en-US" sz="3100" b="0" strike="noStrike" spc="-1">
              <a:latin typeface="Arial"/>
            </a:endParaRPr>
          </a:p>
          <a:p>
            <a:pPr marL="841320" lvl="1" indent="-513720" algn="just">
              <a:lnSpc>
                <a:spcPct val="100000"/>
              </a:lnSpc>
              <a:spcBef>
                <a:spcPts val="621"/>
              </a:spcBef>
              <a:buClr>
                <a:srgbClr val="8F9967"/>
              </a:buClr>
              <a:buSzPct val="60000"/>
              <a:buFont typeface="Constantia"/>
              <a:buAutoNum type="arabicPeriod"/>
            </a:pPr>
            <a:r>
              <a:rPr lang="en-US" sz="3100" b="1" i="1" strike="noStrike" spc="-1">
                <a:solidFill>
                  <a:srgbClr val="00B050"/>
                </a:solidFill>
                <a:latin typeface="Franklin Gothic Book"/>
              </a:rPr>
              <a:t>r,</a:t>
            </a:r>
            <a:r>
              <a:rPr lang="en-US" sz="3100" b="1" strike="noStrike" spc="-1">
                <a:solidFill>
                  <a:srgbClr val="00B050"/>
                </a:solidFill>
                <a:latin typeface="Franklin Gothic Book"/>
              </a:rPr>
              <a:t> </a:t>
            </a:r>
            <a:r>
              <a:rPr lang="en-US" sz="3100" b="1" i="1" strike="noStrike" spc="-1">
                <a:solidFill>
                  <a:srgbClr val="00B050"/>
                </a:solidFill>
                <a:latin typeface="Franklin Gothic Book"/>
              </a:rPr>
              <a:t>s</a:t>
            </a:r>
            <a:r>
              <a:rPr lang="en-US" sz="3100" b="1" strike="noStrike" spc="-1">
                <a:solidFill>
                  <a:srgbClr val="00B050"/>
                </a:solidFill>
                <a:latin typeface="Franklin Gothic Book"/>
              </a:rPr>
              <a:t> must have the </a:t>
            </a:r>
            <a:r>
              <a:rPr lang="en-US" sz="3100" b="1" i="1" strike="noStrike" spc="-1">
                <a:solidFill>
                  <a:srgbClr val="00B050"/>
                </a:solidFill>
                <a:latin typeface="Franklin Gothic Book"/>
              </a:rPr>
              <a:t>same </a:t>
            </a:r>
            <a:r>
              <a:rPr lang="en-US" sz="3100" b="1" strike="noStrike" spc="-1">
                <a:solidFill>
                  <a:srgbClr val="00B050"/>
                </a:solidFill>
                <a:latin typeface="Franklin Gothic Book"/>
              </a:rPr>
              <a:t>arity (same number of attributes)</a:t>
            </a:r>
            <a:endParaRPr lang="en-US" sz="3100" b="0" strike="noStrike" spc="-1">
              <a:latin typeface="Arial"/>
            </a:endParaRPr>
          </a:p>
          <a:p>
            <a:pPr marL="841320" lvl="1" indent="-513720" algn="just">
              <a:lnSpc>
                <a:spcPct val="100000"/>
              </a:lnSpc>
              <a:spcBef>
                <a:spcPts val="621"/>
              </a:spcBef>
              <a:buClr>
                <a:srgbClr val="8F9967"/>
              </a:buClr>
              <a:buSzPct val="60000"/>
              <a:buFont typeface="Constantia"/>
              <a:buAutoNum type="arabicPeriod"/>
            </a:pPr>
            <a:r>
              <a:rPr lang="en-US" sz="3100" b="1" strike="noStrike" spc="-1">
                <a:solidFill>
                  <a:srgbClr val="00B050"/>
                </a:solidFill>
                <a:latin typeface="Franklin Gothic Book"/>
              </a:rPr>
              <a:t>	The attribute domains must be compatible (example: 2</a:t>
            </a:r>
            <a:r>
              <a:rPr lang="en-US" sz="3100" b="1" strike="noStrike" spc="-1" baseline="30000">
                <a:solidFill>
                  <a:srgbClr val="00B050"/>
                </a:solidFill>
                <a:latin typeface="Franklin Gothic Book"/>
              </a:rPr>
              <a:t>nd</a:t>
            </a:r>
            <a:r>
              <a:rPr lang="en-US" sz="3100" b="1" strike="noStrike" spc="-1">
                <a:solidFill>
                  <a:srgbClr val="00B050"/>
                </a:solidFill>
                <a:latin typeface="Franklin Gothic Book"/>
              </a:rPr>
              <a:t> column	of </a:t>
            </a:r>
            <a:r>
              <a:rPr lang="en-US" sz="3100" b="1" i="1" strike="noStrike" spc="-1">
                <a:solidFill>
                  <a:srgbClr val="00B050"/>
                </a:solidFill>
                <a:latin typeface="Franklin Gothic Book"/>
              </a:rPr>
              <a:t>r</a:t>
            </a:r>
            <a:r>
              <a:rPr lang="en-US" sz="3100" b="1" strike="noStrike" spc="-1">
                <a:solidFill>
                  <a:srgbClr val="00B050"/>
                </a:solidFill>
                <a:latin typeface="Franklin Gothic Book"/>
              </a:rPr>
              <a:t> deals with the same type of values as does the 2</a:t>
            </a:r>
            <a:r>
              <a:rPr lang="en-US" sz="3100" b="1" strike="noStrike" spc="-1" baseline="30000">
                <a:solidFill>
                  <a:srgbClr val="00B050"/>
                </a:solidFill>
                <a:latin typeface="Franklin Gothic Book"/>
              </a:rPr>
              <a:t>nd</a:t>
            </a:r>
            <a:r>
              <a:rPr lang="en-US" sz="3100" b="1" strike="noStrike" spc="-1">
                <a:solidFill>
                  <a:srgbClr val="00B050"/>
                </a:solidFill>
                <a:latin typeface="Franklin Gothic Book"/>
              </a:rPr>
              <a:t> column of </a:t>
            </a:r>
            <a:r>
              <a:rPr lang="en-US" sz="3100" b="1" i="1" strike="noStrike" spc="-1">
                <a:solidFill>
                  <a:srgbClr val="00B050"/>
                </a:solidFill>
                <a:latin typeface="Franklin Gothic Book"/>
              </a:rPr>
              <a:t>s</a:t>
            </a:r>
            <a:r>
              <a:rPr lang="en-US" sz="3100" b="1" strike="noStrike" spc="-1">
                <a:solidFill>
                  <a:srgbClr val="00B050"/>
                </a:solidFill>
                <a:latin typeface="Franklin Gothic Book"/>
              </a:rPr>
              <a:t>)</a:t>
            </a:r>
            <a:endParaRPr lang="en-US" sz="3100" b="0" strike="noStrike" spc="-1">
              <a:latin typeface="Arial"/>
            </a:endParaRPr>
          </a:p>
          <a:p>
            <a:pPr marL="343080" indent="-342360" algn="just">
              <a:lnSpc>
                <a:spcPct val="140000"/>
              </a:lnSpc>
              <a:spcBef>
                <a:spcPts val="680"/>
              </a:spcBef>
              <a:buClr>
                <a:srgbClr val="CC9933"/>
              </a:buClr>
              <a:buSzPct val="65000"/>
              <a:buFont typeface="Wingdings" charset="2"/>
              <a:buChar char=""/>
            </a:pP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Example: to find all customers with either an account or a loan</a:t>
            </a:r>
            <a:r>
              <a:t/>
            </a:r>
            <a:br/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   </a:t>
            </a:r>
            <a:r>
              <a:rPr lang="en-US" sz="3400" b="1" strike="noStrike" spc="-1">
                <a:solidFill>
                  <a:srgbClr val="002600"/>
                </a:solidFill>
                <a:latin typeface="Symbol"/>
              </a:rPr>
              <a:t></a:t>
            </a:r>
            <a:r>
              <a:rPr lang="en-US" sz="3400" b="1" i="1" strike="noStrike" spc="-1" baseline="-25000">
                <a:solidFill>
                  <a:srgbClr val="002600"/>
                </a:solidFill>
                <a:latin typeface="Franklin Gothic Book"/>
              </a:rPr>
              <a:t>customer_name</a:t>
            </a:r>
            <a:r>
              <a:rPr lang="en-US" sz="3400" b="1" strike="noStrike" spc="-1">
                <a:solidFill>
                  <a:srgbClr val="002600"/>
                </a:solidFill>
                <a:latin typeface="Franklin Gothic Book"/>
              </a:rPr>
              <a:t> (</a:t>
            </a:r>
            <a:r>
              <a:rPr lang="en-US" sz="3400" b="1" i="1" strike="noStrike" spc="-1">
                <a:solidFill>
                  <a:srgbClr val="002600"/>
                </a:solidFill>
                <a:latin typeface="Franklin Gothic Book"/>
              </a:rPr>
              <a:t>depositor</a:t>
            </a:r>
            <a:r>
              <a:rPr lang="en-US" sz="3400" b="1" strike="noStrike" spc="-1">
                <a:solidFill>
                  <a:srgbClr val="002600"/>
                </a:solidFill>
                <a:latin typeface="Franklin Gothic Book"/>
              </a:rPr>
              <a:t>)   </a:t>
            </a:r>
            <a:r>
              <a:rPr lang="en-US" sz="3400" b="1" strike="noStrike" spc="-1">
                <a:solidFill>
                  <a:srgbClr val="002600"/>
                </a:solidFill>
                <a:latin typeface="Symbol"/>
              </a:rPr>
              <a:t></a:t>
            </a:r>
            <a:r>
              <a:rPr lang="en-US" sz="3400" b="1" strike="noStrike" spc="-1">
                <a:solidFill>
                  <a:srgbClr val="002600"/>
                </a:solidFill>
                <a:latin typeface="Franklin Gothic Book"/>
              </a:rPr>
              <a:t>  </a:t>
            </a:r>
            <a:r>
              <a:rPr lang="en-US" sz="3400" b="1" strike="noStrike" spc="-1">
                <a:solidFill>
                  <a:srgbClr val="002600"/>
                </a:solidFill>
                <a:latin typeface="Symbol"/>
              </a:rPr>
              <a:t></a:t>
            </a:r>
            <a:r>
              <a:rPr lang="en-US" sz="3400" b="1" i="1" strike="noStrike" spc="-1" baseline="-25000">
                <a:solidFill>
                  <a:srgbClr val="002600"/>
                </a:solidFill>
                <a:latin typeface="Franklin Gothic Book"/>
              </a:rPr>
              <a:t>customer_name</a:t>
            </a:r>
            <a:r>
              <a:rPr lang="en-US" sz="3400" b="1" strike="noStrike" spc="-1">
                <a:solidFill>
                  <a:srgbClr val="002600"/>
                </a:solidFill>
                <a:latin typeface="Franklin Gothic Book"/>
              </a:rPr>
              <a:t> (</a:t>
            </a:r>
            <a:r>
              <a:rPr lang="en-US" sz="3400" b="1" i="1" strike="noStrike" spc="-1">
                <a:solidFill>
                  <a:srgbClr val="002600"/>
                </a:solidFill>
                <a:latin typeface="Franklin Gothic Book"/>
              </a:rPr>
              <a:t>borrower)</a:t>
            </a:r>
            <a:endParaRPr lang="en-US" sz="3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457200" y="277920"/>
            <a:ext cx="822888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002600"/>
                </a:solidFill>
                <a:latin typeface="Constantia"/>
              </a:rPr>
              <a:t>Union Operation – Example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798480" y="1077840"/>
            <a:ext cx="6860520" cy="33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90000"/>
              </a:lnSpc>
              <a:spcBef>
                <a:spcPts val="601"/>
              </a:spcBef>
              <a:buClr>
                <a:srgbClr val="CC9933"/>
              </a:buClr>
              <a:buSzPct val="65000"/>
              <a:buFont typeface="Wingdings" charset="2"/>
              <a:buChar char=""/>
            </a:pPr>
            <a:r>
              <a:rPr lang="en-US" sz="3000" b="1" strike="noStrike" spc="-1">
                <a:solidFill>
                  <a:srgbClr val="002600"/>
                </a:solidFill>
                <a:latin typeface="Franklin Gothic Book"/>
              </a:rPr>
              <a:t>Relations </a:t>
            </a:r>
            <a:r>
              <a:rPr lang="en-US" sz="3000" b="1" i="1" strike="noStrike" spc="-1">
                <a:solidFill>
                  <a:srgbClr val="002600"/>
                </a:solidFill>
                <a:latin typeface="Franklin Gothic Book"/>
              </a:rPr>
              <a:t>r, s: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232" name="CustomShape 3"/>
          <p:cNvSpPr/>
          <p:nvPr/>
        </p:nvSpPr>
        <p:spPr>
          <a:xfrm>
            <a:off x="798480" y="4191120"/>
            <a:ext cx="702864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90000"/>
              </a:lnSpc>
              <a:spcBef>
                <a:spcPts val="1539"/>
              </a:spcBef>
              <a:buClr>
                <a:srgbClr val="002600"/>
              </a:buClr>
              <a:buSzPct val="90000"/>
              <a:buFont typeface="Monotype Sorts" charset="2"/>
              <a:buChar char=""/>
            </a:pPr>
            <a:r>
              <a:rPr lang="en-US" sz="4400" b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r </a:t>
            </a:r>
            <a:r>
              <a:rPr lang="en-US" sz="4400" b="1" strike="noStrike" spc="-1">
                <a:solidFill>
                  <a:srgbClr val="002600"/>
                </a:solidFill>
                <a:latin typeface="Symbol"/>
                <a:ea typeface="DejaVu Sans"/>
              </a:rPr>
              <a:t></a:t>
            </a:r>
            <a:r>
              <a:rPr lang="en-US" sz="4400" b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 s: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33" name="CustomShape 4"/>
          <p:cNvSpPr/>
          <p:nvPr/>
        </p:nvSpPr>
        <p:spPr>
          <a:xfrm>
            <a:off x="3086280" y="1104840"/>
            <a:ext cx="456480" cy="456480"/>
          </a:xfrm>
          <a:prstGeom prst="rect">
            <a:avLst/>
          </a:prstGeom>
          <a:solidFill>
            <a:srgbClr val="92D050"/>
          </a:solidFill>
          <a:ln w="9360">
            <a:solidFill>
              <a:srgbClr val="00B05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4" name="CustomShape 5"/>
          <p:cNvSpPr/>
          <p:nvPr/>
        </p:nvSpPr>
        <p:spPr>
          <a:xfrm>
            <a:off x="3543480" y="1104840"/>
            <a:ext cx="456480" cy="456480"/>
          </a:xfrm>
          <a:prstGeom prst="rect">
            <a:avLst/>
          </a:prstGeom>
          <a:solidFill>
            <a:srgbClr val="92D050"/>
          </a:solidFill>
          <a:ln w="9360">
            <a:solidFill>
              <a:srgbClr val="00B05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B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5" name="CustomShape 6"/>
          <p:cNvSpPr/>
          <p:nvPr/>
        </p:nvSpPr>
        <p:spPr>
          <a:xfrm>
            <a:off x="3086280" y="1638360"/>
            <a:ext cx="456480" cy="1294560"/>
          </a:xfrm>
          <a:prstGeom prst="rect">
            <a:avLst/>
          </a:prstGeom>
          <a:solidFill>
            <a:srgbClr val="92D050"/>
          </a:solidFill>
          <a:ln w="9360">
            <a:solidFill>
              <a:srgbClr val="00B05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5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Symbol"/>
                <a:ea typeface="DejaVu Sans"/>
              </a:rPr>
              <a:t>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Symbol"/>
                <a:ea typeface="DejaVu Sans"/>
              </a:rPr>
              <a:t>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Symbol"/>
                <a:ea typeface="DejaVu Sans"/>
              </a:rPr>
              <a:t>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6" name="CustomShape 7"/>
          <p:cNvSpPr/>
          <p:nvPr/>
        </p:nvSpPr>
        <p:spPr>
          <a:xfrm>
            <a:off x="3543480" y="1638360"/>
            <a:ext cx="456480" cy="1294560"/>
          </a:xfrm>
          <a:prstGeom prst="rect">
            <a:avLst/>
          </a:prstGeom>
          <a:solidFill>
            <a:srgbClr val="92D050"/>
          </a:solidFill>
          <a:ln w="9360">
            <a:solidFill>
              <a:srgbClr val="00B05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5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7" name="CustomShape 8"/>
          <p:cNvSpPr/>
          <p:nvPr/>
        </p:nvSpPr>
        <p:spPr>
          <a:xfrm>
            <a:off x="5219640" y="1104840"/>
            <a:ext cx="456480" cy="456480"/>
          </a:xfrm>
          <a:prstGeom prst="rect">
            <a:avLst/>
          </a:prstGeom>
          <a:solidFill>
            <a:srgbClr val="92D050"/>
          </a:solidFill>
          <a:ln w="9360">
            <a:solidFill>
              <a:srgbClr val="00B05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8" name="CustomShape 9"/>
          <p:cNvSpPr/>
          <p:nvPr/>
        </p:nvSpPr>
        <p:spPr>
          <a:xfrm>
            <a:off x="5676840" y="1104840"/>
            <a:ext cx="456480" cy="456480"/>
          </a:xfrm>
          <a:prstGeom prst="rect">
            <a:avLst/>
          </a:prstGeom>
          <a:solidFill>
            <a:srgbClr val="92D050"/>
          </a:solidFill>
          <a:ln w="9360">
            <a:solidFill>
              <a:srgbClr val="00B05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B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9" name="CustomShape 10"/>
          <p:cNvSpPr/>
          <p:nvPr/>
        </p:nvSpPr>
        <p:spPr>
          <a:xfrm>
            <a:off x="5219640" y="1638360"/>
            <a:ext cx="456480" cy="913680"/>
          </a:xfrm>
          <a:prstGeom prst="rect">
            <a:avLst/>
          </a:prstGeom>
          <a:solidFill>
            <a:srgbClr val="92D050"/>
          </a:solidFill>
          <a:ln w="9360">
            <a:solidFill>
              <a:srgbClr val="00B05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5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Symbol"/>
                <a:ea typeface="DejaVu Sans"/>
              </a:rPr>
              <a:t>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Symbol"/>
                <a:ea typeface="DejaVu Sans"/>
              </a:rPr>
              <a:t>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40" name="CustomShape 11"/>
          <p:cNvSpPr/>
          <p:nvPr/>
        </p:nvSpPr>
        <p:spPr>
          <a:xfrm>
            <a:off x="5676840" y="1638360"/>
            <a:ext cx="456480" cy="913680"/>
          </a:xfrm>
          <a:prstGeom prst="rect">
            <a:avLst/>
          </a:prstGeom>
          <a:solidFill>
            <a:srgbClr val="92D050"/>
          </a:solidFill>
          <a:ln w="9360">
            <a:solidFill>
              <a:srgbClr val="00B05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5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41" name="CustomShape 12"/>
          <p:cNvSpPr/>
          <p:nvPr/>
        </p:nvSpPr>
        <p:spPr>
          <a:xfrm>
            <a:off x="3315600" y="2788560"/>
            <a:ext cx="455040" cy="76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  <a:spcBef>
                <a:spcPts val="2200"/>
              </a:spcBef>
            </a:pPr>
            <a:r>
              <a:rPr lang="en-US" sz="44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r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42" name="CustomShape 13"/>
          <p:cNvSpPr/>
          <p:nvPr/>
        </p:nvSpPr>
        <p:spPr>
          <a:xfrm>
            <a:off x="5398560" y="2431440"/>
            <a:ext cx="511560" cy="76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  <a:spcBef>
                <a:spcPts val="2200"/>
              </a:spcBef>
            </a:pPr>
            <a:r>
              <a:rPr lang="en-US" sz="44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43" name="CustomShape 14"/>
          <p:cNvSpPr/>
          <p:nvPr/>
        </p:nvSpPr>
        <p:spPr>
          <a:xfrm>
            <a:off x="4152960" y="3594240"/>
            <a:ext cx="456480" cy="456480"/>
          </a:xfrm>
          <a:prstGeom prst="rect">
            <a:avLst/>
          </a:prstGeom>
          <a:solidFill>
            <a:srgbClr val="92D050"/>
          </a:solidFill>
          <a:ln w="9360">
            <a:solidFill>
              <a:srgbClr val="00B05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44" name="CustomShape 15"/>
          <p:cNvSpPr/>
          <p:nvPr/>
        </p:nvSpPr>
        <p:spPr>
          <a:xfrm>
            <a:off x="4610160" y="3594240"/>
            <a:ext cx="456480" cy="456480"/>
          </a:xfrm>
          <a:prstGeom prst="rect">
            <a:avLst/>
          </a:prstGeom>
          <a:solidFill>
            <a:srgbClr val="92D050"/>
          </a:solidFill>
          <a:ln w="9360">
            <a:solidFill>
              <a:srgbClr val="00B05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B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45" name="CustomShape 16"/>
          <p:cNvSpPr/>
          <p:nvPr/>
        </p:nvSpPr>
        <p:spPr>
          <a:xfrm>
            <a:off x="4152960" y="4127400"/>
            <a:ext cx="456480" cy="1675800"/>
          </a:xfrm>
          <a:prstGeom prst="rect">
            <a:avLst/>
          </a:prstGeom>
          <a:solidFill>
            <a:srgbClr val="92D050"/>
          </a:solidFill>
          <a:ln w="9360">
            <a:solidFill>
              <a:srgbClr val="00B05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5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Symbol"/>
                <a:ea typeface="DejaVu Sans"/>
              </a:rPr>
              <a:t>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Symbol"/>
                <a:ea typeface="DejaVu Sans"/>
              </a:rPr>
              <a:t>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Symbol"/>
                <a:ea typeface="DejaVu Sans"/>
              </a:rPr>
              <a:t>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Symbol"/>
                <a:ea typeface="DejaVu Sans"/>
              </a:rPr>
              <a:t>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46" name="CustomShape 17"/>
          <p:cNvSpPr/>
          <p:nvPr/>
        </p:nvSpPr>
        <p:spPr>
          <a:xfrm>
            <a:off x="4610160" y="4127400"/>
            <a:ext cx="456480" cy="1675800"/>
          </a:xfrm>
          <a:prstGeom prst="rect">
            <a:avLst/>
          </a:prstGeom>
          <a:solidFill>
            <a:srgbClr val="92D050"/>
          </a:solidFill>
          <a:ln w="9360">
            <a:solidFill>
              <a:srgbClr val="00B05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5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3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457200" y="277920"/>
            <a:ext cx="822888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002600"/>
                </a:solidFill>
                <a:latin typeface="Constantia"/>
              </a:rPr>
              <a:t>Set Difference Operation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457200" y="1077840"/>
            <a:ext cx="8228880" cy="501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1800"/>
              </a:spcBef>
              <a:buClr>
                <a:srgbClr val="CC9933"/>
              </a:buClr>
              <a:buSzPct val="65000"/>
              <a:buFont typeface="Wingdings" charset="2"/>
              <a:buChar char=""/>
            </a:pP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Notation </a:t>
            </a:r>
            <a:r>
              <a:rPr lang="en-US" sz="3000" b="1" i="1" strike="noStrike" spc="-1">
                <a:solidFill>
                  <a:srgbClr val="FF0000"/>
                </a:solidFill>
                <a:latin typeface="Franklin Gothic Book"/>
              </a:rPr>
              <a:t>r – s</a:t>
            </a:r>
            <a:endParaRPr lang="en-US" sz="3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01"/>
              </a:spcBef>
              <a:buClr>
                <a:srgbClr val="CC9933"/>
              </a:buClr>
              <a:buSzPct val="65000"/>
              <a:buFont typeface="Wingdings" charset="2"/>
              <a:buChar char=""/>
            </a:pP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Defined as:</a:t>
            </a:r>
            <a:endParaRPr lang="en-US" sz="3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01"/>
              </a:spcBef>
            </a:pP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		</a:t>
            </a:r>
            <a:r>
              <a:rPr lang="en-US" sz="3000" b="1" strike="noStrike" spc="-1">
                <a:solidFill>
                  <a:srgbClr val="FF0000"/>
                </a:solidFill>
                <a:latin typeface="Franklin Gothic Book"/>
              </a:rPr>
              <a:t> </a:t>
            </a:r>
            <a:r>
              <a:rPr lang="en-US" sz="3000" b="1" i="1" strike="noStrike" spc="-1">
                <a:solidFill>
                  <a:srgbClr val="FF0000"/>
                </a:solidFill>
                <a:latin typeface="Franklin Gothic Book"/>
              </a:rPr>
              <a:t>r – s</a:t>
            </a:r>
            <a:r>
              <a:rPr lang="en-US" sz="3000" b="1" strike="noStrike" spc="-1">
                <a:solidFill>
                  <a:srgbClr val="FF0000"/>
                </a:solidFill>
                <a:latin typeface="Franklin Gothic Book"/>
              </a:rPr>
              <a:t>  = {</a:t>
            </a:r>
            <a:r>
              <a:rPr lang="en-US" sz="3000" b="1" i="1" strike="noStrike" spc="-1">
                <a:solidFill>
                  <a:srgbClr val="FF0000"/>
                </a:solidFill>
                <a:latin typeface="Franklin Gothic Book"/>
              </a:rPr>
              <a:t>t</a:t>
            </a:r>
            <a:r>
              <a:rPr lang="en-US" sz="3000" b="1" strike="noStrike" spc="-1">
                <a:solidFill>
                  <a:srgbClr val="FF0000"/>
                </a:solidFill>
                <a:latin typeface="Franklin Gothic Book"/>
              </a:rPr>
              <a:t> | </a:t>
            </a:r>
            <a:r>
              <a:rPr lang="en-US" sz="3000" b="1" i="1" strike="noStrike" spc="-1">
                <a:solidFill>
                  <a:srgbClr val="FF0000"/>
                </a:solidFill>
                <a:latin typeface="Franklin Gothic Book"/>
              </a:rPr>
              <a:t>t</a:t>
            </a:r>
            <a:r>
              <a:rPr lang="en-US" sz="3000" b="1" strike="noStrike" spc="-1">
                <a:solidFill>
                  <a:srgbClr val="FF0000"/>
                </a:solidFill>
                <a:latin typeface="Franklin Gothic Book"/>
              </a:rPr>
              <a:t> </a:t>
            </a:r>
            <a:r>
              <a:rPr lang="en-US" sz="3000" b="1" strike="noStrike" spc="-1">
                <a:solidFill>
                  <a:srgbClr val="FF0000"/>
                </a:solidFill>
                <a:latin typeface="Symbol"/>
              </a:rPr>
              <a:t></a:t>
            </a:r>
            <a:r>
              <a:rPr lang="en-US" sz="3000" b="1" strike="noStrike" spc="-1">
                <a:solidFill>
                  <a:srgbClr val="FF0000"/>
                </a:solidFill>
                <a:latin typeface="Franklin Gothic Book"/>
              </a:rPr>
              <a:t> </a:t>
            </a:r>
            <a:r>
              <a:rPr lang="en-US" sz="3000" b="1" i="1" strike="noStrike" spc="-1">
                <a:solidFill>
                  <a:srgbClr val="FF0000"/>
                </a:solidFill>
                <a:latin typeface="Franklin Gothic Book"/>
              </a:rPr>
              <a:t>r</a:t>
            </a:r>
            <a:r>
              <a:rPr lang="en-US" sz="3000" b="1" strike="noStrike" spc="-1">
                <a:solidFill>
                  <a:srgbClr val="FF0000"/>
                </a:solidFill>
                <a:latin typeface="Franklin Gothic Book"/>
              </a:rPr>
              <a:t> and t </a:t>
            </a:r>
            <a:r>
              <a:rPr lang="en-US" sz="3000" b="1" strike="noStrike" spc="-1">
                <a:solidFill>
                  <a:srgbClr val="FF0000"/>
                </a:solidFill>
                <a:latin typeface="Symbol"/>
              </a:rPr>
              <a:t></a:t>
            </a:r>
            <a:r>
              <a:rPr lang="en-US" sz="3000" b="1" strike="noStrike" spc="-1">
                <a:solidFill>
                  <a:srgbClr val="FF0000"/>
                </a:solidFill>
                <a:latin typeface="Franklin Gothic Book"/>
              </a:rPr>
              <a:t> </a:t>
            </a:r>
            <a:r>
              <a:rPr lang="en-US" sz="3000" b="1" i="1" strike="noStrike" spc="-1">
                <a:solidFill>
                  <a:srgbClr val="FF0000"/>
                </a:solidFill>
                <a:latin typeface="Franklin Gothic Book"/>
              </a:rPr>
              <a:t>s</a:t>
            </a:r>
            <a:r>
              <a:rPr lang="en-US" sz="3000" b="1" strike="noStrike" spc="-1">
                <a:solidFill>
                  <a:srgbClr val="FF0000"/>
                </a:solidFill>
                <a:latin typeface="Franklin Gothic Book"/>
              </a:rPr>
              <a:t>}</a:t>
            </a:r>
            <a:endParaRPr lang="en-US" sz="3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01"/>
              </a:spcBef>
              <a:buClr>
                <a:srgbClr val="CC9933"/>
              </a:buClr>
              <a:buSzPct val="65000"/>
              <a:buFont typeface="Wingdings" charset="2"/>
              <a:buChar char=""/>
            </a:pPr>
            <a:r>
              <a:rPr lang="en-US" sz="3000" b="0" strike="noStrike" spc="-1">
                <a:solidFill>
                  <a:srgbClr val="00B050"/>
                </a:solidFill>
                <a:latin typeface="Franklin Gothic Book"/>
              </a:rPr>
              <a:t>Set differences must be taken between </a:t>
            </a:r>
            <a:r>
              <a:rPr lang="en-US" sz="3000" b="1" strike="noStrike" spc="-1">
                <a:solidFill>
                  <a:srgbClr val="00B050"/>
                </a:solidFill>
                <a:latin typeface="Franklin Gothic Book"/>
              </a:rPr>
              <a:t>compatible</a:t>
            </a:r>
            <a:r>
              <a:rPr lang="en-US" sz="3000" b="0" strike="noStrike" spc="-1">
                <a:solidFill>
                  <a:srgbClr val="00B050"/>
                </a:solidFill>
                <a:latin typeface="Franklin Gothic Book"/>
              </a:rPr>
              <a:t> relations.</a:t>
            </a:r>
            <a:endParaRPr lang="en-US" sz="3000" b="0" strike="noStrike" spc="-1">
              <a:latin typeface="Arial"/>
            </a:endParaRPr>
          </a:p>
          <a:p>
            <a:pPr marL="669960" lvl="1" indent="-324720">
              <a:lnSpc>
                <a:spcPct val="100000"/>
              </a:lnSpc>
              <a:spcBef>
                <a:spcPts val="519"/>
              </a:spcBef>
              <a:buClr>
                <a:srgbClr val="8F9967"/>
              </a:buClr>
              <a:buSzPct val="60000"/>
              <a:buFont typeface="Wingdings" charset="2"/>
              <a:buChar char=""/>
            </a:pPr>
            <a:r>
              <a:rPr lang="en-US" sz="2600" b="0" i="1" strike="noStrike" spc="-1">
                <a:solidFill>
                  <a:srgbClr val="00B050"/>
                </a:solidFill>
                <a:latin typeface="Franklin Gothic Book"/>
              </a:rPr>
              <a:t>r</a:t>
            </a:r>
            <a:r>
              <a:rPr lang="en-US" sz="2600" b="0" strike="noStrike" spc="-1">
                <a:solidFill>
                  <a:srgbClr val="00B050"/>
                </a:solidFill>
                <a:latin typeface="Franklin Gothic Book"/>
              </a:rPr>
              <a:t> and </a:t>
            </a:r>
            <a:r>
              <a:rPr lang="en-US" sz="2600" b="0" i="1" strike="noStrike" spc="-1">
                <a:solidFill>
                  <a:srgbClr val="00B050"/>
                </a:solidFill>
                <a:latin typeface="Franklin Gothic Book"/>
              </a:rPr>
              <a:t>s</a:t>
            </a:r>
            <a:r>
              <a:rPr lang="en-US" sz="2600" b="0" strike="noStrike" spc="-1">
                <a:solidFill>
                  <a:srgbClr val="00B050"/>
                </a:solidFill>
                <a:latin typeface="Franklin Gothic Book"/>
              </a:rPr>
              <a:t> must have the same arity</a:t>
            </a:r>
            <a:endParaRPr lang="en-US" sz="2600" b="0" strike="noStrike" spc="-1">
              <a:latin typeface="Arial"/>
            </a:endParaRPr>
          </a:p>
          <a:p>
            <a:pPr marL="669960" lvl="1" indent="-324720">
              <a:lnSpc>
                <a:spcPct val="100000"/>
              </a:lnSpc>
              <a:spcBef>
                <a:spcPts val="519"/>
              </a:spcBef>
              <a:buClr>
                <a:srgbClr val="8F9967"/>
              </a:buClr>
              <a:buSzPct val="60000"/>
              <a:buFont typeface="Wingdings" charset="2"/>
              <a:buChar char=""/>
            </a:pPr>
            <a:r>
              <a:rPr lang="en-US" sz="2600" b="0" strike="noStrike" spc="-1">
                <a:solidFill>
                  <a:srgbClr val="00B050"/>
                </a:solidFill>
                <a:latin typeface="Franklin Gothic Book"/>
              </a:rPr>
              <a:t>attribute domains of </a:t>
            </a:r>
            <a:r>
              <a:rPr lang="en-US" sz="2600" b="0" i="1" strike="noStrike" spc="-1">
                <a:solidFill>
                  <a:srgbClr val="00B050"/>
                </a:solidFill>
                <a:latin typeface="Franklin Gothic Book"/>
              </a:rPr>
              <a:t>r </a:t>
            </a:r>
            <a:r>
              <a:rPr lang="en-US" sz="2600" b="0" strike="noStrike" spc="-1">
                <a:solidFill>
                  <a:srgbClr val="00B050"/>
                </a:solidFill>
                <a:latin typeface="Franklin Gothic Book"/>
              </a:rPr>
              <a:t>and </a:t>
            </a:r>
            <a:r>
              <a:rPr lang="en-US" sz="2600" b="0" i="1" strike="noStrike" spc="-1">
                <a:solidFill>
                  <a:srgbClr val="00B050"/>
                </a:solidFill>
                <a:latin typeface="Franklin Gothic Book"/>
              </a:rPr>
              <a:t>s </a:t>
            </a:r>
            <a:r>
              <a:rPr lang="en-US" sz="2600" b="0" strike="noStrike" spc="-1">
                <a:solidFill>
                  <a:srgbClr val="00B050"/>
                </a:solidFill>
                <a:latin typeface="Franklin Gothic Book"/>
              </a:rPr>
              <a:t>must be compatible</a:t>
            </a:r>
            <a:endParaRPr lang="en-US" sz="26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01"/>
              </a:spcBef>
            </a:pP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609480" y="228600"/>
            <a:ext cx="8076600" cy="60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002600"/>
                </a:solidFill>
                <a:latin typeface="Constantia"/>
              </a:rPr>
              <a:t>Set Difference Operation – Example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798480" y="1077840"/>
            <a:ext cx="6860520" cy="33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90000"/>
              </a:lnSpc>
              <a:spcBef>
                <a:spcPts val="601"/>
              </a:spcBef>
              <a:buClr>
                <a:srgbClr val="CC9933"/>
              </a:buClr>
              <a:buSzPct val="65000"/>
              <a:buFont typeface="Wingdings" charset="2"/>
              <a:buChar char=""/>
            </a:pPr>
            <a:r>
              <a:rPr lang="en-US" sz="3000" b="1" strike="noStrike" spc="-1">
                <a:solidFill>
                  <a:srgbClr val="002600"/>
                </a:solidFill>
                <a:latin typeface="Franklin Gothic Book"/>
              </a:rPr>
              <a:t>Relations </a:t>
            </a:r>
            <a:r>
              <a:rPr lang="en-US" sz="3000" b="1" i="1" strike="noStrike" spc="-1">
                <a:solidFill>
                  <a:srgbClr val="002600"/>
                </a:solidFill>
                <a:latin typeface="Franklin Gothic Book"/>
              </a:rPr>
              <a:t>r</a:t>
            </a:r>
            <a:r>
              <a:rPr lang="en-US" sz="3000" b="1" strike="noStrike" spc="-1">
                <a:solidFill>
                  <a:srgbClr val="002600"/>
                </a:solidFill>
                <a:latin typeface="Franklin Gothic Book"/>
              </a:rPr>
              <a:t>, </a:t>
            </a:r>
            <a:r>
              <a:rPr lang="en-US" sz="3000" b="1" i="1" strike="noStrike" spc="-1">
                <a:solidFill>
                  <a:srgbClr val="002600"/>
                </a:solidFill>
                <a:latin typeface="Franklin Gothic Book"/>
              </a:rPr>
              <a:t>s</a:t>
            </a:r>
            <a:r>
              <a:rPr lang="en-US" sz="3000" b="1" strike="noStrike" spc="-1">
                <a:solidFill>
                  <a:srgbClr val="002600"/>
                </a:solidFill>
                <a:latin typeface="Franklin Gothic Book"/>
              </a:rPr>
              <a:t>: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251" name="CustomShape 3"/>
          <p:cNvSpPr/>
          <p:nvPr/>
        </p:nvSpPr>
        <p:spPr>
          <a:xfrm>
            <a:off x="798480" y="3809880"/>
            <a:ext cx="702864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90000"/>
              </a:lnSpc>
              <a:spcBef>
                <a:spcPts val="1539"/>
              </a:spcBef>
              <a:buClr>
                <a:srgbClr val="002600"/>
              </a:buClr>
              <a:buSzPct val="90000"/>
              <a:buFont typeface="Monotype Sorts" charset="2"/>
              <a:buChar char=""/>
            </a:pPr>
            <a:r>
              <a:rPr lang="en-US" sz="44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r  – s: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52" name="CustomShape 4"/>
          <p:cNvSpPr/>
          <p:nvPr/>
        </p:nvSpPr>
        <p:spPr>
          <a:xfrm>
            <a:off x="3124080" y="1168560"/>
            <a:ext cx="456480" cy="456480"/>
          </a:xfrm>
          <a:prstGeom prst="rect">
            <a:avLst/>
          </a:prstGeom>
          <a:solidFill>
            <a:srgbClr val="92D050"/>
          </a:solidFill>
          <a:ln w="9360">
            <a:solidFill>
              <a:srgbClr val="00B05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3" name="CustomShape 5"/>
          <p:cNvSpPr/>
          <p:nvPr/>
        </p:nvSpPr>
        <p:spPr>
          <a:xfrm>
            <a:off x="3581280" y="1168560"/>
            <a:ext cx="456480" cy="456480"/>
          </a:xfrm>
          <a:prstGeom prst="rect">
            <a:avLst/>
          </a:prstGeom>
          <a:solidFill>
            <a:srgbClr val="92D050"/>
          </a:solidFill>
          <a:ln w="9360">
            <a:solidFill>
              <a:srgbClr val="00B05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B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4" name="CustomShape 6"/>
          <p:cNvSpPr/>
          <p:nvPr/>
        </p:nvSpPr>
        <p:spPr>
          <a:xfrm>
            <a:off x="3124080" y="1701720"/>
            <a:ext cx="456480" cy="1294560"/>
          </a:xfrm>
          <a:prstGeom prst="rect">
            <a:avLst/>
          </a:prstGeom>
          <a:solidFill>
            <a:srgbClr val="92D050"/>
          </a:solidFill>
          <a:ln w="9360">
            <a:solidFill>
              <a:srgbClr val="00B05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5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Symbol"/>
                <a:ea typeface="DejaVu Sans"/>
              </a:rPr>
              <a:t>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Symbol"/>
                <a:ea typeface="DejaVu Sans"/>
              </a:rPr>
              <a:t>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Symbol"/>
                <a:ea typeface="DejaVu Sans"/>
              </a:rPr>
              <a:t>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5" name="CustomShape 7"/>
          <p:cNvSpPr/>
          <p:nvPr/>
        </p:nvSpPr>
        <p:spPr>
          <a:xfrm>
            <a:off x="3581280" y="1701720"/>
            <a:ext cx="456480" cy="1294560"/>
          </a:xfrm>
          <a:prstGeom prst="rect">
            <a:avLst/>
          </a:prstGeom>
          <a:solidFill>
            <a:srgbClr val="92D050"/>
          </a:solidFill>
          <a:ln w="9360">
            <a:solidFill>
              <a:srgbClr val="00B05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5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6" name="CustomShape 8"/>
          <p:cNvSpPr/>
          <p:nvPr/>
        </p:nvSpPr>
        <p:spPr>
          <a:xfrm>
            <a:off x="5257800" y="1168560"/>
            <a:ext cx="456480" cy="456480"/>
          </a:xfrm>
          <a:prstGeom prst="rect">
            <a:avLst/>
          </a:prstGeom>
          <a:solidFill>
            <a:srgbClr val="92D050"/>
          </a:solidFill>
          <a:ln w="9360">
            <a:solidFill>
              <a:srgbClr val="00B05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7" name="CustomShape 9"/>
          <p:cNvSpPr/>
          <p:nvPr/>
        </p:nvSpPr>
        <p:spPr>
          <a:xfrm>
            <a:off x="5715000" y="1168560"/>
            <a:ext cx="456480" cy="456480"/>
          </a:xfrm>
          <a:prstGeom prst="rect">
            <a:avLst/>
          </a:prstGeom>
          <a:solidFill>
            <a:srgbClr val="92D050"/>
          </a:solidFill>
          <a:ln w="9360">
            <a:solidFill>
              <a:srgbClr val="00B05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B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8" name="CustomShape 10"/>
          <p:cNvSpPr/>
          <p:nvPr/>
        </p:nvSpPr>
        <p:spPr>
          <a:xfrm>
            <a:off x="5257800" y="1701720"/>
            <a:ext cx="456480" cy="913680"/>
          </a:xfrm>
          <a:prstGeom prst="rect">
            <a:avLst/>
          </a:prstGeom>
          <a:solidFill>
            <a:srgbClr val="92D050"/>
          </a:solidFill>
          <a:ln w="9360">
            <a:solidFill>
              <a:srgbClr val="00B05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5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Symbol"/>
                <a:ea typeface="DejaVu Sans"/>
              </a:rPr>
              <a:t>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Symbol"/>
                <a:ea typeface="DejaVu Sans"/>
              </a:rPr>
              <a:t>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9" name="CustomShape 11"/>
          <p:cNvSpPr/>
          <p:nvPr/>
        </p:nvSpPr>
        <p:spPr>
          <a:xfrm>
            <a:off x="5715000" y="1701720"/>
            <a:ext cx="456480" cy="913680"/>
          </a:xfrm>
          <a:prstGeom prst="rect">
            <a:avLst/>
          </a:prstGeom>
          <a:solidFill>
            <a:srgbClr val="92D050"/>
          </a:solidFill>
          <a:ln w="9360">
            <a:solidFill>
              <a:srgbClr val="00B05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5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0" name="CustomShape 12"/>
          <p:cNvSpPr/>
          <p:nvPr/>
        </p:nvSpPr>
        <p:spPr>
          <a:xfrm>
            <a:off x="3353760" y="2799720"/>
            <a:ext cx="455040" cy="76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  <a:spcBef>
                <a:spcPts val="2200"/>
              </a:spcBef>
            </a:pPr>
            <a:r>
              <a:rPr lang="en-US" sz="44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r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61" name="CustomShape 13"/>
          <p:cNvSpPr/>
          <p:nvPr/>
        </p:nvSpPr>
        <p:spPr>
          <a:xfrm>
            <a:off x="5436720" y="2495160"/>
            <a:ext cx="511560" cy="76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  <a:spcBef>
                <a:spcPts val="2200"/>
              </a:spcBef>
            </a:pPr>
            <a:r>
              <a:rPr lang="en-US" sz="44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62" name="CustomShape 14"/>
          <p:cNvSpPr/>
          <p:nvPr/>
        </p:nvSpPr>
        <p:spPr>
          <a:xfrm>
            <a:off x="4191120" y="3911760"/>
            <a:ext cx="456480" cy="456480"/>
          </a:xfrm>
          <a:prstGeom prst="rect">
            <a:avLst/>
          </a:prstGeom>
          <a:solidFill>
            <a:srgbClr val="92D050"/>
          </a:solidFill>
          <a:ln w="9360">
            <a:solidFill>
              <a:srgbClr val="00B05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3" name="CustomShape 15"/>
          <p:cNvSpPr/>
          <p:nvPr/>
        </p:nvSpPr>
        <p:spPr>
          <a:xfrm>
            <a:off x="4648320" y="3911760"/>
            <a:ext cx="456480" cy="456480"/>
          </a:xfrm>
          <a:prstGeom prst="rect">
            <a:avLst/>
          </a:prstGeom>
          <a:solidFill>
            <a:srgbClr val="92D050"/>
          </a:solidFill>
          <a:ln w="9360">
            <a:solidFill>
              <a:srgbClr val="00B05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B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4" name="CustomShape 16"/>
          <p:cNvSpPr/>
          <p:nvPr/>
        </p:nvSpPr>
        <p:spPr>
          <a:xfrm>
            <a:off x="4191120" y="4444920"/>
            <a:ext cx="456480" cy="913680"/>
          </a:xfrm>
          <a:prstGeom prst="rect">
            <a:avLst/>
          </a:prstGeom>
          <a:solidFill>
            <a:srgbClr val="92D050"/>
          </a:solidFill>
          <a:ln w="9360">
            <a:solidFill>
              <a:srgbClr val="00B05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5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Symbol"/>
                <a:ea typeface="DejaVu Sans"/>
              </a:rPr>
              <a:t>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Symbol"/>
                <a:ea typeface="DejaVu Sans"/>
              </a:rPr>
              <a:t>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5" name="CustomShape 17"/>
          <p:cNvSpPr/>
          <p:nvPr/>
        </p:nvSpPr>
        <p:spPr>
          <a:xfrm>
            <a:off x="4648320" y="4444920"/>
            <a:ext cx="456480" cy="913680"/>
          </a:xfrm>
          <a:prstGeom prst="rect">
            <a:avLst/>
          </a:prstGeom>
          <a:solidFill>
            <a:srgbClr val="92D050"/>
          </a:solidFill>
          <a:ln w="9360">
            <a:solidFill>
              <a:srgbClr val="00B05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5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457200" y="277920"/>
            <a:ext cx="822888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002600"/>
                </a:solidFill>
                <a:latin typeface="Constantia"/>
              </a:rPr>
              <a:t>Cartesian-Product Operation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267" name="CustomShape 2"/>
          <p:cNvSpPr/>
          <p:nvPr/>
        </p:nvSpPr>
        <p:spPr>
          <a:xfrm>
            <a:off x="533520" y="1077840"/>
            <a:ext cx="8112960" cy="501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601"/>
              </a:spcBef>
              <a:buClr>
                <a:srgbClr val="CC9933"/>
              </a:buClr>
              <a:buSzPct val="65000"/>
              <a:buFont typeface="Wingdings" charset="2"/>
              <a:buChar char=""/>
            </a:pP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Notation</a:t>
            </a:r>
            <a:r>
              <a:rPr lang="en-US" sz="3000" b="0" i="1" strike="noStrike" spc="-1">
                <a:solidFill>
                  <a:srgbClr val="002600"/>
                </a:solidFill>
                <a:latin typeface="Franklin Gothic Book"/>
              </a:rPr>
              <a:t> </a:t>
            </a:r>
            <a:r>
              <a:rPr lang="en-US" sz="3000" b="1" i="1" strike="noStrike" spc="-1">
                <a:solidFill>
                  <a:srgbClr val="FF0000"/>
                </a:solidFill>
                <a:latin typeface="Franklin Gothic Book"/>
              </a:rPr>
              <a:t>r </a:t>
            </a:r>
            <a:r>
              <a:rPr lang="en-US" sz="3000" b="1" strike="noStrike" spc="-1">
                <a:solidFill>
                  <a:srgbClr val="FF0000"/>
                </a:solidFill>
                <a:latin typeface="Franklin Gothic Book"/>
              </a:rPr>
              <a:t>x</a:t>
            </a:r>
            <a:r>
              <a:rPr lang="en-US" sz="3000" b="1" i="1" strike="noStrike" spc="-1">
                <a:solidFill>
                  <a:srgbClr val="FF0000"/>
                </a:solidFill>
                <a:latin typeface="Franklin Gothic Book"/>
              </a:rPr>
              <a:t> s</a:t>
            </a:r>
            <a:endParaRPr lang="en-US" sz="3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01"/>
              </a:spcBef>
              <a:buClr>
                <a:srgbClr val="CC9933"/>
              </a:buClr>
              <a:buSzPct val="65000"/>
              <a:buFont typeface="Wingdings" charset="2"/>
              <a:buChar char=""/>
            </a:pP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Defined as:</a:t>
            </a:r>
            <a:endParaRPr lang="en-US" sz="3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01"/>
              </a:spcBef>
            </a:pP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		</a:t>
            </a:r>
            <a:r>
              <a:rPr lang="en-US" sz="3000" b="1" i="1" strike="noStrike" spc="-1">
                <a:solidFill>
                  <a:srgbClr val="FF0000"/>
                </a:solidFill>
                <a:latin typeface="Franklin Gothic Book"/>
              </a:rPr>
              <a:t>r</a:t>
            </a:r>
            <a:r>
              <a:rPr lang="en-US" sz="3000" b="1" strike="noStrike" spc="-1">
                <a:solidFill>
                  <a:srgbClr val="FF0000"/>
                </a:solidFill>
                <a:latin typeface="Franklin Gothic Book"/>
              </a:rPr>
              <a:t> x </a:t>
            </a:r>
            <a:r>
              <a:rPr lang="en-US" sz="3000" b="1" i="1" strike="noStrike" spc="-1">
                <a:solidFill>
                  <a:srgbClr val="FF0000"/>
                </a:solidFill>
                <a:latin typeface="Franklin Gothic Book"/>
              </a:rPr>
              <a:t>s</a:t>
            </a:r>
            <a:r>
              <a:rPr lang="en-US" sz="3000" b="1" strike="noStrike" spc="-1">
                <a:solidFill>
                  <a:srgbClr val="FF0000"/>
                </a:solidFill>
                <a:latin typeface="Franklin Gothic Book"/>
              </a:rPr>
              <a:t> = {</a:t>
            </a:r>
            <a:r>
              <a:rPr lang="en-US" sz="3000" b="1" i="1" strike="noStrike" spc="-1">
                <a:solidFill>
                  <a:srgbClr val="FF0000"/>
                </a:solidFill>
                <a:latin typeface="Franklin Gothic Book"/>
              </a:rPr>
              <a:t>t q </a:t>
            </a:r>
            <a:r>
              <a:rPr lang="en-US" sz="3000" b="1" strike="noStrike" spc="-1">
                <a:solidFill>
                  <a:srgbClr val="FF0000"/>
                </a:solidFill>
                <a:latin typeface="Franklin Gothic Book"/>
              </a:rPr>
              <a:t>|</a:t>
            </a:r>
            <a:r>
              <a:rPr lang="en-US" sz="3000" b="1" i="1" strike="noStrike" spc="-1">
                <a:solidFill>
                  <a:srgbClr val="FF0000"/>
                </a:solidFill>
                <a:latin typeface="Franklin Gothic Book"/>
              </a:rPr>
              <a:t> t </a:t>
            </a:r>
            <a:r>
              <a:rPr lang="en-US" sz="3000" b="1" strike="noStrike" spc="-1">
                <a:solidFill>
                  <a:srgbClr val="FF0000"/>
                </a:solidFill>
                <a:latin typeface="Symbol"/>
              </a:rPr>
              <a:t></a:t>
            </a:r>
            <a:r>
              <a:rPr lang="en-US" sz="3000" b="1" i="1" strike="noStrike" spc="-1">
                <a:solidFill>
                  <a:srgbClr val="FF0000"/>
                </a:solidFill>
                <a:latin typeface="Franklin Gothic Book"/>
              </a:rPr>
              <a:t> r </a:t>
            </a:r>
            <a:r>
              <a:rPr lang="en-US" sz="3000" b="1" strike="noStrike" spc="-1">
                <a:solidFill>
                  <a:srgbClr val="FF0000"/>
                </a:solidFill>
                <a:latin typeface="Franklin Gothic Book"/>
              </a:rPr>
              <a:t>and </a:t>
            </a:r>
            <a:r>
              <a:rPr lang="en-US" sz="3000" b="1" i="1" strike="noStrike" spc="-1">
                <a:solidFill>
                  <a:srgbClr val="FF0000"/>
                </a:solidFill>
                <a:latin typeface="Franklin Gothic Book"/>
              </a:rPr>
              <a:t>q </a:t>
            </a:r>
            <a:r>
              <a:rPr lang="en-US" sz="3000" b="1" strike="noStrike" spc="-1">
                <a:solidFill>
                  <a:srgbClr val="FF0000"/>
                </a:solidFill>
                <a:latin typeface="Symbol"/>
              </a:rPr>
              <a:t></a:t>
            </a:r>
            <a:r>
              <a:rPr lang="en-US" sz="3000" b="1" strike="noStrike" spc="-1">
                <a:solidFill>
                  <a:srgbClr val="FF0000"/>
                </a:solidFill>
                <a:latin typeface="Franklin Gothic Book"/>
              </a:rPr>
              <a:t> </a:t>
            </a:r>
            <a:r>
              <a:rPr lang="en-US" sz="3000" b="1" i="1" strike="noStrike" spc="-1">
                <a:solidFill>
                  <a:srgbClr val="FF0000"/>
                </a:solidFill>
                <a:latin typeface="Franklin Gothic Book"/>
              </a:rPr>
              <a:t>s</a:t>
            </a:r>
            <a:r>
              <a:rPr lang="en-US" sz="3000" b="1" strike="noStrike" spc="-1">
                <a:solidFill>
                  <a:srgbClr val="FF0000"/>
                </a:solidFill>
                <a:latin typeface="Franklin Gothic Book"/>
              </a:rPr>
              <a:t>}</a:t>
            </a:r>
            <a:endParaRPr lang="en-US" sz="3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01"/>
              </a:spcBef>
              <a:buClr>
                <a:srgbClr val="CC9933"/>
              </a:buClr>
              <a:buSzPct val="65000"/>
              <a:buFont typeface="Wingdings" charset="2"/>
              <a:buChar char=""/>
            </a:pPr>
            <a:r>
              <a:rPr lang="en-US" sz="3000" b="1" strike="noStrike" spc="-1">
                <a:solidFill>
                  <a:srgbClr val="00B050"/>
                </a:solidFill>
                <a:latin typeface="Franklin Gothic Book"/>
              </a:rPr>
              <a:t>Assume that attributes of r(R) and s(S) are disjoint. (That is, </a:t>
            </a:r>
            <a:r>
              <a:rPr lang="en-US" sz="3000" b="1" i="1" strike="noStrike" spc="-1">
                <a:solidFill>
                  <a:srgbClr val="00B050"/>
                </a:solidFill>
                <a:latin typeface="Franklin Gothic Book"/>
              </a:rPr>
              <a:t>R</a:t>
            </a:r>
            <a:r>
              <a:rPr lang="en-US" sz="3000" b="1" strike="noStrike" spc="-1">
                <a:solidFill>
                  <a:srgbClr val="00B050"/>
                </a:solidFill>
                <a:latin typeface="Franklin Gothic Book"/>
              </a:rPr>
              <a:t> </a:t>
            </a:r>
            <a:r>
              <a:rPr lang="en-US" sz="3000" b="1" strike="noStrike" spc="-1">
                <a:solidFill>
                  <a:srgbClr val="00B050"/>
                </a:solidFill>
                <a:latin typeface="Symbol"/>
              </a:rPr>
              <a:t></a:t>
            </a:r>
            <a:r>
              <a:rPr lang="en-US" sz="3000" b="1" i="1" strike="noStrike" spc="-1">
                <a:solidFill>
                  <a:srgbClr val="00B050"/>
                </a:solidFill>
                <a:latin typeface="Franklin Gothic Book"/>
              </a:rPr>
              <a:t> S</a:t>
            </a:r>
            <a:r>
              <a:rPr lang="en-US" sz="3000" b="1" strike="noStrike" spc="-1">
                <a:solidFill>
                  <a:srgbClr val="00B050"/>
                </a:solidFill>
                <a:latin typeface="Franklin Gothic Book"/>
              </a:rPr>
              <a:t> = </a:t>
            </a:r>
            <a:r>
              <a:rPr lang="en-US" sz="3000" b="1" i="1" strike="noStrike" spc="-1">
                <a:solidFill>
                  <a:srgbClr val="00B050"/>
                </a:solidFill>
                <a:latin typeface="Symbol"/>
              </a:rPr>
              <a:t></a:t>
            </a:r>
            <a:r>
              <a:rPr lang="en-US" sz="3000" b="1" strike="noStrike" spc="-1">
                <a:solidFill>
                  <a:srgbClr val="00B050"/>
                </a:solidFill>
                <a:latin typeface="Franklin Gothic Book"/>
              </a:rPr>
              <a:t>).</a:t>
            </a:r>
            <a:endParaRPr lang="en-US" sz="3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01"/>
              </a:spcBef>
              <a:buClr>
                <a:srgbClr val="CC9933"/>
              </a:buClr>
              <a:buSzPct val="65000"/>
              <a:buFont typeface="Wingdings" charset="2"/>
              <a:buChar char=""/>
            </a:pPr>
            <a:r>
              <a:rPr lang="en-US" sz="3000" b="1" strike="noStrike" spc="-1">
                <a:solidFill>
                  <a:srgbClr val="00B050"/>
                </a:solidFill>
                <a:latin typeface="Franklin Gothic Book"/>
              </a:rPr>
              <a:t>If attributes of </a:t>
            </a:r>
            <a:r>
              <a:rPr lang="en-US" sz="3000" b="1" i="1" strike="noStrike" spc="-1">
                <a:solidFill>
                  <a:srgbClr val="00B050"/>
                </a:solidFill>
                <a:latin typeface="Franklin Gothic Book"/>
              </a:rPr>
              <a:t>r(R)</a:t>
            </a:r>
            <a:r>
              <a:rPr lang="en-US" sz="3000" b="1" strike="noStrike" spc="-1">
                <a:solidFill>
                  <a:srgbClr val="00B050"/>
                </a:solidFill>
                <a:latin typeface="Franklin Gothic Book"/>
              </a:rPr>
              <a:t> and </a:t>
            </a:r>
            <a:r>
              <a:rPr lang="en-US" sz="3000" b="1" i="1" strike="noStrike" spc="-1">
                <a:solidFill>
                  <a:srgbClr val="00B050"/>
                </a:solidFill>
                <a:latin typeface="Franklin Gothic Book"/>
              </a:rPr>
              <a:t>s(S</a:t>
            </a:r>
            <a:r>
              <a:rPr lang="en-US" sz="3000" b="1" strike="noStrike" spc="-1">
                <a:solidFill>
                  <a:srgbClr val="00B050"/>
                </a:solidFill>
                <a:latin typeface="Franklin Gothic Book"/>
              </a:rPr>
              <a:t>) are not disjoint, then renaming must be used.</a:t>
            </a:r>
            <a:endParaRPr lang="en-US" sz="3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380880" y="193680"/>
            <a:ext cx="8609760" cy="79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002600"/>
                </a:solidFill>
                <a:latin typeface="Constantia"/>
              </a:rPr>
              <a:t>Cartesian-Product Operation – Example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269" name="CustomShape 2"/>
          <p:cNvSpPr/>
          <p:nvPr/>
        </p:nvSpPr>
        <p:spPr>
          <a:xfrm>
            <a:off x="447840" y="1104120"/>
            <a:ext cx="702864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629"/>
              </a:spcBef>
              <a:buClr>
                <a:srgbClr val="002600"/>
              </a:buClr>
              <a:buFont typeface="Monotype Sorts" charset="2"/>
              <a:buChar char=""/>
            </a:pPr>
            <a:r>
              <a:rPr lang="en-US" sz="1800" b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Relations </a:t>
            </a:r>
            <a:r>
              <a:rPr lang="en-US" sz="18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r, s</a:t>
            </a:r>
            <a:r>
              <a:rPr lang="en-US" sz="1800" b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: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0" name="CustomShape 3"/>
          <p:cNvSpPr/>
          <p:nvPr/>
        </p:nvSpPr>
        <p:spPr>
          <a:xfrm>
            <a:off x="528480" y="3147840"/>
            <a:ext cx="702864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1539"/>
              </a:spcBef>
              <a:buClr>
                <a:srgbClr val="002600"/>
              </a:buClr>
              <a:buFont typeface="Monotype Sorts" charset="2"/>
              <a:buChar char=""/>
            </a:pPr>
            <a:r>
              <a:rPr lang="en-US" sz="44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r</a:t>
            </a:r>
            <a:r>
              <a:rPr lang="en-US" sz="4400" b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 x </a:t>
            </a:r>
            <a:r>
              <a:rPr lang="en-US" sz="44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s</a:t>
            </a:r>
            <a:r>
              <a:rPr lang="en-US" sz="4400" b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: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71" name="CustomShape 4"/>
          <p:cNvSpPr/>
          <p:nvPr/>
        </p:nvSpPr>
        <p:spPr>
          <a:xfrm>
            <a:off x="2895480" y="1219320"/>
            <a:ext cx="456480" cy="456480"/>
          </a:xfrm>
          <a:prstGeom prst="rect">
            <a:avLst/>
          </a:prstGeom>
          <a:solidFill>
            <a:srgbClr val="92D050"/>
          </a:solidFill>
          <a:ln w="9360">
            <a:solidFill>
              <a:srgbClr val="00B05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2" name="CustomShape 5"/>
          <p:cNvSpPr/>
          <p:nvPr/>
        </p:nvSpPr>
        <p:spPr>
          <a:xfrm>
            <a:off x="3352680" y="1219320"/>
            <a:ext cx="456480" cy="456480"/>
          </a:xfrm>
          <a:prstGeom prst="rect">
            <a:avLst/>
          </a:prstGeom>
          <a:solidFill>
            <a:srgbClr val="92D050"/>
          </a:solidFill>
          <a:ln w="9360">
            <a:solidFill>
              <a:srgbClr val="00B05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B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3" name="CustomShape 6"/>
          <p:cNvSpPr/>
          <p:nvPr/>
        </p:nvSpPr>
        <p:spPr>
          <a:xfrm>
            <a:off x="2895480" y="1752480"/>
            <a:ext cx="456480" cy="761400"/>
          </a:xfrm>
          <a:prstGeom prst="rect">
            <a:avLst/>
          </a:prstGeom>
          <a:solidFill>
            <a:srgbClr val="92D050"/>
          </a:solidFill>
          <a:ln w="9360">
            <a:solidFill>
              <a:srgbClr val="00B05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5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Symbol"/>
                <a:ea typeface="DejaVu Sans"/>
              </a:rPr>
              <a:t>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Symbol"/>
                <a:ea typeface="DejaVu Sans"/>
              </a:rPr>
              <a:t>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4" name="CustomShape 7"/>
          <p:cNvSpPr/>
          <p:nvPr/>
        </p:nvSpPr>
        <p:spPr>
          <a:xfrm>
            <a:off x="3352680" y="1752480"/>
            <a:ext cx="456480" cy="761400"/>
          </a:xfrm>
          <a:prstGeom prst="rect">
            <a:avLst/>
          </a:prstGeom>
          <a:solidFill>
            <a:srgbClr val="92D050"/>
          </a:solidFill>
          <a:ln w="9360">
            <a:solidFill>
              <a:srgbClr val="00B05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5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5" name="CustomShape 8"/>
          <p:cNvSpPr/>
          <p:nvPr/>
        </p:nvSpPr>
        <p:spPr>
          <a:xfrm>
            <a:off x="2819520" y="3365640"/>
            <a:ext cx="456480" cy="532800"/>
          </a:xfrm>
          <a:prstGeom prst="rect">
            <a:avLst/>
          </a:prstGeom>
          <a:solidFill>
            <a:srgbClr val="92D050"/>
          </a:solidFill>
          <a:ln w="9360">
            <a:solidFill>
              <a:srgbClr val="00B05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6" name="CustomShape 9"/>
          <p:cNvSpPr/>
          <p:nvPr/>
        </p:nvSpPr>
        <p:spPr>
          <a:xfrm>
            <a:off x="3276720" y="3365640"/>
            <a:ext cx="456480" cy="532800"/>
          </a:xfrm>
          <a:prstGeom prst="rect">
            <a:avLst/>
          </a:prstGeom>
          <a:solidFill>
            <a:srgbClr val="92D050"/>
          </a:solidFill>
          <a:ln w="9360">
            <a:solidFill>
              <a:srgbClr val="00B05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B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7" name="CustomShape 10"/>
          <p:cNvSpPr/>
          <p:nvPr/>
        </p:nvSpPr>
        <p:spPr>
          <a:xfrm>
            <a:off x="2819520" y="3975120"/>
            <a:ext cx="456480" cy="2133000"/>
          </a:xfrm>
          <a:prstGeom prst="rect">
            <a:avLst/>
          </a:prstGeom>
          <a:solidFill>
            <a:srgbClr val="92D050"/>
          </a:solidFill>
          <a:ln w="9360">
            <a:solidFill>
              <a:srgbClr val="00B05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Symbol"/>
                <a:ea typeface="DejaVu Sans"/>
              </a:rPr>
              <a:t>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Symbol"/>
                <a:ea typeface="DejaVu Sans"/>
              </a:rPr>
              <a:t>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Symbol"/>
                <a:ea typeface="DejaVu Sans"/>
              </a:rPr>
              <a:t>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Symbol"/>
                <a:ea typeface="DejaVu Sans"/>
              </a:rPr>
              <a:t>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Symbol"/>
                <a:ea typeface="DejaVu Sans"/>
              </a:rPr>
              <a:t>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Symbol"/>
                <a:ea typeface="DejaVu Sans"/>
              </a:rPr>
              <a:t>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Symbol"/>
                <a:ea typeface="DejaVu Sans"/>
              </a:rPr>
              <a:t>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Symbol"/>
                <a:ea typeface="DejaVu Sans"/>
              </a:rPr>
              <a:t>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8" name="CustomShape 11"/>
          <p:cNvSpPr/>
          <p:nvPr/>
        </p:nvSpPr>
        <p:spPr>
          <a:xfrm>
            <a:off x="3276720" y="3975120"/>
            <a:ext cx="456480" cy="2133000"/>
          </a:xfrm>
          <a:prstGeom prst="rect">
            <a:avLst/>
          </a:prstGeom>
          <a:solidFill>
            <a:srgbClr val="92D050"/>
          </a:solidFill>
          <a:ln w="9360">
            <a:solidFill>
              <a:srgbClr val="00B05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9" name="CustomShape 12"/>
          <p:cNvSpPr/>
          <p:nvPr/>
        </p:nvSpPr>
        <p:spPr>
          <a:xfrm>
            <a:off x="3733920" y="3365640"/>
            <a:ext cx="456480" cy="532800"/>
          </a:xfrm>
          <a:prstGeom prst="rect">
            <a:avLst/>
          </a:prstGeom>
          <a:solidFill>
            <a:srgbClr val="92D050"/>
          </a:solidFill>
          <a:ln w="9360">
            <a:solidFill>
              <a:srgbClr val="00B05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C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80" name="CustomShape 13"/>
          <p:cNvSpPr/>
          <p:nvPr/>
        </p:nvSpPr>
        <p:spPr>
          <a:xfrm>
            <a:off x="4191120" y="3365640"/>
            <a:ext cx="456480" cy="532800"/>
          </a:xfrm>
          <a:prstGeom prst="rect">
            <a:avLst/>
          </a:prstGeom>
          <a:solidFill>
            <a:srgbClr val="92D050"/>
          </a:solidFill>
          <a:ln w="9360">
            <a:solidFill>
              <a:srgbClr val="00B05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81" name="CustomShape 14"/>
          <p:cNvSpPr/>
          <p:nvPr/>
        </p:nvSpPr>
        <p:spPr>
          <a:xfrm>
            <a:off x="3733920" y="3975120"/>
            <a:ext cx="456480" cy="2133000"/>
          </a:xfrm>
          <a:prstGeom prst="rect">
            <a:avLst/>
          </a:prstGeom>
          <a:solidFill>
            <a:srgbClr val="92D050"/>
          </a:solidFill>
          <a:ln w="9360">
            <a:solidFill>
              <a:srgbClr val="00B05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Symbol"/>
                <a:ea typeface="DejaVu Sans"/>
              </a:rPr>
              <a:t>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Symbol"/>
                <a:ea typeface="DejaVu Sans"/>
              </a:rPr>
              <a:t></a:t>
            </a:r>
            <a:r>
              <a:rPr lang="en-US" sz="18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 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Symbol"/>
                <a:ea typeface="DejaVu Sans"/>
              </a:rPr>
              <a:t>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Symbol"/>
                <a:ea typeface="DejaVu Sans"/>
              </a:rPr>
              <a:t>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Symbol"/>
                <a:ea typeface="DejaVu Sans"/>
              </a:rPr>
              <a:t>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Symbol"/>
                <a:ea typeface="DejaVu Sans"/>
              </a:rPr>
              <a:t>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Symbol"/>
                <a:ea typeface="DejaVu Sans"/>
              </a:rPr>
              <a:t>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Symbol"/>
                <a:ea typeface="DejaVu Sans"/>
              </a:rPr>
              <a:t>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82" name="CustomShape 15"/>
          <p:cNvSpPr/>
          <p:nvPr/>
        </p:nvSpPr>
        <p:spPr>
          <a:xfrm>
            <a:off x="4191120" y="3975120"/>
            <a:ext cx="456480" cy="2133000"/>
          </a:xfrm>
          <a:prstGeom prst="rect">
            <a:avLst/>
          </a:prstGeom>
          <a:solidFill>
            <a:srgbClr val="92D050"/>
          </a:solidFill>
          <a:ln w="9360">
            <a:solidFill>
              <a:srgbClr val="00B05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10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10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20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10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10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10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20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10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83" name="CustomShape 16"/>
          <p:cNvSpPr/>
          <p:nvPr/>
        </p:nvSpPr>
        <p:spPr>
          <a:xfrm>
            <a:off x="4648320" y="3365640"/>
            <a:ext cx="456480" cy="532800"/>
          </a:xfrm>
          <a:prstGeom prst="rect">
            <a:avLst/>
          </a:prstGeom>
          <a:solidFill>
            <a:srgbClr val="92D050"/>
          </a:solidFill>
          <a:ln w="9360">
            <a:solidFill>
              <a:srgbClr val="00B05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84" name="CustomShape 17"/>
          <p:cNvSpPr/>
          <p:nvPr/>
        </p:nvSpPr>
        <p:spPr>
          <a:xfrm>
            <a:off x="4648320" y="3975120"/>
            <a:ext cx="456480" cy="2133000"/>
          </a:xfrm>
          <a:prstGeom prst="rect">
            <a:avLst/>
          </a:prstGeom>
          <a:solidFill>
            <a:srgbClr val="92D050"/>
          </a:solidFill>
          <a:ln w="9360">
            <a:solidFill>
              <a:srgbClr val="00B05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a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a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b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b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a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a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b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b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85" name="CustomShape 18"/>
          <p:cNvSpPr/>
          <p:nvPr/>
        </p:nvSpPr>
        <p:spPr>
          <a:xfrm>
            <a:off x="4648320" y="1219320"/>
            <a:ext cx="456480" cy="456480"/>
          </a:xfrm>
          <a:prstGeom prst="rect">
            <a:avLst/>
          </a:prstGeom>
          <a:solidFill>
            <a:srgbClr val="92D050"/>
          </a:solidFill>
          <a:ln w="9360">
            <a:solidFill>
              <a:srgbClr val="00B05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C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86" name="CustomShape 19"/>
          <p:cNvSpPr/>
          <p:nvPr/>
        </p:nvSpPr>
        <p:spPr>
          <a:xfrm>
            <a:off x="5105520" y="1219320"/>
            <a:ext cx="456480" cy="456480"/>
          </a:xfrm>
          <a:prstGeom prst="rect">
            <a:avLst/>
          </a:prstGeom>
          <a:solidFill>
            <a:srgbClr val="92D050"/>
          </a:solidFill>
          <a:ln w="9360">
            <a:solidFill>
              <a:srgbClr val="00B05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87" name="CustomShape 20"/>
          <p:cNvSpPr/>
          <p:nvPr/>
        </p:nvSpPr>
        <p:spPr>
          <a:xfrm>
            <a:off x="4648320" y="1752480"/>
            <a:ext cx="456480" cy="1218600"/>
          </a:xfrm>
          <a:prstGeom prst="rect">
            <a:avLst/>
          </a:prstGeom>
          <a:solidFill>
            <a:srgbClr val="92D050"/>
          </a:solidFill>
          <a:ln w="9360">
            <a:solidFill>
              <a:srgbClr val="00B05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Symbol"/>
                <a:ea typeface="DejaVu Sans"/>
              </a:rPr>
              <a:t>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Symbol"/>
                <a:ea typeface="DejaVu Sans"/>
              </a:rPr>
              <a:t>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Symbol"/>
                <a:ea typeface="DejaVu Sans"/>
              </a:rPr>
              <a:t>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Symbol"/>
                <a:ea typeface="DejaVu Sans"/>
              </a:rPr>
              <a:t>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88" name="CustomShape 21"/>
          <p:cNvSpPr/>
          <p:nvPr/>
        </p:nvSpPr>
        <p:spPr>
          <a:xfrm>
            <a:off x="5105520" y="1752480"/>
            <a:ext cx="456480" cy="1218600"/>
          </a:xfrm>
          <a:prstGeom prst="rect">
            <a:avLst/>
          </a:prstGeom>
          <a:solidFill>
            <a:srgbClr val="92D050"/>
          </a:solidFill>
          <a:ln w="9360">
            <a:solidFill>
              <a:srgbClr val="00B05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10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10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20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10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89" name="CustomShape 22"/>
          <p:cNvSpPr/>
          <p:nvPr/>
        </p:nvSpPr>
        <p:spPr>
          <a:xfrm>
            <a:off x="5562720" y="1219320"/>
            <a:ext cx="456480" cy="456480"/>
          </a:xfrm>
          <a:prstGeom prst="rect">
            <a:avLst/>
          </a:prstGeom>
          <a:solidFill>
            <a:srgbClr val="92D050"/>
          </a:solidFill>
          <a:ln w="9360">
            <a:solidFill>
              <a:srgbClr val="00B05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90" name="CustomShape 23"/>
          <p:cNvSpPr/>
          <p:nvPr/>
        </p:nvSpPr>
        <p:spPr>
          <a:xfrm>
            <a:off x="5562720" y="1752480"/>
            <a:ext cx="456480" cy="1218600"/>
          </a:xfrm>
          <a:prstGeom prst="rect">
            <a:avLst/>
          </a:prstGeom>
          <a:solidFill>
            <a:srgbClr val="92D050"/>
          </a:solidFill>
          <a:ln w="9360">
            <a:solidFill>
              <a:srgbClr val="00B05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a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a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b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b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91" name="CustomShape 24"/>
          <p:cNvSpPr/>
          <p:nvPr/>
        </p:nvSpPr>
        <p:spPr>
          <a:xfrm>
            <a:off x="3102840" y="2317320"/>
            <a:ext cx="455040" cy="76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  <a:spcBef>
                <a:spcPts val="2200"/>
              </a:spcBef>
            </a:pPr>
            <a:r>
              <a:rPr lang="en-US" sz="44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r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92" name="CustomShape 25"/>
          <p:cNvSpPr/>
          <p:nvPr/>
        </p:nvSpPr>
        <p:spPr>
          <a:xfrm>
            <a:off x="5131800" y="2774520"/>
            <a:ext cx="511560" cy="76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  <a:spcBef>
                <a:spcPts val="2200"/>
              </a:spcBef>
            </a:pPr>
            <a:r>
              <a:rPr lang="en-US" sz="44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s</a:t>
            </a: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457200" y="277920"/>
            <a:ext cx="822888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002600"/>
                </a:solidFill>
                <a:latin typeface="Constantia"/>
              </a:rPr>
              <a:t>Advantages of Relational Model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457200" y="1295280"/>
            <a:ext cx="8228880" cy="483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 algn="just">
              <a:lnSpc>
                <a:spcPct val="100000"/>
              </a:lnSpc>
              <a:spcBef>
                <a:spcPts val="601"/>
              </a:spcBef>
              <a:buClr>
                <a:srgbClr val="CC9933"/>
              </a:buClr>
              <a:buSzPct val="65000"/>
              <a:buFont typeface="Wingdings" charset="2"/>
              <a:buChar char=""/>
            </a:pP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Simplicity </a:t>
            </a:r>
            <a:endParaRPr lang="en-US" sz="3000" b="0" strike="noStrike" spc="-1">
              <a:latin typeface="Arial"/>
            </a:endParaRPr>
          </a:p>
          <a:p>
            <a:pPr marL="669960" lvl="1" indent="-324720" algn="just">
              <a:lnSpc>
                <a:spcPct val="100000"/>
              </a:lnSpc>
              <a:spcBef>
                <a:spcPts val="519"/>
              </a:spcBef>
              <a:buClr>
                <a:srgbClr val="8F9967"/>
              </a:buClr>
              <a:buSzPct val="60000"/>
              <a:buFont typeface="Wingdings" charset="2"/>
              <a:buChar char=""/>
            </a:pPr>
            <a:r>
              <a:rPr lang="en-US" sz="2600" b="0" strike="noStrike" spc="-1">
                <a:solidFill>
                  <a:srgbClr val="002600"/>
                </a:solidFill>
                <a:latin typeface="Franklin Gothic Book"/>
              </a:rPr>
              <a:t>Avoids data duplication.</a:t>
            </a:r>
            <a:endParaRPr lang="en-US" sz="2600" b="0" strike="noStrike" spc="-1">
              <a:latin typeface="Arial"/>
            </a:endParaRPr>
          </a:p>
          <a:p>
            <a:pPr marL="669960" lvl="1" indent="-324720" algn="just">
              <a:lnSpc>
                <a:spcPct val="100000"/>
              </a:lnSpc>
              <a:spcBef>
                <a:spcPts val="519"/>
              </a:spcBef>
              <a:buClr>
                <a:srgbClr val="8F9967"/>
              </a:buClr>
              <a:buSzPct val="60000"/>
              <a:buFont typeface="Wingdings" charset="2"/>
              <a:buChar char=""/>
            </a:pPr>
            <a:r>
              <a:rPr lang="en-US" sz="2600" b="0" strike="noStrike" spc="-1">
                <a:solidFill>
                  <a:srgbClr val="002600"/>
                </a:solidFill>
                <a:latin typeface="Franklin Gothic Book"/>
              </a:rPr>
              <a:t>Avoids inconsistent records.</a:t>
            </a:r>
            <a:endParaRPr lang="en-US" sz="2600" b="0" strike="noStrike" spc="-1">
              <a:latin typeface="Arial"/>
            </a:endParaRPr>
          </a:p>
          <a:p>
            <a:pPr marL="669960" lvl="1" indent="-324720" algn="just">
              <a:lnSpc>
                <a:spcPct val="100000"/>
              </a:lnSpc>
              <a:spcBef>
                <a:spcPts val="519"/>
              </a:spcBef>
              <a:buClr>
                <a:srgbClr val="8F9967"/>
              </a:buClr>
              <a:buSzPct val="60000"/>
              <a:buFont typeface="Wingdings" charset="2"/>
              <a:buChar char=""/>
            </a:pPr>
            <a:r>
              <a:rPr lang="en-US" sz="2600" b="0" strike="noStrike" spc="-1">
                <a:solidFill>
                  <a:srgbClr val="002600"/>
                </a:solidFill>
                <a:latin typeface="Franklin Gothic Book"/>
              </a:rPr>
              <a:t>Easier to change data</a:t>
            </a:r>
            <a:endParaRPr lang="en-US" sz="2600" b="0" strike="noStrike" spc="-1">
              <a:latin typeface="Arial"/>
            </a:endParaRPr>
          </a:p>
          <a:p>
            <a:pPr marL="669960" lvl="1" indent="-324720" algn="just">
              <a:lnSpc>
                <a:spcPct val="100000"/>
              </a:lnSpc>
              <a:spcBef>
                <a:spcPts val="519"/>
              </a:spcBef>
              <a:buClr>
                <a:srgbClr val="8F9967"/>
              </a:buClr>
              <a:buSzPct val="60000"/>
              <a:buFont typeface="Wingdings" charset="2"/>
              <a:buChar char=""/>
            </a:pPr>
            <a:r>
              <a:rPr lang="en-US" sz="2600" b="0" strike="noStrike" spc="-1">
                <a:solidFill>
                  <a:srgbClr val="002600"/>
                </a:solidFill>
                <a:latin typeface="Franklin Gothic Book"/>
              </a:rPr>
              <a:t>Easier to change data format</a:t>
            </a:r>
            <a:endParaRPr lang="en-US" sz="2600" b="0" strike="noStrike" spc="-1">
              <a:latin typeface="Arial"/>
            </a:endParaRPr>
          </a:p>
          <a:p>
            <a:pPr marL="669960" lvl="1" indent="-324720" algn="just">
              <a:lnSpc>
                <a:spcPct val="100000"/>
              </a:lnSpc>
              <a:spcBef>
                <a:spcPts val="519"/>
              </a:spcBef>
              <a:buClr>
                <a:srgbClr val="8F9967"/>
              </a:buClr>
              <a:buSzPct val="60000"/>
              <a:buFont typeface="Wingdings" charset="2"/>
              <a:buChar char=""/>
            </a:pPr>
            <a:r>
              <a:rPr lang="en-US" sz="2600" b="0" strike="noStrike" spc="-1">
                <a:solidFill>
                  <a:srgbClr val="002600"/>
                </a:solidFill>
                <a:latin typeface="Franklin Gothic Book"/>
              </a:rPr>
              <a:t>Data can be added and removed safely</a:t>
            </a:r>
            <a:endParaRPr lang="en-US" sz="2600" b="0" strike="noStrike" spc="-1">
              <a:latin typeface="Arial"/>
            </a:endParaRPr>
          </a:p>
          <a:p>
            <a:pPr marL="669960" lvl="1" indent="-324720" algn="just">
              <a:lnSpc>
                <a:spcPct val="100000"/>
              </a:lnSpc>
              <a:spcBef>
                <a:spcPts val="519"/>
              </a:spcBef>
              <a:buClr>
                <a:srgbClr val="8F9967"/>
              </a:buClr>
              <a:buSzPct val="60000"/>
              <a:buFont typeface="Wingdings" charset="2"/>
              <a:buChar char=""/>
            </a:pPr>
            <a:r>
              <a:rPr lang="en-US" sz="2600" b="0" strike="noStrike" spc="-1">
                <a:solidFill>
                  <a:srgbClr val="002600"/>
                </a:solidFill>
                <a:latin typeface="Franklin Gothic Book"/>
              </a:rPr>
              <a:t>Easier to maintain security</a:t>
            </a:r>
            <a:endParaRPr lang="en-US" sz="2600" b="0" strike="noStrike" spc="-1">
              <a:latin typeface="Arial"/>
            </a:endParaRPr>
          </a:p>
          <a:p>
            <a:pPr marL="343080" indent="-342360" algn="just">
              <a:lnSpc>
                <a:spcPct val="100000"/>
              </a:lnSpc>
              <a:spcBef>
                <a:spcPts val="601"/>
              </a:spcBef>
              <a:buClr>
                <a:srgbClr val="CC9933"/>
              </a:buClr>
              <a:buSzPct val="65000"/>
              <a:buFont typeface="Wingdings" charset="2"/>
              <a:buChar char=""/>
            </a:pP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Provides a very simple yet powerful way to represent data</a:t>
            </a:r>
            <a:endParaRPr lang="en-US" sz="3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457200" y="277920"/>
            <a:ext cx="8228880" cy="71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002600"/>
                </a:solidFill>
                <a:latin typeface="Constantia"/>
              </a:rPr>
              <a:t>Composition of Operations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294" name="CustomShape 2"/>
          <p:cNvSpPr/>
          <p:nvPr/>
        </p:nvSpPr>
        <p:spPr>
          <a:xfrm>
            <a:off x="457200" y="762120"/>
            <a:ext cx="8152560" cy="533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01"/>
              </a:spcBef>
              <a:buClr>
                <a:srgbClr val="CC9933"/>
              </a:buClr>
              <a:buSzPct val="65000"/>
              <a:buFont typeface="Wingdings" charset="2"/>
              <a:buChar char=""/>
            </a:pPr>
            <a:r>
              <a:rPr lang="en-US" sz="3000" b="1" strike="noStrike" spc="-1">
                <a:solidFill>
                  <a:srgbClr val="002600"/>
                </a:solidFill>
                <a:latin typeface="Franklin Gothic Book"/>
              </a:rPr>
              <a:t>Can build expressions using multiple operations</a:t>
            </a:r>
            <a:endParaRPr lang="en-US" sz="3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01"/>
              </a:spcBef>
              <a:buClr>
                <a:srgbClr val="CC9933"/>
              </a:buClr>
              <a:buSzPct val="65000"/>
              <a:buFont typeface="Wingdings" charset="2"/>
              <a:buChar char=""/>
            </a:pPr>
            <a:r>
              <a:rPr lang="en-US" sz="3000" b="1" strike="noStrike" spc="-1">
                <a:solidFill>
                  <a:srgbClr val="002600"/>
                </a:solidFill>
                <a:latin typeface="Franklin Gothic Book"/>
              </a:rPr>
              <a:t>Example:  </a:t>
            </a:r>
            <a:r>
              <a:rPr lang="en-US" sz="3000" b="1" strike="noStrike" spc="-1">
                <a:solidFill>
                  <a:srgbClr val="002600"/>
                </a:solidFill>
                <a:latin typeface="Symbol"/>
              </a:rPr>
              <a:t></a:t>
            </a:r>
            <a:r>
              <a:rPr lang="en-US" sz="3000" b="1" strike="noStrike" spc="-1" baseline="-25000">
                <a:solidFill>
                  <a:srgbClr val="002600"/>
                </a:solidFill>
                <a:latin typeface="Franklin Gothic Book"/>
              </a:rPr>
              <a:t>A=C</a:t>
            </a:r>
            <a:r>
              <a:rPr lang="en-US" sz="3000" b="1" strike="noStrike" spc="-1">
                <a:solidFill>
                  <a:srgbClr val="002600"/>
                </a:solidFill>
                <a:latin typeface="Franklin Gothic Book"/>
              </a:rPr>
              <a:t>(</a:t>
            </a:r>
            <a:r>
              <a:rPr lang="en-US" sz="3000" b="1" i="1" strike="noStrike" spc="-1">
                <a:solidFill>
                  <a:srgbClr val="002600"/>
                </a:solidFill>
                <a:latin typeface="Franklin Gothic Book"/>
              </a:rPr>
              <a:t>r x s</a:t>
            </a:r>
            <a:r>
              <a:rPr lang="en-US" sz="3000" b="1" strike="noStrike" spc="-1">
                <a:solidFill>
                  <a:srgbClr val="002600"/>
                </a:solidFill>
                <a:latin typeface="Franklin Gothic Book"/>
              </a:rPr>
              <a:t>)</a:t>
            </a:r>
            <a:endParaRPr lang="en-US" sz="3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01"/>
              </a:spcBef>
              <a:buClr>
                <a:srgbClr val="CC9933"/>
              </a:buClr>
              <a:buSzPct val="65000"/>
              <a:buFont typeface="Wingdings" charset="2"/>
              <a:buChar char=""/>
            </a:pPr>
            <a:r>
              <a:rPr lang="en-US" sz="3000" b="1" i="1" strike="noStrike" spc="-1">
                <a:solidFill>
                  <a:srgbClr val="002600"/>
                </a:solidFill>
                <a:latin typeface="Franklin Gothic Book"/>
              </a:rPr>
              <a:t>r x s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3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01"/>
              </a:spcBef>
              <a:buClr>
                <a:srgbClr val="CC9933"/>
              </a:buClr>
              <a:buSzPct val="65000"/>
              <a:buFont typeface="Wingdings" charset="2"/>
              <a:buChar char=""/>
            </a:pPr>
            <a:r>
              <a:rPr lang="en-US" sz="3000" b="1" strike="noStrike" spc="-1">
                <a:solidFill>
                  <a:srgbClr val="002600"/>
                </a:solidFill>
                <a:latin typeface="Symbol"/>
              </a:rPr>
              <a:t></a:t>
            </a:r>
            <a:r>
              <a:rPr lang="en-US" sz="3000" b="1" strike="noStrike" spc="-1" baseline="-25000">
                <a:solidFill>
                  <a:srgbClr val="002600"/>
                </a:solidFill>
                <a:latin typeface="Franklin Gothic Book"/>
              </a:rPr>
              <a:t>A=C</a:t>
            </a:r>
            <a:r>
              <a:rPr lang="en-US" sz="3000" b="1" strike="noStrike" spc="-1">
                <a:solidFill>
                  <a:srgbClr val="002600"/>
                </a:solidFill>
                <a:latin typeface="Franklin Gothic Book"/>
              </a:rPr>
              <a:t>(</a:t>
            </a:r>
            <a:r>
              <a:rPr lang="en-US" sz="3000" b="1" i="1" strike="noStrike" spc="-1">
                <a:solidFill>
                  <a:srgbClr val="002600"/>
                </a:solidFill>
                <a:latin typeface="Franklin Gothic Book"/>
              </a:rPr>
              <a:t>r x s</a:t>
            </a:r>
            <a:r>
              <a:rPr lang="en-US" sz="3000" b="1" strike="noStrike" spc="-1">
                <a:solidFill>
                  <a:srgbClr val="002600"/>
                </a:solidFill>
                <a:latin typeface="Franklin Gothic Book"/>
              </a:rPr>
              <a:t>)</a:t>
            </a:r>
            <a:endParaRPr lang="en-US" sz="3000" b="0" strike="noStrike" spc="-1">
              <a:latin typeface="Arial"/>
            </a:endParaRPr>
          </a:p>
        </p:txBody>
      </p:sp>
      <p:grpSp>
        <p:nvGrpSpPr>
          <p:cNvPr id="295" name="Group 3"/>
          <p:cNvGrpSpPr/>
          <p:nvPr/>
        </p:nvGrpSpPr>
        <p:grpSpPr>
          <a:xfrm>
            <a:off x="4281840" y="1752480"/>
            <a:ext cx="2285280" cy="2742840"/>
            <a:chOff x="4281840" y="1752480"/>
            <a:chExt cx="2285280" cy="2742840"/>
          </a:xfrm>
        </p:grpSpPr>
        <p:sp>
          <p:nvSpPr>
            <p:cNvPr id="296" name="CustomShape 4"/>
            <p:cNvSpPr/>
            <p:nvPr/>
          </p:nvSpPr>
          <p:spPr>
            <a:xfrm>
              <a:off x="4281840" y="1752480"/>
              <a:ext cx="456480" cy="532800"/>
            </a:xfrm>
            <a:prstGeom prst="rect">
              <a:avLst/>
            </a:prstGeom>
            <a:solidFill>
              <a:srgbClr val="92D050"/>
            </a:solidFill>
            <a:ln w="936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1" i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A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97" name="CustomShape 5"/>
            <p:cNvSpPr/>
            <p:nvPr/>
          </p:nvSpPr>
          <p:spPr>
            <a:xfrm>
              <a:off x="4739040" y="1752480"/>
              <a:ext cx="456480" cy="532800"/>
            </a:xfrm>
            <a:prstGeom prst="rect">
              <a:avLst/>
            </a:prstGeom>
            <a:solidFill>
              <a:srgbClr val="92D050"/>
            </a:solidFill>
            <a:ln w="936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1" i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B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98" name="CustomShape 6"/>
            <p:cNvSpPr/>
            <p:nvPr/>
          </p:nvSpPr>
          <p:spPr>
            <a:xfrm>
              <a:off x="4281840" y="2362320"/>
              <a:ext cx="456480" cy="2133000"/>
            </a:xfrm>
            <a:prstGeom prst="rect">
              <a:avLst/>
            </a:prstGeom>
            <a:solidFill>
              <a:srgbClr val="92D050"/>
            </a:solidFill>
            <a:ln w="936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1" i="1" strike="noStrike" spc="-1">
                  <a:solidFill>
                    <a:srgbClr val="002600"/>
                  </a:solidFill>
                  <a:latin typeface="Symbol"/>
                  <a:ea typeface="DejaVu Sans"/>
                </a:rPr>
                <a:t>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1" i="1" strike="noStrike" spc="-1">
                  <a:solidFill>
                    <a:srgbClr val="002600"/>
                  </a:solidFill>
                  <a:latin typeface="Symbol"/>
                  <a:ea typeface="DejaVu Sans"/>
                </a:rPr>
                <a:t>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1" i="1" strike="noStrike" spc="-1">
                  <a:solidFill>
                    <a:srgbClr val="002600"/>
                  </a:solidFill>
                  <a:latin typeface="Symbol"/>
                  <a:ea typeface="DejaVu Sans"/>
                </a:rPr>
                <a:t>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1" i="1" strike="noStrike" spc="-1">
                  <a:solidFill>
                    <a:srgbClr val="002600"/>
                  </a:solidFill>
                  <a:latin typeface="Symbol"/>
                  <a:ea typeface="DejaVu Sans"/>
                </a:rPr>
                <a:t>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1" i="1" strike="noStrike" spc="-1">
                  <a:solidFill>
                    <a:srgbClr val="002600"/>
                  </a:solidFill>
                  <a:latin typeface="Symbol"/>
                  <a:ea typeface="DejaVu Sans"/>
                </a:rPr>
                <a:t>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1" i="1" strike="noStrike" spc="-1">
                  <a:solidFill>
                    <a:srgbClr val="002600"/>
                  </a:solidFill>
                  <a:latin typeface="Symbol"/>
                  <a:ea typeface="DejaVu Sans"/>
                </a:rPr>
                <a:t>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1" i="1" strike="noStrike" spc="-1">
                  <a:solidFill>
                    <a:srgbClr val="002600"/>
                  </a:solidFill>
                  <a:latin typeface="Symbol"/>
                  <a:ea typeface="DejaVu Sans"/>
                </a:rPr>
                <a:t>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1" i="1" strike="noStrike" spc="-1">
                  <a:solidFill>
                    <a:srgbClr val="002600"/>
                  </a:solidFill>
                  <a:latin typeface="Symbol"/>
                  <a:ea typeface="DejaVu Sans"/>
                </a:rPr>
                <a:t>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99" name="CustomShape 7"/>
            <p:cNvSpPr/>
            <p:nvPr/>
          </p:nvSpPr>
          <p:spPr>
            <a:xfrm>
              <a:off x="4739040" y="2362320"/>
              <a:ext cx="456480" cy="2133000"/>
            </a:xfrm>
            <a:prstGeom prst="rect">
              <a:avLst/>
            </a:prstGeom>
            <a:solidFill>
              <a:srgbClr val="92D050"/>
            </a:solidFill>
            <a:ln w="936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1" i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1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1" i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1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1" i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1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1" i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1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1" i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2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1" i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2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1" i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2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1" i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2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00" name="CustomShape 8"/>
            <p:cNvSpPr/>
            <p:nvPr/>
          </p:nvSpPr>
          <p:spPr>
            <a:xfrm>
              <a:off x="5196240" y="1752480"/>
              <a:ext cx="456480" cy="532800"/>
            </a:xfrm>
            <a:prstGeom prst="rect">
              <a:avLst/>
            </a:prstGeom>
            <a:solidFill>
              <a:srgbClr val="92D050"/>
            </a:solidFill>
            <a:ln w="936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1" i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C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01" name="CustomShape 9"/>
            <p:cNvSpPr/>
            <p:nvPr/>
          </p:nvSpPr>
          <p:spPr>
            <a:xfrm>
              <a:off x="5653440" y="1752480"/>
              <a:ext cx="456480" cy="532800"/>
            </a:xfrm>
            <a:prstGeom prst="rect">
              <a:avLst/>
            </a:prstGeom>
            <a:solidFill>
              <a:srgbClr val="92D050"/>
            </a:solidFill>
            <a:ln w="936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1" i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D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02" name="CustomShape 10"/>
            <p:cNvSpPr/>
            <p:nvPr/>
          </p:nvSpPr>
          <p:spPr>
            <a:xfrm>
              <a:off x="5196240" y="2362320"/>
              <a:ext cx="456480" cy="2133000"/>
            </a:xfrm>
            <a:prstGeom prst="rect">
              <a:avLst/>
            </a:prstGeom>
            <a:solidFill>
              <a:srgbClr val="92D050"/>
            </a:solidFill>
            <a:ln w="936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1" i="1" strike="noStrike" spc="-1">
                  <a:solidFill>
                    <a:srgbClr val="002600"/>
                  </a:solidFill>
                  <a:latin typeface="Symbol"/>
                  <a:ea typeface="DejaVu Sans"/>
                </a:rPr>
                <a:t>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1" i="1" strike="noStrike" spc="-1">
                  <a:solidFill>
                    <a:srgbClr val="002600"/>
                  </a:solidFill>
                  <a:latin typeface="Symbol"/>
                  <a:ea typeface="DejaVu Sans"/>
                </a:rPr>
                <a:t></a:t>
              </a:r>
              <a:r>
                <a:rPr lang="en-US" sz="1800" b="1" i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1" i="1" strike="noStrike" spc="-1">
                  <a:solidFill>
                    <a:srgbClr val="002600"/>
                  </a:solidFill>
                  <a:latin typeface="Symbol"/>
                  <a:ea typeface="DejaVu Sans"/>
                </a:rPr>
                <a:t>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1" i="1" strike="noStrike" spc="-1">
                  <a:solidFill>
                    <a:srgbClr val="002600"/>
                  </a:solidFill>
                  <a:latin typeface="Symbol"/>
                  <a:ea typeface="DejaVu Sans"/>
                </a:rPr>
                <a:t></a:t>
              </a:r>
              <a:r>
                <a:rPr lang="en-US" sz="1800" b="1" i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 </a:t>
              </a:r>
              <a:r>
                <a:t/>
              </a:r>
              <a:br/>
              <a:r>
                <a:rPr lang="en-US" sz="1800" b="1" i="1" strike="noStrike" spc="-1">
                  <a:solidFill>
                    <a:srgbClr val="002600"/>
                  </a:solidFill>
                  <a:latin typeface="Symbol"/>
                  <a:ea typeface="DejaVu Sans"/>
                </a:rPr>
                <a:t>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1" i="1" strike="noStrike" spc="-1">
                  <a:solidFill>
                    <a:srgbClr val="002600"/>
                  </a:solidFill>
                  <a:latin typeface="Symbol"/>
                  <a:ea typeface="DejaVu Sans"/>
                </a:rPr>
                <a:t>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1" i="1" strike="noStrike" spc="-1">
                  <a:solidFill>
                    <a:srgbClr val="002600"/>
                  </a:solidFill>
                  <a:latin typeface="Symbol"/>
                  <a:ea typeface="DejaVu Sans"/>
                </a:rPr>
                <a:t>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1" i="1" strike="noStrike" spc="-1">
                  <a:solidFill>
                    <a:srgbClr val="002600"/>
                  </a:solidFill>
                  <a:latin typeface="Symbol"/>
                  <a:ea typeface="DejaVu Sans"/>
                </a:rPr>
                <a:t>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03" name="CustomShape 11"/>
            <p:cNvSpPr/>
            <p:nvPr/>
          </p:nvSpPr>
          <p:spPr>
            <a:xfrm>
              <a:off x="5653440" y="2362320"/>
              <a:ext cx="456480" cy="2133000"/>
            </a:xfrm>
            <a:prstGeom prst="rect">
              <a:avLst/>
            </a:prstGeom>
            <a:solidFill>
              <a:srgbClr val="92D050"/>
            </a:solidFill>
            <a:ln w="936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1" i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10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1" i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10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1" i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20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1" i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10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1" i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10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1" i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10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1" i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20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1" i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10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04" name="CustomShape 12"/>
            <p:cNvSpPr/>
            <p:nvPr/>
          </p:nvSpPr>
          <p:spPr>
            <a:xfrm>
              <a:off x="6110640" y="1752480"/>
              <a:ext cx="456480" cy="532800"/>
            </a:xfrm>
            <a:prstGeom prst="rect">
              <a:avLst/>
            </a:prstGeom>
            <a:solidFill>
              <a:srgbClr val="92D050"/>
            </a:solidFill>
            <a:ln w="936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1" i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E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05" name="CustomShape 13"/>
            <p:cNvSpPr/>
            <p:nvPr/>
          </p:nvSpPr>
          <p:spPr>
            <a:xfrm>
              <a:off x="6110640" y="2362320"/>
              <a:ext cx="456480" cy="2133000"/>
            </a:xfrm>
            <a:prstGeom prst="rect">
              <a:avLst/>
            </a:prstGeom>
            <a:solidFill>
              <a:srgbClr val="92D050"/>
            </a:solidFill>
            <a:ln w="936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1" i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a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1" i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a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1" i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b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1" i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b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1" i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a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1" i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a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1" i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b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1" i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b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306" name="Group 14"/>
          <p:cNvGrpSpPr/>
          <p:nvPr/>
        </p:nvGrpSpPr>
        <p:grpSpPr>
          <a:xfrm>
            <a:off x="4329720" y="4662360"/>
            <a:ext cx="2285280" cy="1510920"/>
            <a:chOff x="4329720" y="4662360"/>
            <a:chExt cx="2285280" cy="1510920"/>
          </a:xfrm>
        </p:grpSpPr>
        <p:sp>
          <p:nvSpPr>
            <p:cNvPr id="307" name="CustomShape 15"/>
            <p:cNvSpPr/>
            <p:nvPr/>
          </p:nvSpPr>
          <p:spPr>
            <a:xfrm>
              <a:off x="4329720" y="5245200"/>
              <a:ext cx="482040" cy="907200"/>
            </a:xfrm>
            <a:prstGeom prst="rect">
              <a:avLst/>
            </a:prstGeom>
            <a:solidFill>
              <a:srgbClr val="92D050"/>
            </a:solidFill>
            <a:ln w="9360">
              <a:solidFill>
                <a:srgbClr val="00B05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8" name="CustomShape 16"/>
            <p:cNvSpPr/>
            <p:nvPr/>
          </p:nvSpPr>
          <p:spPr>
            <a:xfrm>
              <a:off x="4786920" y="5245200"/>
              <a:ext cx="456480" cy="916920"/>
            </a:xfrm>
            <a:prstGeom prst="rect">
              <a:avLst/>
            </a:prstGeom>
            <a:solidFill>
              <a:srgbClr val="92D050"/>
            </a:solidFill>
            <a:ln w="9360">
              <a:solidFill>
                <a:srgbClr val="00B05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9" name="CustomShape 17"/>
            <p:cNvSpPr/>
            <p:nvPr/>
          </p:nvSpPr>
          <p:spPr>
            <a:xfrm>
              <a:off x="5244120" y="5245200"/>
              <a:ext cx="429480" cy="916920"/>
            </a:xfrm>
            <a:prstGeom prst="rect">
              <a:avLst/>
            </a:prstGeom>
            <a:solidFill>
              <a:srgbClr val="92D050"/>
            </a:solidFill>
            <a:ln w="9360">
              <a:solidFill>
                <a:srgbClr val="00B05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0" name="CustomShape 18"/>
            <p:cNvSpPr/>
            <p:nvPr/>
          </p:nvSpPr>
          <p:spPr>
            <a:xfrm>
              <a:off x="5675760" y="5245200"/>
              <a:ext cx="480240" cy="916920"/>
            </a:xfrm>
            <a:prstGeom prst="rect">
              <a:avLst/>
            </a:prstGeom>
            <a:solidFill>
              <a:srgbClr val="92D050"/>
            </a:solidFill>
            <a:ln w="9360">
              <a:solidFill>
                <a:srgbClr val="00B05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1" name="CustomShape 19"/>
            <p:cNvSpPr/>
            <p:nvPr/>
          </p:nvSpPr>
          <p:spPr>
            <a:xfrm>
              <a:off x="6144120" y="5245200"/>
              <a:ext cx="456480" cy="928080"/>
            </a:xfrm>
            <a:prstGeom prst="rect">
              <a:avLst/>
            </a:prstGeom>
            <a:solidFill>
              <a:srgbClr val="92D050"/>
            </a:solidFill>
            <a:ln w="9360">
              <a:solidFill>
                <a:srgbClr val="00B05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312" name="Group 20"/>
            <p:cNvGrpSpPr/>
            <p:nvPr/>
          </p:nvGrpSpPr>
          <p:grpSpPr>
            <a:xfrm>
              <a:off x="4329720" y="4662360"/>
              <a:ext cx="2285280" cy="1503720"/>
              <a:chOff x="4329720" y="4662360"/>
              <a:chExt cx="2285280" cy="1503720"/>
            </a:xfrm>
          </p:grpSpPr>
          <p:sp>
            <p:nvSpPr>
              <p:cNvPr id="313" name="CustomShape 21"/>
              <p:cNvSpPr/>
              <p:nvPr/>
            </p:nvSpPr>
            <p:spPr>
              <a:xfrm>
                <a:off x="4329720" y="4662360"/>
                <a:ext cx="456480" cy="532800"/>
              </a:xfrm>
              <a:prstGeom prst="rect">
                <a:avLst/>
              </a:prstGeom>
              <a:noFill/>
              <a:ln w="9360">
                <a:solidFill>
                  <a:srgbClr val="00B05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800" b="1" i="1" strike="noStrike" spc="-1">
                    <a:solidFill>
                      <a:srgbClr val="002600"/>
                    </a:solidFill>
                    <a:latin typeface="Franklin Gothic Book"/>
                    <a:ea typeface="DejaVu Sans"/>
                  </a:rPr>
                  <a:t>A</a:t>
                </a:r>
                <a:endParaRPr lang="en-US" sz="1800" b="0" strike="noStrike" spc="-1">
                  <a:latin typeface="Arial"/>
                </a:endParaRPr>
              </a:p>
            </p:txBody>
          </p:sp>
          <p:sp>
            <p:nvSpPr>
              <p:cNvPr id="314" name="CustomShape 22"/>
              <p:cNvSpPr/>
              <p:nvPr/>
            </p:nvSpPr>
            <p:spPr>
              <a:xfrm>
                <a:off x="4786920" y="4662360"/>
                <a:ext cx="456480" cy="532800"/>
              </a:xfrm>
              <a:prstGeom prst="rect">
                <a:avLst/>
              </a:prstGeom>
              <a:noFill/>
              <a:ln w="9360">
                <a:solidFill>
                  <a:srgbClr val="00B05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800" b="1" i="1" strike="noStrike" spc="-1">
                    <a:solidFill>
                      <a:srgbClr val="002600"/>
                    </a:solidFill>
                    <a:latin typeface="Franklin Gothic Book"/>
                    <a:ea typeface="DejaVu Sans"/>
                  </a:rPr>
                  <a:t>B</a:t>
                </a:r>
                <a:endParaRPr lang="en-US" sz="1800" b="0" strike="noStrike" spc="-1">
                  <a:latin typeface="Arial"/>
                </a:endParaRPr>
              </a:p>
            </p:txBody>
          </p:sp>
          <p:sp>
            <p:nvSpPr>
              <p:cNvPr id="315" name="CustomShape 23"/>
              <p:cNvSpPr/>
              <p:nvPr/>
            </p:nvSpPr>
            <p:spPr>
              <a:xfrm>
                <a:off x="5244120" y="4662360"/>
                <a:ext cx="456480" cy="532800"/>
              </a:xfrm>
              <a:prstGeom prst="rect">
                <a:avLst/>
              </a:prstGeom>
              <a:noFill/>
              <a:ln w="9360">
                <a:solidFill>
                  <a:srgbClr val="00B05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800" b="1" i="1" strike="noStrike" spc="-1">
                    <a:solidFill>
                      <a:srgbClr val="002600"/>
                    </a:solidFill>
                    <a:latin typeface="Franklin Gothic Book"/>
                    <a:ea typeface="DejaVu Sans"/>
                  </a:rPr>
                  <a:t>C</a:t>
                </a:r>
                <a:endParaRPr lang="en-US" sz="1800" b="0" strike="noStrike" spc="-1">
                  <a:latin typeface="Arial"/>
                </a:endParaRPr>
              </a:p>
            </p:txBody>
          </p:sp>
          <p:sp>
            <p:nvSpPr>
              <p:cNvPr id="316" name="CustomShape 24"/>
              <p:cNvSpPr/>
              <p:nvPr/>
            </p:nvSpPr>
            <p:spPr>
              <a:xfrm>
                <a:off x="5701320" y="4662360"/>
                <a:ext cx="456480" cy="532800"/>
              </a:xfrm>
              <a:prstGeom prst="rect">
                <a:avLst/>
              </a:prstGeom>
              <a:noFill/>
              <a:ln w="9360">
                <a:solidFill>
                  <a:srgbClr val="00B05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800" b="1" i="1" strike="noStrike" spc="-1">
                    <a:solidFill>
                      <a:srgbClr val="002600"/>
                    </a:solidFill>
                    <a:latin typeface="Franklin Gothic Book"/>
                    <a:ea typeface="DejaVu Sans"/>
                  </a:rPr>
                  <a:t>D</a:t>
                </a:r>
                <a:endParaRPr lang="en-US" sz="1800" b="0" strike="noStrike" spc="-1">
                  <a:latin typeface="Arial"/>
                </a:endParaRPr>
              </a:p>
            </p:txBody>
          </p:sp>
          <p:sp>
            <p:nvSpPr>
              <p:cNvPr id="317" name="CustomShape 25"/>
              <p:cNvSpPr/>
              <p:nvPr/>
            </p:nvSpPr>
            <p:spPr>
              <a:xfrm>
                <a:off x="6158520" y="4662360"/>
                <a:ext cx="456480" cy="532800"/>
              </a:xfrm>
              <a:prstGeom prst="rect">
                <a:avLst/>
              </a:prstGeom>
              <a:noFill/>
              <a:ln w="9360">
                <a:solidFill>
                  <a:srgbClr val="00B05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800" b="1" i="1" strike="noStrike" spc="-1">
                    <a:solidFill>
                      <a:srgbClr val="002600"/>
                    </a:solidFill>
                    <a:latin typeface="Franklin Gothic Book"/>
                    <a:ea typeface="DejaVu Sans"/>
                  </a:rPr>
                  <a:t>E</a:t>
                </a:r>
                <a:endParaRPr lang="en-US" sz="1800" b="0" strike="noStrike" spc="-1">
                  <a:latin typeface="Arial"/>
                </a:endParaRPr>
              </a:p>
            </p:txBody>
          </p:sp>
          <p:sp>
            <p:nvSpPr>
              <p:cNvPr id="318" name="CustomShape 26"/>
              <p:cNvSpPr/>
              <p:nvPr/>
            </p:nvSpPr>
            <p:spPr>
              <a:xfrm>
                <a:off x="4362480" y="5203800"/>
                <a:ext cx="325440" cy="91296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/>
              <a:lstStyle/>
              <a:p>
                <a:pPr algn="ctr">
                  <a:lnSpc>
                    <a:spcPct val="100000"/>
                  </a:lnSpc>
                </a:pPr>
                <a:r>
                  <a:rPr lang="en-US" sz="1800" b="1" i="1" strike="noStrike" spc="-1">
                    <a:solidFill>
                      <a:srgbClr val="002600"/>
                    </a:solidFill>
                    <a:latin typeface="Symbol"/>
                    <a:ea typeface="DejaVu Sans"/>
                  </a:rPr>
                  <a:t></a:t>
                </a:r>
                <a:endParaRPr lang="en-US" sz="1800" b="0" strike="noStrike" spc="-1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lang="en-US" sz="1800" b="1" i="1" strike="noStrike" spc="-1">
                    <a:solidFill>
                      <a:srgbClr val="002600"/>
                    </a:solidFill>
                    <a:latin typeface="Symbol"/>
                    <a:ea typeface="DejaVu Sans"/>
                  </a:rPr>
                  <a:t></a:t>
                </a:r>
                <a:endParaRPr lang="en-US" sz="1800" b="0" strike="noStrike" spc="-1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lang="en-US" sz="1800" b="1" i="1" strike="noStrike" spc="-1">
                    <a:solidFill>
                      <a:srgbClr val="002600"/>
                    </a:solidFill>
                    <a:latin typeface="Symbol"/>
                    <a:ea typeface="DejaVu Sans"/>
                  </a:rPr>
                  <a:t></a:t>
                </a:r>
                <a:endParaRPr lang="en-US" sz="1800" b="0" strike="noStrike" spc="-1">
                  <a:latin typeface="Arial"/>
                </a:endParaRPr>
              </a:p>
            </p:txBody>
          </p:sp>
          <p:sp>
            <p:nvSpPr>
              <p:cNvPr id="319" name="CustomShape 27"/>
              <p:cNvSpPr/>
              <p:nvPr/>
            </p:nvSpPr>
            <p:spPr>
              <a:xfrm>
                <a:off x="4832280" y="5253120"/>
                <a:ext cx="337680" cy="91296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/>
              <a:lstStyle/>
              <a:p>
                <a:pPr algn="ctr">
                  <a:lnSpc>
                    <a:spcPct val="100000"/>
                  </a:lnSpc>
                </a:pPr>
                <a:r>
                  <a:rPr lang="en-US" sz="1800" b="1" i="1" strike="noStrike" spc="-1">
                    <a:solidFill>
                      <a:srgbClr val="002600"/>
                    </a:solidFill>
                    <a:latin typeface="Franklin Gothic Book"/>
                    <a:ea typeface="DejaVu Sans"/>
                  </a:rPr>
                  <a:t>1</a:t>
                </a:r>
                <a:endParaRPr lang="en-US" sz="1800" b="0" strike="noStrike" spc="-1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lang="en-US" sz="1800" b="1" i="1" strike="noStrike" spc="-1">
                    <a:solidFill>
                      <a:srgbClr val="002600"/>
                    </a:solidFill>
                    <a:latin typeface="Franklin Gothic Book"/>
                    <a:ea typeface="DejaVu Sans"/>
                  </a:rPr>
                  <a:t>2</a:t>
                </a:r>
                <a:endParaRPr lang="en-US" sz="1800" b="0" strike="noStrike" spc="-1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lang="en-US" sz="1800" b="1" i="1" strike="noStrike" spc="-1">
                    <a:solidFill>
                      <a:srgbClr val="002600"/>
                    </a:solidFill>
                    <a:latin typeface="Franklin Gothic Book"/>
                    <a:ea typeface="DejaVu Sans"/>
                  </a:rPr>
                  <a:t>2</a:t>
                </a:r>
                <a:endParaRPr lang="en-US" sz="1800" b="0" strike="noStrike" spc="-1">
                  <a:latin typeface="Arial"/>
                </a:endParaRPr>
              </a:p>
            </p:txBody>
          </p:sp>
          <p:sp>
            <p:nvSpPr>
              <p:cNvPr id="320" name="CustomShape 28"/>
              <p:cNvSpPr/>
              <p:nvPr/>
            </p:nvSpPr>
            <p:spPr>
              <a:xfrm>
                <a:off x="5324400" y="5194440"/>
                <a:ext cx="325440" cy="91296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/>
              <a:lstStyle/>
              <a:p>
                <a:pPr algn="ctr">
                  <a:lnSpc>
                    <a:spcPct val="100000"/>
                  </a:lnSpc>
                </a:pPr>
                <a:r>
                  <a:rPr lang="en-US" sz="1800" b="1" i="1" strike="noStrike" spc="-1">
                    <a:solidFill>
                      <a:srgbClr val="002600"/>
                    </a:solidFill>
                    <a:latin typeface="Symbol"/>
                    <a:ea typeface="DejaVu Sans"/>
                  </a:rPr>
                  <a:t></a:t>
                </a:r>
                <a:endParaRPr lang="en-US" sz="1800" b="0" strike="noStrike" spc="-1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lang="en-US" sz="1800" b="1" i="1" strike="noStrike" spc="-1">
                    <a:solidFill>
                      <a:srgbClr val="002600"/>
                    </a:solidFill>
                    <a:latin typeface="Symbol"/>
                    <a:ea typeface="DejaVu Sans"/>
                  </a:rPr>
                  <a:t></a:t>
                </a:r>
                <a:endParaRPr lang="en-US" sz="1800" b="0" strike="noStrike" spc="-1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lang="en-US" sz="1800" b="1" i="1" strike="noStrike" spc="-1">
                    <a:solidFill>
                      <a:srgbClr val="002600"/>
                    </a:solidFill>
                    <a:latin typeface="Symbol"/>
                    <a:ea typeface="DejaVu Sans"/>
                  </a:rPr>
                  <a:t></a:t>
                </a:r>
                <a:endParaRPr lang="en-US" sz="1800" b="0" strike="noStrike" spc="-1">
                  <a:latin typeface="Arial"/>
                </a:endParaRPr>
              </a:p>
            </p:txBody>
          </p:sp>
          <p:sp>
            <p:nvSpPr>
              <p:cNvPr id="321" name="CustomShape 29"/>
              <p:cNvSpPr/>
              <p:nvPr/>
            </p:nvSpPr>
            <p:spPr>
              <a:xfrm>
                <a:off x="5661720" y="5232240"/>
                <a:ext cx="518400" cy="91296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 algn="ctr">
                  <a:lnSpc>
                    <a:spcPct val="100000"/>
                  </a:lnSpc>
                </a:pPr>
                <a:r>
                  <a:rPr lang="en-US" sz="1800" b="1" i="1" strike="noStrike" spc="-1">
                    <a:solidFill>
                      <a:srgbClr val="002600"/>
                    </a:solidFill>
                    <a:latin typeface="Franklin Gothic Book"/>
                    <a:ea typeface="DejaVu Sans"/>
                  </a:rPr>
                  <a:t>10</a:t>
                </a:r>
                <a:endParaRPr lang="en-US" sz="1800" b="0" strike="noStrike" spc="-1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lang="en-US" sz="1800" b="1" i="1" strike="noStrike" spc="-1">
                    <a:solidFill>
                      <a:srgbClr val="002600"/>
                    </a:solidFill>
                    <a:latin typeface="Franklin Gothic Book"/>
                    <a:ea typeface="DejaVu Sans"/>
                  </a:rPr>
                  <a:t>10</a:t>
                </a:r>
                <a:endParaRPr lang="en-US" sz="1800" b="0" strike="noStrike" spc="-1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lang="en-US" sz="1800" b="1" i="1" strike="noStrike" spc="-1">
                    <a:solidFill>
                      <a:srgbClr val="002600"/>
                    </a:solidFill>
                    <a:latin typeface="Franklin Gothic Book"/>
                    <a:ea typeface="DejaVu Sans"/>
                  </a:rPr>
                  <a:t>20</a:t>
                </a:r>
                <a:endParaRPr lang="en-US" sz="1800" b="0" strike="noStrike" spc="-1">
                  <a:latin typeface="Arial"/>
                </a:endParaRPr>
              </a:p>
            </p:txBody>
          </p:sp>
          <p:sp>
            <p:nvSpPr>
              <p:cNvPr id="322" name="CustomShape 30"/>
              <p:cNvSpPr/>
              <p:nvPr/>
            </p:nvSpPr>
            <p:spPr>
              <a:xfrm>
                <a:off x="6212520" y="5234040"/>
                <a:ext cx="310320" cy="91296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 algn="ctr">
                  <a:lnSpc>
                    <a:spcPct val="100000"/>
                  </a:lnSpc>
                </a:pPr>
                <a:r>
                  <a:rPr lang="en-US" sz="1800" b="1" i="1" strike="noStrike" spc="-1">
                    <a:solidFill>
                      <a:srgbClr val="002600"/>
                    </a:solidFill>
                    <a:latin typeface="Franklin Gothic Book"/>
                    <a:ea typeface="DejaVu Sans"/>
                  </a:rPr>
                  <a:t>a</a:t>
                </a:r>
                <a:endParaRPr lang="en-US" sz="1800" b="0" strike="noStrike" spc="-1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lang="en-US" sz="1800" b="1" i="1" strike="noStrike" spc="-1">
                    <a:solidFill>
                      <a:srgbClr val="002600"/>
                    </a:solidFill>
                    <a:latin typeface="Franklin Gothic Book"/>
                    <a:ea typeface="DejaVu Sans"/>
                  </a:rPr>
                  <a:t>a</a:t>
                </a:r>
                <a:endParaRPr lang="en-US" sz="1800" b="0" strike="noStrike" spc="-1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lang="en-US" sz="1800" b="1" i="1" strike="noStrike" spc="-1">
                    <a:solidFill>
                      <a:srgbClr val="002600"/>
                    </a:solidFill>
                    <a:latin typeface="Franklin Gothic Book"/>
                    <a:ea typeface="DejaVu Sans"/>
                  </a:rPr>
                  <a:t>b</a:t>
                </a:r>
                <a:endParaRPr lang="en-US" sz="1800" b="0" strike="noStrike" spc="-1">
                  <a:latin typeface="Arial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ustomShape 1"/>
          <p:cNvSpPr/>
          <p:nvPr/>
        </p:nvSpPr>
        <p:spPr>
          <a:xfrm>
            <a:off x="457200" y="277920"/>
            <a:ext cx="822888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002600"/>
                </a:solidFill>
                <a:latin typeface="Constantia"/>
              </a:rPr>
              <a:t>Rename Operation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324" name="CustomShape 2"/>
          <p:cNvSpPr/>
          <p:nvPr/>
        </p:nvSpPr>
        <p:spPr>
          <a:xfrm>
            <a:off x="798480" y="1077840"/>
            <a:ext cx="7848000" cy="48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7500" lnSpcReduction="20000"/>
          </a:bodyPr>
          <a:lstStyle/>
          <a:p>
            <a:pPr marL="343080" indent="-342360">
              <a:lnSpc>
                <a:spcPct val="100000"/>
              </a:lnSpc>
              <a:spcBef>
                <a:spcPts val="601"/>
              </a:spcBef>
              <a:buClr>
                <a:srgbClr val="CC9933"/>
              </a:buClr>
              <a:buSzPct val="65000"/>
              <a:buFont typeface="Wingdings" charset="2"/>
              <a:buChar char=""/>
            </a:pPr>
            <a:r>
              <a:rPr lang="en-US" sz="3000" b="0" strike="noStrike" spc="-1" dirty="0">
                <a:solidFill>
                  <a:srgbClr val="002600"/>
                </a:solidFill>
                <a:latin typeface="Franklin Gothic Book"/>
              </a:rPr>
              <a:t>Allows us to name, and therefore to refer to, the results of relational-algebra expressions.</a:t>
            </a:r>
            <a:endParaRPr lang="en-US" sz="3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01"/>
              </a:spcBef>
              <a:buClr>
                <a:srgbClr val="CC9933"/>
              </a:buClr>
              <a:buSzPct val="65000"/>
              <a:buFont typeface="Wingdings" charset="2"/>
              <a:buChar char=""/>
            </a:pPr>
            <a:r>
              <a:rPr lang="en-US" sz="3000" b="0" strike="noStrike" spc="-1" dirty="0">
                <a:solidFill>
                  <a:srgbClr val="002600"/>
                </a:solidFill>
                <a:latin typeface="Franklin Gothic Book"/>
              </a:rPr>
              <a:t>Allows us to refer to a relation by more than one name.</a:t>
            </a:r>
            <a:endParaRPr lang="en-US" sz="3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01"/>
              </a:spcBef>
              <a:buClr>
                <a:srgbClr val="CC9933"/>
              </a:buClr>
              <a:buSzPct val="65000"/>
              <a:buFont typeface="Wingdings" charset="2"/>
              <a:buChar char=""/>
            </a:pPr>
            <a:r>
              <a:rPr lang="en-US" sz="3000" b="0" strike="noStrike" spc="-1" dirty="0">
                <a:solidFill>
                  <a:srgbClr val="002600"/>
                </a:solidFill>
                <a:latin typeface="Franklin Gothic Book"/>
              </a:rPr>
              <a:t>Example:</a:t>
            </a:r>
            <a:endParaRPr lang="en-US" sz="3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140"/>
              </a:spcBef>
            </a:pPr>
            <a:r>
              <a:rPr lang="en-US" sz="3000" b="0" strike="noStrike" spc="-1" dirty="0">
                <a:solidFill>
                  <a:srgbClr val="002600"/>
                </a:solidFill>
                <a:latin typeface="Franklin Gothic Book"/>
              </a:rPr>
              <a:t> 				</a:t>
            </a:r>
            <a:r>
              <a:rPr lang="en-US" b="1" i="1" strike="noStrike" spc="-1" dirty="0" smtClean="0">
                <a:solidFill>
                  <a:srgbClr val="002600"/>
                </a:solidFill>
                <a:latin typeface="Symbol"/>
              </a:rPr>
              <a:t> </a:t>
            </a:r>
            <a:r>
              <a:rPr lang="en-US" b="1" i="1" strike="noStrike" spc="-1" dirty="0" smtClean="0">
                <a:solidFill>
                  <a:srgbClr val="002600"/>
                </a:solidFill>
                <a:latin typeface="Franklin Gothic Book"/>
              </a:rPr>
              <a:t> </a:t>
            </a:r>
            <a:r>
              <a:rPr lang="en-US" b="1" i="1" strike="noStrike" spc="-1" baseline="-25000" dirty="0" smtClean="0">
                <a:solidFill>
                  <a:srgbClr val="002600"/>
                </a:solidFill>
                <a:latin typeface="Franklin Gothic Book"/>
              </a:rPr>
              <a:t>x</a:t>
            </a:r>
            <a:r>
              <a:rPr lang="en-US" b="1" i="1" strike="noStrike" spc="-1" dirty="0" smtClean="0">
                <a:solidFill>
                  <a:srgbClr val="002600"/>
                </a:solidFill>
                <a:latin typeface="Franklin Gothic Book"/>
              </a:rPr>
              <a:t> (E) </a:t>
            </a:r>
            <a:r>
              <a:t/>
            </a:r>
            <a:br/>
            <a:endParaRPr lang="en-US" sz="57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01"/>
              </a:spcBef>
            </a:pPr>
            <a:r>
              <a:rPr lang="en-US" sz="3000" b="0" strike="noStrike" spc="-1" dirty="0">
                <a:solidFill>
                  <a:srgbClr val="002600"/>
                </a:solidFill>
                <a:latin typeface="Franklin Gothic Book"/>
              </a:rPr>
              <a:t>	returns the expression </a:t>
            </a:r>
            <a:r>
              <a:rPr lang="en-US" sz="3000" b="0" i="1" strike="noStrike" spc="-1" dirty="0">
                <a:solidFill>
                  <a:srgbClr val="002600"/>
                </a:solidFill>
                <a:latin typeface="Franklin Gothic Book"/>
              </a:rPr>
              <a:t>E</a:t>
            </a:r>
            <a:r>
              <a:rPr lang="en-US" sz="3000" b="0" strike="noStrike" spc="-1" dirty="0">
                <a:solidFill>
                  <a:srgbClr val="002600"/>
                </a:solidFill>
                <a:latin typeface="Franklin Gothic Book"/>
              </a:rPr>
              <a:t> under the name </a:t>
            </a:r>
            <a:r>
              <a:rPr lang="en-US" sz="3000" b="0" i="1" strike="noStrike" spc="-1" dirty="0">
                <a:solidFill>
                  <a:srgbClr val="002600"/>
                </a:solidFill>
                <a:latin typeface="Franklin Gothic Book"/>
              </a:rPr>
              <a:t>X</a:t>
            </a:r>
            <a:endParaRPr lang="en-US" sz="3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01"/>
              </a:spcBef>
              <a:buClr>
                <a:srgbClr val="CC9933"/>
              </a:buClr>
              <a:buSzPct val="65000"/>
              <a:buFont typeface="Wingdings" charset="2"/>
              <a:buChar char=""/>
            </a:pPr>
            <a:r>
              <a:rPr lang="en-US" sz="3000" b="0" strike="noStrike" spc="-1" dirty="0">
                <a:solidFill>
                  <a:srgbClr val="002600"/>
                </a:solidFill>
                <a:latin typeface="Franklin Gothic Book"/>
              </a:rPr>
              <a:t>If a relational-algebra expression </a:t>
            </a:r>
            <a:r>
              <a:rPr lang="en-US" sz="3000" b="0" i="1" strike="noStrike" spc="-1" dirty="0">
                <a:solidFill>
                  <a:srgbClr val="002600"/>
                </a:solidFill>
                <a:latin typeface="Franklin Gothic Book"/>
              </a:rPr>
              <a:t>E</a:t>
            </a:r>
            <a:r>
              <a:rPr lang="en-US" sz="3000" b="0" strike="noStrike" spc="-1" dirty="0">
                <a:solidFill>
                  <a:srgbClr val="002600"/>
                </a:solidFill>
                <a:latin typeface="Franklin Gothic Book"/>
              </a:rPr>
              <a:t> has </a:t>
            </a:r>
            <a:r>
              <a:rPr lang="en-US" sz="3000" b="0" strike="noStrike" spc="-1" dirty="0" err="1">
                <a:solidFill>
                  <a:srgbClr val="002600"/>
                </a:solidFill>
                <a:latin typeface="Franklin Gothic Book"/>
              </a:rPr>
              <a:t>arity</a:t>
            </a:r>
            <a:r>
              <a:rPr lang="en-US" sz="3000" b="0" strike="noStrike" spc="-1" dirty="0">
                <a:solidFill>
                  <a:srgbClr val="002600"/>
                </a:solidFill>
                <a:latin typeface="Franklin Gothic Book"/>
              </a:rPr>
              <a:t> </a:t>
            </a:r>
            <a:r>
              <a:rPr lang="en-US" sz="3000" b="0" i="1" strike="noStrike" spc="-1" dirty="0">
                <a:solidFill>
                  <a:srgbClr val="002600"/>
                </a:solidFill>
                <a:latin typeface="Franklin Gothic Book"/>
              </a:rPr>
              <a:t>n</a:t>
            </a:r>
            <a:r>
              <a:rPr lang="en-US" sz="3000" b="0" strike="noStrike" spc="-1" dirty="0">
                <a:solidFill>
                  <a:srgbClr val="002600"/>
                </a:solidFill>
                <a:latin typeface="Franklin Gothic Book"/>
              </a:rPr>
              <a:t>, then </a:t>
            </a:r>
            <a:endParaRPr lang="en-US" sz="3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01"/>
              </a:spcBef>
            </a:pPr>
            <a:r>
              <a:rPr lang="en-US" sz="3000" b="0" strike="noStrike" spc="-1" dirty="0">
                <a:solidFill>
                  <a:srgbClr val="002600"/>
                </a:solidFill>
                <a:latin typeface="Franklin Gothic Book"/>
              </a:rPr>
              <a:t>                                          </a:t>
            </a:r>
            <a:endParaRPr lang="en-US" sz="3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01"/>
              </a:spcBef>
            </a:pPr>
            <a:endParaRPr lang="en-US" sz="3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01"/>
              </a:spcBef>
            </a:pPr>
            <a:r>
              <a:rPr lang="en-US" sz="3000" b="0" strike="noStrike" spc="-1" dirty="0">
                <a:solidFill>
                  <a:srgbClr val="002600"/>
                </a:solidFill>
                <a:latin typeface="Franklin Gothic Book"/>
              </a:rPr>
              <a:t>	returns the result of expression </a:t>
            </a:r>
            <a:r>
              <a:rPr lang="en-US" sz="3000" b="0" i="1" strike="noStrike" spc="-1" dirty="0">
                <a:solidFill>
                  <a:srgbClr val="002600"/>
                </a:solidFill>
                <a:latin typeface="Franklin Gothic Book"/>
              </a:rPr>
              <a:t>E</a:t>
            </a:r>
            <a:r>
              <a:rPr lang="en-US" sz="3000" b="0" strike="noStrike" spc="-1" dirty="0">
                <a:solidFill>
                  <a:srgbClr val="002600"/>
                </a:solidFill>
                <a:latin typeface="Franklin Gothic Book"/>
              </a:rPr>
              <a:t> under the name </a:t>
            </a:r>
            <a:r>
              <a:rPr lang="en-US" sz="3000" b="0" i="1" strike="noStrike" spc="-1" dirty="0">
                <a:solidFill>
                  <a:srgbClr val="002600"/>
                </a:solidFill>
                <a:latin typeface="Franklin Gothic Book"/>
              </a:rPr>
              <a:t>X</a:t>
            </a:r>
            <a:r>
              <a:rPr lang="en-US" sz="3000" b="0" strike="noStrike" spc="-1" dirty="0">
                <a:solidFill>
                  <a:srgbClr val="002600"/>
                </a:solidFill>
                <a:latin typeface="Franklin Gothic Book"/>
              </a:rPr>
              <a:t>, and with the</a:t>
            </a:r>
            <a:endParaRPr lang="en-US" sz="3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01"/>
              </a:spcBef>
            </a:pPr>
            <a:r>
              <a:rPr lang="en-US" sz="3000" b="0" strike="noStrike" spc="-1" dirty="0">
                <a:solidFill>
                  <a:srgbClr val="002600"/>
                </a:solidFill>
                <a:latin typeface="Franklin Gothic Book"/>
              </a:rPr>
              <a:t>	attributes renamed to </a:t>
            </a:r>
            <a:r>
              <a:rPr lang="en-US" sz="3000" b="0" i="1" strike="noStrike" spc="-1" dirty="0">
                <a:solidFill>
                  <a:srgbClr val="002600"/>
                </a:solidFill>
                <a:latin typeface="Franklin Gothic Book"/>
              </a:rPr>
              <a:t>A</a:t>
            </a:r>
            <a:r>
              <a:rPr lang="en-US" sz="1600" b="0" i="1" strike="noStrike" spc="-1" baseline="-25000" dirty="0">
                <a:solidFill>
                  <a:srgbClr val="002600"/>
                </a:solidFill>
                <a:latin typeface="Franklin Gothic Book"/>
              </a:rPr>
              <a:t>1 </a:t>
            </a:r>
            <a:r>
              <a:rPr lang="en-US" sz="3000" b="0" i="1" strike="noStrike" spc="-1" dirty="0">
                <a:solidFill>
                  <a:srgbClr val="002600"/>
                </a:solidFill>
                <a:latin typeface="Franklin Gothic Book"/>
              </a:rPr>
              <a:t>, A</a:t>
            </a:r>
            <a:r>
              <a:rPr lang="en-US" sz="3000" b="0" i="1" strike="noStrike" spc="-1" baseline="-25000" dirty="0">
                <a:solidFill>
                  <a:srgbClr val="002600"/>
                </a:solidFill>
                <a:latin typeface="Franklin Gothic Book"/>
              </a:rPr>
              <a:t>2 </a:t>
            </a:r>
            <a:r>
              <a:rPr lang="en-US" sz="3000" b="0" i="1" strike="noStrike" spc="-1" dirty="0">
                <a:solidFill>
                  <a:srgbClr val="002600"/>
                </a:solidFill>
                <a:latin typeface="Franklin Gothic Book"/>
              </a:rPr>
              <a:t>, …., A</a:t>
            </a:r>
            <a:r>
              <a:rPr lang="en-US" sz="3000" b="0" i="1" strike="noStrike" spc="-1" baseline="-25000" dirty="0">
                <a:solidFill>
                  <a:srgbClr val="002600"/>
                </a:solidFill>
                <a:latin typeface="Franklin Gothic Book"/>
              </a:rPr>
              <a:t>n </a:t>
            </a:r>
            <a:r>
              <a:rPr lang="en-US" sz="3000" b="0" strike="noStrike" spc="-1" dirty="0">
                <a:solidFill>
                  <a:srgbClr val="002600"/>
                </a:solidFill>
                <a:latin typeface="Franklin Gothic Book"/>
              </a:rPr>
              <a:t>.</a:t>
            </a:r>
            <a:endParaRPr lang="en-US" sz="3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01"/>
              </a:spcBef>
            </a:pPr>
            <a:endParaRPr lang="en-US" sz="3000" b="0" strike="noStrike" spc="-1" dirty="0">
              <a:latin typeface="Arial"/>
            </a:endParaRPr>
          </a:p>
        </p:txBody>
      </p:sp>
      <p:pic>
        <p:nvPicPr>
          <p:cNvPr id="325" name="Picture 324"/>
          <p:cNvPicPr/>
          <p:nvPr/>
        </p:nvPicPr>
        <p:blipFill>
          <a:blip r:embed="rId2"/>
          <a:stretch/>
        </p:blipFill>
        <p:spPr>
          <a:xfrm>
            <a:off x="2895480" y="4114800"/>
            <a:ext cx="3123720" cy="609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CustomShape 1"/>
          <p:cNvSpPr/>
          <p:nvPr/>
        </p:nvSpPr>
        <p:spPr>
          <a:xfrm>
            <a:off x="6553080" y="6243480"/>
            <a:ext cx="213300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57B5A77-1A8D-4ACF-A870-B925B960C16D}" type="slidenum">
              <a:rPr lang="en-US" sz="1200" b="0" strike="noStrike" spc="-1">
                <a:solidFill>
                  <a:srgbClr val="9B8D65"/>
                </a:solidFill>
                <a:latin typeface="Constantia"/>
              </a:rPr>
              <a:pPr algn="r">
                <a:lnSpc>
                  <a:spcPct val="100000"/>
                </a:lnSpc>
              </a:pPr>
              <a:t>32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327" name="CustomShape 2"/>
          <p:cNvSpPr/>
          <p:nvPr/>
        </p:nvSpPr>
        <p:spPr>
          <a:xfrm>
            <a:off x="457200" y="277920"/>
            <a:ext cx="822888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002600"/>
                </a:solidFill>
                <a:latin typeface="Constantia"/>
              </a:rPr>
              <a:t>Example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328" name="CustomShape 3"/>
          <p:cNvSpPr/>
          <p:nvPr/>
        </p:nvSpPr>
        <p:spPr>
          <a:xfrm>
            <a:off x="497520" y="2014560"/>
            <a:ext cx="3301920" cy="9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CC00CC"/>
                </a:solidFill>
                <a:latin typeface="Tahoma"/>
                <a:ea typeface="DejaVu Sans"/>
              </a:rPr>
              <a:t>Bars(	name, addr        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9B8D65"/>
                </a:solidFill>
                <a:latin typeface="Tahoma"/>
                <a:ea typeface="DejaVu Sans"/>
              </a:rPr>
              <a:t>	</a:t>
            </a:r>
            <a:r>
              <a:rPr lang="en-US" sz="1800" b="1" strike="noStrike" spc="-1">
                <a:solidFill>
                  <a:srgbClr val="002600"/>
                </a:solidFill>
                <a:latin typeface="Tahoma"/>
                <a:ea typeface="DejaVu Sans"/>
              </a:rPr>
              <a:t>Joe’s	Maple St.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2600"/>
                </a:solidFill>
                <a:latin typeface="Tahoma"/>
                <a:ea typeface="DejaVu Sans"/>
              </a:rPr>
              <a:t>	Sue’s	River Rd</a:t>
            </a:r>
            <a:r>
              <a:rPr lang="en-US" sz="1800" b="1" strike="noStrike" spc="-1">
                <a:solidFill>
                  <a:srgbClr val="9B8D65"/>
                </a:solidFill>
                <a:latin typeface="Tahoma"/>
                <a:ea typeface="DejaVu Sans"/>
              </a:rPr>
              <a:t>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29" name="CustomShape 4"/>
          <p:cNvSpPr/>
          <p:nvPr/>
        </p:nvSpPr>
        <p:spPr>
          <a:xfrm>
            <a:off x="669960" y="4308480"/>
            <a:ext cx="18360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30" name="Group 5"/>
          <p:cNvGrpSpPr/>
          <p:nvPr/>
        </p:nvGrpSpPr>
        <p:grpSpPr>
          <a:xfrm>
            <a:off x="1523880" y="2057400"/>
            <a:ext cx="2286000" cy="1143000"/>
            <a:chOff x="1523880" y="2057400"/>
            <a:chExt cx="2286000" cy="1143000"/>
          </a:xfrm>
        </p:grpSpPr>
        <p:sp>
          <p:nvSpPr>
            <p:cNvPr id="331" name="CustomShape 6"/>
            <p:cNvSpPr/>
            <p:nvPr/>
          </p:nvSpPr>
          <p:spPr>
            <a:xfrm>
              <a:off x="1523880" y="2057400"/>
              <a:ext cx="2285280" cy="1142280"/>
            </a:xfrm>
            <a:prstGeom prst="rect">
              <a:avLst/>
            </a:prstGeom>
            <a:noFill/>
            <a:ln w="936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2" name="Line 7"/>
            <p:cNvSpPr/>
            <p:nvPr/>
          </p:nvSpPr>
          <p:spPr>
            <a:xfrm>
              <a:off x="1523880" y="2438280"/>
              <a:ext cx="2286000" cy="3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3" name="Line 8"/>
            <p:cNvSpPr/>
            <p:nvPr/>
          </p:nvSpPr>
          <p:spPr>
            <a:xfrm>
              <a:off x="2438280" y="2057400"/>
              <a:ext cx="360" cy="114300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34" name="Group 9"/>
          <p:cNvGrpSpPr/>
          <p:nvPr/>
        </p:nvGrpSpPr>
        <p:grpSpPr>
          <a:xfrm>
            <a:off x="693720" y="4343400"/>
            <a:ext cx="3340080" cy="1218960"/>
            <a:chOff x="693720" y="4343400"/>
            <a:chExt cx="3340080" cy="1218960"/>
          </a:xfrm>
        </p:grpSpPr>
        <p:sp>
          <p:nvSpPr>
            <p:cNvPr id="335" name="CustomShape 10"/>
            <p:cNvSpPr/>
            <p:nvPr/>
          </p:nvSpPr>
          <p:spPr>
            <a:xfrm>
              <a:off x="693720" y="4343400"/>
              <a:ext cx="3340080" cy="912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9B8D65"/>
                  </a:solidFill>
                  <a:latin typeface="Tahoma"/>
                  <a:ea typeface="DejaVu Sans"/>
                </a:rPr>
                <a:t>   </a:t>
              </a:r>
              <a:r>
                <a:rPr lang="en-US" sz="1800" b="1" strike="noStrike" spc="-1">
                  <a:solidFill>
                    <a:srgbClr val="CC00CC"/>
                  </a:solidFill>
                  <a:latin typeface="Tahoma"/>
                  <a:ea typeface="DejaVu Sans"/>
                </a:rPr>
                <a:t>R(	bar, 	addr        )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9B8D65"/>
                  </a:solidFill>
                  <a:latin typeface="Tahoma"/>
                  <a:ea typeface="DejaVu Sans"/>
                </a:rPr>
                <a:t>	</a:t>
              </a:r>
              <a:r>
                <a:rPr lang="en-US" sz="1800" b="1" strike="noStrike" spc="-1">
                  <a:solidFill>
                    <a:srgbClr val="002600"/>
                  </a:solidFill>
                  <a:latin typeface="Tahoma"/>
                  <a:ea typeface="DejaVu Sans"/>
                </a:rPr>
                <a:t>Joe’s	Maple St.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2600"/>
                  </a:solidFill>
                  <a:latin typeface="Tahoma"/>
                  <a:ea typeface="DejaVu Sans"/>
                </a:rPr>
                <a:t>	Sue’s	River Rd.</a:t>
              </a:r>
              <a:endParaRPr lang="en-US" sz="1800" b="0" strike="noStrike" spc="-1">
                <a:latin typeface="Arial"/>
              </a:endParaRPr>
            </a:p>
          </p:txBody>
        </p:sp>
        <p:grpSp>
          <p:nvGrpSpPr>
            <p:cNvPr id="336" name="Group 11"/>
            <p:cNvGrpSpPr/>
            <p:nvPr/>
          </p:nvGrpSpPr>
          <p:grpSpPr>
            <a:xfrm>
              <a:off x="1676160" y="4419360"/>
              <a:ext cx="2286000" cy="1143000"/>
              <a:chOff x="1676160" y="4419360"/>
              <a:chExt cx="2286000" cy="1143000"/>
            </a:xfrm>
          </p:grpSpPr>
          <p:sp>
            <p:nvSpPr>
              <p:cNvPr id="337" name="CustomShape 12"/>
              <p:cNvSpPr/>
              <p:nvPr/>
            </p:nvSpPr>
            <p:spPr>
              <a:xfrm>
                <a:off x="1676520" y="4419720"/>
                <a:ext cx="2285280" cy="1142280"/>
              </a:xfrm>
              <a:prstGeom prst="rect">
                <a:avLst/>
              </a:prstGeom>
              <a:noFill/>
              <a:ln w="936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38" name="Line 13"/>
              <p:cNvSpPr/>
              <p:nvPr/>
            </p:nvSpPr>
            <p:spPr>
              <a:xfrm>
                <a:off x="1676160" y="4800600"/>
                <a:ext cx="2286000" cy="360"/>
              </a:xfrm>
              <a:prstGeom prst="line">
                <a:avLst/>
              </a:prstGeom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39" name="Line 14"/>
              <p:cNvSpPr/>
              <p:nvPr/>
            </p:nvSpPr>
            <p:spPr>
              <a:xfrm>
                <a:off x="2590560" y="4419360"/>
                <a:ext cx="360" cy="1143000"/>
              </a:xfrm>
              <a:prstGeom prst="line">
                <a:avLst/>
              </a:prstGeom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340" name="CustomShape 15"/>
          <p:cNvSpPr/>
          <p:nvPr/>
        </p:nvSpPr>
        <p:spPr>
          <a:xfrm>
            <a:off x="2792880" y="3429000"/>
            <a:ext cx="27396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CC00CC"/>
                </a:solidFill>
                <a:latin typeface="Tahoma"/>
                <a:ea typeface="DejaVu Sans"/>
              </a:rPr>
              <a:t>R(bar, addr)</a:t>
            </a:r>
            <a:r>
              <a:rPr lang="en-US" sz="1800" b="1" strike="noStrike" spc="-1">
                <a:solidFill>
                  <a:srgbClr val="9B8D65"/>
                </a:solidFill>
                <a:latin typeface="Tahoma"/>
                <a:ea typeface="DejaVu Sans"/>
              </a:rPr>
              <a:t> </a:t>
            </a:r>
            <a:r>
              <a:rPr lang="en-US" sz="1800" b="1" strike="noStrike" spc="-1">
                <a:solidFill>
                  <a:srgbClr val="002600"/>
                </a:solidFill>
                <a:latin typeface="Tahoma"/>
                <a:ea typeface="DejaVu Sans"/>
              </a:rPr>
              <a:t>:= Bars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CustomShape 1"/>
          <p:cNvSpPr/>
          <p:nvPr/>
        </p:nvSpPr>
        <p:spPr>
          <a:xfrm>
            <a:off x="457200" y="277920"/>
            <a:ext cx="822888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002600"/>
                </a:solidFill>
                <a:latin typeface="Constantia"/>
              </a:rPr>
              <a:t>Banking Example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342" name="CustomShape 2"/>
          <p:cNvSpPr/>
          <p:nvPr/>
        </p:nvSpPr>
        <p:spPr>
          <a:xfrm>
            <a:off x="457200" y="1077840"/>
            <a:ext cx="8152560" cy="4941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360">
              <a:lnSpc>
                <a:spcPct val="70000"/>
              </a:lnSpc>
              <a:spcBef>
                <a:spcPts val="601"/>
              </a:spcBef>
            </a:pPr>
            <a:r>
              <a:rPr lang="en-US" sz="3000" b="0" i="1" strike="noStrike" spc="-1">
                <a:solidFill>
                  <a:srgbClr val="002600"/>
                </a:solidFill>
                <a:latin typeface="Franklin Gothic Book"/>
              </a:rPr>
              <a:t>branch (branch_name, branch_city, assets)</a:t>
            </a:r>
            <a:r>
              <a:t/>
            </a:r>
            <a:br/>
            <a:endParaRPr lang="en-US" sz="3000" b="0" strike="noStrike" spc="-1">
              <a:latin typeface="Arial"/>
            </a:endParaRPr>
          </a:p>
          <a:p>
            <a:pPr marL="343080" indent="-342360">
              <a:lnSpc>
                <a:spcPct val="70000"/>
              </a:lnSpc>
              <a:spcBef>
                <a:spcPts val="601"/>
              </a:spcBef>
            </a:pPr>
            <a:r>
              <a:rPr lang="en-US" sz="3000" b="0" i="1" strike="noStrike" spc="-1">
                <a:solidFill>
                  <a:srgbClr val="002600"/>
                </a:solidFill>
                <a:latin typeface="Franklin Gothic Book"/>
              </a:rPr>
              <a:t>customer (customer_name, customer_street, customer_city)</a:t>
            </a:r>
            <a:endParaRPr lang="en-US" sz="3000" b="0" strike="noStrike" spc="-1">
              <a:latin typeface="Arial"/>
            </a:endParaRPr>
          </a:p>
          <a:p>
            <a:pPr marL="343080" indent="-342360">
              <a:lnSpc>
                <a:spcPct val="70000"/>
              </a:lnSpc>
              <a:spcBef>
                <a:spcPts val="601"/>
              </a:spcBef>
            </a:pPr>
            <a:endParaRPr lang="en-US" sz="3000" b="0" strike="noStrike" spc="-1">
              <a:latin typeface="Arial"/>
            </a:endParaRPr>
          </a:p>
          <a:p>
            <a:pPr marL="343080" indent="-342360">
              <a:lnSpc>
                <a:spcPct val="70000"/>
              </a:lnSpc>
              <a:spcBef>
                <a:spcPts val="601"/>
              </a:spcBef>
            </a:pPr>
            <a:r>
              <a:rPr lang="en-US" sz="3000" b="0" i="1" strike="noStrike" spc="-1">
                <a:solidFill>
                  <a:srgbClr val="002600"/>
                </a:solidFill>
                <a:latin typeface="Franklin Gothic Book"/>
              </a:rPr>
              <a:t>account (account_number, branch_name, balance)</a:t>
            </a:r>
            <a:endParaRPr lang="en-US" sz="3000" b="0" strike="noStrike" spc="-1">
              <a:latin typeface="Arial"/>
            </a:endParaRPr>
          </a:p>
          <a:p>
            <a:pPr marL="343080" indent="-342360">
              <a:lnSpc>
                <a:spcPct val="70000"/>
              </a:lnSpc>
              <a:spcBef>
                <a:spcPts val="601"/>
              </a:spcBef>
            </a:pPr>
            <a:endParaRPr lang="en-US" sz="3000" b="0" strike="noStrike" spc="-1">
              <a:latin typeface="Arial"/>
            </a:endParaRPr>
          </a:p>
          <a:p>
            <a:pPr marL="343080" indent="-342360">
              <a:lnSpc>
                <a:spcPct val="70000"/>
              </a:lnSpc>
              <a:spcBef>
                <a:spcPts val="601"/>
              </a:spcBef>
            </a:pPr>
            <a:r>
              <a:rPr lang="en-US" sz="3000" b="0" i="1" strike="noStrike" spc="-1">
                <a:solidFill>
                  <a:srgbClr val="002600"/>
                </a:solidFill>
                <a:latin typeface="Franklin Gothic Book"/>
              </a:rPr>
              <a:t>loan (loan_number, branch_name, amount)</a:t>
            </a:r>
            <a:endParaRPr lang="en-US" sz="3000" b="0" strike="noStrike" spc="-1">
              <a:latin typeface="Arial"/>
            </a:endParaRPr>
          </a:p>
          <a:p>
            <a:pPr marL="343080" indent="-342360">
              <a:lnSpc>
                <a:spcPct val="70000"/>
              </a:lnSpc>
              <a:spcBef>
                <a:spcPts val="601"/>
              </a:spcBef>
            </a:pPr>
            <a:endParaRPr lang="en-US" sz="3000" b="0" strike="noStrike" spc="-1">
              <a:latin typeface="Arial"/>
            </a:endParaRPr>
          </a:p>
          <a:p>
            <a:pPr marL="343080" indent="-342360">
              <a:lnSpc>
                <a:spcPct val="70000"/>
              </a:lnSpc>
              <a:spcBef>
                <a:spcPts val="601"/>
              </a:spcBef>
            </a:pPr>
            <a:r>
              <a:rPr lang="en-US" sz="3000" b="0" i="1" strike="noStrike" spc="-1">
                <a:solidFill>
                  <a:srgbClr val="002600"/>
                </a:solidFill>
                <a:latin typeface="Franklin Gothic Book"/>
              </a:rPr>
              <a:t>depositor (customer_name, account_number)</a:t>
            </a:r>
            <a:endParaRPr lang="en-US" sz="3000" b="0" strike="noStrike" spc="-1">
              <a:latin typeface="Arial"/>
            </a:endParaRPr>
          </a:p>
          <a:p>
            <a:pPr marL="343080" indent="-342360">
              <a:lnSpc>
                <a:spcPct val="70000"/>
              </a:lnSpc>
              <a:spcBef>
                <a:spcPts val="601"/>
              </a:spcBef>
            </a:pPr>
            <a:endParaRPr lang="en-US" sz="3000" b="0" strike="noStrike" spc="-1">
              <a:latin typeface="Arial"/>
            </a:endParaRPr>
          </a:p>
          <a:p>
            <a:pPr marL="343080" indent="-342360">
              <a:lnSpc>
                <a:spcPct val="70000"/>
              </a:lnSpc>
              <a:spcBef>
                <a:spcPts val="601"/>
              </a:spcBef>
            </a:pPr>
            <a:r>
              <a:rPr lang="en-US" sz="3000" b="0" i="1" strike="noStrike" spc="-1">
                <a:solidFill>
                  <a:srgbClr val="002600"/>
                </a:solidFill>
                <a:latin typeface="Franklin Gothic Book"/>
              </a:rPr>
              <a:t>borrower</a:t>
            </a:r>
            <a:r>
              <a:rPr lang="en-US" sz="3000" b="1" i="1" strike="noStrike" spc="-1">
                <a:solidFill>
                  <a:srgbClr val="002600"/>
                </a:solidFill>
                <a:latin typeface="Franklin Gothic Book"/>
              </a:rPr>
              <a:t> </a:t>
            </a:r>
            <a:r>
              <a:rPr lang="en-US" sz="3000" b="0" i="1" strike="noStrike" spc="-1">
                <a:solidFill>
                  <a:srgbClr val="002600"/>
                </a:solidFill>
                <a:latin typeface="Franklin Gothic Book"/>
              </a:rPr>
              <a:t>(customer_name, loan_number)</a:t>
            </a:r>
            <a:endParaRPr lang="en-US" sz="3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1"/>
          <p:cNvSpPr/>
          <p:nvPr/>
        </p:nvSpPr>
        <p:spPr>
          <a:xfrm>
            <a:off x="457200" y="277920"/>
            <a:ext cx="822888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002600"/>
                </a:solidFill>
                <a:latin typeface="Constantia"/>
              </a:rPr>
              <a:t>Example Queries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344" name="CustomShape 2"/>
          <p:cNvSpPr/>
          <p:nvPr/>
        </p:nvSpPr>
        <p:spPr>
          <a:xfrm>
            <a:off x="838080" y="1092240"/>
            <a:ext cx="7911360" cy="55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90000"/>
              </a:lnSpc>
              <a:spcBef>
                <a:spcPts val="601"/>
              </a:spcBef>
              <a:buClr>
                <a:srgbClr val="CC9933"/>
              </a:buClr>
              <a:buSzPct val="65000"/>
              <a:buFont typeface="Wingdings" charset="2"/>
              <a:buChar char=""/>
            </a:pP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Find all loans of over $1200</a:t>
            </a:r>
            <a:endParaRPr lang="en-US" sz="3000" b="0" strike="noStrike" spc="-1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601"/>
              </a:spcBef>
            </a:pP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                       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345" name="CustomShape 3"/>
          <p:cNvSpPr/>
          <p:nvPr/>
        </p:nvSpPr>
        <p:spPr>
          <a:xfrm>
            <a:off x="860400" y="2806560"/>
            <a:ext cx="7760520" cy="99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629"/>
              </a:spcBef>
              <a:buClr>
                <a:srgbClr val="002600"/>
              </a:buClr>
              <a:buSzPct val="90000"/>
              <a:buFont typeface="Monotype Sorts" charset="2"/>
              <a:buChar char=""/>
            </a:pPr>
            <a:r>
              <a:rPr lang="en-US" sz="1800" b="0" strike="noStrike" spc="-1">
                <a:solidFill>
                  <a:srgbClr val="002600"/>
                </a:solidFill>
                <a:latin typeface="Arial"/>
                <a:ea typeface="DejaVu Sans"/>
              </a:rPr>
              <a:t>Find the loan number for each loan of an amount greater than                             $1200</a:t>
            </a:r>
            <a:endParaRPr lang="en-US" sz="1800" b="0" strike="noStrike" spc="-1">
              <a:latin typeface="Arial"/>
            </a:endParaRPr>
          </a:p>
          <a:p>
            <a:pPr marL="343080" indent="-342360" algn="ctr">
              <a:lnSpc>
                <a:spcPct val="100000"/>
              </a:lnSpc>
              <a:spcBef>
                <a:spcPts val="629"/>
              </a:spcBef>
            </a:pPr>
            <a:r>
              <a:rPr lang="en-US" sz="1800" b="0" strike="noStrike" spc="-1">
                <a:solidFill>
                  <a:srgbClr val="002600"/>
                </a:solidFill>
                <a:latin typeface="Arial"/>
                <a:ea typeface="DejaVu Sans"/>
              </a:rPr>
              <a:t>                    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46" name="CustomShape 4"/>
          <p:cNvSpPr/>
          <p:nvPr/>
        </p:nvSpPr>
        <p:spPr>
          <a:xfrm>
            <a:off x="2025000" y="1609560"/>
            <a:ext cx="2859840" cy="84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  <a:spcBef>
                <a:spcPts val="981"/>
              </a:spcBef>
            </a:pPr>
            <a:r>
              <a:rPr lang="en-US" sz="2400" b="0" strike="noStrike" spc="-1">
                <a:solidFill>
                  <a:srgbClr val="002600"/>
                </a:solidFill>
                <a:latin typeface="Symbol"/>
                <a:ea typeface="DejaVu Sans"/>
              </a:rPr>
              <a:t></a:t>
            </a:r>
            <a:r>
              <a:rPr lang="en-US" sz="2800" b="0" i="1" strike="noStrike" spc="-1" baseline="-25000">
                <a:solidFill>
                  <a:srgbClr val="002600"/>
                </a:solidFill>
                <a:latin typeface="Franklin Gothic Book"/>
                <a:ea typeface="DejaVu Sans"/>
              </a:rPr>
              <a:t>amount</a:t>
            </a:r>
            <a:r>
              <a:rPr lang="en-US" sz="2400" b="0" i="1" strike="noStrike" spc="-1" baseline="-25000">
                <a:solidFill>
                  <a:srgbClr val="002600"/>
                </a:solidFill>
                <a:latin typeface="Franklin Gothic Book"/>
                <a:ea typeface="DejaVu Sans"/>
              </a:rPr>
              <a:t> </a:t>
            </a:r>
            <a:r>
              <a:rPr lang="en-US" sz="2400" b="0" strike="noStrike" spc="-1" baseline="-25000">
                <a:solidFill>
                  <a:srgbClr val="002600"/>
                </a:solidFill>
                <a:latin typeface="Franklin Gothic Book"/>
                <a:ea typeface="DejaVu Sans"/>
              </a:rPr>
              <a:t>&gt; 1200</a:t>
            </a:r>
            <a:r>
              <a:rPr lang="en-US" sz="2400" b="0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 (</a:t>
            </a:r>
            <a:r>
              <a:rPr lang="en-US" sz="2400" b="0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loan</a:t>
            </a:r>
            <a:r>
              <a:rPr lang="en-US" sz="2400" b="0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)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347" name="CustomShape 5"/>
          <p:cNvSpPr/>
          <p:nvPr/>
        </p:nvSpPr>
        <p:spPr>
          <a:xfrm>
            <a:off x="1903320" y="3502080"/>
            <a:ext cx="4856040" cy="112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  <a:spcBef>
                <a:spcPts val="981"/>
              </a:spcBef>
            </a:pPr>
            <a:r>
              <a:rPr lang="en-US" sz="2400" b="0" strike="noStrike" spc="-1">
                <a:solidFill>
                  <a:srgbClr val="002600"/>
                </a:solidFill>
                <a:latin typeface="Symbol"/>
                <a:ea typeface="DejaVu Sans"/>
              </a:rPr>
              <a:t></a:t>
            </a:r>
            <a:r>
              <a:rPr lang="en-US" sz="2800" b="0" i="1" strike="noStrike" spc="-1" baseline="-25000">
                <a:solidFill>
                  <a:srgbClr val="002600"/>
                </a:solidFill>
                <a:latin typeface="Franklin Gothic Book"/>
                <a:ea typeface="DejaVu Sans"/>
              </a:rPr>
              <a:t>loan_number</a:t>
            </a:r>
            <a:r>
              <a:rPr lang="en-US" sz="2400" b="0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 (</a:t>
            </a:r>
            <a:r>
              <a:rPr lang="en-US" sz="2400" b="0" strike="noStrike" spc="-1">
                <a:solidFill>
                  <a:srgbClr val="002600"/>
                </a:solidFill>
                <a:latin typeface="Symbol"/>
                <a:ea typeface="DejaVu Sans"/>
              </a:rPr>
              <a:t></a:t>
            </a:r>
            <a:r>
              <a:rPr lang="en-US" sz="2800" b="0" i="1" strike="noStrike" spc="-1" baseline="-25000">
                <a:solidFill>
                  <a:srgbClr val="002600"/>
                </a:solidFill>
                <a:latin typeface="Franklin Gothic Book"/>
                <a:ea typeface="DejaVu Sans"/>
              </a:rPr>
              <a:t>amount</a:t>
            </a:r>
            <a:r>
              <a:rPr lang="en-US" sz="2400" b="0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 </a:t>
            </a:r>
            <a:r>
              <a:rPr lang="en-US" sz="2400" b="0" strike="noStrike" spc="-1" baseline="-25000">
                <a:solidFill>
                  <a:srgbClr val="002600"/>
                </a:solidFill>
                <a:latin typeface="Franklin Gothic Book"/>
                <a:ea typeface="DejaVu Sans"/>
              </a:rPr>
              <a:t>&gt; 1200</a:t>
            </a:r>
            <a:r>
              <a:rPr lang="en-US" sz="2400" b="0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 (</a:t>
            </a:r>
            <a:r>
              <a:rPr lang="en-US" sz="2400" b="0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loan</a:t>
            </a:r>
            <a:r>
              <a:rPr lang="en-US" sz="2400" b="0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))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838080" y="4322880"/>
            <a:ext cx="7660440" cy="78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629"/>
              </a:spcBef>
              <a:buClr>
                <a:srgbClr val="002600"/>
              </a:buClr>
              <a:buSzPct val="90000"/>
              <a:buFont typeface="Monotype Sorts" charset="2"/>
              <a:buChar char=""/>
            </a:pPr>
            <a:r>
              <a:rPr lang="en-US" sz="1800" b="0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Find the names of all customers who have a loan, an account, or both, from the bank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1119240" y="5195880"/>
            <a:ext cx="7191360" cy="77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457200" algn="ctr">
              <a:lnSpc>
                <a:spcPct val="100000"/>
              </a:lnSpc>
              <a:spcBef>
                <a:spcPts val="839"/>
              </a:spcBef>
            </a:pPr>
            <a:r>
              <a:rPr lang="en-US" sz="2000" b="0" strike="noStrike" spc="-1">
                <a:solidFill>
                  <a:srgbClr val="002600"/>
                </a:solidFill>
                <a:latin typeface="Symbol"/>
                <a:ea typeface="DejaVu Sans"/>
              </a:rPr>
              <a:t></a:t>
            </a:r>
            <a:r>
              <a:rPr lang="en-US" sz="2400" b="0" i="1" strike="noStrike" spc="-1" baseline="-25000">
                <a:solidFill>
                  <a:srgbClr val="002600"/>
                </a:solidFill>
                <a:latin typeface="Franklin Gothic Book"/>
                <a:ea typeface="DejaVu Sans"/>
              </a:rPr>
              <a:t>customer_name</a:t>
            </a:r>
            <a:r>
              <a:rPr lang="en-US" sz="2000" b="0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 (</a:t>
            </a:r>
            <a:r>
              <a:rPr lang="en-US" sz="2000" b="0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borrower</a:t>
            </a:r>
            <a:r>
              <a:rPr lang="en-US" sz="2000" b="0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) </a:t>
            </a:r>
            <a:r>
              <a:rPr lang="en-US" sz="2000" b="0" strike="noStrike" spc="-1">
                <a:solidFill>
                  <a:srgbClr val="002600"/>
                </a:solidFill>
                <a:latin typeface="Symbol"/>
                <a:ea typeface="DejaVu Sans"/>
              </a:rPr>
              <a:t></a:t>
            </a:r>
            <a:r>
              <a:rPr lang="en-US" sz="2000" b="0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 </a:t>
            </a:r>
            <a:r>
              <a:rPr lang="en-US" sz="2000" b="0" strike="noStrike" spc="-1">
                <a:solidFill>
                  <a:srgbClr val="002600"/>
                </a:solidFill>
                <a:latin typeface="Symbol"/>
                <a:ea typeface="DejaVu Sans"/>
              </a:rPr>
              <a:t></a:t>
            </a:r>
            <a:r>
              <a:rPr lang="en-US" sz="2400" b="0" i="1" strike="noStrike" spc="-1" baseline="-25000">
                <a:solidFill>
                  <a:srgbClr val="002600"/>
                </a:solidFill>
                <a:latin typeface="Franklin Gothic Book"/>
                <a:ea typeface="DejaVu Sans"/>
              </a:rPr>
              <a:t>customer_name</a:t>
            </a:r>
            <a:r>
              <a:rPr lang="en-US" sz="2000" b="0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 (</a:t>
            </a:r>
            <a:r>
              <a:rPr lang="en-US" sz="2000" b="0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depositor</a:t>
            </a:r>
            <a:r>
              <a:rPr lang="en-US" sz="2000" b="0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)</a:t>
            </a:r>
            <a:endParaRPr lang="en-US" sz="2000" b="0" strike="noStrike" spc="-1">
              <a:latin typeface="Arial"/>
            </a:endParaRPr>
          </a:p>
          <a:p>
            <a:pPr marL="457200" algn="ctr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Effect">
                      <p:stCondLst>
                        <p:cond delay="indefinite"/>
                      </p:stCondLst>
                      <p:childTnLst>
                        <p:par>
                          <p:cTn id="8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Effect">
                      <p:stCondLst>
                        <p:cond delay="indefinite"/>
                      </p:stCondLst>
                      <p:childTnLst>
                        <p:par>
                          <p:cTn id="12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Effect">
                      <p:stCondLst>
                        <p:cond delay="indefinite"/>
                      </p:stCondLst>
                      <p:childTnLst>
                        <p:par>
                          <p:cTn id="16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Effect">
                      <p:stCondLst>
                        <p:cond delay="indefinite"/>
                      </p:stCondLst>
                      <p:childTnLst>
                        <p:par>
                          <p:cTn id="20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CustomShape 1"/>
          <p:cNvSpPr/>
          <p:nvPr/>
        </p:nvSpPr>
        <p:spPr>
          <a:xfrm>
            <a:off x="457200" y="277920"/>
            <a:ext cx="822888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002600"/>
                </a:solidFill>
                <a:latin typeface="Constantia"/>
              </a:rPr>
              <a:t>Example Queries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351" name="CustomShape 2"/>
          <p:cNvSpPr/>
          <p:nvPr/>
        </p:nvSpPr>
        <p:spPr>
          <a:xfrm>
            <a:off x="798480" y="1077840"/>
            <a:ext cx="8012880" cy="82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601"/>
              </a:spcBef>
              <a:buClr>
                <a:srgbClr val="CC9933"/>
              </a:buClr>
              <a:buSzPct val="65000"/>
              <a:buFont typeface="Wingdings" charset="2"/>
              <a:buChar char=""/>
            </a:pP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Find the names of all customers who have a loan at the Perryridge branch.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352" name="CustomShape 3"/>
          <p:cNvSpPr/>
          <p:nvPr/>
        </p:nvSpPr>
        <p:spPr>
          <a:xfrm>
            <a:off x="792000" y="3164040"/>
            <a:ext cx="7815960" cy="118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00000"/>
              </a:lnSpc>
              <a:spcBef>
                <a:spcPts val="629"/>
              </a:spcBef>
              <a:buClr>
                <a:srgbClr val="002600"/>
              </a:buClr>
              <a:buSzPct val="90000"/>
              <a:buFont typeface="Monotype Sorts" charset="2"/>
              <a:buChar char=""/>
            </a:pPr>
            <a:r>
              <a:rPr lang="en-US" sz="1800" b="0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  Find the names of all customers who have a loan at the </a:t>
            </a:r>
            <a:r>
              <a:t/>
            </a:r>
            <a:br/>
            <a:r>
              <a:rPr lang="en-US" sz="1800" b="0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    Perryridge branch but do not have an account at any branch of   </a:t>
            </a:r>
            <a:r>
              <a:t/>
            </a:r>
            <a:br/>
            <a:r>
              <a:rPr lang="en-US" sz="1800" b="0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    the bank.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53" name="CustomShape 4"/>
          <p:cNvSpPr/>
          <p:nvPr/>
        </p:nvSpPr>
        <p:spPr>
          <a:xfrm>
            <a:off x="801720" y="3984480"/>
            <a:ext cx="8468640" cy="2503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30000"/>
              </a:lnSpc>
              <a:spcBef>
                <a:spcPts val="981"/>
              </a:spcBef>
            </a:pPr>
            <a:r>
              <a:rPr lang="en-US" sz="2000" b="0" strike="noStrike" spc="-1">
                <a:solidFill>
                  <a:srgbClr val="002600"/>
                </a:solidFill>
                <a:latin typeface="Symbol"/>
                <a:ea typeface="DejaVu Sans"/>
              </a:rPr>
              <a:t></a:t>
            </a:r>
            <a:r>
              <a:rPr lang="en-US" sz="2800" b="0" i="1" strike="noStrike" spc="-1" baseline="-25000">
                <a:solidFill>
                  <a:srgbClr val="002600"/>
                </a:solidFill>
                <a:latin typeface="Franklin Gothic Book"/>
                <a:ea typeface="DejaVu Sans"/>
              </a:rPr>
              <a:t>customer_name</a:t>
            </a:r>
            <a:r>
              <a:rPr lang="en-US" sz="2000" b="0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 (</a:t>
            </a:r>
            <a:r>
              <a:rPr lang="en-US" sz="2800" b="0" strike="noStrike" spc="-1">
                <a:solidFill>
                  <a:srgbClr val="002600"/>
                </a:solidFill>
                <a:latin typeface="Symbol"/>
                <a:ea typeface="DejaVu Sans"/>
              </a:rPr>
              <a:t></a:t>
            </a:r>
            <a:r>
              <a:rPr lang="en-US" sz="2800" b="0" i="1" strike="noStrike" spc="-1" baseline="-25000">
                <a:solidFill>
                  <a:srgbClr val="002600"/>
                </a:solidFill>
                <a:latin typeface="Franklin Gothic Book"/>
                <a:ea typeface="DejaVu Sans"/>
              </a:rPr>
              <a:t>branch_name = “Perryridge”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30000"/>
              </a:lnSpc>
              <a:spcBef>
                <a:spcPts val="981"/>
              </a:spcBef>
            </a:pPr>
            <a:r>
              <a:rPr lang="en-US" sz="2000" b="0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 (</a:t>
            </a:r>
            <a:r>
              <a:rPr lang="en-US" sz="2800" b="0" strike="noStrike" spc="-1">
                <a:solidFill>
                  <a:srgbClr val="002600"/>
                </a:solidFill>
                <a:latin typeface="Symbol"/>
                <a:ea typeface="DejaVu Sans"/>
              </a:rPr>
              <a:t></a:t>
            </a:r>
            <a:r>
              <a:rPr lang="en-US" sz="2800" b="0" i="1" strike="noStrike" spc="-1" baseline="-25000">
                <a:solidFill>
                  <a:srgbClr val="002600"/>
                </a:solidFill>
                <a:latin typeface="Franklin Gothic Book"/>
                <a:ea typeface="DejaVu Sans"/>
              </a:rPr>
              <a:t>borrower.loan_number = loan.loan_number</a:t>
            </a:r>
            <a:r>
              <a:rPr lang="en-US" sz="2000" b="0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(borrower x loan)))  –           </a:t>
            </a:r>
            <a:r>
              <a:t/>
            </a:r>
            <a:br/>
            <a:r>
              <a:rPr lang="en-US" sz="2000" b="0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     </a:t>
            </a:r>
            <a:r>
              <a:rPr lang="en-US" sz="2000" b="0" strike="noStrike" spc="-1">
                <a:solidFill>
                  <a:srgbClr val="002600"/>
                </a:solidFill>
                <a:latin typeface="Symbol"/>
                <a:ea typeface="DejaVu Sans"/>
              </a:rPr>
              <a:t></a:t>
            </a:r>
            <a:r>
              <a:rPr lang="en-US" sz="2800" b="0" i="1" strike="noStrike" spc="-1" baseline="-25000">
                <a:solidFill>
                  <a:srgbClr val="002600"/>
                </a:solidFill>
                <a:latin typeface="Franklin Gothic Book"/>
                <a:ea typeface="DejaVu Sans"/>
              </a:rPr>
              <a:t>customer_name</a:t>
            </a:r>
            <a:r>
              <a:rPr lang="en-US" sz="2000" b="0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(depositor)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54" name="CustomShape 5"/>
          <p:cNvSpPr/>
          <p:nvPr/>
        </p:nvSpPr>
        <p:spPr>
          <a:xfrm>
            <a:off x="1258920" y="1774800"/>
            <a:ext cx="7436880" cy="149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981"/>
              </a:spcBef>
            </a:pPr>
            <a:r>
              <a:rPr lang="en-US" sz="2400" b="0" strike="noStrike" spc="-1">
                <a:solidFill>
                  <a:srgbClr val="002600"/>
                </a:solidFill>
                <a:latin typeface="Symbol"/>
                <a:ea typeface="DejaVu Sans"/>
              </a:rPr>
              <a:t></a:t>
            </a:r>
            <a:r>
              <a:rPr lang="en-US" sz="2800" b="0" i="1" strike="noStrike" spc="-1" baseline="-25000">
                <a:solidFill>
                  <a:srgbClr val="002600"/>
                </a:solidFill>
                <a:latin typeface="Franklin Gothic Book"/>
                <a:ea typeface="DejaVu Sans"/>
              </a:rPr>
              <a:t>customer_name</a:t>
            </a:r>
            <a:r>
              <a:rPr lang="en-US" sz="2400" b="0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 (</a:t>
            </a:r>
            <a:r>
              <a:rPr lang="en-US" sz="2800" b="0" strike="noStrike" spc="-1">
                <a:solidFill>
                  <a:srgbClr val="002600"/>
                </a:solidFill>
                <a:latin typeface="Symbol"/>
                <a:ea typeface="DejaVu Sans"/>
              </a:rPr>
              <a:t></a:t>
            </a:r>
            <a:r>
              <a:rPr lang="en-US" sz="2800" b="0" i="1" strike="noStrike" spc="-1" baseline="-25000">
                <a:solidFill>
                  <a:srgbClr val="002600"/>
                </a:solidFill>
                <a:latin typeface="Franklin Gothic Book"/>
                <a:ea typeface="DejaVu Sans"/>
              </a:rPr>
              <a:t>branch_name=“Perryridge</a:t>
            </a:r>
            <a:r>
              <a:rPr lang="en-US" sz="2400" b="0" i="1" strike="noStrike" spc="-1" baseline="-25000">
                <a:solidFill>
                  <a:srgbClr val="002600"/>
                </a:solidFill>
                <a:latin typeface="Franklin Gothic Book"/>
                <a:ea typeface="DejaVu Sans"/>
              </a:rPr>
              <a:t>”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81"/>
              </a:spcBef>
            </a:pPr>
            <a:r>
              <a:rPr lang="en-US" sz="2400" b="0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    (</a:t>
            </a:r>
            <a:r>
              <a:rPr lang="en-US" sz="2400" b="0" i="1" strike="noStrike" spc="-1">
                <a:solidFill>
                  <a:srgbClr val="002600"/>
                </a:solidFill>
                <a:latin typeface="Symbol"/>
                <a:ea typeface="DejaVu Sans"/>
              </a:rPr>
              <a:t></a:t>
            </a:r>
            <a:r>
              <a:rPr lang="en-US" sz="2800" b="0" i="1" strike="noStrike" spc="-1" baseline="-25000">
                <a:solidFill>
                  <a:srgbClr val="002600"/>
                </a:solidFill>
                <a:latin typeface="Franklin Gothic Book"/>
                <a:ea typeface="DejaVu Sans"/>
              </a:rPr>
              <a:t>borrower.loan_number = loan.loan_number</a:t>
            </a:r>
            <a:r>
              <a:rPr lang="en-US" sz="2000" b="0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(</a:t>
            </a:r>
            <a:r>
              <a:rPr lang="en-US" sz="2000" b="0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borrower x loan</a:t>
            </a:r>
            <a:r>
              <a:rPr lang="en-US" sz="2000" b="0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)))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Effect">
                      <p:stCondLst>
                        <p:cond delay="indefinite"/>
                      </p:stCondLst>
                      <p:childTnLst>
                        <p:par>
                          <p:cTn id="8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Effect">
                      <p:stCondLst>
                        <p:cond delay="indefinite"/>
                      </p:stCondLst>
                      <p:childTnLst>
                        <p:par>
                          <p:cTn id="12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1"/>
          <p:cNvSpPr/>
          <p:nvPr/>
        </p:nvSpPr>
        <p:spPr>
          <a:xfrm>
            <a:off x="457200" y="277920"/>
            <a:ext cx="822888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002600"/>
                </a:solidFill>
                <a:latin typeface="Constantia"/>
              </a:rPr>
              <a:t>Example Queries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356" name="CustomShape 2"/>
          <p:cNvSpPr/>
          <p:nvPr/>
        </p:nvSpPr>
        <p:spPr>
          <a:xfrm>
            <a:off x="798480" y="1077840"/>
            <a:ext cx="8152560" cy="69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601"/>
              </a:spcBef>
              <a:buClr>
                <a:srgbClr val="CC9933"/>
              </a:buClr>
              <a:buSzPct val="65000"/>
              <a:buFont typeface="Wingdings" charset="2"/>
              <a:buChar char=""/>
            </a:pP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Find the names of all customers who have a loan at the Perryridge branch.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357" name="CustomShape 3"/>
          <p:cNvSpPr/>
          <p:nvPr/>
        </p:nvSpPr>
        <p:spPr>
          <a:xfrm>
            <a:off x="706320" y="3873600"/>
            <a:ext cx="7857360" cy="202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851040" lvl="1" indent="-393120">
              <a:lnSpc>
                <a:spcPct val="100000"/>
              </a:lnSpc>
              <a:spcBef>
                <a:spcPts val="629"/>
              </a:spcBef>
              <a:buClr>
                <a:srgbClr val="336600"/>
              </a:buClr>
              <a:buSzPct val="80000"/>
              <a:buFont typeface="Monotype Sorts" charset="2"/>
              <a:buChar char=""/>
            </a:pPr>
            <a:r>
              <a:rPr lang="en-US" sz="1800" b="0" strike="noStrike" spc="-1">
                <a:solidFill>
                  <a:srgbClr val="002600"/>
                </a:solidFill>
                <a:latin typeface="Arial"/>
                <a:ea typeface="DejaVu Sans"/>
              </a:rPr>
              <a:t> Query 2</a:t>
            </a:r>
            <a:endParaRPr lang="en-US" sz="1800" b="0" strike="noStrike" spc="-1">
              <a:latin typeface="Arial"/>
            </a:endParaRPr>
          </a:p>
          <a:p>
            <a:pPr marL="851040" indent="-393120">
              <a:lnSpc>
                <a:spcPct val="130000"/>
              </a:lnSpc>
              <a:spcBef>
                <a:spcPts val="981"/>
              </a:spcBef>
            </a:pPr>
            <a:r>
              <a:rPr lang="en-US" sz="2000" b="0" strike="noStrike" spc="-1">
                <a:solidFill>
                  <a:srgbClr val="0026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>
                <a:solidFill>
                  <a:srgbClr val="002600"/>
                </a:solidFill>
                <a:latin typeface="Symbol"/>
                <a:ea typeface="DejaVu Sans"/>
              </a:rPr>
              <a:t></a:t>
            </a:r>
            <a:r>
              <a:rPr lang="en-US" sz="2800" b="0" strike="noStrike" spc="-1" baseline="-25000">
                <a:solidFill>
                  <a:srgbClr val="002600"/>
                </a:solidFill>
                <a:latin typeface="Arial"/>
                <a:ea typeface="DejaVu Sans"/>
              </a:rPr>
              <a:t>customer_name</a:t>
            </a:r>
            <a:r>
              <a:rPr lang="en-US" sz="2400" b="0" strike="noStrike" spc="-1">
                <a:solidFill>
                  <a:srgbClr val="002600"/>
                </a:solidFill>
                <a:latin typeface="Arial"/>
                <a:ea typeface="DejaVu Sans"/>
              </a:rPr>
              <a:t>(</a:t>
            </a:r>
            <a:r>
              <a:rPr lang="en-US" sz="2400" b="0" strike="noStrike" spc="-1">
                <a:solidFill>
                  <a:srgbClr val="002600"/>
                </a:solidFill>
                <a:latin typeface="Symbol"/>
                <a:ea typeface="DejaVu Sans"/>
              </a:rPr>
              <a:t></a:t>
            </a:r>
            <a:r>
              <a:rPr lang="en-US" sz="2800" b="0" strike="noStrike" spc="-1" baseline="-25000">
                <a:solidFill>
                  <a:srgbClr val="002600"/>
                </a:solidFill>
                <a:latin typeface="Arial"/>
                <a:ea typeface="DejaVu Sans"/>
              </a:rPr>
              <a:t>loan.loan_number = borrower.loan_number </a:t>
            </a:r>
            <a:r>
              <a:rPr lang="en-US" sz="2400" b="0" strike="noStrike" spc="-1">
                <a:solidFill>
                  <a:srgbClr val="002600"/>
                </a:solidFill>
                <a:latin typeface="Arial"/>
                <a:ea typeface="DejaVu Sans"/>
              </a:rPr>
              <a:t>(</a:t>
            </a:r>
            <a:r>
              <a:t/>
            </a:r>
            <a:br/>
            <a:r>
              <a:rPr lang="en-US" sz="2400" b="0" strike="noStrike" spc="-1">
                <a:solidFill>
                  <a:srgbClr val="002600"/>
                </a:solidFill>
                <a:latin typeface="Arial"/>
                <a:ea typeface="DejaVu Sans"/>
              </a:rPr>
              <a:t>             (</a:t>
            </a:r>
            <a:r>
              <a:rPr lang="en-US" sz="2400" b="0" strike="noStrike" spc="-1">
                <a:solidFill>
                  <a:srgbClr val="002600"/>
                </a:solidFill>
                <a:latin typeface="Symbol"/>
                <a:ea typeface="DejaVu Sans"/>
              </a:rPr>
              <a:t></a:t>
            </a:r>
            <a:r>
              <a:rPr lang="en-US" sz="2800" b="0" strike="noStrike" spc="-1" baseline="-25000">
                <a:solidFill>
                  <a:srgbClr val="002600"/>
                </a:solidFill>
                <a:latin typeface="Arial"/>
                <a:ea typeface="DejaVu Sans"/>
              </a:rPr>
              <a:t>branch_name = “Perryridge</a:t>
            </a:r>
            <a:r>
              <a:rPr lang="en-US" sz="2000" b="0" strike="noStrike" spc="-1" baseline="-25000">
                <a:solidFill>
                  <a:srgbClr val="002600"/>
                </a:solidFill>
                <a:latin typeface="Arial"/>
                <a:ea typeface="DejaVu Sans"/>
              </a:rPr>
              <a:t>” </a:t>
            </a:r>
            <a:r>
              <a:rPr lang="en-US" sz="2000" b="0" strike="noStrike" spc="-1">
                <a:solidFill>
                  <a:srgbClr val="002600"/>
                </a:solidFill>
                <a:latin typeface="Arial"/>
                <a:ea typeface="DejaVu Sans"/>
              </a:rPr>
              <a:t>(loan)) x  borrower))</a:t>
            </a:r>
            <a:endParaRPr lang="en-US" sz="2000" b="0" strike="noStrike" spc="-1">
              <a:latin typeface="Arial"/>
            </a:endParaRPr>
          </a:p>
          <a:p>
            <a:pPr marL="851040" indent="-39312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358" name="CustomShape 4"/>
          <p:cNvSpPr/>
          <p:nvPr/>
        </p:nvSpPr>
        <p:spPr>
          <a:xfrm>
            <a:off x="730080" y="1841400"/>
            <a:ext cx="8660520" cy="188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93800" lvl="1" indent="-335880">
              <a:lnSpc>
                <a:spcPct val="120000"/>
              </a:lnSpc>
              <a:spcBef>
                <a:spcPts val="981"/>
              </a:spcBef>
              <a:buClr>
                <a:srgbClr val="336600"/>
              </a:buClr>
              <a:buSzPct val="80000"/>
              <a:buFont typeface="Monotype Sorts" charset="2"/>
              <a:buChar char=""/>
            </a:pPr>
            <a:r>
              <a:rPr lang="en-US" sz="1800" b="0" strike="noStrike" spc="-1">
                <a:solidFill>
                  <a:srgbClr val="002600"/>
                </a:solidFill>
                <a:latin typeface="Arial"/>
                <a:ea typeface="DejaVu Sans"/>
              </a:rPr>
              <a:t>Query 1</a:t>
            </a:r>
            <a:r>
              <a:t/>
            </a:r>
            <a:br/>
            <a:r>
              <a:rPr lang="en-US" sz="1800" b="0" strike="noStrike" spc="-1">
                <a:solidFill>
                  <a:srgbClr val="002600"/>
                </a:solidFill>
                <a:latin typeface="Arial"/>
                <a:ea typeface="DejaVu Sans"/>
              </a:rPr>
              <a:t>  </a:t>
            </a:r>
            <a:r>
              <a:rPr lang="en-US" sz="2400" b="0" strike="noStrike" spc="-1">
                <a:solidFill>
                  <a:srgbClr val="002600"/>
                </a:solidFill>
                <a:latin typeface="Symbol"/>
                <a:ea typeface="DejaVu Sans"/>
              </a:rPr>
              <a:t></a:t>
            </a:r>
            <a:r>
              <a:rPr lang="en-US" sz="2800" b="0" strike="noStrike" spc="-1" baseline="-25000">
                <a:solidFill>
                  <a:srgbClr val="002600"/>
                </a:solidFill>
                <a:latin typeface="Arial"/>
                <a:ea typeface="DejaVu Sans"/>
              </a:rPr>
              <a:t>customer_name </a:t>
            </a:r>
            <a:r>
              <a:rPr lang="en-US" sz="2400" b="0" strike="noStrike" spc="-1">
                <a:solidFill>
                  <a:srgbClr val="002600"/>
                </a:solidFill>
                <a:latin typeface="Arial"/>
                <a:ea typeface="DejaVu Sans"/>
              </a:rPr>
              <a:t>(</a:t>
            </a:r>
            <a:r>
              <a:rPr lang="en-US" sz="2400" b="0" strike="noStrike" spc="-1">
                <a:solidFill>
                  <a:srgbClr val="002600"/>
                </a:solidFill>
                <a:latin typeface="Symbol"/>
                <a:ea typeface="DejaVu Sans"/>
              </a:rPr>
              <a:t></a:t>
            </a:r>
            <a:r>
              <a:rPr lang="en-US" sz="2800" b="0" strike="noStrike" spc="-1" baseline="-25000">
                <a:solidFill>
                  <a:srgbClr val="002600"/>
                </a:solidFill>
                <a:latin typeface="Arial"/>
                <a:ea typeface="DejaVu Sans"/>
              </a:rPr>
              <a:t>branch_name = “Perryridge”</a:t>
            </a:r>
            <a:r>
              <a:rPr lang="en-US" sz="2800" b="0" strike="noStrike" spc="-1">
                <a:solidFill>
                  <a:srgbClr val="002600"/>
                </a:solidFill>
                <a:latin typeface="Arial"/>
                <a:ea typeface="DejaVu Sans"/>
              </a:rPr>
              <a:t> </a:t>
            </a:r>
            <a:r>
              <a:rPr lang="en-US" sz="2000" b="0" strike="noStrike" spc="-1">
                <a:solidFill>
                  <a:srgbClr val="002600"/>
                </a:solidFill>
                <a:latin typeface="Arial"/>
                <a:ea typeface="DejaVu Sans"/>
              </a:rPr>
              <a:t>(</a:t>
            </a:r>
            <a:r>
              <a:t/>
            </a:r>
            <a:br/>
            <a:r>
              <a:rPr lang="en-US" sz="2400" b="0" strike="noStrike" spc="-1">
                <a:solidFill>
                  <a:srgbClr val="002600"/>
                </a:solidFill>
                <a:latin typeface="Arial"/>
                <a:ea typeface="DejaVu Sans"/>
              </a:rPr>
              <a:t>  </a:t>
            </a:r>
            <a:r>
              <a:rPr lang="en-US" sz="2400" b="0" strike="noStrike" spc="-1">
                <a:solidFill>
                  <a:srgbClr val="002600"/>
                </a:solidFill>
                <a:latin typeface="Symbol"/>
                <a:ea typeface="DejaVu Sans"/>
              </a:rPr>
              <a:t></a:t>
            </a:r>
            <a:r>
              <a:rPr lang="en-US" sz="2800" b="0" strike="noStrike" spc="-1" baseline="-25000">
                <a:solidFill>
                  <a:srgbClr val="002600"/>
                </a:solidFill>
                <a:latin typeface="Arial"/>
                <a:ea typeface="DejaVu Sans"/>
              </a:rPr>
              <a:t>borrower.loan_number = loan.loan_number </a:t>
            </a:r>
            <a:r>
              <a:rPr lang="en-US" sz="2000" b="0" strike="noStrike" spc="-1">
                <a:solidFill>
                  <a:srgbClr val="002600"/>
                </a:solidFill>
                <a:latin typeface="Arial"/>
                <a:ea typeface="DejaVu Sans"/>
              </a:rPr>
              <a:t>(borrower x loan)))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Effect">
                      <p:stCondLst>
                        <p:cond delay="indefinite"/>
                      </p:stCondLst>
                      <p:childTnLst>
                        <p:par>
                          <p:cTn id="8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CustomShape 1"/>
          <p:cNvSpPr/>
          <p:nvPr/>
        </p:nvSpPr>
        <p:spPr>
          <a:xfrm>
            <a:off x="457200" y="277920"/>
            <a:ext cx="822888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002600"/>
                </a:solidFill>
                <a:latin typeface="Constantia"/>
              </a:rPr>
              <a:t>Example Queries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360" name="CustomShape 2"/>
          <p:cNvSpPr/>
          <p:nvPr/>
        </p:nvSpPr>
        <p:spPr>
          <a:xfrm>
            <a:off x="609480" y="990720"/>
            <a:ext cx="7660440" cy="289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320"/>
              </a:spcBef>
              <a:buClr>
                <a:srgbClr val="CC9933"/>
              </a:buClr>
              <a:buSzPct val="65000"/>
              <a:buFont typeface="Wingdings" charset="2"/>
              <a:buChar char=""/>
            </a:pPr>
            <a:r>
              <a:rPr lang="en-US" sz="1600" b="0" strike="noStrike" spc="-1">
                <a:solidFill>
                  <a:srgbClr val="002600"/>
                </a:solidFill>
                <a:latin typeface="Franklin Gothic Book"/>
              </a:rPr>
              <a:t>Find the largest account balance</a:t>
            </a:r>
            <a:endParaRPr lang="en-US" sz="1600" b="0" strike="noStrike" spc="-1">
              <a:latin typeface="Arial"/>
            </a:endParaRPr>
          </a:p>
          <a:p>
            <a:pPr marL="669960" lvl="1" indent="-324720">
              <a:lnSpc>
                <a:spcPct val="100000"/>
              </a:lnSpc>
              <a:spcBef>
                <a:spcPts val="320"/>
              </a:spcBef>
              <a:buClr>
                <a:srgbClr val="8F9967"/>
              </a:buClr>
              <a:buSzPct val="60000"/>
              <a:buFont typeface="Wingdings" charset="2"/>
              <a:buChar char=""/>
            </a:pPr>
            <a:r>
              <a:rPr lang="en-US" sz="1600" b="0" strike="noStrike" spc="-1">
                <a:solidFill>
                  <a:srgbClr val="002600"/>
                </a:solidFill>
                <a:latin typeface="Franklin Gothic Book"/>
              </a:rPr>
              <a:t>Strategy:</a:t>
            </a:r>
            <a:endParaRPr lang="en-US" sz="1600" b="0" strike="noStrike" spc="-1">
              <a:latin typeface="Arial"/>
            </a:endParaRPr>
          </a:p>
          <a:p>
            <a:pPr marL="1022400" lvl="2" indent="-350280">
              <a:lnSpc>
                <a:spcPct val="100000"/>
              </a:lnSpc>
              <a:spcBef>
                <a:spcPts val="320"/>
              </a:spcBef>
              <a:buClr>
                <a:srgbClr val="CC9933"/>
              </a:buClr>
              <a:buSzPct val="65000"/>
              <a:buFont typeface="Wingdings" charset="2"/>
              <a:buChar char=""/>
            </a:pPr>
            <a:r>
              <a:rPr lang="en-US" sz="1600" b="0" strike="noStrike" spc="-1">
                <a:solidFill>
                  <a:srgbClr val="002600"/>
                </a:solidFill>
                <a:latin typeface="Franklin Gothic Book"/>
              </a:rPr>
              <a:t>Find those balances that are </a:t>
            </a:r>
            <a:r>
              <a:rPr lang="en-US" sz="1600" b="0" i="1" strike="noStrike" spc="-1">
                <a:solidFill>
                  <a:srgbClr val="002600"/>
                </a:solidFill>
                <a:latin typeface="Franklin Gothic Book"/>
              </a:rPr>
              <a:t>not </a:t>
            </a:r>
            <a:r>
              <a:rPr lang="en-US" sz="1600" b="0" strike="noStrike" spc="-1">
                <a:solidFill>
                  <a:srgbClr val="002600"/>
                </a:solidFill>
                <a:latin typeface="Franklin Gothic Book"/>
              </a:rPr>
              <a:t>the largest</a:t>
            </a:r>
            <a:endParaRPr lang="en-US" sz="1600" b="0" strike="noStrike" spc="-1">
              <a:latin typeface="Arial"/>
            </a:endParaRPr>
          </a:p>
          <a:p>
            <a:pPr marL="1339920" lvl="3" indent="-315360">
              <a:lnSpc>
                <a:spcPct val="100000"/>
              </a:lnSpc>
              <a:spcBef>
                <a:spcPts val="320"/>
              </a:spcBef>
              <a:buClr>
                <a:srgbClr val="8F9967"/>
              </a:buClr>
              <a:buSzPct val="70000"/>
              <a:buFont typeface="Wingdings" charset="2"/>
              <a:buChar char=""/>
            </a:pPr>
            <a:r>
              <a:rPr lang="en-US" sz="1600" b="0" strike="noStrike" spc="-1">
                <a:solidFill>
                  <a:srgbClr val="002600"/>
                </a:solidFill>
                <a:latin typeface="Franklin Gothic Book"/>
              </a:rPr>
              <a:t>Rename </a:t>
            </a:r>
            <a:r>
              <a:rPr lang="en-US" sz="1600" b="0" i="1" strike="noStrike" spc="-1">
                <a:solidFill>
                  <a:srgbClr val="002600"/>
                </a:solidFill>
                <a:latin typeface="Franklin Gothic Book"/>
              </a:rPr>
              <a:t>account </a:t>
            </a:r>
            <a:r>
              <a:rPr lang="en-US" sz="1600" b="0" strike="noStrike" spc="-1">
                <a:solidFill>
                  <a:srgbClr val="002600"/>
                </a:solidFill>
                <a:latin typeface="Franklin Gothic Book"/>
              </a:rPr>
              <a:t>relation as </a:t>
            </a:r>
            <a:r>
              <a:rPr lang="en-US" sz="1600" b="0" i="1" strike="noStrike" spc="-1">
                <a:solidFill>
                  <a:srgbClr val="002600"/>
                </a:solidFill>
                <a:latin typeface="Franklin Gothic Book"/>
              </a:rPr>
              <a:t>d </a:t>
            </a:r>
            <a:r>
              <a:rPr lang="en-US" sz="1600" b="0" strike="noStrike" spc="-1">
                <a:solidFill>
                  <a:srgbClr val="002600"/>
                </a:solidFill>
                <a:latin typeface="Franklin Gothic Book"/>
              </a:rPr>
              <a:t>so that we can compare each account balance with all others</a:t>
            </a:r>
            <a:endParaRPr lang="en-US" sz="1600" b="0" strike="noStrike" spc="-1">
              <a:latin typeface="Arial"/>
            </a:endParaRPr>
          </a:p>
          <a:p>
            <a:pPr marL="1022400" lvl="2" indent="-350280">
              <a:lnSpc>
                <a:spcPct val="100000"/>
              </a:lnSpc>
              <a:spcBef>
                <a:spcPts val="320"/>
              </a:spcBef>
              <a:buClr>
                <a:srgbClr val="CC9933"/>
              </a:buClr>
              <a:buSzPct val="65000"/>
              <a:buFont typeface="Wingdings" charset="2"/>
              <a:buChar char=""/>
            </a:pPr>
            <a:r>
              <a:rPr lang="en-US" sz="1600" b="0" strike="noStrike" spc="-1">
                <a:solidFill>
                  <a:srgbClr val="002600"/>
                </a:solidFill>
                <a:latin typeface="Franklin Gothic Book"/>
              </a:rPr>
              <a:t>Use set difference to find those account balances that were </a:t>
            </a:r>
            <a:r>
              <a:rPr lang="en-US" sz="1600" b="0" i="1" strike="noStrike" spc="-1">
                <a:solidFill>
                  <a:srgbClr val="002600"/>
                </a:solidFill>
                <a:latin typeface="Franklin Gothic Book"/>
              </a:rPr>
              <a:t>not</a:t>
            </a:r>
            <a:r>
              <a:rPr lang="en-US" sz="1600" b="0" strike="noStrike" spc="-1">
                <a:solidFill>
                  <a:srgbClr val="002600"/>
                </a:solidFill>
                <a:latin typeface="Franklin Gothic Book"/>
              </a:rPr>
              <a:t> found in the earlier step.  </a:t>
            </a:r>
            <a:endParaRPr lang="en-US" sz="1600" b="0" strike="noStrike" spc="-1">
              <a:latin typeface="Arial"/>
            </a:endParaRPr>
          </a:p>
          <a:p>
            <a:pPr marL="669960" lvl="1" indent="-324720">
              <a:lnSpc>
                <a:spcPct val="100000"/>
              </a:lnSpc>
              <a:spcBef>
                <a:spcPts val="320"/>
              </a:spcBef>
              <a:buClr>
                <a:srgbClr val="8F9967"/>
              </a:buClr>
              <a:buSzPct val="60000"/>
              <a:buFont typeface="Wingdings" charset="2"/>
              <a:buChar char=""/>
            </a:pPr>
            <a:r>
              <a:rPr lang="en-US" sz="1600" b="0" strike="noStrike" spc="-1">
                <a:solidFill>
                  <a:srgbClr val="002600"/>
                </a:solidFill>
                <a:latin typeface="Franklin Gothic Book"/>
              </a:rPr>
              <a:t>The query is:</a:t>
            </a:r>
            <a:endParaRPr lang="en-US" sz="16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20"/>
              </a:spcBef>
            </a:pPr>
            <a:r>
              <a:rPr lang="en-US" sz="1600" b="0" strike="noStrike" spc="-1">
                <a:solidFill>
                  <a:srgbClr val="002600"/>
                </a:solidFill>
                <a:latin typeface="Franklin Gothic Book"/>
              </a:rPr>
              <a:t>     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361" name="CustomShape 3"/>
          <p:cNvSpPr/>
          <p:nvPr/>
        </p:nvSpPr>
        <p:spPr>
          <a:xfrm>
            <a:off x="1447920" y="3657600"/>
            <a:ext cx="7330320" cy="1185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981"/>
              </a:spcBef>
            </a:pPr>
            <a:r>
              <a:rPr lang="en-US" sz="2400" b="0" strike="noStrike" spc="-1">
                <a:solidFill>
                  <a:srgbClr val="002600"/>
                </a:solidFill>
                <a:latin typeface="Symbol"/>
                <a:ea typeface="DejaVu Sans"/>
              </a:rPr>
              <a:t></a:t>
            </a:r>
            <a:r>
              <a:rPr lang="en-US" sz="2800" b="0" i="1" strike="noStrike" spc="-1" baseline="-25000">
                <a:solidFill>
                  <a:srgbClr val="002600"/>
                </a:solidFill>
                <a:latin typeface="Franklin Gothic Book"/>
                <a:ea typeface="DejaVu Sans"/>
              </a:rPr>
              <a:t>balance</a:t>
            </a:r>
            <a:r>
              <a:rPr lang="en-US" sz="2400" b="0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(account) </a:t>
            </a:r>
            <a:r>
              <a:rPr lang="en-US" sz="2400" b="0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- </a:t>
            </a:r>
            <a:r>
              <a:rPr lang="en-US" sz="2400" b="0" strike="noStrike" spc="-1">
                <a:solidFill>
                  <a:srgbClr val="002600"/>
                </a:solidFill>
                <a:latin typeface="Symbol"/>
                <a:ea typeface="DejaVu Sans"/>
              </a:rPr>
              <a:t></a:t>
            </a:r>
            <a:r>
              <a:rPr lang="en-US" sz="2800" b="0" i="1" strike="noStrike" spc="-1" baseline="-25000">
                <a:solidFill>
                  <a:srgbClr val="002600"/>
                </a:solidFill>
                <a:latin typeface="Franklin Gothic Book"/>
                <a:ea typeface="DejaVu Sans"/>
              </a:rPr>
              <a:t>account.balance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981"/>
              </a:spcBef>
            </a:pPr>
            <a:r>
              <a:rPr lang="en-US" sz="2400" b="0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    (</a:t>
            </a:r>
            <a:r>
              <a:rPr lang="en-US" sz="2400" b="0" strike="noStrike" spc="-1">
                <a:solidFill>
                  <a:srgbClr val="002600"/>
                </a:solidFill>
                <a:latin typeface="Symbol"/>
                <a:ea typeface="DejaVu Sans"/>
              </a:rPr>
              <a:t></a:t>
            </a:r>
            <a:r>
              <a:rPr lang="en-US" sz="2800" b="0" i="1" strike="noStrike" spc="-1" baseline="-25000">
                <a:solidFill>
                  <a:srgbClr val="002600"/>
                </a:solidFill>
                <a:latin typeface="Franklin Gothic Book"/>
                <a:ea typeface="DejaVu Sans"/>
              </a:rPr>
              <a:t>account.balance &lt; d.balance</a:t>
            </a:r>
            <a:r>
              <a:rPr lang="en-US" sz="2400" b="0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 </a:t>
            </a:r>
            <a:r>
              <a:rPr lang="en-US" sz="2000" b="0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(</a:t>
            </a:r>
            <a:r>
              <a:rPr lang="en-US" sz="2000" b="0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account</a:t>
            </a:r>
            <a:r>
              <a:rPr lang="en-US" sz="2400" b="0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 </a:t>
            </a:r>
            <a:r>
              <a:rPr lang="en-US" sz="2000" b="0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x</a:t>
            </a:r>
            <a:r>
              <a:rPr lang="en-US" sz="2400" b="0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 </a:t>
            </a:r>
            <a:r>
              <a:rPr lang="en-US" sz="2400" b="0" i="1" strike="noStrike" spc="-1">
                <a:solidFill>
                  <a:srgbClr val="002600"/>
                </a:solidFill>
                <a:latin typeface="Symbol"/>
                <a:ea typeface="DejaVu Sans"/>
              </a:rPr>
              <a:t>r</a:t>
            </a:r>
            <a:r>
              <a:rPr lang="en-US" sz="2800" b="0" i="1" strike="noStrike" spc="-1" baseline="-25000">
                <a:solidFill>
                  <a:srgbClr val="002600"/>
                </a:solidFill>
                <a:latin typeface="Franklin Gothic Book"/>
                <a:ea typeface="DejaVu Sans"/>
              </a:rPr>
              <a:t>d</a:t>
            </a:r>
            <a:r>
              <a:rPr lang="en-US" sz="2400" b="0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 </a:t>
            </a:r>
            <a:r>
              <a:rPr lang="en-US" sz="2000" b="0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(account</a:t>
            </a:r>
            <a:r>
              <a:rPr lang="en-US" sz="2000" b="0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)))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CustomShape 1"/>
          <p:cNvSpPr/>
          <p:nvPr/>
        </p:nvSpPr>
        <p:spPr>
          <a:xfrm>
            <a:off x="457200" y="277920"/>
            <a:ext cx="822888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002600"/>
                </a:solidFill>
                <a:latin typeface="Constantia"/>
              </a:rPr>
              <a:t>Formal Definition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363" name="CustomShape 2"/>
          <p:cNvSpPr/>
          <p:nvPr/>
        </p:nvSpPr>
        <p:spPr>
          <a:xfrm>
            <a:off x="533520" y="1077840"/>
            <a:ext cx="8112960" cy="501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5000" lnSpcReduction="10000"/>
          </a:bodyPr>
          <a:lstStyle/>
          <a:p>
            <a:pPr marL="343080" indent="-342360">
              <a:lnSpc>
                <a:spcPct val="110000"/>
              </a:lnSpc>
              <a:spcBef>
                <a:spcPts val="601"/>
              </a:spcBef>
              <a:buClr>
                <a:srgbClr val="CC9933"/>
              </a:buClr>
              <a:buSzPct val="65000"/>
              <a:buFont typeface="Wingdings" charset="2"/>
              <a:buChar char=""/>
            </a:pP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A basic expression in the relational algebra consists of either one of the following:</a:t>
            </a:r>
            <a:endParaRPr lang="en-US" sz="3000" b="0" strike="noStrike" spc="-1">
              <a:latin typeface="Arial"/>
            </a:endParaRPr>
          </a:p>
          <a:p>
            <a:pPr marL="669960" lvl="1" indent="-324720">
              <a:lnSpc>
                <a:spcPct val="110000"/>
              </a:lnSpc>
              <a:spcBef>
                <a:spcPts val="519"/>
              </a:spcBef>
              <a:buClr>
                <a:srgbClr val="8F9967"/>
              </a:buClr>
              <a:buSzPct val="60000"/>
              <a:buFont typeface="Wingdings" charset="2"/>
              <a:buChar char=""/>
            </a:pPr>
            <a:r>
              <a:rPr lang="en-US" sz="2600" b="0" strike="noStrike" spc="-1">
                <a:solidFill>
                  <a:srgbClr val="002600"/>
                </a:solidFill>
                <a:latin typeface="Franklin Gothic Book"/>
              </a:rPr>
              <a:t>A relation in the database</a:t>
            </a:r>
            <a:endParaRPr lang="en-US" sz="2600" b="0" strike="noStrike" spc="-1">
              <a:latin typeface="Arial"/>
            </a:endParaRPr>
          </a:p>
          <a:p>
            <a:pPr marL="669960" lvl="1" indent="-324720">
              <a:lnSpc>
                <a:spcPct val="110000"/>
              </a:lnSpc>
              <a:spcBef>
                <a:spcPts val="519"/>
              </a:spcBef>
              <a:buClr>
                <a:srgbClr val="8F9967"/>
              </a:buClr>
              <a:buSzPct val="60000"/>
              <a:buFont typeface="Wingdings" charset="2"/>
              <a:buChar char=""/>
            </a:pPr>
            <a:r>
              <a:rPr lang="en-US" sz="2600" b="0" strike="noStrike" spc="-1">
                <a:solidFill>
                  <a:srgbClr val="002600"/>
                </a:solidFill>
                <a:latin typeface="Franklin Gothic Book"/>
              </a:rPr>
              <a:t>A constant relation</a:t>
            </a:r>
            <a:endParaRPr lang="en-US" sz="2600" b="0" strike="noStrike" spc="-1">
              <a:latin typeface="Arial"/>
            </a:endParaRPr>
          </a:p>
          <a:p>
            <a:pPr marL="343080" indent="-342360">
              <a:lnSpc>
                <a:spcPct val="110000"/>
              </a:lnSpc>
              <a:spcBef>
                <a:spcPts val="601"/>
              </a:spcBef>
              <a:buClr>
                <a:srgbClr val="CC9933"/>
              </a:buClr>
              <a:buSzPct val="65000"/>
              <a:buFont typeface="Wingdings" charset="2"/>
              <a:buChar char=""/>
            </a:pP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Let </a:t>
            </a:r>
            <a:r>
              <a:rPr lang="en-US" sz="3000" b="0" i="1" strike="noStrike" spc="-1">
                <a:solidFill>
                  <a:srgbClr val="002600"/>
                </a:solidFill>
                <a:latin typeface="Franklin Gothic Book"/>
              </a:rPr>
              <a:t>E</a:t>
            </a:r>
            <a:r>
              <a:rPr lang="en-US" sz="3000" b="0" i="1" strike="noStrike" spc="-1" baseline="-25000">
                <a:solidFill>
                  <a:srgbClr val="002600"/>
                </a:solidFill>
                <a:latin typeface="Franklin Gothic Book"/>
              </a:rPr>
              <a:t>1</a:t>
            </a: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 and </a:t>
            </a:r>
            <a:r>
              <a:rPr lang="en-US" sz="3000" b="0" i="1" strike="noStrike" spc="-1">
                <a:solidFill>
                  <a:srgbClr val="002600"/>
                </a:solidFill>
                <a:latin typeface="Franklin Gothic Book"/>
              </a:rPr>
              <a:t>E</a:t>
            </a:r>
            <a:r>
              <a:rPr lang="en-US" sz="3000" b="0" i="1" strike="noStrike" spc="-1" baseline="-25000">
                <a:solidFill>
                  <a:srgbClr val="002600"/>
                </a:solidFill>
                <a:latin typeface="Franklin Gothic Book"/>
              </a:rPr>
              <a:t>2</a:t>
            </a: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  be relational-algebra expressions; the following are all relational-algebra expressions:</a:t>
            </a:r>
            <a:endParaRPr lang="en-US" sz="3000" b="0" strike="noStrike" spc="-1">
              <a:latin typeface="Arial"/>
            </a:endParaRPr>
          </a:p>
          <a:p>
            <a:pPr marL="669960" lvl="1" indent="-324720">
              <a:lnSpc>
                <a:spcPct val="110000"/>
              </a:lnSpc>
              <a:spcBef>
                <a:spcPts val="519"/>
              </a:spcBef>
              <a:buClr>
                <a:srgbClr val="8F9967"/>
              </a:buClr>
              <a:buSzPct val="60000"/>
              <a:buFont typeface="Wingdings" charset="2"/>
              <a:buChar char=""/>
            </a:pPr>
            <a:r>
              <a:rPr lang="en-US" sz="2600" b="1" i="1" strike="noStrike" spc="-1">
                <a:solidFill>
                  <a:srgbClr val="002600"/>
                </a:solidFill>
                <a:latin typeface="Franklin Gothic Book"/>
              </a:rPr>
              <a:t>E</a:t>
            </a:r>
            <a:r>
              <a:rPr lang="en-US" sz="2400" b="1" i="1" strike="noStrike" spc="-1" baseline="-25000">
                <a:solidFill>
                  <a:srgbClr val="002600"/>
                </a:solidFill>
                <a:latin typeface="Franklin Gothic Book"/>
              </a:rPr>
              <a:t>1</a:t>
            </a:r>
            <a:r>
              <a:rPr lang="en-US" sz="2600" b="1" strike="noStrike" spc="-1">
                <a:solidFill>
                  <a:srgbClr val="002600"/>
                </a:solidFill>
                <a:latin typeface="Franklin Gothic Book"/>
              </a:rPr>
              <a:t> </a:t>
            </a:r>
            <a:r>
              <a:rPr lang="en-US" sz="2600" b="1" strike="noStrike" spc="-1">
                <a:solidFill>
                  <a:srgbClr val="002600"/>
                </a:solidFill>
                <a:latin typeface="Symbol"/>
              </a:rPr>
              <a:t></a:t>
            </a:r>
            <a:r>
              <a:rPr lang="en-US" sz="2600" b="1" strike="noStrike" spc="-1">
                <a:solidFill>
                  <a:srgbClr val="002600"/>
                </a:solidFill>
                <a:latin typeface="Franklin Gothic Book"/>
              </a:rPr>
              <a:t> </a:t>
            </a:r>
            <a:r>
              <a:rPr lang="en-US" sz="2600" b="1" i="1" strike="noStrike" spc="-1">
                <a:solidFill>
                  <a:srgbClr val="002600"/>
                </a:solidFill>
                <a:latin typeface="Franklin Gothic Book"/>
              </a:rPr>
              <a:t>E</a:t>
            </a:r>
            <a:r>
              <a:rPr lang="en-US" sz="2400" b="1" i="1" strike="noStrike" spc="-1" baseline="-25000">
                <a:solidFill>
                  <a:srgbClr val="002600"/>
                </a:solidFill>
                <a:latin typeface="Franklin Gothic Book"/>
              </a:rPr>
              <a:t>2</a:t>
            </a:r>
            <a:endParaRPr lang="en-US" sz="2400" b="0" strike="noStrike" spc="-1">
              <a:latin typeface="Arial"/>
            </a:endParaRPr>
          </a:p>
          <a:p>
            <a:pPr marL="669960" lvl="1" indent="-324720">
              <a:lnSpc>
                <a:spcPct val="110000"/>
              </a:lnSpc>
              <a:spcBef>
                <a:spcPts val="519"/>
              </a:spcBef>
              <a:buClr>
                <a:srgbClr val="8F9967"/>
              </a:buClr>
              <a:buSzPct val="60000"/>
              <a:buFont typeface="Wingdings" charset="2"/>
              <a:buChar char=""/>
            </a:pPr>
            <a:r>
              <a:rPr lang="en-US" sz="2600" b="1" i="1" strike="noStrike" spc="-1">
                <a:solidFill>
                  <a:srgbClr val="002600"/>
                </a:solidFill>
                <a:latin typeface="Franklin Gothic Book"/>
              </a:rPr>
              <a:t>E</a:t>
            </a:r>
            <a:r>
              <a:rPr lang="en-US" sz="2400" b="1" i="1" strike="noStrike" spc="-1" baseline="-25000">
                <a:solidFill>
                  <a:srgbClr val="002600"/>
                </a:solidFill>
                <a:latin typeface="Franklin Gothic Book"/>
              </a:rPr>
              <a:t>1</a:t>
            </a:r>
            <a:r>
              <a:rPr lang="en-US" sz="2600" b="1" strike="noStrike" spc="-1">
                <a:solidFill>
                  <a:srgbClr val="002600"/>
                </a:solidFill>
                <a:latin typeface="Franklin Gothic Book"/>
              </a:rPr>
              <a:t> – </a:t>
            </a:r>
            <a:r>
              <a:rPr lang="en-US" sz="2600" b="1" i="1" strike="noStrike" spc="-1">
                <a:solidFill>
                  <a:srgbClr val="002600"/>
                </a:solidFill>
                <a:latin typeface="Franklin Gothic Book"/>
              </a:rPr>
              <a:t>E</a:t>
            </a:r>
            <a:r>
              <a:rPr lang="en-US" sz="2400" b="1" i="1" strike="noStrike" spc="-1" baseline="-25000">
                <a:solidFill>
                  <a:srgbClr val="002600"/>
                </a:solidFill>
                <a:latin typeface="Franklin Gothic Book"/>
              </a:rPr>
              <a:t>2</a:t>
            </a:r>
            <a:endParaRPr lang="en-US" sz="2400" b="0" strike="noStrike" spc="-1">
              <a:latin typeface="Arial"/>
            </a:endParaRPr>
          </a:p>
          <a:p>
            <a:pPr marL="669960" lvl="1" indent="-324720">
              <a:lnSpc>
                <a:spcPct val="110000"/>
              </a:lnSpc>
              <a:spcBef>
                <a:spcPts val="519"/>
              </a:spcBef>
              <a:buClr>
                <a:srgbClr val="8F9967"/>
              </a:buClr>
              <a:buSzPct val="60000"/>
              <a:buFont typeface="Wingdings" charset="2"/>
              <a:buChar char=""/>
            </a:pPr>
            <a:r>
              <a:rPr lang="en-US" sz="2600" b="1" i="1" strike="noStrike" spc="-1">
                <a:solidFill>
                  <a:srgbClr val="002600"/>
                </a:solidFill>
                <a:latin typeface="Franklin Gothic Book"/>
              </a:rPr>
              <a:t>E</a:t>
            </a:r>
            <a:r>
              <a:rPr lang="en-US" sz="2400" b="1" i="1" strike="noStrike" spc="-1" baseline="-25000">
                <a:solidFill>
                  <a:srgbClr val="002600"/>
                </a:solidFill>
                <a:latin typeface="Franklin Gothic Book"/>
              </a:rPr>
              <a:t>1</a:t>
            </a:r>
            <a:r>
              <a:rPr lang="en-US" sz="2600" b="1" strike="noStrike" spc="-1">
                <a:solidFill>
                  <a:srgbClr val="002600"/>
                </a:solidFill>
                <a:latin typeface="Franklin Gothic Book"/>
              </a:rPr>
              <a:t> x </a:t>
            </a:r>
            <a:r>
              <a:rPr lang="en-US" sz="2600" b="1" i="1" strike="noStrike" spc="-1">
                <a:solidFill>
                  <a:srgbClr val="002600"/>
                </a:solidFill>
                <a:latin typeface="Franklin Gothic Book"/>
              </a:rPr>
              <a:t>E</a:t>
            </a:r>
            <a:r>
              <a:rPr lang="en-US" sz="2400" b="1" i="1" strike="noStrike" spc="-1" baseline="-25000">
                <a:solidFill>
                  <a:srgbClr val="002600"/>
                </a:solidFill>
                <a:latin typeface="Franklin Gothic Book"/>
              </a:rPr>
              <a:t>2</a:t>
            </a:r>
            <a:endParaRPr lang="en-US" sz="2400" b="0" strike="noStrike" spc="-1">
              <a:latin typeface="Arial"/>
            </a:endParaRPr>
          </a:p>
          <a:p>
            <a:pPr marL="669960" lvl="1" indent="-324720">
              <a:lnSpc>
                <a:spcPct val="110000"/>
              </a:lnSpc>
              <a:spcBef>
                <a:spcPts val="519"/>
              </a:spcBef>
              <a:buClr>
                <a:srgbClr val="8F9967"/>
              </a:buClr>
              <a:buSzPct val="60000"/>
              <a:buFont typeface="Wingdings" charset="2"/>
              <a:buChar char=""/>
            </a:pPr>
            <a:r>
              <a:rPr lang="en-US" sz="2600" b="1" i="1" strike="noStrike" spc="-1">
                <a:solidFill>
                  <a:srgbClr val="002600"/>
                </a:solidFill>
                <a:latin typeface="Symbol"/>
              </a:rPr>
              <a:t></a:t>
            </a:r>
            <a:r>
              <a:rPr lang="en-US" sz="2400" b="1" i="1" strike="noStrike" spc="-1" baseline="-25000">
                <a:solidFill>
                  <a:srgbClr val="002600"/>
                </a:solidFill>
                <a:latin typeface="Franklin Gothic Book"/>
              </a:rPr>
              <a:t>p</a:t>
            </a:r>
            <a:r>
              <a:rPr lang="en-US" sz="2600" b="1" strike="noStrike" spc="-1">
                <a:solidFill>
                  <a:srgbClr val="002600"/>
                </a:solidFill>
                <a:latin typeface="Franklin Gothic Book"/>
              </a:rPr>
              <a:t> (</a:t>
            </a:r>
            <a:r>
              <a:rPr lang="en-US" sz="2600" b="1" i="1" strike="noStrike" spc="-1">
                <a:solidFill>
                  <a:srgbClr val="002600"/>
                </a:solidFill>
                <a:latin typeface="Franklin Gothic Book"/>
              </a:rPr>
              <a:t>E</a:t>
            </a:r>
            <a:r>
              <a:rPr lang="en-US" sz="2400" b="1" i="1" strike="noStrike" spc="-1" baseline="-25000">
                <a:solidFill>
                  <a:srgbClr val="002600"/>
                </a:solidFill>
                <a:latin typeface="Franklin Gothic Book"/>
              </a:rPr>
              <a:t>1</a:t>
            </a:r>
            <a:r>
              <a:rPr lang="en-US" sz="2600" b="1" strike="noStrike" spc="-1">
                <a:solidFill>
                  <a:srgbClr val="002600"/>
                </a:solidFill>
                <a:latin typeface="Franklin Gothic Book"/>
              </a:rPr>
              <a:t>), </a:t>
            </a:r>
            <a:r>
              <a:rPr lang="en-US" sz="2600" b="1" i="1" strike="noStrike" spc="-1">
                <a:solidFill>
                  <a:srgbClr val="002600"/>
                </a:solidFill>
                <a:latin typeface="Franklin Gothic Book"/>
              </a:rPr>
              <a:t>P</a:t>
            </a:r>
            <a:r>
              <a:rPr lang="en-US" sz="2600" b="1" strike="noStrike" spc="-1">
                <a:solidFill>
                  <a:srgbClr val="002600"/>
                </a:solidFill>
                <a:latin typeface="Franklin Gothic Book"/>
              </a:rPr>
              <a:t> is a predicate on attributes in </a:t>
            </a:r>
            <a:r>
              <a:rPr lang="en-US" sz="2600" b="1" i="1" strike="noStrike" spc="-1">
                <a:solidFill>
                  <a:srgbClr val="002600"/>
                </a:solidFill>
                <a:latin typeface="Franklin Gothic Book"/>
              </a:rPr>
              <a:t>E</a:t>
            </a:r>
            <a:r>
              <a:rPr lang="en-US" sz="2400" b="1" i="1" strike="noStrike" spc="-1" baseline="-25000">
                <a:solidFill>
                  <a:srgbClr val="002600"/>
                </a:solidFill>
                <a:latin typeface="Franklin Gothic Book"/>
              </a:rPr>
              <a:t>1</a:t>
            </a:r>
            <a:endParaRPr lang="en-US" sz="2400" b="0" strike="noStrike" spc="-1">
              <a:latin typeface="Arial"/>
            </a:endParaRPr>
          </a:p>
          <a:p>
            <a:pPr marL="669960" lvl="1" indent="-324720">
              <a:lnSpc>
                <a:spcPct val="110000"/>
              </a:lnSpc>
              <a:spcBef>
                <a:spcPts val="519"/>
              </a:spcBef>
              <a:buClr>
                <a:srgbClr val="8F9967"/>
              </a:buClr>
              <a:buSzPct val="60000"/>
              <a:buFont typeface="Wingdings" charset="2"/>
              <a:buChar char=""/>
            </a:pPr>
            <a:r>
              <a:rPr lang="en-US" sz="2600" b="1" strike="noStrike" spc="-1">
                <a:solidFill>
                  <a:srgbClr val="002600"/>
                </a:solidFill>
                <a:latin typeface="Symbol"/>
              </a:rPr>
              <a:t></a:t>
            </a:r>
            <a:r>
              <a:rPr lang="en-US" sz="2400" b="1" i="1" strike="noStrike" spc="-1" baseline="-25000">
                <a:solidFill>
                  <a:srgbClr val="002600"/>
                </a:solidFill>
                <a:latin typeface="Franklin Gothic Book"/>
              </a:rPr>
              <a:t>s</a:t>
            </a:r>
            <a:r>
              <a:rPr lang="en-US" sz="2600" b="1" strike="noStrike" spc="-1">
                <a:solidFill>
                  <a:srgbClr val="002600"/>
                </a:solidFill>
                <a:latin typeface="Franklin Gothic Book"/>
              </a:rPr>
              <a:t>(</a:t>
            </a:r>
            <a:r>
              <a:rPr lang="en-US" sz="2600" b="1" i="1" strike="noStrike" spc="-1">
                <a:solidFill>
                  <a:srgbClr val="002600"/>
                </a:solidFill>
                <a:latin typeface="Franklin Gothic Book"/>
              </a:rPr>
              <a:t>E</a:t>
            </a:r>
            <a:r>
              <a:rPr lang="en-US" sz="2400" b="1" i="1" strike="noStrike" spc="-1" baseline="-25000">
                <a:solidFill>
                  <a:srgbClr val="002600"/>
                </a:solidFill>
                <a:latin typeface="Franklin Gothic Book"/>
              </a:rPr>
              <a:t>1</a:t>
            </a:r>
            <a:r>
              <a:rPr lang="en-US" sz="2600" b="1" strike="noStrike" spc="-1">
                <a:solidFill>
                  <a:srgbClr val="002600"/>
                </a:solidFill>
                <a:latin typeface="Franklin Gothic Book"/>
              </a:rPr>
              <a:t>), </a:t>
            </a:r>
            <a:r>
              <a:rPr lang="en-US" sz="2600" b="1" i="1" strike="noStrike" spc="-1">
                <a:solidFill>
                  <a:srgbClr val="002600"/>
                </a:solidFill>
                <a:latin typeface="Franklin Gothic Book"/>
              </a:rPr>
              <a:t>S</a:t>
            </a:r>
            <a:r>
              <a:rPr lang="en-US" sz="2600" b="1" strike="noStrike" spc="-1">
                <a:solidFill>
                  <a:srgbClr val="002600"/>
                </a:solidFill>
                <a:latin typeface="Franklin Gothic Book"/>
              </a:rPr>
              <a:t> is a list consisting of some of the attributes in </a:t>
            </a:r>
            <a:r>
              <a:rPr lang="en-US" sz="2600" b="1" i="1" strike="noStrike" spc="-1">
                <a:solidFill>
                  <a:srgbClr val="002600"/>
                </a:solidFill>
                <a:latin typeface="Franklin Gothic Book"/>
              </a:rPr>
              <a:t>E</a:t>
            </a:r>
            <a:r>
              <a:rPr lang="en-US" sz="2400" b="1" i="1" strike="noStrike" spc="-1" baseline="-25000">
                <a:solidFill>
                  <a:srgbClr val="002600"/>
                </a:solidFill>
                <a:latin typeface="Franklin Gothic Book"/>
              </a:rPr>
              <a:t>1</a:t>
            </a:r>
            <a:endParaRPr lang="en-US" sz="2400" b="0" strike="noStrike" spc="-1">
              <a:latin typeface="Arial"/>
            </a:endParaRPr>
          </a:p>
          <a:p>
            <a:pPr marL="669960" lvl="1" indent="-324720">
              <a:lnSpc>
                <a:spcPct val="110000"/>
              </a:lnSpc>
              <a:spcBef>
                <a:spcPts val="519"/>
              </a:spcBef>
              <a:buClr>
                <a:srgbClr val="8F9967"/>
              </a:buClr>
              <a:buSzPct val="60000"/>
              <a:buFont typeface="Wingdings" charset="2"/>
              <a:buChar char=""/>
            </a:pPr>
            <a:r>
              <a:rPr lang="en-US" sz="2000" b="1" i="1" strike="noStrike" spc="-1">
                <a:solidFill>
                  <a:srgbClr val="002600"/>
                </a:solidFill>
                <a:latin typeface="Symbol"/>
              </a:rPr>
              <a:t></a:t>
            </a:r>
            <a:r>
              <a:rPr lang="en-US" sz="2600" b="1" i="1" strike="noStrike" spc="-1">
                <a:solidFill>
                  <a:srgbClr val="002600"/>
                </a:solidFill>
                <a:latin typeface="Franklin Gothic Book"/>
              </a:rPr>
              <a:t> </a:t>
            </a:r>
            <a:r>
              <a:rPr lang="en-US" sz="2400" b="1" i="1" strike="noStrike" spc="-1" baseline="-25000">
                <a:solidFill>
                  <a:srgbClr val="002600"/>
                </a:solidFill>
                <a:latin typeface="Franklin Gothic Book"/>
              </a:rPr>
              <a:t>x</a:t>
            </a:r>
            <a:r>
              <a:rPr lang="en-US" sz="2600" b="1" i="1" strike="noStrike" spc="-1">
                <a:solidFill>
                  <a:srgbClr val="002600"/>
                </a:solidFill>
                <a:latin typeface="Franklin Gothic Book"/>
              </a:rPr>
              <a:t> </a:t>
            </a:r>
            <a:r>
              <a:rPr lang="en-US" sz="2600" b="1" strike="noStrike" spc="-1">
                <a:solidFill>
                  <a:srgbClr val="002600"/>
                </a:solidFill>
                <a:latin typeface="Franklin Gothic Book"/>
              </a:rPr>
              <a:t>(</a:t>
            </a:r>
            <a:r>
              <a:rPr lang="en-US" sz="2600" b="1" i="1" strike="noStrike" spc="-1">
                <a:solidFill>
                  <a:srgbClr val="002600"/>
                </a:solidFill>
                <a:latin typeface="Franklin Gothic Book"/>
              </a:rPr>
              <a:t>E</a:t>
            </a:r>
            <a:r>
              <a:rPr lang="en-US" sz="2400" b="1" i="1" strike="noStrike" spc="-1" baseline="-25000">
                <a:solidFill>
                  <a:srgbClr val="002600"/>
                </a:solidFill>
                <a:latin typeface="Franklin Gothic Book"/>
              </a:rPr>
              <a:t>1</a:t>
            </a:r>
            <a:r>
              <a:rPr lang="en-US" sz="2600" b="1" strike="noStrike" spc="-1">
                <a:solidFill>
                  <a:srgbClr val="002600"/>
                </a:solidFill>
                <a:latin typeface="Franklin Gothic Book"/>
              </a:rPr>
              <a:t>), x is the new name for the result of </a:t>
            </a:r>
            <a:r>
              <a:rPr lang="en-US" sz="2600" b="1" i="1" strike="noStrike" spc="-1">
                <a:solidFill>
                  <a:srgbClr val="002600"/>
                </a:solidFill>
                <a:latin typeface="Franklin Gothic Book"/>
              </a:rPr>
              <a:t>E</a:t>
            </a:r>
            <a:r>
              <a:rPr lang="en-US" sz="2400" b="1" i="1" strike="noStrike" spc="-1" baseline="-25000">
                <a:solidFill>
                  <a:srgbClr val="002600"/>
                </a:solidFill>
                <a:latin typeface="Franklin Gothic Book"/>
              </a:rPr>
              <a:t>1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CustomShape 1"/>
          <p:cNvSpPr/>
          <p:nvPr/>
        </p:nvSpPr>
        <p:spPr>
          <a:xfrm>
            <a:off x="457200" y="277920"/>
            <a:ext cx="822888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002600"/>
                </a:solidFill>
                <a:latin typeface="Constantia"/>
              </a:rPr>
              <a:t>Additional Operations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365" name="CustomShape 2"/>
          <p:cNvSpPr/>
          <p:nvPr/>
        </p:nvSpPr>
        <p:spPr>
          <a:xfrm>
            <a:off x="457200" y="1077840"/>
            <a:ext cx="8189280" cy="501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 algn="just">
              <a:lnSpc>
                <a:spcPct val="100000"/>
              </a:lnSpc>
              <a:spcBef>
                <a:spcPts val="561"/>
              </a:spcBef>
              <a:buClr>
                <a:srgbClr val="CC9933"/>
              </a:buClr>
              <a:buSzPct val="65000"/>
              <a:buFont typeface="Wingdings" charset="2"/>
              <a:buChar char=""/>
            </a:pPr>
            <a:r>
              <a:rPr lang="en-US" sz="2800" b="0" strike="noStrike" spc="-1">
                <a:solidFill>
                  <a:srgbClr val="002600"/>
                </a:solidFill>
                <a:latin typeface="Franklin Gothic Book"/>
              </a:rPr>
              <a:t>We define additional operations that do not add any power to the relational algebra, but that simplify common queries.</a:t>
            </a:r>
            <a:endParaRPr lang="en-US" sz="2800" b="0" strike="noStrike" spc="-1">
              <a:latin typeface="Arial"/>
            </a:endParaRPr>
          </a:p>
          <a:p>
            <a:pPr marL="1339920" lvl="3" indent="-315360" algn="just">
              <a:lnSpc>
                <a:spcPct val="160000"/>
              </a:lnSpc>
              <a:spcBef>
                <a:spcPts val="561"/>
              </a:spcBef>
              <a:buClr>
                <a:srgbClr val="8F9967"/>
              </a:buClr>
              <a:buSzPct val="70000"/>
              <a:buFont typeface="Wingdings" charset="2"/>
              <a:buChar char=""/>
            </a:pPr>
            <a:r>
              <a:rPr lang="en-US" sz="2800" b="0" strike="noStrike" spc="-1">
                <a:solidFill>
                  <a:srgbClr val="002600"/>
                </a:solidFill>
                <a:latin typeface="Franklin Gothic Book"/>
              </a:rPr>
              <a:t>Set intersection</a:t>
            </a:r>
            <a:endParaRPr lang="en-US" sz="2800" b="0" strike="noStrike" spc="-1">
              <a:latin typeface="Arial"/>
            </a:endParaRPr>
          </a:p>
          <a:p>
            <a:pPr marL="1339920" lvl="3" indent="-315360" algn="just">
              <a:lnSpc>
                <a:spcPct val="100000"/>
              </a:lnSpc>
              <a:spcBef>
                <a:spcPts val="561"/>
              </a:spcBef>
              <a:buClr>
                <a:srgbClr val="8F9967"/>
              </a:buClr>
              <a:buSzPct val="70000"/>
              <a:buFont typeface="Wingdings" charset="2"/>
              <a:buChar char=""/>
            </a:pPr>
            <a:r>
              <a:rPr lang="en-US" sz="2800" b="0" strike="noStrike" spc="-1">
                <a:solidFill>
                  <a:srgbClr val="002600"/>
                </a:solidFill>
                <a:latin typeface="Franklin Gothic Book"/>
              </a:rPr>
              <a:t>Natural join</a:t>
            </a:r>
            <a:endParaRPr lang="en-US" sz="2800" b="0" strike="noStrike" spc="-1">
              <a:latin typeface="Arial"/>
            </a:endParaRPr>
          </a:p>
          <a:p>
            <a:pPr marL="1339920" lvl="3" indent="-315360" algn="just">
              <a:lnSpc>
                <a:spcPct val="100000"/>
              </a:lnSpc>
              <a:spcBef>
                <a:spcPts val="561"/>
              </a:spcBef>
              <a:buClr>
                <a:srgbClr val="8F9967"/>
              </a:buClr>
              <a:buSzPct val="70000"/>
              <a:buFont typeface="Wingdings" charset="2"/>
              <a:buChar char=""/>
            </a:pPr>
            <a:r>
              <a:rPr lang="en-US" sz="2800" b="0" strike="noStrike" spc="-1">
                <a:solidFill>
                  <a:srgbClr val="002600"/>
                </a:solidFill>
                <a:latin typeface="Franklin Gothic Book"/>
              </a:rPr>
              <a:t>Division</a:t>
            </a:r>
            <a:endParaRPr lang="en-US" sz="2800" b="0" strike="noStrike" spc="-1">
              <a:latin typeface="Arial"/>
            </a:endParaRPr>
          </a:p>
          <a:p>
            <a:pPr marL="1339920" lvl="3" indent="-315360" algn="just">
              <a:lnSpc>
                <a:spcPct val="100000"/>
              </a:lnSpc>
              <a:spcBef>
                <a:spcPts val="561"/>
              </a:spcBef>
              <a:buClr>
                <a:srgbClr val="8F9967"/>
              </a:buClr>
              <a:buSzPct val="70000"/>
              <a:buFont typeface="Wingdings" charset="2"/>
              <a:buChar char=""/>
            </a:pPr>
            <a:r>
              <a:rPr lang="en-US" sz="2800" b="0" strike="noStrike" spc="-1">
                <a:solidFill>
                  <a:srgbClr val="002600"/>
                </a:solidFill>
                <a:latin typeface="Franklin Gothic Book"/>
              </a:rPr>
              <a:t>Assignment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457200" y="277920"/>
            <a:ext cx="822888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002600"/>
                </a:solidFill>
                <a:latin typeface="Constantia"/>
              </a:rPr>
              <a:t>Structure of Relational Databases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548640" y="1828800"/>
            <a:ext cx="8228880" cy="483480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601"/>
              </a:spcBef>
              <a:buClr>
                <a:srgbClr val="CC9933"/>
              </a:buClr>
              <a:buSzPct val="65000"/>
              <a:buFont typeface="Wingdings" charset="2"/>
              <a:buChar char=""/>
            </a:pPr>
            <a:r>
              <a:rPr lang="en-US" sz="3000" b="0" strike="noStrike" spc="-1">
                <a:latin typeface="Franklin Gothic Book"/>
              </a:rPr>
              <a:t> </a:t>
            </a:r>
            <a:endParaRPr lang="en-US" sz="3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CustomShape 1"/>
          <p:cNvSpPr/>
          <p:nvPr/>
        </p:nvSpPr>
        <p:spPr>
          <a:xfrm>
            <a:off x="457200" y="277920"/>
            <a:ext cx="822888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002600"/>
                </a:solidFill>
                <a:latin typeface="Constantia"/>
              </a:rPr>
              <a:t>Set-Intersection Operation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367" name="CustomShape 2"/>
          <p:cNvSpPr/>
          <p:nvPr/>
        </p:nvSpPr>
        <p:spPr>
          <a:xfrm>
            <a:off x="533520" y="1077840"/>
            <a:ext cx="8112960" cy="4941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601"/>
              </a:spcBef>
              <a:buClr>
                <a:srgbClr val="CC9933"/>
              </a:buClr>
              <a:buSzPct val="65000"/>
              <a:buFont typeface="Wingdings" charset="2"/>
              <a:buChar char=""/>
            </a:pP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Notation: </a:t>
            </a:r>
            <a:r>
              <a:rPr lang="en-US" sz="3000" b="0" i="1" strike="noStrike" spc="-1">
                <a:solidFill>
                  <a:srgbClr val="002600"/>
                </a:solidFill>
                <a:latin typeface="Franklin Gothic Book"/>
              </a:rPr>
              <a:t>r</a:t>
            </a: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 </a:t>
            </a:r>
            <a:r>
              <a:rPr lang="en-US" sz="3000" b="0" strike="noStrike" spc="-1">
                <a:solidFill>
                  <a:srgbClr val="002600"/>
                </a:solidFill>
                <a:latin typeface="Symbol"/>
              </a:rPr>
              <a:t></a:t>
            </a: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 </a:t>
            </a:r>
            <a:r>
              <a:rPr lang="en-US" sz="3000" b="0" i="1" strike="noStrike" spc="-1">
                <a:solidFill>
                  <a:srgbClr val="002600"/>
                </a:solidFill>
                <a:latin typeface="Franklin Gothic Book"/>
              </a:rPr>
              <a:t>s</a:t>
            </a:r>
            <a:endParaRPr lang="en-US" sz="3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01"/>
              </a:spcBef>
              <a:buClr>
                <a:srgbClr val="CC9933"/>
              </a:buClr>
              <a:buSzPct val="65000"/>
              <a:buFont typeface="Wingdings" charset="2"/>
              <a:buChar char=""/>
            </a:pP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Defined as:</a:t>
            </a:r>
            <a:endParaRPr lang="en-US" sz="3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01"/>
              </a:spcBef>
              <a:buClr>
                <a:srgbClr val="CC9933"/>
              </a:buClr>
              <a:buSzPct val="65000"/>
              <a:buFont typeface="Wingdings" charset="2"/>
              <a:buChar char=""/>
            </a:pPr>
            <a:r>
              <a:rPr lang="en-US" sz="3000" b="0" i="1" strike="noStrike" spc="-1">
                <a:solidFill>
                  <a:srgbClr val="002600"/>
                </a:solidFill>
                <a:latin typeface="Franklin Gothic Book"/>
              </a:rPr>
              <a:t>r</a:t>
            </a: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 </a:t>
            </a:r>
            <a:r>
              <a:rPr lang="en-US" sz="3000" b="0" strike="noStrike" spc="-1">
                <a:solidFill>
                  <a:srgbClr val="002600"/>
                </a:solidFill>
                <a:latin typeface="Symbol"/>
              </a:rPr>
              <a:t></a:t>
            </a: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 </a:t>
            </a:r>
            <a:r>
              <a:rPr lang="en-US" sz="3000" b="0" i="1" strike="noStrike" spc="-1">
                <a:solidFill>
                  <a:srgbClr val="002600"/>
                </a:solidFill>
                <a:latin typeface="Franklin Gothic Book"/>
              </a:rPr>
              <a:t>s</a:t>
            </a: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 = { </a:t>
            </a:r>
            <a:r>
              <a:rPr lang="en-US" sz="3000" b="0" i="1" strike="noStrike" spc="-1">
                <a:solidFill>
                  <a:srgbClr val="002600"/>
                </a:solidFill>
                <a:latin typeface="Franklin Gothic Book"/>
              </a:rPr>
              <a:t>t </a:t>
            </a: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| </a:t>
            </a:r>
            <a:r>
              <a:rPr lang="en-US" sz="3000" b="0" i="1" strike="noStrike" spc="-1">
                <a:solidFill>
                  <a:srgbClr val="002600"/>
                </a:solidFill>
                <a:latin typeface="Franklin Gothic Book"/>
              </a:rPr>
              <a:t>t</a:t>
            </a: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 </a:t>
            </a:r>
            <a:r>
              <a:rPr lang="en-US" sz="3000" b="0" strike="noStrike" spc="-1">
                <a:solidFill>
                  <a:srgbClr val="002600"/>
                </a:solidFill>
                <a:latin typeface="Symbol"/>
              </a:rPr>
              <a:t></a:t>
            </a: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 </a:t>
            </a:r>
            <a:r>
              <a:rPr lang="en-US" sz="3000" b="0" i="1" strike="noStrike" spc="-1">
                <a:solidFill>
                  <a:srgbClr val="002600"/>
                </a:solidFill>
                <a:latin typeface="Franklin Gothic Book"/>
              </a:rPr>
              <a:t>r</a:t>
            </a: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 </a:t>
            </a:r>
            <a:r>
              <a:rPr lang="en-US" sz="3000" b="1" strike="noStrike" spc="-1">
                <a:solidFill>
                  <a:srgbClr val="002600"/>
                </a:solidFill>
                <a:latin typeface="Franklin Gothic Book"/>
              </a:rPr>
              <a:t>and</a:t>
            </a: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 </a:t>
            </a:r>
            <a:r>
              <a:rPr lang="en-US" sz="3000" b="0" i="1" strike="noStrike" spc="-1">
                <a:solidFill>
                  <a:srgbClr val="002600"/>
                </a:solidFill>
                <a:latin typeface="Franklin Gothic Book"/>
              </a:rPr>
              <a:t>t</a:t>
            </a: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 </a:t>
            </a:r>
            <a:r>
              <a:rPr lang="en-US" sz="3000" b="0" strike="noStrike" spc="-1">
                <a:solidFill>
                  <a:srgbClr val="002600"/>
                </a:solidFill>
                <a:latin typeface="Symbol"/>
              </a:rPr>
              <a:t></a:t>
            </a: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 </a:t>
            </a:r>
            <a:r>
              <a:rPr lang="en-US" sz="3000" b="0" i="1" strike="noStrike" spc="-1">
                <a:solidFill>
                  <a:srgbClr val="002600"/>
                </a:solidFill>
                <a:latin typeface="Franklin Gothic Book"/>
              </a:rPr>
              <a:t>s</a:t>
            </a: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 }</a:t>
            </a:r>
            <a:endParaRPr lang="en-US" sz="3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01"/>
              </a:spcBef>
              <a:buClr>
                <a:srgbClr val="CC9933"/>
              </a:buClr>
              <a:buSzPct val="65000"/>
              <a:buFont typeface="Wingdings" charset="2"/>
              <a:buChar char=""/>
            </a:pPr>
            <a:r>
              <a:rPr lang="en-US" sz="3000" b="1" strike="noStrike" spc="-1">
                <a:solidFill>
                  <a:srgbClr val="00B050"/>
                </a:solidFill>
                <a:latin typeface="Franklin Gothic Book"/>
              </a:rPr>
              <a:t>Assume: </a:t>
            </a:r>
            <a:endParaRPr lang="en-US" sz="3000" b="0" strike="noStrike" spc="-1">
              <a:latin typeface="Arial"/>
            </a:endParaRPr>
          </a:p>
          <a:p>
            <a:pPr marL="669960" lvl="1" indent="-324720">
              <a:lnSpc>
                <a:spcPct val="100000"/>
              </a:lnSpc>
              <a:spcBef>
                <a:spcPts val="519"/>
              </a:spcBef>
              <a:buClr>
                <a:srgbClr val="8F9967"/>
              </a:buClr>
              <a:buSzPct val="60000"/>
              <a:buFont typeface="Wingdings" charset="2"/>
              <a:buChar char=""/>
            </a:pPr>
            <a:r>
              <a:rPr lang="en-US" sz="2600" b="1" i="1" strike="noStrike" spc="-1">
                <a:solidFill>
                  <a:srgbClr val="00B050"/>
                </a:solidFill>
                <a:latin typeface="Franklin Gothic Book"/>
              </a:rPr>
              <a:t>r</a:t>
            </a:r>
            <a:r>
              <a:rPr lang="en-US" sz="2600" b="1" strike="noStrike" spc="-1">
                <a:solidFill>
                  <a:srgbClr val="00B050"/>
                </a:solidFill>
                <a:latin typeface="Franklin Gothic Book"/>
              </a:rPr>
              <a:t>, </a:t>
            </a:r>
            <a:r>
              <a:rPr lang="en-US" sz="2600" b="1" i="1" strike="noStrike" spc="-1">
                <a:solidFill>
                  <a:srgbClr val="00B050"/>
                </a:solidFill>
                <a:latin typeface="Franklin Gothic Book"/>
              </a:rPr>
              <a:t>s</a:t>
            </a:r>
            <a:r>
              <a:rPr lang="en-US" sz="2600" b="1" strike="noStrike" spc="-1">
                <a:solidFill>
                  <a:srgbClr val="00B050"/>
                </a:solidFill>
                <a:latin typeface="Franklin Gothic Book"/>
              </a:rPr>
              <a:t> have the </a:t>
            </a:r>
            <a:r>
              <a:rPr lang="en-US" sz="2600" b="1" i="1" strike="noStrike" spc="-1">
                <a:solidFill>
                  <a:srgbClr val="00B050"/>
                </a:solidFill>
                <a:latin typeface="Franklin Gothic Book"/>
              </a:rPr>
              <a:t>same arity</a:t>
            </a:r>
            <a:r>
              <a:rPr lang="en-US" sz="2600" b="1" strike="noStrike" spc="-1">
                <a:solidFill>
                  <a:srgbClr val="00B050"/>
                </a:solidFill>
                <a:latin typeface="Franklin Gothic Book"/>
              </a:rPr>
              <a:t> </a:t>
            </a:r>
            <a:endParaRPr lang="en-US" sz="2600" b="0" strike="noStrike" spc="-1">
              <a:latin typeface="Arial"/>
            </a:endParaRPr>
          </a:p>
          <a:p>
            <a:pPr marL="669960" lvl="1" indent="-324720">
              <a:lnSpc>
                <a:spcPct val="100000"/>
              </a:lnSpc>
              <a:spcBef>
                <a:spcPts val="519"/>
              </a:spcBef>
              <a:buClr>
                <a:srgbClr val="8F9967"/>
              </a:buClr>
              <a:buSzPct val="60000"/>
              <a:buFont typeface="Wingdings" charset="2"/>
              <a:buChar char=""/>
            </a:pPr>
            <a:r>
              <a:rPr lang="en-US" sz="2600" b="1" strike="noStrike" spc="-1">
                <a:solidFill>
                  <a:srgbClr val="00B050"/>
                </a:solidFill>
                <a:latin typeface="Franklin Gothic Book"/>
              </a:rPr>
              <a:t>attributes of </a:t>
            </a:r>
            <a:r>
              <a:rPr lang="en-US" sz="2600" b="1" i="1" strike="noStrike" spc="-1">
                <a:solidFill>
                  <a:srgbClr val="00B050"/>
                </a:solidFill>
                <a:latin typeface="Franklin Gothic Book"/>
              </a:rPr>
              <a:t>r</a:t>
            </a:r>
            <a:r>
              <a:rPr lang="en-US" sz="2600" b="1" strike="noStrike" spc="-1">
                <a:solidFill>
                  <a:srgbClr val="00B050"/>
                </a:solidFill>
                <a:latin typeface="Franklin Gothic Book"/>
              </a:rPr>
              <a:t> and </a:t>
            </a:r>
            <a:r>
              <a:rPr lang="en-US" sz="2600" b="1" i="1" strike="noStrike" spc="-1">
                <a:solidFill>
                  <a:srgbClr val="00B050"/>
                </a:solidFill>
                <a:latin typeface="Franklin Gothic Book"/>
              </a:rPr>
              <a:t>s</a:t>
            </a:r>
            <a:r>
              <a:rPr lang="en-US" sz="2600" b="1" strike="noStrike" spc="-1">
                <a:solidFill>
                  <a:srgbClr val="00B050"/>
                </a:solidFill>
                <a:latin typeface="Franklin Gothic Book"/>
              </a:rPr>
              <a:t> are compatible</a:t>
            </a:r>
            <a:endParaRPr lang="en-US" sz="26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01"/>
              </a:spcBef>
              <a:buClr>
                <a:srgbClr val="CC9933"/>
              </a:buClr>
              <a:buSzPct val="65000"/>
              <a:buFont typeface="Wingdings" charset="2"/>
              <a:buChar char=""/>
            </a:pP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Note: </a:t>
            </a:r>
            <a:r>
              <a:rPr lang="en-US" sz="3000" b="0" i="1" strike="noStrike" spc="-1">
                <a:solidFill>
                  <a:srgbClr val="002600"/>
                </a:solidFill>
                <a:latin typeface="Franklin Gothic Book"/>
              </a:rPr>
              <a:t>r</a:t>
            </a: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 </a:t>
            </a:r>
            <a:r>
              <a:rPr lang="en-US" sz="3000" b="0" strike="noStrike" spc="-1">
                <a:solidFill>
                  <a:srgbClr val="002600"/>
                </a:solidFill>
                <a:latin typeface="Symbol"/>
              </a:rPr>
              <a:t></a:t>
            </a: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 </a:t>
            </a:r>
            <a:r>
              <a:rPr lang="en-US" sz="3000" b="0" i="1" strike="noStrike" spc="-1">
                <a:solidFill>
                  <a:srgbClr val="002600"/>
                </a:solidFill>
                <a:latin typeface="Franklin Gothic Book"/>
              </a:rPr>
              <a:t>s</a:t>
            </a: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 = </a:t>
            </a:r>
            <a:r>
              <a:rPr lang="en-US" sz="3000" b="0" i="1" strike="noStrike" spc="-1">
                <a:solidFill>
                  <a:srgbClr val="002600"/>
                </a:solidFill>
                <a:latin typeface="Franklin Gothic Book"/>
              </a:rPr>
              <a:t>r</a:t>
            </a: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 – (</a:t>
            </a:r>
            <a:r>
              <a:rPr lang="en-US" sz="3000" b="0" i="1" strike="noStrike" spc="-1">
                <a:solidFill>
                  <a:srgbClr val="002600"/>
                </a:solidFill>
                <a:latin typeface="Franklin Gothic Book"/>
              </a:rPr>
              <a:t>r</a:t>
            </a: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 – </a:t>
            </a:r>
            <a:r>
              <a:rPr lang="en-US" sz="3000" b="0" i="1" strike="noStrike" spc="-1">
                <a:solidFill>
                  <a:srgbClr val="002600"/>
                </a:solidFill>
                <a:latin typeface="Franklin Gothic Book"/>
              </a:rPr>
              <a:t>s</a:t>
            </a: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)</a:t>
            </a:r>
            <a:endParaRPr lang="en-US" sz="3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CustomShape 1"/>
          <p:cNvSpPr/>
          <p:nvPr/>
        </p:nvSpPr>
        <p:spPr>
          <a:xfrm>
            <a:off x="421920" y="228600"/>
            <a:ext cx="8367120" cy="60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002600"/>
                </a:solidFill>
                <a:latin typeface="Constantia"/>
              </a:rPr>
              <a:t>Set-Intersection Operation – Example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369" name="CustomShape 2"/>
          <p:cNvSpPr/>
          <p:nvPr/>
        </p:nvSpPr>
        <p:spPr>
          <a:xfrm>
            <a:off x="798480" y="1077840"/>
            <a:ext cx="7848000" cy="48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01"/>
              </a:spcBef>
              <a:buClr>
                <a:srgbClr val="CC9933"/>
              </a:buClr>
              <a:buSzPct val="65000"/>
              <a:buFont typeface="Wingdings" charset="2"/>
              <a:buChar char=""/>
            </a:pPr>
            <a:r>
              <a:rPr lang="en-US" sz="3000" b="1" strike="noStrike" spc="-1">
                <a:solidFill>
                  <a:srgbClr val="002600"/>
                </a:solidFill>
                <a:latin typeface="Franklin Gothic Book"/>
              </a:rPr>
              <a:t>Relation </a:t>
            </a:r>
            <a:r>
              <a:rPr lang="en-US" sz="3000" b="1" i="1" strike="noStrike" spc="-1">
                <a:solidFill>
                  <a:srgbClr val="002600"/>
                </a:solidFill>
                <a:latin typeface="Franklin Gothic Book"/>
              </a:rPr>
              <a:t>r, s</a:t>
            </a:r>
            <a:r>
              <a:rPr lang="en-US" sz="3000" b="1" strike="noStrike" spc="-1">
                <a:solidFill>
                  <a:srgbClr val="002600"/>
                </a:solidFill>
                <a:latin typeface="Franklin Gothic Book"/>
              </a:rPr>
              <a:t>: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3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01"/>
              </a:spcBef>
            </a:pPr>
            <a:endParaRPr lang="en-US" sz="3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01"/>
              </a:spcBef>
              <a:buClr>
                <a:srgbClr val="CC9933"/>
              </a:buClr>
              <a:buSzPct val="65000"/>
              <a:buFont typeface="Wingdings" charset="2"/>
              <a:buChar char=""/>
            </a:pPr>
            <a:r>
              <a:rPr lang="en-US" sz="3000" b="1" i="1" strike="noStrike" spc="-1">
                <a:solidFill>
                  <a:srgbClr val="002600"/>
                </a:solidFill>
                <a:latin typeface="Franklin Gothic Book"/>
              </a:rPr>
              <a:t>r</a:t>
            </a:r>
            <a:r>
              <a:rPr lang="en-US" sz="3000" b="1" strike="noStrike" spc="-1">
                <a:solidFill>
                  <a:srgbClr val="002600"/>
                </a:solidFill>
                <a:latin typeface="Franklin Gothic Book"/>
              </a:rPr>
              <a:t> </a:t>
            </a:r>
            <a:r>
              <a:rPr lang="en-US" sz="3000" b="1" strike="noStrike" spc="-1">
                <a:solidFill>
                  <a:srgbClr val="002600"/>
                </a:solidFill>
                <a:latin typeface="Symbol"/>
              </a:rPr>
              <a:t></a:t>
            </a:r>
            <a:r>
              <a:rPr lang="en-US" sz="3000" b="1" strike="noStrike" spc="-1">
                <a:solidFill>
                  <a:srgbClr val="002600"/>
                </a:solidFill>
                <a:latin typeface="Franklin Gothic Book"/>
              </a:rPr>
              <a:t> </a:t>
            </a:r>
            <a:r>
              <a:rPr lang="en-US" sz="3000" b="1" i="1" strike="noStrike" spc="-1">
                <a:solidFill>
                  <a:srgbClr val="002600"/>
                </a:solidFill>
                <a:latin typeface="Franklin Gothic Book"/>
              </a:rPr>
              <a:t>s</a:t>
            </a:r>
            <a:endParaRPr lang="en-US" sz="3000" b="0" strike="noStrike" spc="-1">
              <a:latin typeface="Arial"/>
            </a:endParaRPr>
          </a:p>
        </p:txBody>
      </p:sp>
      <p:grpSp>
        <p:nvGrpSpPr>
          <p:cNvPr id="370" name="Group 3"/>
          <p:cNvGrpSpPr/>
          <p:nvPr/>
        </p:nvGrpSpPr>
        <p:grpSpPr>
          <a:xfrm>
            <a:off x="4488840" y="1235160"/>
            <a:ext cx="2983320" cy="2086560"/>
            <a:chOff x="4488840" y="1235160"/>
            <a:chExt cx="2983320" cy="2086560"/>
          </a:xfrm>
        </p:grpSpPr>
        <p:sp>
          <p:nvSpPr>
            <p:cNvPr id="371" name="CustomShape 4"/>
            <p:cNvSpPr/>
            <p:nvPr/>
          </p:nvSpPr>
          <p:spPr>
            <a:xfrm>
              <a:off x="6426720" y="1246320"/>
              <a:ext cx="1045440" cy="437400"/>
            </a:xfrm>
            <a:prstGeom prst="rect">
              <a:avLst/>
            </a:prstGeom>
            <a:solidFill>
              <a:srgbClr val="F8F8F8"/>
            </a:solidFill>
            <a:ln w="936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2" name="CustomShape 5"/>
            <p:cNvSpPr/>
            <p:nvPr/>
          </p:nvSpPr>
          <p:spPr>
            <a:xfrm>
              <a:off x="6344640" y="1306440"/>
              <a:ext cx="108468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A       B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73" name="Line 6"/>
            <p:cNvSpPr/>
            <p:nvPr/>
          </p:nvSpPr>
          <p:spPr>
            <a:xfrm>
              <a:off x="6906240" y="1255680"/>
              <a:ext cx="360" cy="4222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4" name="CustomShape 7"/>
            <p:cNvSpPr/>
            <p:nvPr/>
          </p:nvSpPr>
          <p:spPr>
            <a:xfrm>
              <a:off x="6417360" y="1749600"/>
              <a:ext cx="1045440" cy="700920"/>
            </a:xfrm>
            <a:prstGeom prst="rect">
              <a:avLst/>
            </a:prstGeom>
            <a:solidFill>
              <a:srgbClr val="F8F8F8"/>
            </a:solidFill>
            <a:ln w="936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5" name="Line 8"/>
            <p:cNvSpPr/>
            <p:nvPr/>
          </p:nvSpPr>
          <p:spPr>
            <a:xfrm>
              <a:off x="6923520" y="1758600"/>
              <a:ext cx="1800" cy="68580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6" name="CustomShape 9"/>
            <p:cNvSpPr/>
            <p:nvPr/>
          </p:nvSpPr>
          <p:spPr>
            <a:xfrm>
              <a:off x="6507360" y="1757520"/>
              <a:ext cx="325440" cy="638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2600"/>
                  </a:solidFill>
                  <a:latin typeface="Symbol"/>
                  <a:ea typeface="DejaVu Sans"/>
                </a:rPr>
                <a:t>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2600"/>
                  </a:solidFill>
                  <a:latin typeface="Symbol"/>
                  <a:ea typeface="DejaVu Sans"/>
                </a:rPr>
                <a:t>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77" name="CustomShape 10"/>
            <p:cNvSpPr/>
            <p:nvPr/>
          </p:nvSpPr>
          <p:spPr>
            <a:xfrm>
              <a:off x="6975360" y="1781280"/>
              <a:ext cx="337680" cy="638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2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3</a:t>
              </a:r>
              <a:endParaRPr lang="en-US" sz="1800" b="0" strike="noStrike" spc="-1">
                <a:latin typeface="Arial"/>
              </a:endParaRPr>
            </a:p>
          </p:txBody>
        </p:sp>
        <p:grpSp>
          <p:nvGrpSpPr>
            <p:cNvPr id="378" name="Group 11"/>
            <p:cNvGrpSpPr/>
            <p:nvPr/>
          </p:nvGrpSpPr>
          <p:grpSpPr>
            <a:xfrm>
              <a:off x="4488840" y="1235160"/>
              <a:ext cx="1132560" cy="2086560"/>
              <a:chOff x="4488840" y="1235160"/>
              <a:chExt cx="1132560" cy="2086560"/>
            </a:xfrm>
          </p:grpSpPr>
          <p:sp>
            <p:nvSpPr>
              <p:cNvPr id="379" name="CustomShape 12"/>
              <p:cNvSpPr/>
              <p:nvPr/>
            </p:nvSpPr>
            <p:spPr>
              <a:xfrm>
                <a:off x="4558680" y="1235160"/>
                <a:ext cx="1045440" cy="437400"/>
              </a:xfrm>
              <a:prstGeom prst="rect">
                <a:avLst/>
              </a:prstGeom>
              <a:solidFill>
                <a:srgbClr val="F8F8F8"/>
              </a:solidFill>
              <a:ln w="936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80" name="CustomShape 13"/>
              <p:cNvSpPr/>
              <p:nvPr/>
            </p:nvSpPr>
            <p:spPr>
              <a:xfrm>
                <a:off x="4488840" y="1295280"/>
                <a:ext cx="1084680" cy="3643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/>
              <a:lstStyle/>
              <a:p>
                <a:pPr algn="ctr">
                  <a:lnSpc>
                    <a:spcPct val="100000"/>
                  </a:lnSpc>
                </a:pPr>
                <a:r>
                  <a:rPr lang="en-US" sz="1800" b="1" strike="noStrike" spc="-1">
                    <a:solidFill>
                      <a:srgbClr val="002600"/>
                    </a:solidFill>
                    <a:latin typeface="Franklin Gothic Book"/>
                    <a:ea typeface="DejaVu Sans"/>
                  </a:rPr>
                  <a:t>A       B</a:t>
                </a:r>
                <a:endParaRPr lang="en-US" sz="1800" b="0" strike="noStrike" spc="-1">
                  <a:latin typeface="Arial"/>
                </a:endParaRPr>
              </a:p>
            </p:txBody>
          </p:sp>
          <p:sp>
            <p:nvSpPr>
              <p:cNvPr id="381" name="Line 14"/>
              <p:cNvSpPr/>
              <p:nvPr/>
            </p:nvSpPr>
            <p:spPr>
              <a:xfrm>
                <a:off x="4964760" y="1244520"/>
                <a:ext cx="360" cy="422280"/>
              </a:xfrm>
              <a:prstGeom prst="line">
                <a:avLst/>
              </a:prstGeom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82" name="CustomShape 15"/>
              <p:cNvSpPr/>
              <p:nvPr/>
            </p:nvSpPr>
            <p:spPr>
              <a:xfrm>
                <a:off x="4575960" y="1697040"/>
                <a:ext cx="1045440" cy="967680"/>
              </a:xfrm>
              <a:prstGeom prst="rect">
                <a:avLst/>
              </a:prstGeom>
              <a:solidFill>
                <a:srgbClr val="F8F8F8"/>
              </a:solidFill>
              <a:ln w="936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83" name="Line 16"/>
              <p:cNvSpPr/>
              <p:nvPr/>
            </p:nvSpPr>
            <p:spPr>
              <a:xfrm>
                <a:off x="4955400" y="1720800"/>
                <a:ext cx="1440" cy="952200"/>
              </a:xfrm>
              <a:prstGeom prst="line">
                <a:avLst/>
              </a:prstGeom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84" name="CustomShape 17"/>
              <p:cNvSpPr/>
              <p:nvPr/>
            </p:nvSpPr>
            <p:spPr>
              <a:xfrm>
                <a:off x="4526280" y="1719360"/>
                <a:ext cx="325440" cy="912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/>
              <a:lstStyle/>
              <a:p>
                <a:pPr algn="ctr">
                  <a:lnSpc>
                    <a:spcPct val="100000"/>
                  </a:lnSpc>
                </a:pPr>
                <a:r>
                  <a:rPr lang="en-US" sz="1800" b="1" strike="noStrike" spc="-1">
                    <a:solidFill>
                      <a:srgbClr val="002600"/>
                    </a:solidFill>
                    <a:latin typeface="Symbol"/>
                    <a:ea typeface="DejaVu Sans"/>
                  </a:rPr>
                  <a:t></a:t>
                </a:r>
                <a:endParaRPr lang="en-US" sz="1800" b="0" strike="noStrike" spc="-1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lang="en-US" sz="1800" b="1" strike="noStrike" spc="-1">
                    <a:solidFill>
                      <a:srgbClr val="002600"/>
                    </a:solidFill>
                    <a:latin typeface="Symbol"/>
                    <a:ea typeface="DejaVu Sans"/>
                  </a:rPr>
                  <a:t></a:t>
                </a:r>
                <a:endParaRPr lang="en-US" sz="1800" b="0" strike="noStrike" spc="-1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lang="en-US" sz="1800" b="1" strike="noStrike" spc="-1">
                    <a:solidFill>
                      <a:srgbClr val="002600"/>
                    </a:solidFill>
                    <a:latin typeface="Symbol"/>
                    <a:ea typeface="DejaVu Sans"/>
                  </a:rPr>
                  <a:t></a:t>
                </a:r>
                <a:endParaRPr lang="en-US" sz="1800" b="0" strike="noStrike" spc="-1">
                  <a:latin typeface="Arial"/>
                </a:endParaRPr>
              </a:p>
            </p:txBody>
          </p:sp>
          <p:sp>
            <p:nvSpPr>
              <p:cNvPr id="385" name="CustomShape 18"/>
              <p:cNvSpPr/>
              <p:nvPr/>
            </p:nvSpPr>
            <p:spPr>
              <a:xfrm>
                <a:off x="5007240" y="1743120"/>
                <a:ext cx="337680" cy="912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/>
              <a:lstStyle/>
              <a:p>
                <a:pPr algn="ctr">
                  <a:lnSpc>
                    <a:spcPct val="100000"/>
                  </a:lnSpc>
                </a:pPr>
                <a:r>
                  <a:rPr lang="en-US" sz="1800" b="1" strike="noStrike" spc="-1">
                    <a:solidFill>
                      <a:srgbClr val="002600"/>
                    </a:solidFill>
                    <a:latin typeface="Franklin Gothic Book"/>
                    <a:ea typeface="DejaVu Sans"/>
                  </a:rPr>
                  <a:t>1</a:t>
                </a:r>
                <a:endParaRPr lang="en-US" sz="1800" b="0" strike="noStrike" spc="-1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lang="en-US" sz="1800" b="1" strike="noStrike" spc="-1">
                    <a:solidFill>
                      <a:srgbClr val="002600"/>
                    </a:solidFill>
                    <a:latin typeface="Franklin Gothic Book"/>
                    <a:ea typeface="DejaVu Sans"/>
                  </a:rPr>
                  <a:t>2</a:t>
                </a:r>
                <a:endParaRPr lang="en-US" sz="1800" b="0" strike="noStrike" spc="-1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lang="en-US" sz="1800" b="1" strike="noStrike" spc="-1">
                    <a:solidFill>
                      <a:srgbClr val="002600"/>
                    </a:solidFill>
                    <a:latin typeface="Franklin Gothic Book"/>
                    <a:ea typeface="DejaVu Sans"/>
                  </a:rPr>
                  <a:t>1</a:t>
                </a:r>
                <a:endParaRPr lang="en-US" sz="1800" b="0" strike="noStrike" spc="-1">
                  <a:latin typeface="Arial"/>
                </a:endParaRPr>
              </a:p>
            </p:txBody>
          </p:sp>
          <p:sp>
            <p:nvSpPr>
              <p:cNvPr id="386" name="CustomShape 19"/>
              <p:cNvSpPr/>
              <p:nvPr/>
            </p:nvSpPr>
            <p:spPr>
              <a:xfrm>
                <a:off x="4760280" y="2805120"/>
                <a:ext cx="354600" cy="5166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/>
              <a:lstStyle/>
              <a:p>
                <a:pPr algn="ctr">
                  <a:lnSpc>
                    <a:spcPct val="100000"/>
                  </a:lnSpc>
                </a:pPr>
                <a:r>
                  <a:rPr lang="en-US" sz="2800" b="1" i="1" strike="noStrike" spc="-1">
                    <a:solidFill>
                      <a:srgbClr val="002600"/>
                    </a:solidFill>
                    <a:latin typeface="Franklin Gothic Book"/>
                    <a:ea typeface="DejaVu Sans"/>
                  </a:rPr>
                  <a:t>r</a:t>
                </a:r>
                <a:endParaRPr lang="en-US" sz="2800" b="0" strike="noStrike" spc="-1">
                  <a:latin typeface="Arial"/>
                </a:endParaRPr>
              </a:p>
            </p:txBody>
          </p:sp>
        </p:grpSp>
        <p:sp>
          <p:nvSpPr>
            <p:cNvPr id="387" name="CustomShape 20"/>
            <p:cNvSpPr/>
            <p:nvPr/>
          </p:nvSpPr>
          <p:spPr>
            <a:xfrm>
              <a:off x="6683400" y="2744640"/>
              <a:ext cx="390960" cy="5166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800" b="1" i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s</a:t>
              </a:r>
              <a:endParaRPr lang="en-US" sz="2800" b="0" strike="noStrike" spc="-1">
                <a:latin typeface="Arial"/>
              </a:endParaRPr>
            </a:p>
          </p:txBody>
        </p:sp>
      </p:grpSp>
      <p:grpSp>
        <p:nvGrpSpPr>
          <p:cNvPr id="388" name="Group 21"/>
          <p:cNvGrpSpPr/>
          <p:nvPr/>
        </p:nvGrpSpPr>
        <p:grpSpPr>
          <a:xfrm>
            <a:off x="5253480" y="3866040"/>
            <a:ext cx="1145160" cy="940680"/>
            <a:chOff x="5253480" y="3866040"/>
            <a:chExt cx="1145160" cy="940680"/>
          </a:xfrm>
        </p:grpSpPr>
        <p:sp>
          <p:nvSpPr>
            <p:cNvPr id="389" name="CustomShape 22"/>
            <p:cNvSpPr/>
            <p:nvPr/>
          </p:nvSpPr>
          <p:spPr>
            <a:xfrm>
              <a:off x="5335920" y="3866040"/>
              <a:ext cx="1045440" cy="437400"/>
            </a:xfrm>
            <a:prstGeom prst="rect">
              <a:avLst/>
            </a:prstGeom>
            <a:solidFill>
              <a:srgbClr val="F8F8F8"/>
            </a:solidFill>
            <a:ln w="936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0" name="CustomShape 23"/>
            <p:cNvSpPr/>
            <p:nvPr/>
          </p:nvSpPr>
          <p:spPr>
            <a:xfrm>
              <a:off x="5253480" y="3926160"/>
              <a:ext cx="108468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A       B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91" name="Line 24"/>
            <p:cNvSpPr/>
            <p:nvPr/>
          </p:nvSpPr>
          <p:spPr>
            <a:xfrm>
              <a:off x="5815080" y="3875400"/>
              <a:ext cx="360" cy="4222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2" name="CustomShape 25"/>
            <p:cNvSpPr/>
            <p:nvPr/>
          </p:nvSpPr>
          <p:spPr>
            <a:xfrm>
              <a:off x="5353200" y="4369320"/>
              <a:ext cx="1045440" cy="437400"/>
            </a:xfrm>
            <a:prstGeom prst="rect">
              <a:avLst/>
            </a:prstGeom>
            <a:solidFill>
              <a:srgbClr val="F8F8F8"/>
            </a:solidFill>
            <a:ln w="936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3" name="CustomShape 26"/>
            <p:cNvSpPr/>
            <p:nvPr/>
          </p:nvSpPr>
          <p:spPr>
            <a:xfrm>
              <a:off x="5335200" y="4424760"/>
              <a:ext cx="95796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2600"/>
                  </a:solidFill>
                  <a:latin typeface="Symbol"/>
                  <a:ea typeface="DejaVu Sans"/>
                </a:rPr>
                <a:t></a:t>
              </a:r>
              <a:r>
                <a:rPr lang="en-US" sz="1800" b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      2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94" name="Line 27"/>
            <p:cNvSpPr/>
            <p:nvPr/>
          </p:nvSpPr>
          <p:spPr>
            <a:xfrm>
              <a:off x="5832360" y="4378680"/>
              <a:ext cx="360" cy="4222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CustomShape 1"/>
          <p:cNvSpPr/>
          <p:nvPr/>
        </p:nvSpPr>
        <p:spPr>
          <a:xfrm>
            <a:off x="424440" y="886680"/>
            <a:ext cx="336852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216000" indent="-215640">
              <a:lnSpc>
                <a:spcPct val="100000"/>
              </a:lnSpc>
              <a:spcBef>
                <a:spcPts val="839"/>
              </a:spcBef>
              <a:buClr>
                <a:srgbClr val="002600"/>
              </a:buClr>
              <a:buSzPct val="90000"/>
              <a:buFont typeface="Monotype Sorts" charset="2"/>
              <a:buChar char=""/>
            </a:pPr>
            <a:r>
              <a:rPr lang="en-US" sz="2400" b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    Notation:  r    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96" name="CustomShape 2"/>
          <p:cNvSpPr/>
          <p:nvPr/>
        </p:nvSpPr>
        <p:spPr>
          <a:xfrm>
            <a:off x="457200" y="277920"/>
            <a:ext cx="8228880" cy="82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800" b="0" strike="noStrike" spc="-1">
                <a:solidFill>
                  <a:srgbClr val="002600"/>
                </a:solidFill>
                <a:latin typeface="Constantia"/>
              </a:rPr>
              <a:t>Natural-Join Operation</a:t>
            </a:r>
            <a:endParaRPr lang="en-US" sz="3800" b="0" strike="noStrike" spc="-1">
              <a:latin typeface="Arial"/>
            </a:endParaRPr>
          </a:p>
        </p:txBody>
      </p:sp>
      <p:sp>
        <p:nvSpPr>
          <p:cNvPr id="397" name="CustomShape 3"/>
          <p:cNvSpPr/>
          <p:nvPr/>
        </p:nvSpPr>
        <p:spPr>
          <a:xfrm>
            <a:off x="0" y="1283760"/>
            <a:ext cx="9143280" cy="520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10000"/>
          </a:bodyPr>
          <a:lstStyle/>
          <a:p>
            <a:pPr marL="343080" indent="-342360">
              <a:lnSpc>
                <a:spcPct val="100000"/>
              </a:lnSpc>
              <a:spcBef>
                <a:spcPts val="519"/>
              </a:spcBef>
              <a:buClr>
                <a:srgbClr val="CC9933"/>
              </a:buClr>
              <a:buSzPct val="65000"/>
              <a:buFont typeface="Wingdings" charset="2"/>
              <a:buChar char=""/>
            </a:pPr>
            <a:r>
              <a:rPr lang="en-US" sz="2600" b="0" strike="noStrike" spc="-1">
                <a:solidFill>
                  <a:srgbClr val="002600"/>
                </a:solidFill>
                <a:latin typeface="Franklin Gothic Book"/>
              </a:rPr>
              <a:t>Let </a:t>
            </a:r>
            <a:r>
              <a:rPr lang="en-US" sz="2600" b="0" i="1" strike="noStrike" spc="-1">
                <a:solidFill>
                  <a:srgbClr val="002600"/>
                </a:solidFill>
                <a:latin typeface="Franklin Gothic Book"/>
              </a:rPr>
              <a:t>r</a:t>
            </a:r>
            <a:r>
              <a:rPr lang="en-US" sz="2600" b="0" strike="noStrike" spc="-1">
                <a:solidFill>
                  <a:srgbClr val="002600"/>
                </a:solidFill>
                <a:latin typeface="Franklin Gothic Book"/>
              </a:rPr>
              <a:t> and </a:t>
            </a:r>
            <a:r>
              <a:rPr lang="en-US" sz="2600" b="0" i="1" strike="noStrike" spc="-1">
                <a:solidFill>
                  <a:srgbClr val="002600"/>
                </a:solidFill>
                <a:latin typeface="Franklin Gothic Book"/>
              </a:rPr>
              <a:t>s</a:t>
            </a:r>
            <a:r>
              <a:rPr lang="en-US" sz="2600" b="0" strike="noStrike" spc="-1">
                <a:solidFill>
                  <a:srgbClr val="002600"/>
                </a:solidFill>
                <a:latin typeface="Franklin Gothic Book"/>
              </a:rPr>
              <a:t> be relations on schemas </a:t>
            </a:r>
            <a:r>
              <a:rPr lang="en-US" sz="2600" b="0" i="1" strike="noStrike" spc="-1">
                <a:solidFill>
                  <a:srgbClr val="002600"/>
                </a:solidFill>
                <a:latin typeface="Franklin Gothic Book"/>
              </a:rPr>
              <a:t>R</a:t>
            </a:r>
            <a:r>
              <a:rPr lang="en-US" sz="2600" b="0" strike="noStrike" spc="-1">
                <a:solidFill>
                  <a:srgbClr val="002600"/>
                </a:solidFill>
                <a:latin typeface="Franklin Gothic Book"/>
              </a:rPr>
              <a:t> and </a:t>
            </a:r>
            <a:r>
              <a:rPr lang="en-US" sz="2600" b="0" i="1" strike="noStrike" spc="-1">
                <a:solidFill>
                  <a:srgbClr val="002600"/>
                </a:solidFill>
                <a:latin typeface="Franklin Gothic Book"/>
              </a:rPr>
              <a:t>S</a:t>
            </a:r>
            <a:r>
              <a:rPr lang="en-US" sz="2600" b="0" strike="noStrike" spc="-1">
                <a:solidFill>
                  <a:srgbClr val="002600"/>
                </a:solidFill>
                <a:latin typeface="Franklin Gothic Book"/>
              </a:rPr>
              <a:t> respectively. </a:t>
            </a:r>
            <a:r>
              <a:t/>
            </a:r>
            <a:br/>
            <a:r>
              <a:rPr lang="en-US" sz="2600" b="0" strike="noStrike" spc="-1">
                <a:solidFill>
                  <a:srgbClr val="002600"/>
                </a:solidFill>
                <a:latin typeface="Franklin Gothic Book"/>
              </a:rPr>
              <a:t>Then,  r     s  is a relation on schema </a:t>
            </a:r>
            <a:r>
              <a:rPr lang="en-US" sz="2600" b="0" i="1" strike="noStrike" spc="-1">
                <a:solidFill>
                  <a:srgbClr val="002600"/>
                </a:solidFill>
                <a:latin typeface="Franklin Gothic Book"/>
              </a:rPr>
              <a:t>R </a:t>
            </a:r>
            <a:r>
              <a:rPr lang="en-US" sz="2600" b="0" strike="noStrike" spc="-1">
                <a:solidFill>
                  <a:srgbClr val="002600"/>
                </a:solidFill>
                <a:latin typeface="Symbol"/>
              </a:rPr>
              <a:t></a:t>
            </a:r>
            <a:r>
              <a:rPr lang="en-US" sz="2600" b="0" strike="noStrike" spc="-1">
                <a:solidFill>
                  <a:srgbClr val="002600"/>
                </a:solidFill>
                <a:latin typeface="Franklin Gothic Book"/>
              </a:rPr>
              <a:t> </a:t>
            </a:r>
            <a:r>
              <a:rPr lang="en-US" sz="2600" b="0" i="1" strike="noStrike" spc="-1">
                <a:solidFill>
                  <a:srgbClr val="002600"/>
                </a:solidFill>
                <a:latin typeface="Franklin Gothic Book"/>
              </a:rPr>
              <a:t>S</a:t>
            </a:r>
            <a:r>
              <a:rPr lang="en-US" sz="2600" b="0" strike="noStrike" spc="-1">
                <a:solidFill>
                  <a:srgbClr val="002600"/>
                </a:solidFill>
                <a:latin typeface="Franklin Gothic Book"/>
              </a:rPr>
              <a:t> obtained as follows:</a:t>
            </a:r>
            <a:endParaRPr lang="en-US" sz="2600" b="0" strike="noStrike" spc="-1">
              <a:latin typeface="Arial"/>
            </a:endParaRPr>
          </a:p>
          <a:p>
            <a:pPr marL="669960" lvl="1" indent="-324720">
              <a:lnSpc>
                <a:spcPct val="100000"/>
              </a:lnSpc>
              <a:spcBef>
                <a:spcPts val="479"/>
              </a:spcBef>
              <a:buClr>
                <a:srgbClr val="8F9967"/>
              </a:buClr>
              <a:buSzPct val="6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FF0000"/>
                </a:solidFill>
                <a:latin typeface="Franklin Gothic Book"/>
              </a:rPr>
              <a:t>Consider each pair of tuples </a:t>
            </a:r>
            <a:r>
              <a:rPr lang="en-US" sz="2400" b="0" i="1" strike="noStrike" spc="-1">
                <a:solidFill>
                  <a:srgbClr val="FF0000"/>
                </a:solidFill>
                <a:latin typeface="Franklin Gothic Book"/>
              </a:rPr>
              <a:t>t</a:t>
            </a:r>
            <a:r>
              <a:rPr lang="en-US" sz="2400" b="0" i="1" strike="noStrike" spc="-1" baseline="-25000">
                <a:solidFill>
                  <a:srgbClr val="FF0000"/>
                </a:solidFill>
                <a:latin typeface="Franklin Gothic Book"/>
              </a:rPr>
              <a:t>r</a:t>
            </a:r>
            <a:r>
              <a:rPr lang="en-US" sz="2400" b="0" strike="noStrike" spc="-1">
                <a:solidFill>
                  <a:srgbClr val="FF0000"/>
                </a:solidFill>
                <a:latin typeface="Franklin Gothic Book"/>
              </a:rPr>
              <a:t> from </a:t>
            </a:r>
            <a:r>
              <a:rPr lang="en-US" sz="2400" b="0" i="1" strike="noStrike" spc="-1">
                <a:solidFill>
                  <a:srgbClr val="FF0000"/>
                </a:solidFill>
                <a:latin typeface="Franklin Gothic Book"/>
              </a:rPr>
              <a:t>r</a:t>
            </a:r>
            <a:r>
              <a:rPr lang="en-US" sz="2400" b="0" strike="noStrike" spc="-1">
                <a:solidFill>
                  <a:srgbClr val="FF0000"/>
                </a:solidFill>
                <a:latin typeface="Franklin Gothic Book"/>
              </a:rPr>
              <a:t> and </a:t>
            </a:r>
            <a:r>
              <a:rPr lang="en-US" sz="2400" b="0" i="1" strike="noStrike" spc="-1">
                <a:solidFill>
                  <a:srgbClr val="FF0000"/>
                </a:solidFill>
                <a:latin typeface="Franklin Gothic Book"/>
              </a:rPr>
              <a:t>t</a:t>
            </a:r>
            <a:r>
              <a:rPr lang="en-US" sz="2400" b="0" i="1" strike="noStrike" spc="-1" baseline="-25000">
                <a:solidFill>
                  <a:srgbClr val="FF0000"/>
                </a:solidFill>
                <a:latin typeface="Franklin Gothic Book"/>
              </a:rPr>
              <a:t>s</a:t>
            </a:r>
            <a:r>
              <a:rPr lang="en-US" sz="2400" b="0" strike="noStrike" spc="-1">
                <a:solidFill>
                  <a:srgbClr val="FF0000"/>
                </a:solidFill>
                <a:latin typeface="Franklin Gothic Book"/>
              </a:rPr>
              <a:t> from </a:t>
            </a:r>
            <a:r>
              <a:rPr lang="en-US" sz="2400" b="0" i="1" strike="noStrike" spc="-1">
                <a:solidFill>
                  <a:srgbClr val="FF0000"/>
                </a:solidFill>
                <a:latin typeface="Franklin Gothic Book"/>
              </a:rPr>
              <a:t>s</a:t>
            </a:r>
            <a:r>
              <a:rPr lang="en-US" sz="2400" b="0" strike="noStrike" spc="-1">
                <a:solidFill>
                  <a:srgbClr val="FF0000"/>
                </a:solidFill>
                <a:latin typeface="Franklin Gothic Book"/>
              </a:rPr>
              <a:t>.  </a:t>
            </a:r>
            <a:endParaRPr lang="en-US" sz="2400" b="0" strike="noStrike" spc="-1">
              <a:latin typeface="Arial"/>
            </a:endParaRPr>
          </a:p>
          <a:p>
            <a:pPr marL="669960" lvl="1" indent="-324720">
              <a:lnSpc>
                <a:spcPct val="100000"/>
              </a:lnSpc>
              <a:spcBef>
                <a:spcPts val="479"/>
              </a:spcBef>
              <a:buClr>
                <a:srgbClr val="8F9967"/>
              </a:buClr>
              <a:buSzPct val="6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FF0000"/>
                </a:solidFill>
                <a:latin typeface="Franklin Gothic Book"/>
              </a:rPr>
              <a:t>If </a:t>
            </a:r>
            <a:r>
              <a:rPr lang="en-US" sz="2400" b="0" i="1" strike="noStrike" spc="-1">
                <a:solidFill>
                  <a:srgbClr val="FF0000"/>
                </a:solidFill>
                <a:latin typeface="Franklin Gothic Book"/>
              </a:rPr>
              <a:t>t</a:t>
            </a:r>
            <a:r>
              <a:rPr lang="en-US" sz="2400" b="0" i="1" strike="noStrike" spc="-1" baseline="-25000">
                <a:solidFill>
                  <a:srgbClr val="FF0000"/>
                </a:solidFill>
                <a:latin typeface="Franklin Gothic Book"/>
              </a:rPr>
              <a:t>r</a:t>
            </a:r>
            <a:r>
              <a:rPr lang="en-US" sz="2400" b="0" strike="noStrike" spc="-1">
                <a:solidFill>
                  <a:srgbClr val="FF0000"/>
                </a:solidFill>
                <a:latin typeface="Franklin Gothic Book"/>
              </a:rPr>
              <a:t> and </a:t>
            </a:r>
            <a:r>
              <a:rPr lang="en-US" sz="2400" b="0" i="1" strike="noStrike" spc="-1">
                <a:solidFill>
                  <a:srgbClr val="FF0000"/>
                </a:solidFill>
                <a:latin typeface="Franklin Gothic Book"/>
              </a:rPr>
              <a:t>t</a:t>
            </a:r>
            <a:r>
              <a:rPr lang="en-US" sz="2400" b="0" i="1" strike="noStrike" spc="-1" baseline="-25000">
                <a:solidFill>
                  <a:srgbClr val="FF0000"/>
                </a:solidFill>
                <a:latin typeface="Franklin Gothic Book"/>
              </a:rPr>
              <a:t>s</a:t>
            </a:r>
            <a:r>
              <a:rPr lang="en-US" sz="2400" b="0" strike="noStrike" spc="-1">
                <a:solidFill>
                  <a:srgbClr val="FF0000"/>
                </a:solidFill>
                <a:latin typeface="Franklin Gothic Book"/>
              </a:rPr>
              <a:t> have the same value on each of the attributes in </a:t>
            </a:r>
            <a:r>
              <a:rPr lang="en-US" sz="2400" b="0" i="1" strike="noStrike" spc="-1">
                <a:solidFill>
                  <a:srgbClr val="FF0000"/>
                </a:solidFill>
                <a:latin typeface="Franklin Gothic Book"/>
              </a:rPr>
              <a:t>R</a:t>
            </a:r>
            <a:r>
              <a:rPr lang="en-US" sz="2400" b="0" strike="noStrike" spc="-1">
                <a:solidFill>
                  <a:srgbClr val="FF0000"/>
                </a:solidFill>
                <a:latin typeface="Franklin Gothic Book"/>
              </a:rPr>
              <a:t> </a:t>
            </a:r>
            <a:r>
              <a:rPr lang="en-US" sz="2400" b="0" strike="noStrike" spc="-1">
                <a:solidFill>
                  <a:srgbClr val="FF0000"/>
                </a:solidFill>
                <a:latin typeface="Symbol"/>
              </a:rPr>
              <a:t></a:t>
            </a:r>
            <a:r>
              <a:rPr lang="en-US" sz="2400" b="0" strike="noStrike" spc="-1">
                <a:solidFill>
                  <a:srgbClr val="FF0000"/>
                </a:solidFill>
                <a:latin typeface="Franklin Gothic Book"/>
              </a:rPr>
              <a:t> </a:t>
            </a:r>
            <a:r>
              <a:rPr lang="en-US" sz="2400" b="0" i="1" strike="noStrike" spc="-1">
                <a:solidFill>
                  <a:srgbClr val="FF0000"/>
                </a:solidFill>
                <a:latin typeface="Franklin Gothic Book"/>
              </a:rPr>
              <a:t>S</a:t>
            </a:r>
            <a:r>
              <a:rPr lang="en-US" sz="2400" b="0" strike="noStrike" spc="-1">
                <a:solidFill>
                  <a:srgbClr val="FF0000"/>
                </a:solidFill>
                <a:latin typeface="Franklin Gothic Book"/>
              </a:rPr>
              <a:t>, add a tuple </a:t>
            </a:r>
            <a:r>
              <a:rPr lang="en-US" sz="2400" b="0" i="1" strike="noStrike" spc="-1">
                <a:solidFill>
                  <a:srgbClr val="FF0000"/>
                </a:solidFill>
                <a:latin typeface="Franklin Gothic Book"/>
              </a:rPr>
              <a:t>t</a:t>
            </a:r>
            <a:r>
              <a:rPr lang="en-US" sz="2400" b="0" strike="noStrike" spc="-1">
                <a:solidFill>
                  <a:srgbClr val="FF0000"/>
                </a:solidFill>
                <a:latin typeface="Franklin Gothic Book"/>
              </a:rPr>
              <a:t>  to the result, where</a:t>
            </a:r>
            <a:endParaRPr lang="en-US" sz="2400" b="0" strike="noStrike" spc="-1">
              <a:latin typeface="Arial"/>
            </a:endParaRPr>
          </a:p>
          <a:p>
            <a:pPr marL="1022400" lvl="2" indent="-350280">
              <a:lnSpc>
                <a:spcPct val="100000"/>
              </a:lnSpc>
              <a:spcBef>
                <a:spcPts val="641"/>
              </a:spcBef>
              <a:buClr>
                <a:srgbClr val="CC9933"/>
              </a:buClr>
              <a:buSzPct val="65000"/>
              <a:buFont typeface="Wingdings" charset="2"/>
              <a:buChar char=""/>
            </a:pPr>
            <a:r>
              <a:rPr lang="en-US" sz="2200" b="0" i="1" strike="noStrike" spc="-1">
                <a:solidFill>
                  <a:srgbClr val="FF0000"/>
                </a:solidFill>
                <a:latin typeface="Franklin Gothic Book"/>
              </a:rPr>
              <a:t>t</a:t>
            </a:r>
            <a:r>
              <a:rPr lang="en-US" sz="2200" b="0" strike="noStrike" spc="-1">
                <a:solidFill>
                  <a:srgbClr val="FF0000"/>
                </a:solidFill>
                <a:latin typeface="Franklin Gothic Book"/>
              </a:rPr>
              <a:t> has the same value as </a:t>
            </a:r>
            <a:r>
              <a:rPr lang="en-US" sz="2200" b="0" i="1" strike="noStrike" spc="-1">
                <a:solidFill>
                  <a:srgbClr val="FF0000"/>
                </a:solidFill>
                <a:latin typeface="Franklin Gothic Book"/>
              </a:rPr>
              <a:t>t</a:t>
            </a:r>
            <a:r>
              <a:rPr lang="en-US" sz="3200" b="0" i="1" strike="noStrike" spc="-1" baseline="-25000">
                <a:solidFill>
                  <a:srgbClr val="FF0000"/>
                </a:solidFill>
                <a:latin typeface="Franklin Gothic Book"/>
              </a:rPr>
              <a:t>r</a:t>
            </a:r>
            <a:r>
              <a:rPr lang="en-US" sz="2200" b="0" strike="noStrike" spc="-1">
                <a:solidFill>
                  <a:srgbClr val="FF0000"/>
                </a:solidFill>
                <a:latin typeface="Franklin Gothic Book"/>
              </a:rPr>
              <a:t> on </a:t>
            </a:r>
            <a:r>
              <a:rPr lang="en-US" sz="2200" b="0" i="1" strike="noStrike" spc="-1">
                <a:solidFill>
                  <a:srgbClr val="FF0000"/>
                </a:solidFill>
                <a:latin typeface="Franklin Gothic Book"/>
              </a:rPr>
              <a:t>r</a:t>
            </a:r>
            <a:endParaRPr lang="en-US" sz="2200" b="0" strike="noStrike" spc="-1">
              <a:latin typeface="Arial"/>
            </a:endParaRPr>
          </a:p>
          <a:p>
            <a:pPr marL="1022400" lvl="2" indent="-350280">
              <a:lnSpc>
                <a:spcPct val="100000"/>
              </a:lnSpc>
              <a:spcBef>
                <a:spcPts val="641"/>
              </a:spcBef>
              <a:buClr>
                <a:srgbClr val="CC9933"/>
              </a:buClr>
              <a:buSzPct val="65000"/>
              <a:buFont typeface="Wingdings" charset="2"/>
              <a:buChar char=""/>
            </a:pPr>
            <a:r>
              <a:rPr lang="en-US" sz="2200" b="0" i="1" strike="noStrike" spc="-1">
                <a:solidFill>
                  <a:srgbClr val="FF0000"/>
                </a:solidFill>
                <a:latin typeface="Franklin Gothic Book"/>
              </a:rPr>
              <a:t>t</a:t>
            </a:r>
            <a:r>
              <a:rPr lang="en-US" sz="2200" b="0" strike="noStrike" spc="-1">
                <a:solidFill>
                  <a:srgbClr val="FF0000"/>
                </a:solidFill>
                <a:latin typeface="Franklin Gothic Book"/>
              </a:rPr>
              <a:t> has the same value as </a:t>
            </a:r>
            <a:r>
              <a:rPr lang="en-US" sz="2200" b="0" i="1" strike="noStrike" spc="-1">
                <a:solidFill>
                  <a:srgbClr val="FF0000"/>
                </a:solidFill>
                <a:latin typeface="Franklin Gothic Book"/>
              </a:rPr>
              <a:t>t</a:t>
            </a:r>
            <a:r>
              <a:rPr lang="en-US" sz="3200" b="0" i="1" strike="noStrike" spc="-1" baseline="-25000">
                <a:solidFill>
                  <a:srgbClr val="FF0000"/>
                </a:solidFill>
                <a:latin typeface="Franklin Gothic Book"/>
              </a:rPr>
              <a:t>s</a:t>
            </a:r>
            <a:r>
              <a:rPr lang="en-US" sz="2200" b="0" strike="noStrike" spc="-1">
                <a:solidFill>
                  <a:srgbClr val="FF0000"/>
                </a:solidFill>
                <a:latin typeface="Franklin Gothic Book"/>
              </a:rPr>
              <a:t> on </a:t>
            </a:r>
            <a:r>
              <a:rPr lang="en-US" sz="2200" b="0" i="1" strike="noStrike" spc="-1">
                <a:solidFill>
                  <a:srgbClr val="FF0000"/>
                </a:solidFill>
                <a:latin typeface="Franklin Gothic Book"/>
              </a:rPr>
              <a:t>s</a:t>
            </a:r>
            <a:endParaRPr lang="en-US" sz="2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19"/>
              </a:spcBef>
              <a:buClr>
                <a:srgbClr val="CC9933"/>
              </a:buClr>
              <a:buSzPct val="65000"/>
              <a:buFont typeface="Wingdings" charset="2"/>
              <a:buChar char=""/>
            </a:pPr>
            <a:r>
              <a:rPr lang="en-US" sz="2600" b="0" strike="noStrike" spc="-1">
                <a:solidFill>
                  <a:srgbClr val="002600"/>
                </a:solidFill>
                <a:latin typeface="Franklin Gothic Book"/>
              </a:rPr>
              <a:t>Example:</a:t>
            </a:r>
            <a:endParaRPr lang="en-US" sz="2600" b="0" strike="noStrike" spc="-1">
              <a:latin typeface="Arial"/>
            </a:endParaRPr>
          </a:p>
          <a:p>
            <a:pPr marL="669960" indent="-324720">
              <a:lnSpc>
                <a:spcPct val="100000"/>
              </a:lnSpc>
              <a:spcBef>
                <a:spcPts val="519"/>
              </a:spcBef>
            </a:pPr>
            <a:r>
              <a:rPr lang="en-US" sz="2600" b="0" i="1" strike="noStrike" spc="-1">
                <a:solidFill>
                  <a:srgbClr val="002600"/>
                </a:solidFill>
                <a:latin typeface="Franklin Gothic Book"/>
              </a:rPr>
              <a:t>R</a:t>
            </a:r>
            <a:r>
              <a:rPr lang="en-US" sz="2600" b="0" strike="noStrike" spc="-1">
                <a:solidFill>
                  <a:srgbClr val="002600"/>
                </a:solidFill>
                <a:latin typeface="Franklin Gothic Book"/>
              </a:rPr>
              <a:t> = (</a:t>
            </a:r>
            <a:r>
              <a:rPr lang="en-US" sz="2600" b="0" i="1" strike="noStrike" spc="-1">
                <a:solidFill>
                  <a:srgbClr val="002600"/>
                </a:solidFill>
                <a:latin typeface="Franklin Gothic Book"/>
              </a:rPr>
              <a:t>A, B, C, D</a:t>
            </a:r>
            <a:r>
              <a:rPr lang="en-US" sz="2600" b="0" strike="noStrike" spc="-1">
                <a:solidFill>
                  <a:srgbClr val="002600"/>
                </a:solidFill>
                <a:latin typeface="Franklin Gothic Book"/>
              </a:rPr>
              <a:t>)</a:t>
            </a:r>
            <a:endParaRPr lang="en-US" sz="2600" b="0" strike="noStrike" spc="-1">
              <a:latin typeface="Arial"/>
            </a:endParaRPr>
          </a:p>
          <a:p>
            <a:pPr marL="669960" indent="-324720">
              <a:lnSpc>
                <a:spcPct val="100000"/>
              </a:lnSpc>
              <a:spcBef>
                <a:spcPts val="519"/>
              </a:spcBef>
            </a:pPr>
            <a:r>
              <a:rPr lang="en-US" sz="2600" b="0" i="1" strike="noStrike" spc="-1">
                <a:solidFill>
                  <a:srgbClr val="002600"/>
                </a:solidFill>
                <a:latin typeface="Franklin Gothic Book"/>
              </a:rPr>
              <a:t>S</a:t>
            </a:r>
            <a:r>
              <a:rPr lang="en-US" sz="2600" b="0" strike="noStrike" spc="-1">
                <a:solidFill>
                  <a:srgbClr val="002600"/>
                </a:solidFill>
                <a:latin typeface="Franklin Gothic Book"/>
              </a:rPr>
              <a:t> = (</a:t>
            </a:r>
            <a:r>
              <a:rPr lang="en-US" sz="2600" b="0" i="1" strike="noStrike" spc="-1">
                <a:solidFill>
                  <a:srgbClr val="002600"/>
                </a:solidFill>
                <a:latin typeface="Franklin Gothic Book"/>
              </a:rPr>
              <a:t>E, B, D</a:t>
            </a:r>
            <a:r>
              <a:rPr lang="en-US" sz="2600" b="0" strike="noStrike" spc="-1">
                <a:solidFill>
                  <a:srgbClr val="002600"/>
                </a:solidFill>
                <a:latin typeface="Franklin Gothic Book"/>
              </a:rPr>
              <a:t>)</a:t>
            </a:r>
            <a:endParaRPr lang="en-US" sz="2600" b="0" strike="noStrike" spc="-1">
              <a:latin typeface="Arial"/>
            </a:endParaRPr>
          </a:p>
          <a:p>
            <a:pPr marL="669960" lvl="1" indent="-324720">
              <a:lnSpc>
                <a:spcPct val="100000"/>
              </a:lnSpc>
              <a:spcBef>
                <a:spcPts val="519"/>
              </a:spcBef>
              <a:buClr>
                <a:srgbClr val="8F9967"/>
              </a:buClr>
              <a:buSzPct val="60000"/>
              <a:buFont typeface="Wingdings" charset="2"/>
              <a:buChar char=""/>
            </a:pPr>
            <a:r>
              <a:rPr lang="en-US" sz="2600" b="0" strike="noStrike" spc="-1">
                <a:solidFill>
                  <a:srgbClr val="002600"/>
                </a:solidFill>
                <a:latin typeface="Franklin Gothic Book"/>
              </a:rPr>
              <a:t>Result schema = (</a:t>
            </a:r>
            <a:r>
              <a:rPr lang="en-US" sz="2600" b="0" i="1" strike="noStrike" spc="-1">
                <a:solidFill>
                  <a:srgbClr val="002600"/>
                </a:solidFill>
                <a:latin typeface="Franklin Gothic Book"/>
              </a:rPr>
              <a:t>A, B, C, D, E</a:t>
            </a:r>
            <a:r>
              <a:rPr lang="en-US" sz="2600" b="0" strike="noStrike" spc="-1">
                <a:solidFill>
                  <a:srgbClr val="002600"/>
                </a:solidFill>
                <a:latin typeface="Franklin Gothic Book"/>
              </a:rPr>
              <a:t>)</a:t>
            </a:r>
            <a:endParaRPr lang="en-US" sz="2600" b="0" strike="noStrike" spc="-1">
              <a:latin typeface="Arial"/>
            </a:endParaRPr>
          </a:p>
          <a:p>
            <a:pPr marL="669960" lvl="1" indent="-324720">
              <a:lnSpc>
                <a:spcPct val="100000"/>
              </a:lnSpc>
              <a:spcBef>
                <a:spcPts val="601"/>
              </a:spcBef>
              <a:buClr>
                <a:srgbClr val="8F9967"/>
              </a:buClr>
              <a:buSzPct val="60000"/>
              <a:buFont typeface="Wingdings" charset="2"/>
              <a:buChar char=""/>
            </a:pPr>
            <a:r>
              <a:rPr lang="en-US" sz="2600" b="0" i="1" strike="noStrike" spc="-1">
                <a:solidFill>
                  <a:srgbClr val="00B050"/>
                </a:solidFill>
                <a:latin typeface="Franklin Gothic Book"/>
              </a:rPr>
              <a:t>r</a:t>
            </a:r>
            <a:r>
              <a:rPr lang="en-US" sz="2600" b="0" strike="noStrike" spc="-1">
                <a:solidFill>
                  <a:srgbClr val="00B050"/>
                </a:solidFill>
                <a:latin typeface="Franklin Gothic Book"/>
              </a:rPr>
              <a:t>     </a:t>
            </a:r>
            <a:r>
              <a:rPr lang="en-US" sz="2600" b="0" i="1" strike="noStrike" spc="-1">
                <a:solidFill>
                  <a:srgbClr val="00B050"/>
                </a:solidFill>
                <a:latin typeface="Franklin Gothic Book"/>
              </a:rPr>
              <a:t>s</a:t>
            </a:r>
            <a:r>
              <a:rPr lang="en-US" sz="2600" b="0" strike="noStrike" spc="-1">
                <a:solidFill>
                  <a:srgbClr val="00B050"/>
                </a:solidFill>
                <a:latin typeface="Franklin Gothic Book"/>
              </a:rPr>
              <a:t> is defined as:</a:t>
            </a:r>
            <a:r>
              <a:t/>
            </a:r>
            <a:br/>
            <a:r>
              <a:rPr lang="en-US" sz="3000" b="0" strike="noStrike" spc="-1">
                <a:solidFill>
                  <a:srgbClr val="00B050"/>
                </a:solidFill>
                <a:latin typeface="Franklin Gothic Book"/>
              </a:rPr>
              <a:t>    </a:t>
            </a:r>
            <a:r>
              <a:rPr lang="en-US" sz="3000" b="1" strike="noStrike" spc="-1">
                <a:solidFill>
                  <a:srgbClr val="00B050"/>
                </a:solidFill>
                <a:latin typeface="Franklin Gothic Book"/>
              </a:rPr>
              <a:t>  </a:t>
            </a:r>
            <a:r>
              <a:rPr lang="en-US" sz="3000" b="1" strike="noStrike" spc="-1">
                <a:solidFill>
                  <a:srgbClr val="00B050"/>
                </a:solidFill>
                <a:latin typeface="Symbol"/>
              </a:rPr>
              <a:t></a:t>
            </a:r>
            <a:r>
              <a:rPr lang="en-US" sz="3000" b="1" i="1" strike="noStrike" spc="-1" baseline="-25000">
                <a:solidFill>
                  <a:srgbClr val="00B050"/>
                </a:solidFill>
                <a:latin typeface="Franklin Gothic Book"/>
              </a:rPr>
              <a:t>r.A, r.B, r.C, r.D, s.E</a:t>
            </a:r>
            <a:r>
              <a:rPr lang="en-US" sz="3000" b="1" strike="noStrike" spc="-1">
                <a:solidFill>
                  <a:srgbClr val="00B050"/>
                </a:solidFill>
                <a:latin typeface="Franklin Gothic Book"/>
              </a:rPr>
              <a:t> (</a:t>
            </a:r>
            <a:r>
              <a:rPr lang="en-US" sz="3000" b="1" strike="noStrike" spc="-1">
                <a:solidFill>
                  <a:srgbClr val="00B050"/>
                </a:solidFill>
                <a:latin typeface="Symbol"/>
              </a:rPr>
              <a:t></a:t>
            </a:r>
            <a:r>
              <a:rPr lang="en-US" sz="3000" b="1" i="1" strike="noStrike" spc="-1" baseline="-25000">
                <a:solidFill>
                  <a:srgbClr val="00B050"/>
                </a:solidFill>
                <a:latin typeface="Franklin Gothic Book"/>
              </a:rPr>
              <a:t>r.B = s.B </a:t>
            </a:r>
            <a:r>
              <a:rPr lang="en-US" sz="3000" b="1" strike="noStrike" spc="-1">
                <a:solidFill>
                  <a:srgbClr val="00B050"/>
                </a:solidFill>
                <a:latin typeface="Symbol"/>
              </a:rPr>
              <a:t></a:t>
            </a:r>
            <a:r>
              <a:rPr lang="en-US" sz="3000" b="1" i="1" strike="noStrike" spc="-1" baseline="-25000">
                <a:solidFill>
                  <a:srgbClr val="00B050"/>
                </a:solidFill>
                <a:latin typeface="Franklin Gothic Book"/>
              </a:rPr>
              <a:t> r.D = s.D</a:t>
            </a:r>
            <a:r>
              <a:rPr lang="en-US" sz="3000" b="1" strike="noStrike" spc="-1">
                <a:solidFill>
                  <a:srgbClr val="00B050"/>
                </a:solidFill>
                <a:latin typeface="Franklin Gothic Book"/>
              </a:rPr>
              <a:t> (</a:t>
            </a:r>
            <a:r>
              <a:rPr lang="en-US" sz="3000" b="1" i="1" strike="noStrike" spc="-1">
                <a:solidFill>
                  <a:srgbClr val="00B050"/>
                </a:solidFill>
                <a:latin typeface="Franklin Gothic Book"/>
              </a:rPr>
              <a:t>r </a:t>
            </a:r>
            <a:r>
              <a:rPr lang="en-US" sz="3000" b="1" strike="noStrike" spc="-1">
                <a:solidFill>
                  <a:srgbClr val="00B050"/>
                </a:solidFill>
                <a:latin typeface="Franklin Gothic Book"/>
              </a:rPr>
              <a:t> x  </a:t>
            </a:r>
            <a:r>
              <a:rPr lang="en-US" sz="3000" b="1" i="1" strike="noStrike" spc="-1">
                <a:solidFill>
                  <a:srgbClr val="00B050"/>
                </a:solidFill>
                <a:latin typeface="Franklin Gothic Book"/>
              </a:rPr>
              <a:t>s</a:t>
            </a:r>
            <a:r>
              <a:rPr lang="en-US" sz="3000" b="1" strike="noStrike" spc="-1">
                <a:solidFill>
                  <a:srgbClr val="00B050"/>
                </a:solidFill>
                <a:latin typeface="Franklin Gothic Book"/>
              </a:rPr>
              <a:t>))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398" name="CustomShape 4"/>
          <p:cNvSpPr/>
          <p:nvPr/>
        </p:nvSpPr>
        <p:spPr>
          <a:xfrm rot="16200000" flipV="1">
            <a:off x="2868120" y="1025280"/>
            <a:ext cx="228600" cy="151560"/>
          </a:xfrm>
          <a:prstGeom prst="flowChartCollate">
            <a:avLst/>
          </a:prstGeom>
          <a:noFill/>
          <a:ln w="19080">
            <a:solidFill>
              <a:schemeClr val="tx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9" name="CustomShape 5"/>
          <p:cNvSpPr/>
          <p:nvPr/>
        </p:nvSpPr>
        <p:spPr>
          <a:xfrm rot="16200000" flipV="1">
            <a:off x="968760" y="5438880"/>
            <a:ext cx="151560" cy="151560"/>
          </a:xfrm>
          <a:prstGeom prst="flowChartCollate">
            <a:avLst/>
          </a:prstGeom>
          <a:noFill/>
          <a:ln w="9360">
            <a:solidFill>
              <a:srgbClr val="00B05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0" name="CustomShape 6"/>
          <p:cNvSpPr/>
          <p:nvPr/>
        </p:nvSpPr>
        <p:spPr>
          <a:xfrm rot="16200000" flipV="1">
            <a:off x="1538640" y="1747800"/>
            <a:ext cx="151560" cy="151560"/>
          </a:xfrm>
          <a:prstGeom prst="flowChartCollate">
            <a:avLst/>
          </a:prstGeom>
          <a:noFill/>
          <a:ln w="19080">
            <a:solidFill>
              <a:schemeClr val="tx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CustomShape 1"/>
          <p:cNvSpPr/>
          <p:nvPr/>
        </p:nvSpPr>
        <p:spPr>
          <a:xfrm>
            <a:off x="457200" y="277920"/>
            <a:ext cx="822888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002600"/>
                </a:solidFill>
                <a:latin typeface="Constantia"/>
              </a:rPr>
              <a:t>Natural Join Operation – Example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402" name="CustomShape 2"/>
          <p:cNvSpPr/>
          <p:nvPr/>
        </p:nvSpPr>
        <p:spPr>
          <a:xfrm>
            <a:off x="798480" y="1077840"/>
            <a:ext cx="6842880" cy="38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601"/>
              </a:spcBef>
              <a:buClr>
                <a:srgbClr val="CC9933"/>
              </a:buClr>
              <a:buSzPct val="65000"/>
              <a:buFont typeface="Wingdings" charset="2"/>
              <a:buChar char=""/>
            </a:pPr>
            <a:r>
              <a:rPr lang="en-US" sz="3000" b="1" strike="noStrike" spc="-1">
                <a:solidFill>
                  <a:srgbClr val="002600"/>
                </a:solidFill>
                <a:latin typeface="Franklin Gothic Book"/>
              </a:rPr>
              <a:t>Relations r, s: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403" name="CustomShape 3"/>
          <p:cNvSpPr/>
          <p:nvPr/>
        </p:nvSpPr>
        <p:spPr>
          <a:xfrm>
            <a:off x="1676520" y="1676520"/>
            <a:ext cx="456480" cy="532800"/>
          </a:xfrm>
          <a:prstGeom prst="rect">
            <a:avLst/>
          </a:prstGeom>
          <a:solidFill>
            <a:srgbClr val="92D050"/>
          </a:solidFill>
          <a:ln w="9360">
            <a:solidFill>
              <a:srgbClr val="00B05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04" name="CustomShape 4"/>
          <p:cNvSpPr/>
          <p:nvPr/>
        </p:nvSpPr>
        <p:spPr>
          <a:xfrm>
            <a:off x="2133720" y="1676520"/>
            <a:ext cx="456480" cy="532800"/>
          </a:xfrm>
          <a:prstGeom prst="rect">
            <a:avLst/>
          </a:prstGeom>
          <a:solidFill>
            <a:srgbClr val="92D050"/>
          </a:solidFill>
          <a:ln w="9360">
            <a:solidFill>
              <a:srgbClr val="00B05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B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05" name="CustomShape 5"/>
          <p:cNvSpPr/>
          <p:nvPr/>
        </p:nvSpPr>
        <p:spPr>
          <a:xfrm>
            <a:off x="1676520" y="2286000"/>
            <a:ext cx="456480" cy="1370880"/>
          </a:xfrm>
          <a:prstGeom prst="rect">
            <a:avLst/>
          </a:prstGeom>
          <a:solidFill>
            <a:srgbClr val="92D050"/>
          </a:solidFill>
          <a:ln w="9360">
            <a:solidFill>
              <a:srgbClr val="00B05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Symbol"/>
                <a:ea typeface="DejaVu Sans"/>
              </a:rPr>
              <a:t>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Symbol"/>
                <a:ea typeface="DejaVu Sans"/>
              </a:rPr>
              <a:t>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Symbol"/>
                <a:ea typeface="DejaVu Sans"/>
              </a:rPr>
              <a:t>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Symbol"/>
                <a:ea typeface="DejaVu Sans"/>
              </a:rPr>
              <a:t>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Symbol"/>
                <a:ea typeface="DejaVu Sans"/>
              </a:rPr>
              <a:t>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06" name="CustomShape 6"/>
          <p:cNvSpPr/>
          <p:nvPr/>
        </p:nvSpPr>
        <p:spPr>
          <a:xfrm>
            <a:off x="2133720" y="2286000"/>
            <a:ext cx="456480" cy="1370880"/>
          </a:xfrm>
          <a:prstGeom prst="rect">
            <a:avLst/>
          </a:prstGeom>
          <a:solidFill>
            <a:srgbClr val="92D050"/>
          </a:solidFill>
          <a:ln w="9360">
            <a:solidFill>
              <a:srgbClr val="00B05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4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07" name="CustomShape 7"/>
          <p:cNvSpPr/>
          <p:nvPr/>
        </p:nvSpPr>
        <p:spPr>
          <a:xfrm>
            <a:off x="2590920" y="1676520"/>
            <a:ext cx="456480" cy="532800"/>
          </a:xfrm>
          <a:prstGeom prst="rect">
            <a:avLst/>
          </a:prstGeom>
          <a:solidFill>
            <a:srgbClr val="92D050"/>
          </a:solidFill>
          <a:ln w="9360">
            <a:solidFill>
              <a:srgbClr val="00B05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C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08" name="CustomShape 8"/>
          <p:cNvSpPr/>
          <p:nvPr/>
        </p:nvSpPr>
        <p:spPr>
          <a:xfrm>
            <a:off x="3048120" y="1676520"/>
            <a:ext cx="456480" cy="532800"/>
          </a:xfrm>
          <a:prstGeom prst="rect">
            <a:avLst/>
          </a:prstGeom>
          <a:solidFill>
            <a:srgbClr val="92D050"/>
          </a:solidFill>
          <a:ln w="9360">
            <a:solidFill>
              <a:srgbClr val="00B05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09" name="CustomShape 9"/>
          <p:cNvSpPr/>
          <p:nvPr/>
        </p:nvSpPr>
        <p:spPr>
          <a:xfrm>
            <a:off x="2590920" y="2286000"/>
            <a:ext cx="456480" cy="1370880"/>
          </a:xfrm>
          <a:prstGeom prst="rect">
            <a:avLst/>
          </a:prstGeom>
          <a:solidFill>
            <a:srgbClr val="92D050"/>
          </a:solidFill>
          <a:ln w="9360">
            <a:solidFill>
              <a:srgbClr val="00B05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Symbol"/>
                <a:ea typeface="DejaVu Sans"/>
              </a:rPr>
              <a:t>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Symbol"/>
                <a:ea typeface="DejaVu Sans"/>
              </a:rPr>
              <a:t>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Symbol"/>
                <a:ea typeface="DejaVu Sans"/>
              </a:rPr>
              <a:t>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Symbol"/>
                <a:ea typeface="DejaVu Sans"/>
              </a:rPr>
              <a:t>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Symbol"/>
                <a:ea typeface="DejaVu Sans"/>
              </a:rPr>
              <a:t>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10" name="CustomShape 10"/>
          <p:cNvSpPr/>
          <p:nvPr/>
        </p:nvSpPr>
        <p:spPr>
          <a:xfrm>
            <a:off x="3048120" y="2286000"/>
            <a:ext cx="456480" cy="1370880"/>
          </a:xfrm>
          <a:prstGeom prst="rect">
            <a:avLst/>
          </a:prstGeom>
          <a:solidFill>
            <a:srgbClr val="92D050"/>
          </a:solidFill>
          <a:ln w="9360">
            <a:solidFill>
              <a:srgbClr val="00B05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a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a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b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a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b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11" name="CustomShape 11"/>
          <p:cNvSpPr/>
          <p:nvPr/>
        </p:nvSpPr>
        <p:spPr>
          <a:xfrm>
            <a:off x="5181480" y="1600200"/>
            <a:ext cx="456480" cy="532800"/>
          </a:xfrm>
          <a:prstGeom prst="rect">
            <a:avLst/>
          </a:prstGeom>
          <a:solidFill>
            <a:srgbClr val="92D050"/>
          </a:solidFill>
          <a:ln w="9360">
            <a:solidFill>
              <a:srgbClr val="00B05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B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12" name="CustomShape 12"/>
          <p:cNvSpPr/>
          <p:nvPr/>
        </p:nvSpPr>
        <p:spPr>
          <a:xfrm>
            <a:off x="5181480" y="2209680"/>
            <a:ext cx="456480" cy="1447200"/>
          </a:xfrm>
          <a:prstGeom prst="rect">
            <a:avLst/>
          </a:prstGeom>
          <a:solidFill>
            <a:srgbClr val="92D050"/>
          </a:solidFill>
          <a:ln w="9360">
            <a:solidFill>
              <a:srgbClr val="00B05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3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13" name="CustomShape 13"/>
          <p:cNvSpPr/>
          <p:nvPr/>
        </p:nvSpPr>
        <p:spPr>
          <a:xfrm>
            <a:off x="5638680" y="1600200"/>
            <a:ext cx="456480" cy="532800"/>
          </a:xfrm>
          <a:prstGeom prst="rect">
            <a:avLst/>
          </a:prstGeom>
          <a:solidFill>
            <a:srgbClr val="92D050"/>
          </a:solidFill>
          <a:ln w="9360">
            <a:solidFill>
              <a:srgbClr val="00B05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14" name="CustomShape 14"/>
          <p:cNvSpPr/>
          <p:nvPr/>
        </p:nvSpPr>
        <p:spPr>
          <a:xfrm>
            <a:off x="5638680" y="2209680"/>
            <a:ext cx="456480" cy="1447200"/>
          </a:xfrm>
          <a:prstGeom prst="rect">
            <a:avLst/>
          </a:prstGeom>
          <a:solidFill>
            <a:srgbClr val="92D050"/>
          </a:solidFill>
          <a:ln w="9360">
            <a:solidFill>
              <a:srgbClr val="00B05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a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a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a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b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b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15" name="CustomShape 15"/>
          <p:cNvSpPr/>
          <p:nvPr/>
        </p:nvSpPr>
        <p:spPr>
          <a:xfrm>
            <a:off x="6095880" y="1600200"/>
            <a:ext cx="456480" cy="532800"/>
          </a:xfrm>
          <a:prstGeom prst="rect">
            <a:avLst/>
          </a:prstGeom>
          <a:solidFill>
            <a:srgbClr val="92D050"/>
          </a:solidFill>
          <a:ln w="9360">
            <a:solidFill>
              <a:srgbClr val="00B05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16" name="CustomShape 16"/>
          <p:cNvSpPr/>
          <p:nvPr/>
        </p:nvSpPr>
        <p:spPr>
          <a:xfrm>
            <a:off x="6095880" y="2209680"/>
            <a:ext cx="456480" cy="1447200"/>
          </a:xfrm>
          <a:prstGeom prst="rect">
            <a:avLst/>
          </a:prstGeom>
          <a:solidFill>
            <a:srgbClr val="92D050"/>
          </a:solidFill>
          <a:ln w="9360">
            <a:solidFill>
              <a:srgbClr val="00B05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Symbol"/>
                <a:ea typeface="DejaVu Sans"/>
              </a:rPr>
              <a:t>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Symbol"/>
                <a:ea typeface="DejaVu Sans"/>
              </a:rPr>
              <a:t>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Symbol"/>
                <a:ea typeface="DejaVu Sans"/>
              </a:rPr>
              <a:t>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Symbol"/>
                <a:ea typeface="DejaVu Sans"/>
              </a:rPr>
              <a:t>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Symbol"/>
                <a:ea typeface="DejaVu Sans"/>
              </a:rPr>
              <a:t>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17" name="CustomShape 17"/>
          <p:cNvSpPr/>
          <p:nvPr/>
        </p:nvSpPr>
        <p:spPr>
          <a:xfrm>
            <a:off x="2327040" y="3612240"/>
            <a:ext cx="3301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  <a:spcBef>
                <a:spcPts val="1199"/>
              </a:spcBef>
            </a:pPr>
            <a:r>
              <a:rPr lang="en-US" sz="24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r</a:t>
            </a:r>
            <a:endParaRPr lang="en-US" sz="2400" b="0" strike="noStrike" spc="-1">
              <a:latin typeface="Arial"/>
            </a:endParaRPr>
          </a:p>
        </p:txBody>
      </p:sp>
      <p:grpSp>
        <p:nvGrpSpPr>
          <p:cNvPr id="418" name="Group 18"/>
          <p:cNvGrpSpPr/>
          <p:nvPr/>
        </p:nvGrpSpPr>
        <p:grpSpPr>
          <a:xfrm>
            <a:off x="3374280" y="3948840"/>
            <a:ext cx="2175480" cy="1918800"/>
            <a:chOff x="3374280" y="3948840"/>
            <a:chExt cx="2175480" cy="1918800"/>
          </a:xfrm>
        </p:grpSpPr>
        <p:sp>
          <p:nvSpPr>
            <p:cNvPr id="419" name="CustomShape 19"/>
            <p:cNvSpPr/>
            <p:nvPr/>
          </p:nvSpPr>
          <p:spPr>
            <a:xfrm>
              <a:off x="3374280" y="3948840"/>
              <a:ext cx="434160" cy="496080"/>
            </a:xfrm>
            <a:prstGeom prst="rect">
              <a:avLst/>
            </a:prstGeom>
            <a:solidFill>
              <a:srgbClr val="92D050"/>
            </a:solidFill>
            <a:ln w="9360">
              <a:solidFill>
                <a:srgbClr val="00B05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1" i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A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20" name="CustomShape 20"/>
            <p:cNvSpPr/>
            <p:nvPr/>
          </p:nvSpPr>
          <p:spPr>
            <a:xfrm>
              <a:off x="3809160" y="3948840"/>
              <a:ext cx="434160" cy="496080"/>
            </a:xfrm>
            <a:prstGeom prst="rect">
              <a:avLst/>
            </a:prstGeom>
            <a:solidFill>
              <a:srgbClr val="92D050"/>
            </a:solidFill>
            <a:ln w="9360">
              <a:solidFill>
                <a:srgbClr val="00B05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1" i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B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21" name="CustomShape 21"/>
            <p:cNvSpPr/>
            <p:nvPr/>
          </p:nvSpPr>
          <p:spPr>
            <a:xfrm>
              <a:off x="3374280" y="4517280"/>
              <a:ext cx="434160" cy="1350360"/>
            </a:xfrm>
            <a:prstGeom prst="rect">
              <a:avLst/>
            </a:prstGeom>
            <a:solidFill>
              <a:srgbClr val="92D050"/>
            </a:solidFill>
            <a:ln w="9360">
              <a:solidFill>
                <a:srgbClr val="00B05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1" i="1" strike="noStrike" spc="-1">
                  <a:solidFill>
                    <a:srgbClr val="002600"/>
                  </a:solidFill>
                  <a:latin typeface="Symbol"/>
                  <a:ea typeface="DejaVu Sans"/>
                </a:rPr>
                <a:t>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1" i="1" strike="noStrike" spc="-1">
                  <a:solidFill>
                    <a:srgbClr val="002600"/>
                  </a:solidFill>
                  <a:latin typeface="Symbol"/>
                  <a:ea typeface="DejaVu Sans"/>
                </a:rPr>
                <a:t>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1" i="1" strike="noStrike" spc="-1">
                  <a:solidFill>
                    <a:srgbClr val="002600"/>
                  </a:solidFill>
                  <a:latin typeface="Symbol"/>
                  <a:ea typeface="DejaVu Sans"/>
                </a:rPr>
                <a:t>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1" i="1" strike="noStrike" spc="-1">
                  <a:solidFill>
                    <a:srgbClr val="002600"/>
                  </a:solidFill>
                  <a:latin typeface="Symbol"/>
                  <a:ea typeface="DejaVu Sans"/>
                </a:rPr>
                <a:t>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1" i="1" strike="noStrike" spc="-1">
                  <a:solidFill>
                    <a:srgbClr val="002600"/>
                  </a:solidFill>
                  <a:latin typeface="Symbol"/>
                  <a:ea typeface="DejaVu Sans"/>
                </a:rPr>
                <a:t>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22" name="CustomShape 22"/>
            <p:cNvSpPr/>
            <p:nvPr/>
          </p:nvSpPr>
          <p:spPr>
            <a:xfrm>
              <a:off x="3809160" y="4517280"/>
              <a:ext cx="434160" cy="1350360"/>
            </a:xfrm>
            <a:prstGeom prst="rect">
              <a:avLst/>
            </a:prstGeom>
            <a:solidFill>
              <a:srgbClr val="92D050"/>
            </a:solidFill>
            <a:ln w="9360">
              <a:solidFill>
                <a:srgbClr val="00B05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1" i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1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1" i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1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1" i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1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1" i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1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1" i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2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23" name="CustomShape 23"/>
            <p:cNvSpPr/>
            <p:nvPr/>
          </p:nvSpPr>
          <p:spPr>
            <a:xfrm>
              <a:off x="4244040" y="3948840"/>
              <a:ext cx="435960" cy="496080"/>
            </a:xfrm>
            <a:prstGeom prst="rect">
              <a:avLst/>
            </a:prstGeom>
            <a:solidFill>
              <a:srgbClr val="92D050"/>
            </a:solidFill>
            <a:ln w="9360">
              <a:solidFill>
                <a:srgbClr val="00B05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1" i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C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24" name="CustomShape 24"/>
            <p:cNvSpPr/>
            <p:nvPr/>
          </p:nvSpPr>
          <p:spPr>
            <a:xfrm>
              <a:off x="4680720" y="3948840"/>
              <a:ext cx="434160" cy="496080"/>
            </a:xfrm>
            <a:prstGeom prst="rect">
              <a:avLst/>
            </a:prstGeom>
            <a:solidFill>
              <a:srgbClr val="92D050"/>
            </a:solidFill>
            <a:ln w="9360">
              <a:solidFill>
                <a:srgbClr val="00B05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1" i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D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25" name="CustomShape 25"/>
            <p:cNvSpPr/>
            <p:nvPr/>
          </p:nvSpPr>
          <p:spPr>
            <a:xfrm>
              <a:off x="4244040" y="4517280"/>
              <a:ext cx="435960" cy="1350360"/>
            </a:xfrm>
            <a:prstGeom prst="rect">
              <a:avLst/>
            </a:prstGeom>
            <a:solidFill>
              <a:srgbClr val="92D050"/>
            </a:solidFill>
            <a:ln w="9360">
              <a:solidFill>
                <a:srgbClr val="00B05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1" i="1" strike="noStrike" spc="-1">
                  <a:solidFill>
                    <a:srgbClr val="002600"/>
                  </a:solidFill>
                  <a:latin typeface="Symbol"/>
                  <a:ea typeface="DejaVu Sans"/>
                </a:rPr>
                <a:t>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1" i="1" strike="noStrike" spc="-1">
                  <a:solidFill>
                    <a:srgbClr val="002600"/>
                  </a:solidFill>
                  <a:latin typeface="Symbol"/>
                  <a:ea typeface="DejaVu Sans"/>
                </a:rPr>
                <a:t>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1" i="1" strike="noStrike" spc="-1">
                  <a:solidFill>
                    <a:srgbClr val="002600"/>
                  </a:solidFill>
                  <a:latin typeface="Symbol"/>
                  <a:ea typeface="DejaVu Sans"/>
                </a:rPr>
                <a:t>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1" i="1" strike="noStrike" spc="-1">
                  <a:solidFill>
                    <a:srgbClr val="002600"/>
                  </a:solidFill>
                  <a:latin typeface="Symbol"/>
                  <a:ea typeface="DejaVu Sans"/>
                </a:rPr>
                <a:t>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1" i="1" strike="noStrike" spc="-1">
                  <a:solidFill>
                    <a:srgbClr val="002600"/>
                  </a:solidFill>
                  <a:latin typeface="Symbol"/>
                  <a:ea typeface="DejaVu Sans"/>
                </a:rPr>
                <a:t>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26" name="CustomShape 26"/>
            <p:cNvSpPr/>
            <p:nvPr/>
          </p:nvSpPr>
          <p:spPr>
            <a:xfrm>
              <a:off x="4680720" y="4517280"/>
              <a:ext cx="434160" cy="1350360"/>
            </a:xfrm>
            <a:prstGeom prst="rect">
              <a:avLst/>
            </a:prstGeom>
            <a:solidFill>
              <a:srgbClr val="92D050"/>
            </a:solidFill>
            <a:ln w="9360">
              <a:solidFill>
                <a:srgbClr val="00B05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a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a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a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a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b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27" name="CustomShape 27"/>
            <p:cNvSpPr/>
            <p:nvPr/>
          </p:nvSpPr>
          <p:spPr>
            <a:xfrm>
              <a:off x="5115600" y="3948840"/>
              <a:ext cx="434160" cy="496080"/>
            </a:xfrm>
            <a:prstGeom prst="rect">
              <a:avLst/>
            </a:prstGeom>
            <a:solidFill>
              <a:srgbClr val="92D050"/>
            </a:solidFill>
            <a:ln w="9360">
              <a:solidFill>
                <a:srgbClr val="00B05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1" i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E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28" name="CustomShape 28"/>
            <p:cNvSpPr/>
            <p:nvPr/>
          </p:nvSpPr>
          <p:spPr>
            <a:xfrm>
              <a:off x="5115600" y="4517280"/>
              <a:ext cx="434160" cy="1350360"/>
            </a:xfrm>
            <a:prstGeom prst="rect">
              <a:avLst/>
            </a:prstGeom>
            <a:solidFill>
              <a:srgbClr val="92D050"/>
            </a:solidFill>
            <a:ln w="9360">
              <a:solidFill>
                <a:srgbClr val="00B05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1" i="1" strike="noStrike" spc="-1">
                  <a:solidFill>
                    <a:srgbClr val="002600"/>
                  </a:solidFill>
                  <a:latin typeface="Symbol"/>
                  <a:ea typeface="DejaVu Sans"/>
                </a:rPr>
                <a:t>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1" i="1" strike="noStrike" spc="-1">
                  <a:solidFill>
                    <a:srgbClr val="002600"/>
                  </a:solidFill>
                  <a:latin typeface="Symbol"/>
                  <a:ea typeface="DejaVu Sans"/>
                </a:rPr>
                <a:t>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1" i="1" strike="noStrike" spc="-1">
                  <a:solidFill>
                    <a:srgbClr val="002600"/>
                  </a:solidFill>
                  <a:latin typeface="Symbol"/>
                  <a:ea typeface="DejaVu Sans"/>
                </a:rPr>
                <a:t>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1" i="1" strike="noStrike" spc="-1">
                  <a:solidFill>
                    <a:srgbClr val="002600"/>
                  </a:solidFill>
                  <a:latin typeface="Symbol"/>
                  <a:ea typeface="DejaVu Sans"/>
                </a:rPr>
                <a:t>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1" i="1" strike="noStrike" spc="-1">
                  <a:solidFill>
                    <a:srgbClr val="002600"/>
                  </a:solidFill>
                  <a:latin typeface="Symbol"/>
                  <a:ea typeface="DejaVu Sans"/>
                </a:rPr>
                <a:t>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429" name="CustomShape 29"/>
          <p:cNvSpPr/>
          <p:nvPr/>
        </p:nvSpPr>
        <p:spPr>
          <a:xfrm>
            <a:off x="5683680" y="3612240"/>
            <a:ext cx="36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  <a:spcBef>
                <a:spcPts val="1199"/>
              </a:spcBef>
            </a:pPr>
            <a:r>
              <a:rPr lang="en-US" sz="24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s</a:t>
            </a:r>
            <a:endParaRPr lang="en-US" sz="2400" b="0" strike="noStrike" spc="-1">
              <a:latin typeface="Arial"/>
            </a:endParaRPr>
          </a:p>
        </p:txBody>
      </p:sp>
      <p:grpSp>
        <p:nvGrpSpPr>
          <p:cNvPr id="430" name="Group 30"/>
          <p:cNvGrpSpPr/>
          <p:nvPr/>
        </p:nvGrpSpPr>
        <p:grpSpPr>
          <a:xfrm>
            <a:off x="819000" y="4241880"/>
            <a:ext cx="7028640" cy="408960"/>
            <a:chOff x="819000" y="4241880"/>
            <a:chExt cx="7028640" cy="408960"/>
          </a:xfrm>
        </p:grpSpPr>
        <p:sp>
          <p:nvSpPr>
            <p:cNvPr id="431" name="CustomShape 31"/>
            <p:cNvSpPr/>
            <p:nvPr/>
          </p:nvSpPr>
          <p:spPr>
            <a:xfrm>
              <a:off x="819000" y="4241880"/>
              <a:ext cx="7028640" cy="408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marL="343080" indent="-342360">
                <a:lnSpc>
                  <a:spcPct val="100000"/>
                </a:lnSpc>
                <a:spcBef>
                  <a:spcPts val="839"/>
                </a:spcBef>
                <a:buClr>
                  <a:srgbClr val="002600"/>
                </a:buClr>
                <a:buSzPct val="90000"/>
                <a:buFont typeface="Monotype Sorts" charset="2"/>
                <a:buChar char=""/>
              </a:pPr>
              <a:r>
                <a:rPr lang="en-US" sz="2400" b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r     s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432" name="CustomShape 32"/>
            <p:cNvSpPr/>
            <p:nvPr/>
          </p:nvSpPr>
          <p:spPr>
            <a:xfrm rot="16200000" flipV="1">
              <a:off x="1108800" y="4393440"/>
              <a:ext cx="151560" cy="151560"/>
            </a:xfrm>
            <a:prstGeom prst="flowChartCollate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33" name="CustomShape 33"/>
          <p:cNvSpPr/>
          <p:nvPr/>
        </p:nvSpPr>
        <p:spPr>
          <a:xfrm rot="16200000" flipV="1">
            <a:off x="1399320" y="4372560"/>
            <a:ext cx="307080" cy="246960"/>
          </a:xfrm>
          <a:prstGeom prst="flowChartCollate">
            <a:avLst/>
          </a:prstGeom>
          <a:noFill/>
          <a:ln w="9360">
            <a:solidFill>
              <a:schemeClr val="tx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CustomShape 1"/>
          <p:cNvSpPr/>
          <p:nvPr/>
        </p:nvSpPr>
        <p:spPr>
          <a:xfrm>
            <a:off x="457200" y="277920"/>
            <a:ext cx="822888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002600"/>
                </a:solidFill>
                <a:latin typeface="Constantia"/>
              </a:rPr>
              <a:t>Division Operation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435" name="CustomShape 2"/>
          <p:cNvSpPr/>
          <p:nvPr/>
        </p:nvSpPr>
        <p:spPr>
          <a:xfrm>
            <a:off x="609480" y="1371600"/>
            <a:ext cx="8152560" cy="48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360" algn="just">
              <a:lnSpc>
                <a:spcPct val="100000"/>
              </a:lnSpc>
              <a:spcBef>
                <a:spcPts val="601"/>
              </a:spcBef>
              <a:buClr>
                <a:srgbClr val="CC9933"/>
              </a:buClr>
              <a:buFont typeface="Wingdings" charset="2"/>
              <a:buChar char=""/>
            </a:pP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Notation: </a:t>
            </a:r>
            <a:endParaRPr lang="en-US" sz="3000" b="0" strike="noStrike" spc="-1">
              <a:latin typeface="Arial"/>
            </a:endParaRPr>
          </a:p>
          <a:p>
            <a:pPr marL="343080" indent="-342360" algn="just">
              <a:lnSpc>
                <a:spcPct val="100000"/>
              </a:lnSpc>
              <a:spcBef>
                <a:spcPts val="601"/>
              </a:spcBef>
              <a:buClr>
                <a:srgbClr val="CC9933"/>
              </a:buClr>
              <a:buFont typeface="Wingdings" charset="2"/>
              <a:buChar char=""/>
            </a:pP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Suited to queries that include the phrase “for all”.</a:t>
            </a:r>
            <a:endParaRPr lang="en-US" sz="3000" b="0" strike="noStrike" spc="-1">
              <a:latin typeface="Arial"/>
            </a:endParaRPr>
          </a:p>
          <a:p>
            <a:pPr marL="343080" indent="-342360" algn="just">
              <a:lnSpc>
                <a:spcPct val="120000"/>
              </a:lnSpc>
              <a:spcBef>
                <a:spcPts val="601"/>
              </a:spcBef>
              <a:buClr>
                <a:srgbClr val="CC9933"/>
              </a:buClr>
              <a:buFont typeface="Wingdings" charset="2"/>
              <a:buChar char=""/>
            </a:pP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Let </a:t>
            </a:r>
            <a:r>
              <a:rPr lang="en-US" sz="3000" b="0" i="1" strike="noStrike" spc="-1">
                <a:solidFill>
                  <a:srgbClr val="002600"/>
                </a:solidFill>
                <a:latin typeface="Franklin Gothic Book"/>
              </a:rPr>
              <a:t>r</a:t>
            </a: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 and </a:t>
            </a:r>
            <a:r>
              <a:rPr lang="en-US" sz="3000" b="0" i="1" strike="noStrike" spc="-1">
                <a:solidFill>
                  <a:srgbClr val="002600"/>
                </a:solidFill>
                <a:latin typeface="Franklin Gothic Book"/>
              </a:rPr>
              <a:t>s</a:t>
            </a: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 be relations on schemas </a:t>
            </a:r>
            <a:r>
              <a:rPr lang="en-US" sz="3000" b="0" i="1" strike="noStrike" spc="-1">
                <a:solidFill>
                  <a:srgbClr val="002600"/>
                </a:solidFill>
                <a:latin typeface="Franklin Gothic Book"/>
              </a:rPr>
              <a:t>R</a:t>
            </a: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 and </a:t>
            </a:r>
            <a:r>
              <a:rPr lang="en-US" sz="3000" b="0" i="1" strike="noStrike" spc="-1">
                <a:solidFill>
                  <a:srgbClr val="002600"/>
                </a:solidFill>
                <a:latin typeface="Franklin Gothic Book"/>
              </a:rPr>
              <a:t>S</a:t>
            </a: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 respectively where</a:t>
            </a:r>
            <a:endParaRPr lang="en-US" sz="3000" b="0" strike="noStrike" spc="-1">
              <a:latin typeface="Arial"/>
            </a:endParaRPr>
          </a:p>
          <a:p>
            <a:pPr marL="669960" lvl="1" indent="-324720" algn="just">
              <a:lnSpc>
                <a:spcPct val="110000"/>
              </a:lnSpc>
              <a:spcBef>
                <a:spcPts val="519"/>
              </a:spcBef>
              <a:buClr>
                <a:srgbClr val="8F9967"/>
              </a:buClr>
              <a:buSzPct val="60000"/>
              <a:buFont typeface="Wingdings" charset="2"/>
              <a:buChar char=""/>
            </a:pPr>
            <a:r>
              <a:rPr lang="en-US" sz="2600" b="0" i="1" strike="noStrike" spc="-1">
                <a:solidFill>
                  <a:srgbClr val="002600"/>
                </a:solidFill>
                <a:latin typeface="Franklin Gothic Book"/>
              </a:rPr>
              <a:t>R</a:t>
            </a:r>
            <a:r>
              <a:rPr lang="en-US" sz="2600" b="0" strike="noStrike" spc="-1">
                <a:solidFill>
                  <a:srgbClr val="002600"/>
                </a:solidFill>
                <a:latin typeface="Franklin Gothic Book"/>
              </a:rPr>
              <a:t> = (</a:t>
            </a:r>
            <a:r>
              <a:rPr lang="en-US" sz="2600" b="0" i="1" strike="noStrike" spc="-1">
                <a:solidFill>
                  <a:srgbClr val="002600"/>
                </a:solidFill>
                <a:latin typeface="Franklin Gothic Book"/>
              </a:rPr>
              <a:t>A</a:t>
            </a:r>
            <a:r>
              <a:rPr lang="en-US" sz="2600" b="0" strike="noStrike" spc="-1" baseline="-25000">
                <a:solidFill>
                  <a:srgbClr val="002600"/>
                </a:solidFill>
                <a:latin typeface="Franklin Gothic Book"/>
              </a:rPr>
              <a:t>1</a:t>
            </a:r>
            <a:r>
              <a:rPr lang="en-US" sz="2600" b="0" strike="noStrike" spc="-1">
                <a:solidFill>
                  <a:srgbClr val="002600"/>
                </a:solidFill>
                <a:latin typeface="Franklin Gothic Book"/>
              </a:rPr>
              <a:t>, …, </a:t>
            </a:r>
            <a:r>
              <a:rPr lang="en-US" sz="2600" b="0" i="1" strike="noStrike" spc="-1">
                <a:solidFill>
                  <a:srgbClr val="002600"/>
                </a:solidFill>
                <a:latin typeface="Franklin Gothic Book"/>
              </a:rPr>
              <a:t>A</a:t>
            </a:r>
            <a:r>
              <a:rPr lang="en-US" sz="2600" b="0" i="1" strike="noStrike" spc="-1" baseline="-25000">
                <a:solidFill>
                  <a:srgbClr val="002600"/>
                </a:solidFill>
                <a:latin typeface="Franklin Gothic Book"/>
              </a:rPr>
              <a:t>m </a:t>
            </a:r>
            <a:r>
              <a:rPr lang="en-US" sz="2600" b="0" strike="noStrike" spc="-1">
                <a:solidFill>
                  <a:srgbClr val="002600"/>
                </a:solidFill>
                <a:latin typeface="Franklin Gothic Book"/>
              </a:rPr>
              <a:t>, </a:t>
            </a:r>
            <a:r>
              <a:rPr lang="en-US" sz="2600" b="0" i="1" strike="noStrike" spc="-1">
                <a:solidFill>
                  <a:srgbClr val="002600"/>
                </a:solidFill>
                <a:latin typeface="Franklin Gothic Book"/>
              </a:rPr>
              <a:t>B</a:t>
            </a:r>
            <a:r>
              <a:rPr lang="en-US" sz="2600" b="0" strike="noStrike" spc="-1" baseline="-25000">
                <a:solidFill>
                  <a:srgbClr val="002600"/>
                </a:solidFill>
                <a:latin typeface="Franklin Gothic Book"/>
              </a:rPr>
              <a:t>1</a:t>
            </a:r>
            <a:r>
              <a:rPr lang="en-US" sz="2600" b="0" strike="noStrike" spc="-1">
                <a:solidFill>
                  <a:srgbClr val="002600"/>
                </a:solidFill>
                <a:latin typeface="Franklin Gothic Book"/>
              </a:rPr>
              <a:t>, …, </a:t>
            </a:r>
            <a:r>
              <a:rPr lang="en-US" sz="2600" b="0" i="1" strike="noStrike" spc="-1">
                <a:solidFill>
                  <a:srgbClr val="002600"/>
                </a:solidFill>
                <a:latin typeface="Franklin Gothic Book"/>
              </a:rPr>
              <a:t>B</a:t>
            </a:r>
            <a:r>
              <a:rPr lang="en-US" sz="2600" b="0" i="1" strike="noStrike" spc="-1" baseline="-25000">
                <a:solidFill>
                  <a:srgbClr val="002600"/>
                </a:solidFill>
                <a:latin typeface="Franklin Gothic Book"/>
              </a:rPr>
              <a:t>n </a:t>
            </a:r>
            <a:r>
              <a:rPr lang="en-US" sz="2600" b="0" strike="noStrike" spc="-1">
                <a:solidFill>
                  <a:srgbClr val="002600"/>
                </a:solidFill>
                <a:latin typeface="Franklin Gothic Book"/>
              </a:rPr>
              <a:t>)</a:t>
            </a:r>
            <a:endParaRPr lang="en-US" sz="2600" b="0" strike="noStrike" spc="-1">
              <a:latin typeface="Arial"/>
            </a:endParaRPr>
          </a:p>
          <a:p>
            <a:pPr marL="669960" lvl="1" indent="-324720" algn="just">
              <a:lnSpc>
                <a:spcPct val="110000"/>
              </a:lnSpc>
              <a:spcBef>
                <a:spcPts val="519"/>
              </a:spcBef>
              <a:buClr>
                <a:srgbClr val="8F9967"/>
              </a:buClr>
              <a:buSzPct val="60000"/>
              <a:buFont typeface="Wingdings" charset="2"/>
              <a:buChar char=""/>
            </a:pPr>
            <a:r>
              <a:rPr lang="en-US" sz="2600" b="0" i="1" strike="noStrike" spc="-1">
                <a:solidFill>
                  <a:srgbClr val="002600"/>
                </a:solidFill>
                <a:latin typeface="Franklin Gothic Book"/>
              </a:rPr>
              <a:t>S</a:t>
            </a:r>
            <a:r>
              <a:rPr lang="en-US" sz="2600" b="0" strike="noStrike" spc="-1">
                <a:solidFill>
                  <a:srgbClr val="002600"/>
                </a:solidFill>
                <a:latin typeface="Franklin Gothic Book"/>
              </a:rPr>
              <a:t> = (</a:t>
            </a:r>
            <a:r>
              <a:rPr lang="en-US" sz="2600" b="0" i="1" strike="noStrike" spc="-1">
                <a:solidFill>
                  <a:srgbClr val="002600"/>
                </a:solidFill>
                <a:latin typeface="Franklin Gothic Book"/>
              </a:rPr>
              <a:t>B</a:t>
            </a:r>
            <a:r>
              <a:rPr lang="en-US" sz="2600" b="0" strike="noStrike" spc="-1" baseline="-25000">
                <a:solidFill>
                  <a:srgbClr val="002600"/>
                </a:solidFill>
                <a:latin typeface="Franklin Gothic Book"/>
              </a:rPr>
              <a:t>1</a:t>
            </a:r>
            <a:r>
              <a:rPr lang="en-US" sz="2600" b="0" strike="noStrike" spc="-1">
                <a:solidFill>
                  <a:srgbClr val="002600"/>
                </a:solidFill>
                <a:latin typeface="Franklin Gothic Book"/>
              </a:rPr>
              <a:t>, …, </a:t>
            </a:r>
            <a:r>
              <a:rPr lang="en-US" sz="2600" b="0" i="1" strike="noStrike" spc="-1">
                <a:solidFill>
                  <a:srgbClr val="002600"/>
                </a:solidFill>
                <a:latin typeface="Franklin Gothic Book"/>
              </a:rPr>
              <a:t>B</a:t>
            </a:r>
            <a:r>
              <a:rPr lang="en-US" sz="2600" b="0" i="1" strike="noStrike" spc="-1" baseline="-25000">
                <a:solidFill>
                  <a:srgbClr val="002600"/>
                </a:solidFill>
                <a:latin typeface="Franklin Gothic Book"/>
              </a:rPr>
              <a:t>n</a:t>
            </a:r>
            <a:r>
              <a:rPr lang="en-US" sz="2600" b="0" strike="noStrike" spc="-1">
                <a:solidFill>
                  <a:srgbClr val="002600"/>
                </a:solidFill>
                <a:latin typeface="Franklin Gothic Book"/>
              </a:rPr>
              <a:t>)</a:t>
            </a:r>
            <a:endParaRPr lang="en-US" sz="2600" b="0" strike="noStrike" spc="-1">
              <a:latin typeface="Arial"/>
            </a:endParaRPr>
          </a:p>
          <a:p>
            <a:pPr marL="669960" indent="-324720" algn="just">
              <a:lnSpc>
                <a:spcPct val="110000"/>
              </a:lnSpc>
              <a:spcBef>
                <a:spcPts val="519"/>
              </a:spcBef>
            </a:pPr>
            <a:r>
              <a:rPr lang="en-US" sz="2600" b="0" strike="noStrike" spc="-1">
                <a:solidFill>
                  <a:srgbClr val="00B050"/>
                </a:solidFill>
                <a:latin typeface="Franklin Gothic Book"/>
              </a:rPr>
              <a:t>The result of  r </a:t>
            </a:r>
            <a:r>
              <a:rPr lang="en-US" sz="2600" b="0" strike="noStrike" spc="-1">
                <a:solidFill>
                  <a:srgbClr val="00B050"/>
                </a:solidFill>
                <a:latin typeface="Symbol"/>
              </a:rPr>
              <a:t></a:t>
            </a:r>
            <a:r>
              <a:rPr lang="en-US" sz="2600" b="0" strike="noStrike" spc="-1">
                <a:solidFill>
                  <a:srgbClr val="00B050"/>
                </a:solidFill>
                <a:latin typeface="Franklin Gothic Book"/>
              </a:rPr>
              <a:t> s is a relation on schema</a:t>
            </a:r>
            <a:endParaRPr lang="en-US" sz="2600" b="0" strike="noStrike" spc="-1">
              <a:latin typeface="Arial"/>
            </a:endParaRPr>
          </a:p>
          <a:p>
            <a:pPr marL="669960" indent="-324720" algn="just">
              <a:lnSpc>
                <a:spcPct val="110000"/>
              </a:lnSpc>
              <a:spcBef>
                <a:spcPts val="519"/>
              </a:spcBef>
            </a:pPr>
            <a:r>
              <a:rPr lang="en-US" sz="2600" b="0" i="1" strike="noStrike" spc="-1">
                <a:solidFill>
                  <a:srgbClr val="00B050"/>
                </a:solidFill>
                <a:latin typeface="Franklin Gothic Book"/>
              </a:rPr>
              <a:t>R</a:t>
            </a:r>
            <a:r>
              <a:rPr lang="en-US" sz="2600" b="0" strike="noStrike" spc="-1">
                <a:solidFill>
                  <a:srgbClr val="00B050"/>
                </a:solidFill>
                <a:latin typeface="Franklin Gothic Book"/>
              </a:rPr>
              <a:t> – </a:t>
            </a:r>
            <a:r>
              <a:rPr lang="en-US" sz="2600" b="0" i="1" strike="noStrike" spc="-1">
                <a:solidFill>
                  <a:srgbClr val="00B050"/>
                </a:solidFill>
                <a:latin typeface="Franklin Gothic Book"/>
              </a:rPr>
              <a:t>S </a:t>
            </a:r>
            <a:r>
              <a:rPr lang="en-US" sz="2600" b="0" strike="noStrike" spc="-1">
                <a:solidFill>
                  <a:srgbClr val="00B050"/>
                </a:solidFill>
                <a:latin typeface="Franklin Gothic Book"/>
              </a:rPr>
              <a:t>= (</a:t>
            </a:r>
            <a:r>
              <a:rPr lang="en-US" sz="2600" b="0" i="1" strike="noStrike" spc="-1">
                <a:solidFill>
                  <a:srgbClr val="00B050"/>
                </a:solidFill>
                <a:latin typeface="Franklin Gothic Book"/>
              </a:rPr>
              <a:t>A</a:t>
            </a:r>
            <a:r>
              <a:rPr lang="en-US" sz="2600" b="0" strike="noStrike" spc="-1" baseline="-25000">
                <a:solidFill>
                  <a:srgbClr val="00B050"/>
                </a:solidFill>
                <a:latin typeface="Franklin Gothic Book"/>
              </a:rPr>
              <a:t>1</a:t>
            </a:r>
            <a:r>
              <a:rPr lang="en-US" sz="2600" b="0" strike="noStrike" spc="-1">
                <a:solidFill>
                  <a:srgbClr val="00B050"/>
                </a:solidFill>
                <a:latin typeface="Franklin Gothic Book"/>
              </a:rPr>
              <a:t>, …, </a:t>
            </a:r>
            <a:r>
              <a:rPr lang="en-US" sz="2600" b="0" i="1" strike="noStrike" spc="-1">
                <a:solidFill>
                  <a:srgbClr val="00B050"/>
                </a:solidFill>
                <a:latin typeface="Franklin Gothic Book"/>
              </a:rPr>
              <a:t>A</a:t>
            </a:r>
            <a:r>
              <a:rPr lang="en-US" sz="2600" b="0" i="1" strike="noStrike" spc="-1" baseline="-25000">
                <a:solidFill>
                  <a:srgbClr val="00B050"/>
                </a:solidFill>
                <a:latin typeface="Franklin Gothic Book"/>
              </a:rPr>
              <a:t>m</a:t>
            </a:r>
            <a:r>
              <a:rPr lang="en-US" sz="2600" b="0" strike="noStrike" spc="-1">
                <a:solidFill>
                  <a:srgbClr val="00B050"/>
                </a:solidFill>
                <a:latin typeface="Franklin Gothic Book"/>
              </a:rPr>
              <a:t>)</a:t>
            </a:r>
            <a:endParaRPr lang="en-US" sz="2600" b="0" strike="noStrike" spc="-1">
              <a:latin typeface="Arial"/>
            </a:endParaRPr>
          </a:p>
          <a:p>
            <a:pPr marL="669960" indent="-324720" algn="just">
              <a:lnSpc>
                <a:spcPct val="130000"/>
              </a:lnSpc>
              <a:spcBef>
                <a:spcPts val="859"/>
              </a:spcBef>
            </a:pPr>
            <a:r>
              <a:rPr lang="en-US" sz="2600" b="0" strike="noStrike" spc="-1">
                <a:solidFill>
                  <a:srgbClr val="00B050"/>
                </a:solidFill>
                <a:latin typeface="Franklin Gothic Book"/>
              </a:rPr>
              <a:t>	</a:t>
            </a:r>
            <a:r>
              <a:rPr lang="en-US" sz="2600" b="1" strike="noStrike" spc="-1">
                <a:solidFill>
                  <a:srgbClr val="00B050"/>
                </a:solidFill>
                <a:latin typeface="Franklin Gothic Book"/>
              </a:rPr>
              <a:t>	</a:t>
            </a:r>
            <a:r>
              <a:rPr lang="en-US" sz="2600" b="1" i="1" strike="noStrike" spc="-1">
                <a:solidFill>
                  <a:srgbClr val="00B050"/>
                </a:solidFill>
                <a:latin typeface="Franklin Gothic Book"/>
              </a:rPr>
              <a:t>r </a:t>
            </a:r>
            <a:r>
              <a:rPr lang="en-US" sz="2600" b="1" strike="noStrike" spc="-1">
                <a:solidFill>
                  <a:srgbClr val="00B050"/>
                </a:solidFill>
                <a:latin typeface="Symbol"/>
              </a:rPr>
              <a:t></a:t>
            </a:r>
            <a:r>
              <a:rPr lang="en-US" sz="2600" b="1" strike="noStrike" spc="-1">
                <a:solidFill>
                  <a:srgbClr val="00B050"/>
                </a:solidFill>
                <a:latin typeface="Franklin Gothic Book"/>
              </a:rPr>
              <a:t> </a:t>
            </a:r>
            <a:r>
              <a:rPr lang="en-US" sz="2600" b="1" i="1" strike="noStrike" spc="-1">
                <a:solidFill>
                  <a:srgbClr val="00B050"/>
                </a:solidFill>
                <a:latin typeface="Franklin Gothic Book"/>
              </a:rPr>
              <a:t>s</a:t>
            </a:r>
            <a:r>
              <a:rPr lang="en-US" sz="2600" b="1" strike="noStrike" spc="-1">
                <a:solidFill>
                  <a:srgbClr val="00B050"/>
                </a:solidFill>
                <a:latin typeface="Franklin Gothic Book"/>
              </a:rPr>
              <a:t> = { </a:t>
            </a:r>
            <a:r>
              <a:rPr lang="en-US" sz="2600" b="1" i="1" strike="noStrike" spc="-1">
                <a:solidFill>
                  <a:srgbClr val="00B050"/>
                </a:solidFill>
                <a:latin typeface="Franklin Gothic Book"/>
              </a:rPr>
              <a:t>t</a:t>
            </a:r>
            <a:r>
              <a:rPr lang="en-US" sz="2600" b="1" strike="noStrike" spc="-1">
                <a:solidFill>
                  <a:srgbClr val="00B050"/>
                </a:solidFill>
                <a:latin typeface="Franklin Gothic Book"/>
              </a:rPr>
              <a:t>  |  </a:t>
            </a:r>
            <a:r>
              <a:rPr lang="en-US" sz="2600" b="1" i="1" strike="noStrike" spc="-1">
                <a:solidFill>
                  <a:srgbClr val="00B050"/>
                </a:solidFill>
                <a:latin typeface="Franklin Gothic Book"/>
              </a:rPr>
              <a:t>t </a:t>
            </a:r>
            <a:r>
              <a:rPr lang="en-US" sz="2600" b="1" strike="noStrike" spc="-1">
                <a:solidFill>
                  <a:srgbClr val="00B050"/>
                </a:solidFill>
                <a:latin typeface="Symbol"/>
              </a:rPr>
              <a:t></a:t>
            </a:r>
            <a:r>
              <a:rPr lang="en-US" sz="2600" b="1" strike="noStrike" spc="-1">
                <a:solidFill>
                  <a:srgbClr val="00B050"/>
                </a:solidFill>
                <a:latin typeface="Franklin Gothic Book"/>
              </a:rPr>
              <a:t> </a:t>
            </a:r>
            <a:r>
              <a:rPr lang="en-US" sz="2600" b="1" strike="noStrike" spc="-1">
                <a:solidFill>
                  <a:srgbClr val="00B050"/>
                </a:solidFill>
                <a:latin typeface="Symbol"/>
              </a:rPr>
              <a:t></a:t>
            </a:r>
            <a:r>
              <a:rPr lang="en-US" sz="2600" b="1" strike="noStrike" spc="-1">
                <a:solidFill>
                  <a:srgbClr val="00B050"/>
                </a:solidFill>
                <a:latin typeface="Franklin Gothic Book"/>
              </a:rPr>
              <a:t> </a:t>
            </a:r>
            <a:r>
              <a:rPr lang="en-US" sz="2600" b="1" i="1" strike="noStrike" spc="-1" baseline="-25000">
                <a:solidFill>
                  <a:srgbClr val="00B050"/>
                </a:solidFill>
                <a:latin typeface="Franklin Gothic Book"/>
              </a:rPr>
              <a:t>R </a:t>
            </a:r>
            <a:r>
              <a:rPr lang="en-US" sz="4300" b="0" i="1" strike="noStrike" spc="-1" baseline="-25000">
                <a:solidFill>
                  <a:srgbClr val="00B050"/>
                </a:solidFill>
                <a:latin typeface="Franklin Gothic Book"/>
              </a:rPr>
              <a:t>-</a:t>
            </a:r>
            <a:r>
              <a:rPr lang="en-US" sz="2600" b="1" i="1" strike="noStrike" spc="-1" baseline="-25000">
                <a:solidFill>
                  <a:srgbClr val="00B050"/>
                </a:solidFill>
                <a:latin typeface="Franklin Gothic Book"/>
              </a:rPr>
              <a:t> S </a:t>
            </a:r>
            <a:r>
              <a:rPr lang="en-US" sz="2600" b="1" strike="noStrike" spc="-1">
                <a:solidFill>
                  <a:srgbClr val="00B050"/>
                </a:solidFill>
                <a:latin typeface="Franklin Gothic Book"/>
              </a:rPr>
              <a:t>(</a:t>
            </a:r>
            <a:r>
              <a:rPr lang="en-US" sz="2600" b="1" i="1" strike="noStrike" spc="-1">
                <a:solidFill>
                  <a:srgbClr val="00B050"/>
                </a:solidFill>
                <a:latin typeface="Franklin Gothic Book"/>
              </a:rPr>
              <a:t>r</a:t>
            </a:r>
            <a:r>
              <a:rPr lang="en-US" sz="2600" b="1" strike="noStrike" spc="-1">
                <a:solidFill>
                  <a:srgbClr val="00B050"/>
                </a:solidFill>
                <a:latin typeface="Franklin Gothic Book"/>
              </a:rPr>
              <a:t>) </a:t>
            </a:r>
            <a:r>
              <a:rPr lang="en-US" sz="2600" b="1" strike="noStrike" spc="-1">
                <a:solidFill>
                  <a:srgbClr val="00B050"/>
                </a:solidFill>
                <a:latin typeface="Symbol"/>
              </a:rPr>
              <a:t></a:t>
            </a:r>
            <a:r>
              <a:rPr lang="en-US" sz="2600" b="1" strike="noStrike" spc="-1">
                <a:solidFill>
                  <a:srgbClr val="00B050"/>
                </a:solidFill>
                <a:latin typeface="Franklin Gothic Book"/>
              </a:rPr>
              <a:t> </a:t>
            </a:r>
            <a:r>
              <a:rPr lang="en-US" sz="2600" b="1" strike="noStrike" spc="-1">
                <a:solidFill>
                  <a:srgbClr val="00B050"/>
                </a:solidFill>
                <a:latin typeface="Symbol"/>
              </a:rPr>
              <a:t></a:t>
            </a:r>
            <a:r>
              <a:rPr lang="en-US" sz="2600" b="1" strike="noStrike" spc="-1">
                <a:solidFill>
                  <a:srgbClr val="00B050"/>
                </a:solidFill>
                <a:latin typeface="Franklin Gothic Book"/>
              </a:rPr>
              <a:t> </a:t>
            </a:r>
            <a:r>
              <a:rPr lang="en-US" sz="2600" b="1" i="1" strike="noStrike" spc="-1">
                <a:solidFill>
                  <a:srgbClr val="00B050"/>
                </a:solidFill>
                <a:latin typeface="Franklin Gothic Book"/>
              </a:rPr>
              <a:t>u </a:t>
            </a:r>
            <a:r>
              <a:rPr lang="en-US" sz="2600" b="1" strike="noStrike" spc="-1">
                <a:solidFill>
                  <a:srgbClr val="00B050"/>
                </a:solidFill>
                <a:latin typeface="Symbol"/>
              </a:rPr>
              <a:t></a:t>
            </a:r>
            <a:r>
              <a:rPr lang="en-US" sz="2600" b="1" strike="noStrike" spc="-1">
                <a:solidFill>
                  <a:srgbClr val="00B050"/>
                </a:solidFill>
                <a:latin typeface="Franklin Gothic Book"/>
              </a:rPr>
              <a:t> </a:t>
            </a:r>
            <a:r>
              <a:rPr lang="en-US" sz="2600" b="1" i="1" strike="noStrike" spc="-1">
                <a:solidFill>
                  <a:srgbClr val="00B050"/>
                </a:solidFill>
                <a:latin typeface="Franklin Gothic Book"/>
              </a:rPr>
              <a:t>s </a:t>
            </a:r>
            <a:r>
              <a:rPr lang="en-US" sz="2600" b="1" strike="noStrike" spc="-1">
                <a:solidFill>
                  <a:srgbClr val="00B050"/>
                </a:solidFill>
                <a:latin typeface="Franklin Gothic Book"/>
              </a:rPr>
              <a:t>( </a:t>
            </a:r>
            <a:r>
              <a:rPr lang="en-US" sz="2600" b="1" i="1" strike="noStrike" spc="-1">
                <a:solidFill>
                  <a:srgbClr val="00B050"/>
                </a:solidFill>
                <a:latin typeface="Franklin Gothic Book"/>
              </a:rPr>
              <a:t>tu</a:t>
            </a:r>
            <a:r>
              <a:rPr lang="en-US" sz="2600" b="1" strike="noStrike" spc="-1">
                <a:solidFill>
                  <a:srgbClr val="00B050"/>
                </a:solidFill>
                <a:latin typeface="Franklin Gothic Book"/>
              </a:rPr>
              <a:t> </a:t>
            </a:r>
            <a:r>
              <a:rPr lang="en-US" sz="2600" b="1" strike="noStrike" spc="-1">
                <a:solidFill>
                  <a:srgbClr val="00B050"/>
                </a:solidFill>
                <a:latin typeface="Symbol"/>
              </a:rPr>
              <a:t></a:t>
            </a:r>
            <a:r>
              <a:rPr lang="en-US" sz="2600" b="1" i="1" strike="noStrike" spc="-1">
                <a:solidFill>
                  <a:srgbClr val="00B050"/>
                </a:solidFill>
                <a:latin typeface="Franklin Gothic Book"/>
              </a:rPr>
              <a:t> r </a:t>
            </a:r>
            <a:r>
              <a:rPr lang="en-US" sz="2600" b="1" strike="noStrike" spc="-1">
                <a:solidFill>
                  <a:srgbClr val="00B050"/>
                </a:solidFill>
                <a:latin typeface="Franklin Gothic Book"/>
              </a:rPr>
              <a:t>) } </a:t>
            </a:r>
            <a:endParaRPr lang="en-US" sz="2600" b="0" strike="noStrike" spc="-1">
              <a:latin typeface="Arial"/>
            </a:endParaRPr>
          </a:p>
          <a:p>
            <a:pPr marL="669960" indent="-324720" algn="just">
              <a:lnSpc>
                <a:spcPct val="130000"/>
              </a:lnSpc>
              <a:spcBef>
                <a:spcPts val="519"/>
              </a:spcBef>
            </a:pPr>
            <a:r>
              <a:rPr lang="en-US" sz="2600" b="0" strike="noStrike" spc="-1">
                <a:solidFill>
                  <a:srgbClr val="002600"/>
                </a:solidFill>
                <a:latin typeface="Franklin Gothic Book"/>
              </a:rPr>
              <a:t>Where </a:t>
            </a:r>
            <a:r>
              <a:rPr lang="en-US" sz="2600" b="0" i="1" strike="noStrike" spc="-1">
                <a:solidFill>
                  <a:srgbClr val="002600"/>
                </a:solidFill>
                <a:latin typeface="Franklin Gothic Book"/>
              </a:rPr>
              <a:t>tu</a:t>
            </a:r>
            <a:r>
              <a:rPr lang="en-US" sz="2600" b="0" strike="noStrike" spc="-1">
                <a:solidFill>
                  <a:srgbClr val="002600"/>
                </a:solidFill>
                <a:latin typeface="Franklin Gothic Book"/>
              </a:rPr>
              <a:t> means the concatenation of tuples </a:t>
            </a:r>
            <a:r>
              <a:rPr lang="en-US" sz="2600" b="0" i="1" strike="noStrike" spc="-1">
                <a:solidFill>
                  <a:srgbClr val="002600"/>
                </a:solidFill>
                <a:latin typeface="Franklin Gothic Book"/>
              </a:rPr>
              <a:t>t</a:t>
            </a:r>
            <a:r>
              <a:rPr lang="en-US" sz="2600" b="0" strike="noStrike" spc="-1">
                <a:solidFill>
                  <a:srgbClr val="002600"/>
                </a:solidFill>
                <a:latin typeface="Franklin Gothic Book"/>
              </a:rPr>
              <a:t> and </a:t>
            </a:r>
            <a:r>
              <a:rPr lang="en-US" sz="2600" b="0" i="1" strike="noStrike" spc="-1">
                <a:solidFill>
                  <a:srgbClr val="002600"/>
                </a:solidFill>
                <a:latin typeface="Franklin Gothic Book"/>
              </a:rPr>
              <a:t>u</a:t>
            </a:r>
            <a:r>
              <a:rPr lang="en-US" sz="2600" b="0" strike="noStrike" spc="-1">
                <a:solidFill>
                  <a:srgbClr val="002600"/>
                </a:solidFill>
                <a:latin typeface="Franklin Gothic Book"/>
              </a:rPr>
              <a:t> to produce a single tuple</a:t>
            </a:r>
            <a:endParaRPr lang="en-US" sz="2600" b="0" strike="noStrike" spc="-1">
              <a:latin typeface="Arial"/>
            </a:endParaRPr>
          </a:p>
          <a:p>
            <a:pPr marL="669960" indent="-324720" algn="just">
              <a:lnSpc>
                <a:spcPct val="130000"/>
              </a:lnSpc>
              <a:spcBef>
                <a:spcPts val="519"/>
              </a:spcBef>
            </a:pPr>
            <a:endParaRPr lang="en-US" sz="2600" b="0" strike="noStrike" spc="-1">
              <a:latin typeface="Arial"/>
            </a:endParaRPr>
          </a:p>
        </p:txBody>
      </p:sp>
      <p:sp>
        <p:nvSpPr>
          <p:cNvPr id="436" name="CustomShape 3"/>
          <p:cNvSpPr/>
          <p:nvPr/>
        </p:nvSpPr>
        <p:spPr>
          <a:xfrm>
            <a:off x="2590920" y="1297440"/>
            <a:ext cx="9691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  <a:spcBef>
                <a:spcPts val="1199"/>
              </a:spcBef>
            </a:pPr>
            <a:r>
              <a:rPr lang="en-US" sz="2400" b="1" i="1" strike="noStrike" spc="-1">
                <a:solidFill>
                  <a:srgbClr val="002600"/>
                </a:solidFill>
                <a:latin typeface="Times New Roman"/>
                <a:ea typeface="DejaVu Sans"/>
              </a:rPr>
              <a:t>r </a:t>
            </a:r>
            <a:r>
              <a:rPr lang="en-US" sz="2400" b="1" strike="noStrike" spc="-1">
                <a:solidFill>
                  <a:srgbClr val="002600"/>
                </a:solidFill>
                <a:latin typeface="Symbol"/>
                <a:ea typeface="DejaVu Sans"/>
              </a:rPr>
              <a:t></a:t>
            </a:r>
            <a:r>
              <a:rPr lang="en-US" sz="2400" b="1" strike="noStrike" spc="-1">
                <a:solidFill>
                  <a:srgbClr val="002600"/>
                </a:solidFill>
                <a:latin typeface="Times New Roman"/>
                <a:ea typeface="DejaVu Sans"/>
              </a:rPr>
              <a:t> </a:t>
            </a:r>
            <a:r>
              <a:rPr lang="en-US" sz="2400" b="1" i="1" strike="noStrike" spc="-1">
                <a:solidFill>
                  <a:srgbClr val="002600"/>
                </a:solidFill>
                <a:latin typeface="Times New Roman"/>
                <a:ea typeface="DejaVu Sans"/>
              </a:rPr>
              <a:t>s</a:t>
            </a:r>
            <a:r>
              <a:rPr lang="en-US" sz="2400" b="1" strike="noStrike" spc="-1">
                <a:solidFill>
                  <a:srgbClr val="002600"/>
                </a:solidFill>
                <a:latin typeface="Times New Roman"/>
                <a:ea typeface="DejaVu Sans"/>
              </a:rPr>
              <a:t> 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CustomShape 1"/>
          <p:cNvSpPr/>
          <p:nvPr/>
        </p:nvSpPr>
        <p:spPr>
          <a:xfrm>
            <a:off x="457200" y="277920"/>
            <a:ext cx="822888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002600"/>
                </a:solidFill>
                <a:latin typeface="Constantia"/>
              </a:rPr>
              <a:t>Division Operation – Example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438" name="CustomShape 2"/>
          <p:cNvSpPr/>
          <p:nvPr/>
        </p:nvSpPr>
        <p:spPr>
          <a:xfrm>
            <a:off x="838080" y="1079640"/>
            <a:ext cx="702864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839"/>
              </a:spcBef>
              <a:buClr>
                <a:srgbClr val="002600"/>
              </a:buClr>
              <a:buFont typeface="Monotype Sorts" charset="2"/>
              <a:buChar char=""/>
            </a:pPr>
            <a:r>
              <a:rPr lang="en-US" sz="2400" b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Relations </a:t>
            </a:r>
            <a:r>
              <a:rPr lang="en-US" sz="24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r, s</a:t>
            </a:r>
            <a:r>
              <a:rPr lang="en-US" sz="2400" b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: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439" name="CustomShape 3"/>
          <p:cNvSpPr/>
          <p:nvPr/>
        </p:nvSpPr>
        <p:spPr>
          <a:xfrm>
            <a:off x="838080" y="4876920"/>
            <a:ext cx="702864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839"/>
              </a:spcBef>
              <a:buClr>
                <a:srgbClr val="002600"/>
              </a:buClr>
              <a:buFont typeface="Monotype Sorts" charset="2"/>
              <a:buChar char=""/>
            </a:pPr>
            <a:r>
              <a:rPr lang="en-US" sz="24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r</a:t>
            </a:r>
            <a:r>
              <a:rPr lang="en-US" sz="2400" b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 </a:t>
            </a:r>
            <a:r>
              <a:rPr lang="en-US" sz="2400" b="1" strike="noStrike" spc="-1">
                <a:solidFill>
                  <a:srgbClr val="002600"/>
                </a:solidFill>
                <a:latin typeface="Symbol"/>
                <a:ea typeface="DejaVu Sans"/>
              </a:rPr>
              <a:t></a:t>
            </a:r>
            <a:r>
              <a:rPr lang="en-US" sz="2400" b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 </a:t>
            </a:r>
            <a:r>
              <a:rPr lang="en-US" sz="24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s</a:t>
            </a:r>
            <a:r>
              <a:rPr lang="en-US" sz="2400" b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: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440" name="CustomShape 4"/>
          <p:cNvSpPr/>
          <p:nvPr/>
        </p:nvSpPr>
        <p:spPr>
          <a:xfrm>
            <a:off x="2590920" y="4876920"/>
            <a:ext cx="456480" cy="456480"/>
          </a:xfrm>
          <a:prstGeom prst="rect">
            <a:avLst/>
          </a:prstGeom>
          <a:solidFill>
            <a:srgbClr val="92D050"/>
          </a:solidFill>
          <a:ln w="9360">
            <a:solidFill>
              <a:srgbClr val="00B05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41" name="CustomShape 5"/>
          <p:cNvSpPr/>
          <p:nvPr/>
        </p:nvSpPr>
        <p:spPr>
          <a:xfrm>
            <a:off x="5295960" y="1371600"/>
            <a:ext cx="456480" cy="456480"/>
          </a:xfrm>
          <a:prstGeom prst="rect">
            <a:avLst/>
          </a:prstGeom>
          <a:solidFill>
            <a:srgbClr val="92D050"/>
          </a:solidFill>
          <a:ln w="9360">
            <a:solidFill>
              <a:srgbClr val="00B05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B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42" name="CustomShape 6"/>
          <p:cNvSpPr/>
          <p:nvPr/>
        </p:nvSpPr>
        <p:spPr>
          <a:xfrm>
            <a:off x="2590920" y="5396040"/>
            <a:ext cx="456480" cy="761400"/>
          </a:xfrm>
          <a:prstGeom prst="rect">
            <a:avLst/>
          </a:prstGeom>
          <a:solidFill>
            <a:srgbClr val="92D050"/>
          </a:solidFill>
          <a:ln w="9360">
            <a:solidFill>
              <a:srgbClr val="00B05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5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Symbol"/>
                <a:ea typeface="DejaVu Sans"/>
              </a:rPr>
              <a:t>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Symbol"/>
                <a:ea typeface="DejaVu Sans"/>
              </a:rPr>
              <a:t>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43" name="CustomShape 7"/>
          <p:cNvSpPr/>
          <p:nvPr/>
        </p:nvSpPr>
        <p:spPr>
          <a:xfrm>
            <a:off x="5295960" y="1905120"/>
            <a:ext cx="456480" cy="761400"/>
          </a:xfrm>
          <a:prstGeom prst="rect">
            <a:avLst/>
          </a:prstGeom>
          <a:solidFill>
            <a:srgbClr val="92D050"/>
          </a:solidFill>
          <a:ln w="9360">
            <a:solidFill>
              <a:srgbClr val="00B05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5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44" name="CustomShape 8"/>
          <p:cNvSpPr/>
          <p:nvPr/>
        </p:nvSpPr>
        <p:spPr>
          <a:xfrm>
            <a:off x="3467160" y="1219320"/>
            <a:ext cx="456480" cy="532800"/>
          </a:xfrm>
          <a:prstGeom prst="rect">
            <a:avLst/>
          </a:prstGeom>
          <a:solidFill>
            <a:srgbClr val="92D050"/>
          </a:solidFill>
          <a:ln w="9360">
            <a:solidFill>
              <a:srgbClr val="00B05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45" name="CustomShape 9"/>
          <p:cNvSpPr/>
          <p:nvPr/>
        </p:nvSpPr>
        <p:spPr>
          <a:xfrm>
            <a:off x="3924360" y="1219320"/>
            <a:ext cx="456480" cy="532800"/>
          </a:xfrm>
          <a:prstGeom prst="rect">
            <a:avLst/>
          </a:prstGeom>
          <a:solidFill>
            <a:srgbClr val="92D050"/>
          </a:solidFill>
          <a:ln w="9360">
            <a:solidFill>
              <a:srgbClr val="00B05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B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46" name="CustomShape 10"/>
          <p:cNvSpPr/>
          <p:nvPr/>
        </p:nvSpPr>
        <p:spPr>
          <a:xfrm>
            <a:off x="3467160" y="1828800"/>
            <a:ext cx="456480" cy="3123360"/>
          </a:xfrm>
          <a:prstGeom prst="rect">
            <a:avLst/>
          </a:prstGeom>
          <a:solidFill>
            <a:srgbClr val="92D050"/>
          </a:solidFill>
          <a:ln w="9360">
            <a:solidFill>
              <a:srgbClr val="00B05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Symbol"/>
                <a:ea typeface="DejaVu Sans"/>
              </a:rPr>
              <a:t>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Symbol"/>
                <a:ea typeface="DejaVu Sans"/>
              </a:rPr>
              <a:t>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Symbol"/>
                <a:ea typeface="DejaVu Sans"/>
              </a:rPr>
              <a:t>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Symbol"/>
                <a:ea typeface="DejaVu Sans"/>
              </a:rPr>
              <a:t>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Symbol"/>
                <a:ea typeface="DejaVu Sans"/>
              </a:rPr>
              <a:t>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Symbol"/>
                <a:ea typeface="DejaVu Sans"/>
              </a:rPr>
              <a:t>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Symbol"/>
                <a:ea typeface="DejaVu Sans"/>
              </a:rPr>
              <a:t>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Symbol"/>
                <a:ea typeface="DejaVu Sans"/>
              </a:rPr>
              <a:t>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Symbol"/>
                <a:ea typeface="DejaVu Sans"/>
              </a:rPr>
              <a:t>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Symbol"/>
                <a:ea typeface="DejaVu Sans"/>
              </a:rPr>
              <a:t>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Symbol"/>
                <a:ea typeface="DejaVu Sans"/>
              </a:rPr>
              <a:t>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47" name="CustomShape 11"/>
          <p:cNvSpPr/>
          <p:nvPr/>
        </p:nvSpPr>
        <p:spPr>
          <a:xfrm>
            <a:off x="3924360" y="1828800"/>
            <a:ext cx="456480" cy="3123360"/>
          </a:xfrm>
          <a:prstGeom prst="rect">
            <a:avLst/>
          </a:prstGeom>
          <a:solidFill>
            <a:srgbClr val="92D050"/>
          </a:solidFill>
          <a:ln w="9360">
            <a:solidFill>
              <a:srgbClr val="00B05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3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3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4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6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48" name="CustomShape 12"/>
          <p:cNvSpPr/>
          <p:nvPr/>
        </p:nvSpPr>
        <p:spPr>
          <a:xfrm>
            <a:off x="3736800" y="4907520"/>
            <a:ext cx="3301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  <a:spcBef>
                <a:spcPts val="1199"/>
              </a:spcBef>
            </a:pPr>
            <a:r>
              <a:rPr lang="en-US" sz="24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r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449" name="CustomShape 13"/>
          <p:cNvSpPr/>
          <p:nvPr/>
        </p:nvSpPr>
        <p:spPr>
          <a:xfrm>
            <a:off x="5340600" y="2697840"/>
            <a:ext cx="36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  <a:spcBef>
                <a:spcPts val="1199"/>
              </a:spcBef>
            </a:pPr>
            <a:r>
              <a:rPr lang="en-US" sz="24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s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CustomShape 1"/>
          <p:cNvSpPr/>
          <p:nvPr/>
        </p:nvSpPr>
        <p:spPr>
          <a:xfrm>
            <a:off x="457200" y="277920"/>
            <a:ext cx="822888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002600"/>
                </a:solidFill>
                <a:latin typeface="Constantia"/>
              </a:rPr>
              <a:t>Another Division Example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451" name="CustomShape 2"/>
          <p:cNvSpPr/>
          <p:nvPr/>
        </p:nvSpPr>
        <p:spPr>
          <a:xfrm>
            <a:off x="2705040" y="1371600"/>
            <a:ext cx="456480" cy="532800"/>
          </a:xfrm>
          <a:prstGeom prst="rect">
            <a:avLst/>
          </a:prstGeom>
          <a:solidFill>
            <a:srgbClr val="92D050"/>
          </a:solidFill>
          <a:ln w="9360">
            <a:solidFill>
              <a:srgbClr val="00B05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52" name="CustomShape 3"/>
          <p:cNvSpPr/>
          <p:nvPr/>
        </p:nvSpPr>
        <p:spPr>
          <a:xfrm>
            <a:off x="3162240" y="1371600"/>
            <a:ext cx="456480" cy="532800"/>
          </a:xfrm>
          <a:prstGeom prst="rect">
            <a:avLst/>
          </a:prstGeom>
          <a:solidFill>
            <a:srgbClr val="92D050"/>
          </a:solidFill>
          <a:ln w="9360">
            <a:solidFill>
              <a:srgbClr val="00B05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B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53" name="CustomShape 4"/>
          <p:cNvSpPr/>
          <p:nvPr/>
        </p:nvSpPr>
        <p:spPr>
          <a:xfrm>
            <a:off x="2705040" y="1981080"/>
            <a:ext cx="456480" cy="2208960"/>
          </a:xfrm>
          <a:prstGeom prst="rect">
            <a:avLst/>
          </a:prstGeom>
          <a:solidFill>
            <a:srgbClr val="92D050"/>
          </a:solidFill>
          <a:ln w="9360">
            <a:solidFill>
              <a:srgbClr val="00B05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Symbol"/>
                <a:ea typeface="DejaVu Sans"/>
              </a:rPr>
              <a:t>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Symbol"/>
                <a:ea typeface="DejaVu Sans"/>
              </a:rPr>
              <a:t>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Symbol"/>
                <a:ea typeface="DejaVu Sans"/>
              </a:rPr>
              <a:t>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Symbol"/>
                <a:ea typeface="DejaVu Sans"/>
              </a:rPr>
              <a:t>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Symbol"/>
                <a:ea typeface="DejaVu Sans"/>
              </a:rPr>
              <a:t>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Symbol"/>
                <a:ea typeface="DejaVu Sans"/>
              </a:rPr>
              <a:t>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Symbol"/>
                <a:ea typeface="DejaVu Sans"/>
              </a:rPr>
              <a:t>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Symbol"/>
                <a:ea typeface="DejaVu Sans"/>
              </a:rPr>
              <a:t>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54" name="CustomShape 5"/>
          <p:cNvSpPr/>
          <p:nvPr/>
        </p:nvSpPr>
        <p:spPr>
          <a:xfrm>
            <a:off x="3162240" y="1981080"/>
            <a:ext cx="456480" cy="2208960"/>
          </a:xfrm>
          <a:prstGeom prst="rect">
            <a:avLst/>
          </a:prstGeom>
          <a:solidFill>
            <a:srgbClr val="92D050"/>
          </a:solidFill>
          <a:ln w="9360">
            <a:solidFill>
              <a:srgbClr val="00B05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a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a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a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a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a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a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a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55" name="CustomShape 6"/>
          <p:cNvSpPr/>
          <p:nvPr/>
        </p:nvSpPr>
        <p:spPr>
          <a:xfrm>
            <a:off x="3619440" y="1371600"/>
            <a:ext cx="456480" cy="532800"/>
          </a:xfrm>
          <a:prstGeom prst="rect">
            <a:avLst/>
          </a:prstGeom>
          <a:solidFill>
            <a:srgbClr val="92D050"/>
          </a:solidFill>
          <a:ln w="9360">
            <a:solidFill>
              <a:srgbClr val="00B05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C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56" name="CustomShape 7"/>
          <p:cNvSpPr/>
          <p:nvPr/>
        </p:nvSpPr>
        <p:spPr>
          <a:xfrm>
            <a:off x="4076640" y="1371600"/>
            <a:ext cx="456480" cy="532800"/>
          </a:xfrm>
          <a:prstGeom prst="rect">
            <a:avLst/>
          </a:prstGeom>
          <a:solidFill>
            <a:srgbClr val="92D050"/>
          </a:solidFill>
          <a:ln w="9360">
            <a:solidFill>
              <a:srgbClr val="00B05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57" name="CustomShape 8"/>
          <p:cNvSpPr/>
          <p:nvPr/>
        </p:nvSpPr>
        <p:spPr>
          <a:xfrm>
            <a:off x="3619440" y="1981080"/>
            <a:ext cx="456480" cy="2208960"/>
          </a:xfrm>
          <a:prstGeom prst="rect">
            <a:avLst/>
          </a:prstGeom>
          <a:solidFill>
            <a:srgbClr val="92D050"/>
          </a:solidFill>
          <a:ln w="9360">
            <a:solidFill>
              <a:srgbClr val="00B05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Symbol"/>
                <a:ea typeface="DejaVu Sans"/>
              </a:rPr>
              <a:t>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Symbol"/>
                <a:ea typeface="DejaVu Sans"/>
              </a:rPr>
              <a:t>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Symbol"/>
                <a:ea typeface="DejaVu Sans"/>
              </a:rPr>
              <a:t>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Symbol"/>
                <a:ea typeface="DejaVu Sans"/>
              </a:rPr>
              <a:t>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Symbol"/>
                <a:ea typeface="DejaVu Sans"/>
              </a:rPr>
              <a:t>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Symbol"/>
                <a:ea typeface="DejaVu Sans"/>
              </a:rPr>
              <a:t>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Symbol"/>
                <a:ea typeface="DejaVu Sans"/>
              </a:rPr>
              <a:t>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Symbol"/>
                <a:ea typeface="DejaVu Sans"/>
              </a:rPr>
              <a:t>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58" name="CustomShape 9"/>
          <p:cNvSpPr/>
          <p:nvPr/>
        </p:nvSpPr>
        <p:spPr>
          <a:xfrm>
            <a:off x="4076640" y="1981080"/>
            <a:ext cx="456480" cy="2208960"/>
          </a:xfrm>
          <a:prstGeom prst="rect">
            <a:avLst/>
          </a:prstGeom>
          <a:solidFill>
            <a:srgbClr val="92D050"/>
          </a:solidFill>
          <a:ln w="9360">
            <a:solidFill>
              <a:srgbClr val="00B05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a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a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b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a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b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a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b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b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59" name="CustomShape 10"/>
          <p:cNvSpPr/>
          <p:nvPr/>
        </p:nvSpPr>
        <p:spPr>
          <a:xfrm>
            <a:off x="4533840" y="1371600"/>
            <a:ext cx="456480" cy="532800"/>
          </a:xfrm>
          <a:prstGeom prst="rect">
            <a:avLst/>
          </a:prstGeom>
          <a:solidFill>
            <a:srgbClr val="92D050"/>
          </a:solidFill>
          <a:ln w="9360">
            <a:solidFill>
              <a:srgbClr val="00B05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60" name="CustomShape 11"/>
          <p:cNvSpPr/>
          <p:nvPr/>
        </p:nvSpPr>
        <p:spPr>
          <a:xfrm>
            <a:off x="4533840" y="1981080"/>
            <a:ext cx="456480" cy="2208960"/>
          </a:xfrm>
          <a:prstGeom prst="rect">
            <a:avLst/>
          </a:prstGeom>
          <a:solidFill>
            <a:srgbClr val="92D050"/>
          </a:solidFill>
          <a:ln w="9360">
            <a:solidFill>
              <a:srgbClr val="00B05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3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61" name="CustomShape 12"/>
          <p:cNvSpPr/>
          <p:nvPr/>
        </p:nvSpPr>
        <p:spPr>
          <a:xfrm>
            <a:off x="419040" y="1204920"/>
            <a:ext cx="2285280" cy="69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839"/>
              </a:spcBef>
              <a:buClr>
                <a:srgbClr val="002600"/>
              </a:buClr>
              <a:buFont typeface="Monotype Sorts" charset="2"/>
              <a:buChar char=""/>
            </a:pPr>
            <a:r>
              <a:rPr lang="en-US" sz="2400" b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Relations </a:t>
            </a:r>
            <a:r>
              <a:rPr lang="en-US" sz="24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r, s</a:t>
            </a:r>
            <a:r>
              <a:rPr lang="en-US" sz="2400" b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: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462" name="CustomShape 13"/>
          <p:cNvSpPr/>
          <p:nvPr/>
        </p:nvSpPr>
        <p:spPr>
          <a:xfrm>
            <a:off x="838080" y="4660920"/>
            <a:ext cx="129456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839"/>
              </a:spcBef>
              <a:buClr>
                <a:srgbClr val="002600"/>
              </a:buClr>
              <a:buFont typeface="Monotype Sorts" charset="2"/>
              <a:buChar char=""/>
            </a:pPr>
            <a:r>
              <a:rPr lang="en-US" sz="24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r</a:t>
            </a:r>
            <a:r>
              <a:rPr lang="en-US" sz="2400" b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 </a:t>
            </a:r>
            <a:r>
              <a:rPr lang="en-US" sz="2400" b="1" strike="noStrike" spc="-1">
                <a:solidFill>
                  <a:srgbClr val="002600"/>
                </a:solidFill>
                <a:latin typeface="Symbol"/>
                <a:ea typeface="DejaVu Sans"/>
              </a:rPr>
              <a:t></a:t>
            </a:r>
            <a:r>
              <a:rPr lang="en-US" sz="2400" b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 </a:t>
            </a:r>
            <a:r>
              <a:rPr lang="en-US" sz="24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s</a:t>
            </a:r>
            <a:r>
              <a:rPr lang="en-US" sz="2400" b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: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463" name="CustomShape 14"/>
          <p:cNvSpPr/>
          <p:nvPr/>
        </p:nvSpPr>
        <p:spPr>
          <a:xfrm>
            <a:off x="6095880" y="1371600"/>
            <a:ext cx="456480" cy="532800"/>
          </a:xfrm>
          <a:prstGeom prst="rect">
            <a:avLst/>
          </a:prstGeom>
          <a:solidFill>
            <a:srgbClr val="92D050"/>
          </a:solidFill>
          <a:ln w="9360">
            <a:solidFill>
              <a:srgbClr val="00B05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64" name="CustomShape 15"/>
          <p:cNvSpPr/>
          <p:nvPr/>
        </p:nvSpPr>
        <p:spPr>
          <a:xfrm>
            <a:off x="6095880" y="1981080"/>
            <a:ext cx="456480" cy="532800"/>
          </a:xfrm>
          <a:prstGeom prst="rect">
            <a:avLst/>
          </a:prstGeom>
          <a:solidFill>
            <a:srgbClr val="92D050"/>
          </a:solidFill>
          <a:ln w="9360">
            <a:solidFill>
              <a:srgbClr val="00B05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a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b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65" name="CustomShape 16"/>
          <p:cNvSpPr/>
          <p:nvPr/>
        </p:nvSpPr>
        <p:spPr>
          <a:xfrm>
            <a:off x="6553080" y="1371600"/>
            <a:ext cx="456480" cy="532800"/>
          </a:xfrm>
          <a:prstGeom prst="rect">
            <a:avLst/>
          </a:prstGeom>
          <a:solidFill>
            <a:srgbClr val="92D050"/>
          </a:solidFill>
          <a:ln w="9360">
            <a:solidFill>
              <a:srgbClr val="00B05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66" name="CustomShape 17"/>
          <p:cNvSpPr/>
          <p:nvPr/>
        </p:nvSpPr>
        <p:spPr>
          <a:xfrm>
            <a:off x="6553080" y="1981080"/>
            <a:ext cx="456480" cy="532800"/>
          </a:xfrm>
          <a:prstGeom prst="rect">
            <a:avLst/>
          </a:prstGeom>
          <a:solidFill>
            <a:srgbClr val="92D050"/>
          </a:solidFill>
          <a:ln w="9360">
            <a:solidFill>
              <a:srgbClr val="00B05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67" name="CustomShape 18"/>
          <p:cNvSpPr/>
          <p:nvPr/>
        </p:nvSpPr>
        <p:spPr>
          <a:xfrm>
            <a:off x="3505320" y="4800600"/>
            <a:ext cx="456480" cy="532800"/>
          </a:xfrm>
          <a:prstGeom prst="rect">
            <a:avLst/>
          </a:prstGeom>
          <a:solidFill>
            <a:srgbClr val="92D050"/>
          </a:solidFill>
          <a:ln w="9360">
            <a:solidFill>
              <a:srgbClr val="00B05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68" name="CustomShape 19"/>
          <p:cNvSpPr/>
          <p:nvPr/>
        </p:nvSpPr>
        <p:spPr>
          <a:xfrm>
            <a:off x="3962520" y="4800600"/>
            <a:ext cx="456480" cy="532800"/>
          </a:xfrm>
          <a:prstGeom prst="rect">
            <a:avLst/>
          </a:prstGeom>
          <a:solidFill>
            <a:srgbClr val="92D050"/>
          </a:solidFill>
          <a:ln w="9360">
            <a:solidFill>
              <a:srgbClr val="00B05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B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69" name="CustomShape 20"/>
          <p:cNvSpPr/>
          <p:nvPr/>
        </p:nvSpPr>
        <p:spPr>
          <a:xfrm>
            <a:off x="3505320" y="5410080"/>
            <a:ext cx="456480" cy="608760"/>
          </a:xfrm>
          <a:prstGeom prst="rect">
            <a:avLst/>
          </a:prstGeom>
          <a:solidFill>
            <a:srgbClr val="92D050"/>
          </a:solidFill>
          <a:ln w="9360">
            <a:solidFill>
              <a:srgbClr val="00B05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Symbol"/>
                <a:ea typeface="DejaVu Sans"/>
              </a:rPr>
              <a:t>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Symbol"/>
                <a:ea typeface="DejaVu Sans"/>
              </a:rPr>
              <a:t>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70" name="CustomShape 21"/>
          <p:cNvSpPr/>
          <p:nvPr/>
        </p:nvSpPr>
        <p:spPr>
          <a:xfrm>
            <a:off x="3962520" y="5410080"/>
            <a:ext cx="456480" cy="608760"/>
          </a:xfrm>
          <a:prstGeom prst="rect">
            <a:avLst/>
          </a:prstGeom>
          <a:solidFill>
            <a:srgbClr val="92D050"/>
          </a:solidFill>
          <a:ln w="9360">
            <a:solidFill>
              <a:srgbClr val="00B05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a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71" name="CustomShape 22"/>
          <p:cNvSpPr/>
          <p:nvPr/>
        </p:nvSpPr>
        <p:spPr>
          <a:xfrm>
            <a:off x="4419720" y="4800600"/>
            <a:ext cx="456480" cy="532800"/>
          </a:xfrm>
          <a:prstGeom prst="rect">
            <a:avLst/>
          </a:prstGeom>
          <a:solidFill>
            <a:srgbClr val="92D050"/>
          </a:solidFill>
          <a:ln w="9360">
            <a:solidFill>
              <a:srgbClr val="00B05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C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72" name="CustomShape 23"/>
          <p:cNvSpPr/>
          <p:nvPr/>
        </p:nvSpPr>
        <p:spPr>
          <a:xfrm>
            <a:off x="4419720" y="5410080"/>
            <a:ext cx="456480" cy="608760"/>
          </a:xfrm>
          <a:prstGeom prst="rect">
            <a:avLst/>
          </a:prstGeom>
          <a:solidFill>
            <a:srgbClr val="92D050"/>
          </a:solidFill>
          <a:ln w="9360">
            <a:solidFill>
              <a:srgbClr val="00B05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Symbol"/>
                <a:ea typeface="DejaVu Sans"/>
              </a:rPr>
              <a:t>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Symbol"/>
                <a:ea typeface="DejaVu Sans"/>
              </a:rPr>
              <a:t>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73" name="CustomShape 24"/>
          <p:cNvSpPr/>
          <p:nvPr/>
        </p:nvSpPr>
        <p:spPr>
          <a:xfrm>
            <a:off x="3584520" y="4158360"/>
            <a:ext cx="3301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  <a:spcBef>
                <a:spcPts val="1199"/>
              </a:spcBef>
            </a:pPr>
            <a:r>
              <a:rPr lang="en-US" sz="24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r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474" name="CustomShape 25"/>
          <p:cNvSpPr/>
          <p:nvPr/>
        </p:nvSpPr>
        <p:spPr>
          <a:xfrm>
            <a:off x="6369480" y="2483640"/>
            <a:ext cx="36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  <a:spcBef>
                <a:spcPts val="1199"/>
              </a:spcBef>
            </a:pPr>
            <a:r>
              <a:rPr lang="en-US" sz="24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s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CustomShape 1"/>
          <p:cNvSpPr/>
          <p:nvPr/>
        </p:nvSpPr>
        <p:spPr>
          <a:xfrm>
            <a:off x="457200" y="277920"/>
            <a:ext cx="822888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002600"/>
                </a:solidFill>
                <a:latin typeface="Constantia"/>
              </a:rPr>
              <a:t>Division Operation (Cont.)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476" name="CustomShape 2"/>
          <p:cNvSpPr/>
          <p:nvPr/>
        </p:nvSpPr>
        <p:spPr>
          <a:xfrm>
            <a:off x="457200" y="1077840"/>
            <a:ext cx="8152560" cy="501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CC9933"/>
              </a:buClr>
              <a:buSzPct val="65000"/>
              <a:buFont typeface="Wingdings" charset="2"/>
              <a:buChar char=""/>
            </a:pPr>
            <a:r>
              <a:rPr lang="en-US" sz="2400" b="0" strike="noStrike" spc="-1">
                <a:solidFill>
                  <a:srgbClr val="002600"/>
                </a:solidFill>
                <a:latin typeface="Franklin Gothic Book"/>
              </a:rPr>
              <a:t>Property </a:t>
            </a:r>
            <a:endParaRPr lang="en-US" sz="2400" b="0" strike="noStrike" spc="-1">
              <a:latin typeface="Arial"/>
            </a:endParaRPr>
          </a:p>
          <a:p>
            <a:pPr marL="669960" lvl="1" indent="-324720">
              <a:lnSpc>
                <a:spcPct val="100000"/>
              </a:lnSpc>
              <a:spcBef>
                <a:spcPts val="479"/>
              </a:spcBef>
              <a:buClr>
                <a:srgbClr val="8F9967"/>
              </a:buClr>
              <a:buSzPct val="6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002600"/>
                </a:solidFill>
                <a:latin typeface="Franklin Gothic Book"/>
              </a:rPr>
              <a:t>Let </a:t>
            </a:r>
            <a:r>
              <a:rPr lang="en-US" sz="2400" b="0" i="1" strike="noStrike" spc="-1">
                <a:solidFill>
                  <a:srgbClr val="002600"/>
                </a:solidFill>
                <a:latin typeface="Franklin Gothic Book"/>
              </a:rPr>
              <a:t>q = r  </a:t>
            </a:r>
            <a:r>
              <a:rPr lang="en-US" sz="2400" b="0" strike="noStrike" spc="-1">
                <a:solidFill>
                  <a:srgbClr val="002600"/>
                </a:solidFill>
                <a:latin typeface="Symbol"/>
              </a:rPr>
              <a:t></a:t>
            </a:r>
            <a:r>
              <a:rPr lang="en-US" sz="2400" b="0" i="1" strike="noStrike" spc="-1">
                <a:solidFill>
                  <a:srgbClr val="002600"/>
                </a:solidFill>
                <a:latin typeface="Franklin Gothic Book"/>
              </a:rPr>
              <a:t> s</a:t>
            </a:r>
            <a:endParaRPr lang="en-US" sz="2400" b="0" strike="noStrike" spc="-1">
              <a:latin typeface="Arial"/>
            </a:endParaRPr>
          </a:p>
          <a:p>
            <a:pPr marL="669960" lvl="1" indent="-324720">
              <a:lnSpc>
                <a:spcPct val="100000"/>
              </a:lnSpc>
              <a:spcBef>
                <a:spcPts val="479"/>
              </a:spcBef>
              <a:buClr>
                <a:srgbClr val="8F9967"/>
              </a:buClr>
              <a:buSzPct val="6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002600"/>
                </a:solidFill>
                <a:latin typeface="Franklin Gothic Book"/>
              </a:rPr>
              <a:t>Then </a:t>
            </a:r>
            <a:r>
              <a:rPr lang="en-US" sz="2400" b="0" i="1" strike="noStrike" spc="-1">
                <a:solidFill>
                  <a:srgbClr val="002600"/>
                </a:solidFill>
                <a:latin typeface="Franklin Gothic Book"/>
              </a:rPr>
              <a:t>q</a:t>
            </a:r>
            <a:r>
              <a:rPr lang="en-US" sz="2400" b="0" strike="noStrike" spc="-1">
                <a:solidFill>
                  <a:srgbClr val="002600"/>
                </a:solidFill>
                <a:latin typeface="Franklin Gothic Book"/>
              </a:rPr>
              <a:t> is the largest relation satisfying </a:t>
            </a:r>
            <a:r>
              <a:rPr lang="en-US" sz="2400" b="0" i="1" strike="noStrike" spc="-1">
                <a:solidFill>
                  <a:srgbClr val="002600"/>
                </a:solidFill>
                <a:latin typeface="Franklin Gothic Book"/>
              </a:rPr>
              <a:t>q</a:t>
            </a:r>
            <a:r>
              <a:rPr lang="en-US" sz="2400" b="0" strike="noStrike" spc="-1">
                <a:solidFill>
                  <a:srgbClr val="002600"/>
                </a:solidFill>
                <a:latin typeface="Franklin Gothic Book"/>
              </a:rPr>
              <a:t> x </a:t>
            </a:r>
            <a:r>
              <a:rPr lang="en-US" sz="2400" b="0" i="1" strike="noStrike" spc="-1">
                <a:solidFill>
                  <a:srgbClr val="002600"/>
                </a:solidFill>
                <a:latin typeface="Franklin Gothic Book"/>
              </a:rPr>
              <a:t>s</a:t>
            </a:r>
            <a:r>
              <a:rPr lang="en-US" sz="2400" b="0" strike="noStrike" spc="-1">
                <a:solidFill>
                  <a:srgbClr val="002600"/>
                </a:solidFill>
                <a:latin typeface="Franklin Gothic Book"/>
              </a:rPr>
              <a:t>  </a:t>
            </a:r>
            <a:r>
              <a:rPr lang="en-US" sz="2400" b="0" strike="noStrike" spc="-1">
                <a:solidFill>
                  <a:srgbClr val="002600"/>
                </a:solidFill>
                <a:latin typeface="Symbol"/>
              </a:rPr>
              <a:t></a:t>
            </a:r>
            <a:r>
              <a:rPr lang="en-US" sz="2400" b="0" strike="noStrike" spc="-1">
                <a:solidFill>
                  <a:srgbClr val="002600"/>
                </a:solidFill>
                <a:latin typeface="Franklin Gothic Book"/>
              </a:rPr>
              <a:t> </a:t>
            </a:r>
            <a:r>
              <a:rPr lang="en-US" sz="2400" b="0" i="1" strike="noStrike" spc="-1">
                <a:solidFill>
                  <a:srgbClr val="002600"/>
                </a:solidFill>
                <a:latin typeface="Franklin Gothic Book"/>
              </a:rPr>
              <a:t>r</a:t>
            </a: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120000"/>
              </a:lnSpc>
              <a:spcBef>
                <a:spcPts val="479"/>
              </a:spcBef>
              <a:buClr>
                <a:srgbClr val="CC9933"/>
              </a:buClr>
              <a:buSzPct val="65000"/>
              <a:buFont typeface="Wingdings" charset="2"/>
              <a:buChar char=""/>
            </a:pPr>
            <a:r>
              <a:rPr lang="en-US" sz="2400" b="0" strike="noStrike" spc="-1">
                <a:solidFill>
                  <a:srgbClr val="00B050"/>
                </a:solidFill>
                <a:latin typeface="Franklin Gothic Book"/>
              </a:rPr>
              <a:t>Definition in terms of the basic algebra operation</a:t>
            </a:r>
            <a:r>
              <a:t/>
            </a:r>
            <a:br/>
            <a:r>
              <a:rPr lang="en-US" sz="2400" b="0" strike="noStrike" spc="-1">
                <a:solidFill>
                  <a:srgbClr val="00B050"/>
                </a:solidFill>
                <a:latin typeface="Franklin Gothic Book"/>
              </a:rPr>
              <a:t>Let </a:t>
            </a:r>
            <a:r>
              <a:rPr lang="en-US" sz="2400" b="0" i="1" strike="noStrike" spc="-1">
                <a:solidFill>
                  <a:srgbClr val="00B050"/>
                </a:solidFill>
                <a:latin typeface="Franklin Gothic Book"/>
              </a:rPr>
              <a:t>r(R)</a:t>
            </a:r>
            <a:r>
              <a:rPr lang="en-US" sz="2400" b="0" strike="noStrike" spc="-1">
                <a:solidFill>
                  <a:srgbClr val="00B050"/>
                </a:solidFill>
                <a:latin typeface="Franklin Gothic Book"/>
              </a:rPr>
              <a:t> and </a:t>
            </a:r>
            <a:r>
              <a:rPr lang="en-US" sz="2400" b="0" i="1" strike="noStrike" spc="-1">
                <a:solidFill>
                  <a:srgbClr val="00B050"/>
                </a:solidFill>
                <a:latin typeface="Franklin Gothic Book"/>
              </a:rPr>
              <a:t>s(S)</a:t>
            </a:r>
            <a:r>
              <a:rPr lang="en-US" sz="2400" b="0" strike="noStrike" spc="-1">
                <a:solidFill>
                  <a:srgbClr val="00B050"/>
                </a:solidFill>
                <a:latin typeface="Franklin Gothic Book"/>
              </a:rPr>
              <a:t> be relations, and let </a:t>
            </a:r>
            <a:r>
              <a:rPr lang="en-US" sz="2400" b="0" i="1" strike="noStrike" spc="-1">
                <a:solidFill>
                  <a:srgbClr val="00B050"/>
                </a:solidFill>
                <a:latin typeface="Franklin Gothic Book"/>
              </a:rPr>
              <a:t>S </a:t>
            </a:r>
            <a:r>
              <a:rPr lang="en-US" sz="2400" b="0" strike="noStrike" spc="-1">
                <a:solidFill>
                  <a:srgbClr val="00B050"/>
                </a:solidFill>
                <a:latin typeface="Franklin Gothic Book"/>
              </a:rPr>
              <a:t> </a:t>
            </a:r>
            <a:r>
              <a:rPr lang="en-US" sz="2400" b="0" strike="noStrike" spc="-1">
                <a:solidFill>
                  <a:srgbClr val="00B050"/>
                </a:solidFill>
                <a:latin typeface="Symbol"/>
              </a:rPr>
              <a:t></a:t>
            </a:r>
            <a:r>
              <a:rPr lang="en-US" sz="2400" b="0" strike="noStrike" spc="-1">
                <a:solidFill>
                  <a:srgbClr val="00B050"/>
                </a:solidFill>
                <a:latin typeface="Franklin Gothic Book"/>
              </a:rPr>
              <a:t> </a:t>
            </a:r>
            <a:r>
              <a:rPr lang="en-US" sz="2400" b="0" i="1" strike="noStrike" spc="-1">
                <a:solidFill>
                  <a:srgbClr val="00B050"/>
                </a:solidFill>
                <a:latin typeface="Franklin Gothic Book"/>
              </a:rPr>
              <a:t>R</a:t>
            </a: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</a:pPr>
            <a:r>
              <a:rPr lang="en-US" sz="2400" b="0" strike="noStrike" spc="-1">
                <a:solidFill>
                  <a:srgbClr val="00B050"/>
                </a:solidFill>
                <a:latin typeface="Franklin Gothic Book"/>
              </a:rPr>
              <a:t>		</a:t>
            </a:r>
            <a:r>
              <a:rPr lang="en-US" sz="2400" b="1" i="1" strike="noStrike" spc="-1">
                <a:solidFill>
                  <a:srgbClr val="00B050"/>
                </a:solidFill>
                <a:latin typeface="Franklin Gothic Book"/>
              </a:rPr>
              <a:t>r</a:t>
            </a:r>
            <a:r>
              <a:rPr lang="en-US" sz="2400" b="1" strike="noStrike" spc="-1">
                <a:solidFill>
                  <a:srgbClr val="00B050"/>
                </a:solidFill>
                <a:latin typeface="Franklin Gothic Book"/>
              </a:rPr>
              <a:t> </a:t>
            </a:r>
            <a:r>
              <a:rPr lang="en-US" sz="2400" b="1" strike="noStrike" spc="-1">
                <a:solidFill>
                  <a:srgbClr val="00B050"/>
                </a:solidFill>
                <a:latin typeface="Symbol"/>
              </a:rPr>
              <a:t></a:t>
            </a:r>
            <a:r>
              <a:rPr lang="en-US" sz="2400" b="1" strike="noStrike" spc="-1">
                <a:solidFill>
                  <a:srgbClr val="00B050"/>
                </a:solidFill>
                <a:latin typeface="Franklin Gothic Book"/>
              </a:rPr>
              <a:t> </a:t>
            </a:r>
            <a:r>
              <a:rPr lang="en-US" sz="2400" b="1" i="1" strike="noStrike" spc="-1">
                <a:solidFill>
                  <a:srgbClr val="00B050"/>
                </a:solidFill>
                <a:latin typeface="Franklin Gothic Book"/>
              </a:rPr>
              <a:t>s</a:t>
            </a:r>
            <a:r>
              <a:rPr lang="en-US" sz="2400" b="1" strike="noStrike" spc="-1">
                <a:solidFill>
                  <a:srgbClr val="00B050"/>
                </a:solidFill>
                <a:latin typeface="Franklin Gothic Book"/>
              </a:rPr>
              <a:t> = </a:t>
            </a:r>
            <a:r>
              <a:rPr lang="en-US" sz="2400" b="1" strike="noStrike" spc="-1">
                <a:solidFill>
                  <a:srgbClr val="00B050"/>
                </a:solidFill>
                <a:latin typeface="Symbol"/>
              </a:rPr>
              <a:t></a:t>
            </a:r>
            <a:r>
              <a:rPr lang="en-US" sz="2400" b="1" i="1" strike="noStrike" spc="-1" baseline="-25000">
                <a:solidFill>
                  <a:srgbClr val="00B050"/>
                </a:solidFill>
                <a:latin typeface="Franklin Gothic Book"/>
              </a:rPr>
              <a:t>R-S</a:t>
            </a:r>
            <a:r>
              <a:rPr lang="en-US" sz="2400" b="1" strike="noStrike" spc="-1">
                <a:solidFill>
                  <a:srgbClr val="00B050"/>
                </a:solidFill>
                <a:latin typeface="Franklin Gothic Book"/>
              </a:rPr>
              <a:t> (</a:t>
            </a:r>
            <a:r>
              <a:rPr lang="en-US" sz="2400" b="1" i="1" strike="noStrike" spc="-1">
                <a:solidFill>
                  <a:srgbClr val="00B050"/>
                </a:solidFill>
                <a:latin typeface="Franklin Gothic Book"/>
              </a:rPr>
              <a:t>r </a:t>
            </a:r>
            <a:r>
              <a:rPr lang="en-US" sz="2400" b="1" strike="noStrike" spc="-1">
                <a:solidFill>
                  <a:srgbClr val="00B050"/>
                </a:solidFill>
                <a:latin typeface="Franklin Gothic Book"/>
              </a:rPr>
              <a:t>) – </a:t>
            </a:r>
            <a:r>
              <a:rPr lang="en-US" sz="2400" b="1" strike="noStrike" spc="-1">
                <a:solidFill>
                  <a:srgbClr val="00B050"/>
                </a:solidFill>
                <a:latin typeface="Symbol"/>
              </a:rPr>
              <a:t></a:t>
            </a:r>
            <a:r>
              <a:rPr lang="en-US" sz="2400" b="1" i="1" strike="noStrike" spc="-1" baseline="-25000">
                <a:solidFill>
                  <a:srgbClr val="00B050"/>
                </a:solidFill>
                <a:latin typeface="Franklin Gothic Book"/>
              </a:rPr>
              <a:t>R-S</a:t>
            </a:r>
            <a:r>
              <a:rPr lang="en-US" sz="2400" b="1" strike="noStrike" spc="-1">
                <a:solidFill>
                  <a:srgbClr val="00B050"/>
                </a:solidFill>
                <a:latin typeface="Franklin Gothic Book"/>
              </a:rPr>
              <a:t> ( ( </a:t>
            </a:r>
            <a:r>
              <a:rPr lang="en-US" sz="2400" b="1" strike="noStrike" spc="-1">
                <a:solidFill>
                  <a:srgbClr val="00B050"/>
                </a:solidFill>
                <a:latin typeface="Symbol"/>
              </a:rPr>
              <a:t></a:t>
            </a:r>
            <a:r>
              <a:rPr lang="en-US" sz="2400" b="1" i="1" strike="noStrike" spc="-1" baseline="-25000">
                <a:solidFill>
                  <a:srgbClr val="00B050"/>
                </a:solidFill>
                <a:latin typeface="Franklin Gothic Book"/>
              </a:rPr>
              <a:t>R-S</a:t>
            </a:r>
            <a:r>
              <a:rPr lang="en-US" sz="2400" b="1" i="1" strike="noStrike" spc="-1">
                <a:solidFill>
                  <a:srgbClr val="00B050"/>
                </a:solidFill>
                <a:latin typeface="Franklin Gothic Book"/>
              </a:rPr>
              <a:t> </a:t>
            </a:r>
            <a:r>
              <a:rPr lang="en-US" sz="2400" b="1" strike="noStrike" spc="-1">
                <a:solidFill>
                  <a:srgbClr val="00B050"/>
                </a:solidFill>
                <a:latin typeface="Franklin Gothic Book"/>
              </a:rPr>
              <a:t>(</a:t>
            </a:r>
            <a:r>
              <a:rPr lang="en-US" sz="2400" b="1" i="1" strike="noStrike" spc="-1">
                <a:solidFill>
                  <a:srgbClr val="00B050"/>
                </a:solidFill>
                <a:latin typeface="Franklin Gothic Book"/>
              </a:rPr>
              <a:t>r </a:t>
            </a:r>
            <a:r>
              <a:rPr lang="en-US" sz="2400" b="1" strike="noStrike" spc="-1">
                <a:solidFill>
                  <a:srgbClr val="00B050"/>
                </a:solidFill>
                <a:latin typeface="Franklin Gothic Book"/>
              </a:rPr>
              <a:t>) x </a:t>
            </a:r>
            <a:r>
              <a:rPr lang="en-US" sz="2400" b="1" i="1" strike="noStrike" spc="-1">
                <a:solidFill>
                  <a:srgbClr val="00B050"/>
                </a:solidFill>
                <a:latin typeface="Franklin Gothic Book"/>
              </a:rPr>
              <a:t>s </a:t>
            </a:r>
            <a:r>
              <a:rPr lang="en-US" sz="2400" b="1" strike="noStrike" spc="-1">
                <a:solidFill>
                  <a:srgbClr val="00B050"/>
                </a:solidFill>
                <a:latin typeface="Franklin Gothic Book"/>
              </a:rPr>
              <a:t>) – </a:t>
            </a:r>
            <a:r>
              <a:rPr lang="en-US" sz="2400" b="1" strike="noStrike" spc="-1">
                <a:solidFill>
                  <a:srgbClr val="00B050"/>
                </a:solidFill>
                <a:latin typeface="Symbol"/>
              </a:rPr>
              <a:t></a:t>
            </a:r>
            <a:r>
              <a:rPr lang="en-US" sz="2400" b="1" i="1" strike="noStrike" spc="-1" baseline="-25000">
                <a:solidFill>
                  <a:srgbClr val="00B050"/>
                </a:solidFill>
                <a:latin typeface="Franklin Gothic Book"/>
              </a:rPr>
              <a:t>R-S,S</a:t>
            </a:r>
            <a:r>
              <a:rPr lang="en-US" sz="2400" b="1" strike="noStrike" spc="-1">
                <a:solidFill>
                  <a:srgbClr val="00B050"/>
                </a:solidFill>
                <a:latin typeface="Franklin Gothic Book"/>
              </a:rPr>
              <a:t>(</a:t>
            </a:r>
            <a:r>
              <a:rPr lang="en-US" sz="2400" b="1" i="1" strike="noStrike" spc="-1">
                <a:solidFill>
                  <a:srgbClr val="00B050"/>
                </a:solidFill>
                <a:latin typeface="Franklin Gothic Book"/>
              </a:rPr>
              <a:t>r </a:t>
            </a:r>
            <a:r>
              <a:rPr lang="en-US" sz="2400" b="1" strike="noStrike" spc="-1">
                <a:solidFill>
                  <a:srgbClr val="00B050"/>
                </a:solidFill>
                <a:latin typeface="Franklin Gothic Book"/>
              </a:rPr>
              <a:t>))</a:t>
            </a: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130000"/>
              </a:lnSpc>
              <a:spcBef>
                <a:spcPts val="479"/>
              </a:spcBef>
            </a:pPr>
            <a:r>
              <a:rPr lang="en-US" sz="2400" b="0" strike="noStrike" spc="-1">
                <a:solidFill>
                  <a:srgbClr val="002600"/>
                </a:solidFill>
                <a:latin typeface="Franklin Gothic Book"/>
              </a:rPr>
              <a:t>	To see why</a:t>
            </a:r>
            <a:endParaRPr lang="en-US" sz="2400" b="0" strike="noStrike" spc="-1">
              <a:latin typeface="Arial"/>
            </a:endParaRPr>
          </a:p>
          <a:p>
            <a:pPr marL="669960" lvl="1" indent="-324720">
              <a:lnSpc>
                <a:spcPct val="100000"/>
              </a:lnSpc>
              <a:spcBef>
                <a:spcPts val="479"/>
              </a:spcBef>
              <a:buClr>
                <a:srgbClr val="8F9967"/>
              </a:buClr>
              <a:buSzPct val="6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002600"/>
                </a:solidFill>
                <a:latin typeface="Symbol"/>
              </a:rPr>
              <a:t></a:t>
            </a:r>
            <a:r>
              <a:rPr lang="en-US" sz="2400" b="0" i="1" strike="noStrike" spc="-1" baseline="-25000">
                <a:solidFill>
                  <a:srgbClr val="002600"/>
                </a:solidFill>
                <a:latin typeface="Franklin Gothic Book"/>
              </a:rPr>
              <a:t>R-S,S </a:t>
            </a:r>
            <a:r>
              <a:rPr lang="en-US" sz="2400" b="0" strike="noStrike" spc="-1">
                <a:solidFill>
                  <a:srgbClr val="002600"/>
                </a:solidFill>
                <a:latin typeface="Franklin Gothic Book"/>
              </a:rPr>
              <a:t>(</a:t>
            </a:r>
            <a:r>
              <a:rPr lang="en-US" sz="2400" b="0" i="1" strike="noStrike" spc="-1">
                <a:solidFill>
                  <a:srgbClr val="002600"/>
                </a:solidFill>
                <a:latin typeface="Franklin Gothic Book"/>
              </a:rPr>
              <a:t>r</a:t>
            </a:r>
            <a:r>
              <a:rPr lang="en-US" sz="2400" b="0" strike="noStrike" spc="-1">
                <a:solidFill>
                  <a:srgbClr val="002600"/>
                </a:solidFill>
                <a:latin typeface="Franklin Gothic Book"/>
              </a:rPr>
              <a:t>) simply reorders attributes of </a:t>
            </a:r>
            <a:r>
              <a:rPr lang="en-US" sz="2400" b="0" i="1" strike="noStrike" spc="-1">
                <a:solidFill>
                  <a:srgbClr val="002600"/>
                </a:solidFill>
                <a:latin typeface="Franklin Gothic Book"/>
              </a:rPr>
              <a:t>r</a:t>
            </a:r>
            <a:r>
              <a:t/>
            </a:r>
            <a:br/>
            <a:r>
              <a:rPr lang="en-US" sz="2400" b="0" i="1" strike="noStrike" spc="-1">
                <a:solidFill>
                  <a:srgbClr val="002600"/>
                </a:solidFill>
                <a:latin typeface="Franklin Gothic Book"/>
              </a:rPr>
              <a:t> </a:t>
            </a:r>
            <a:endParaRPr lang="en-US" sz="2400" b="0" strike="noStrike" spc="-1">
              <a:latin typeface="Arial"/>
            </a:endParaRPr>
          </a:p>
          <a:p>
            <a:pPr marL="669960" lvl="1" indent="-324720">
              <a:lnSpc>
                <a:spcPct val="100000"/>
              </a:lnSpc>
              <a:spcBef>
                <a:spcPts val="479"/>
              </a:spcBef>
              <a:buClr>
                <a:srgbClr val="8F9967"/>
              </a:buClr>
              <a:buSzPct val="6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002600"/>
                </a:solidFill>
                <a:latin typeface="Symbol"/>
              </a:rPr>
              <a:t></a:t>
            </a:r>
            <a:r>
              <a:rPr lang="en-US" sz="2400" b="0" i="1" strike="noStrike" spc="-1" baseline="-25000">
                <a:solidFill>
                  <a:srgbClr val="002600"/>
                </a:solidFill>
                <a:latin typeface="Franklin Gothic Book"/>
              </a:rPr>
              <a:t>R-S </a:t>
            </a:r>
            <a:r>
              <a:rPr lang="en-US" sz="2400" b="0" strike="noStrike" spc="-1">
                <a:solidFill>
                  <a:srgbClr val="002600"/>
                </a:solidFill>
                <a:latin typeface="Franklin Gothic Book"/>
              </a:rPr>
              <a:t>(</a:t>
            </a:r>
            <a:r>
              <a:rPr lang="en-US" sz="2400" b="0" strike="noStrike" spc="-1">
                <a:solidFill>
                  <a:srgbClr val="002600"/>
                </a:solidFill>
                <a:latin typeface="Symbol"/>
              </a:rPr>
              <a:t></a:t>
            </a:r>
            <a:r>
              <a:rPr lang="en-US" sz="2400" b="0" i="1" strike="noStrike" spc="-1" baseline="-25000">
                <a:solidFill>
                  <a:srgbClr val="002600"/>
                </a:solidFill>
                <a:latin typeface="Franklin Gothic Book"/>
              </a:rPr>
              <a:t>R-S</a:t>
            </a:r>
            <a:r>
              <a:rPr lang="en-US" sz="2400" b="0" i="1" strike="noStrike" spc="-1">
                <a:solidFill>
                  <a:srgbClr val="002600"/>
                </a:solidFill>
                <a:latin typeface="Franklin Gothic Book"/>
              </a:rPr>
              <a:t> </a:t>
            </a:r>
            <a:r>
              <a:rPr lang="en-US" sz="2400" b="0" strike="noStrike" spc="-1">
                <a:solidFill>
                  <a:srgbClr val="002600"/>
                </a:solidFill>
                <a:latin typeface="Franklin Gothic Book"/>
              </a:rPr>
              <a:t>(</a:t>
            </a:r>
            <a:r>
              <a:rPr lang="en-US" sz="2400" b="0" i="1" strike="noStrike" spc="-1">
                <a:solidFill>
                  <a:srgbClr val="002600"/>
                </a:solidFill>
                <a:latin typeface="Franklin Gothic Book"/>
              </a:rPr>
              <a:t>r </a:t>
            </a:r>
            <a:r>
              <a:rPr lang="en-US" sz="2400" b="0" strike="noStrike" spc="-1">
                <a:solidFill>
                  <a:srgbClr val="002600"/>
                </a:solidFill>
                <a:latin typeface="Franklin Gothic Book"/>
              </a:rPr>
              <a:t>) x </a:t>
            </a:r>
            <a:r>
              <a:rPr lang="en-US" sz="2400" b="0" i="1" strike="noStrike" spc="-1">
                <a:solidFill>
                  <a:srgbClr val="002600"/>
                </a:solidFill>
                <a:latin typeface="Franklin Gothic Book"/>
              </a:rPr>
              <a:t>s </a:t>
            </a:r>
            <a:r>
              <a:rPr lang="en-US" sz="2400" b="0" strike="noStrike" spc="-1">
                <a:solidFill>
                  <a:srgbClr val="002600"/>
                </a:solidFill>
                <a:latin typeface="Franklin Gothic Book"/>
              </a:rPr>
              <a:t>) – </a:t>
            </a:r>
            <a:r>
              <a:rPr lang="en-US" sz="2400" b="0" strike="noStrike" spc="-1">
                <a:solidFill>
                  <a:srgbClr val="002600"/>
                </a:solidFill>
                <a:latin typeface="Symbol"/>
              </a:rPr>
              <a:t></a:t>
            </a:r>
            <a:r>
              <a:rPr lang="en-US" sz="2400" b="0" i="1" strike="noStrike" spc="-1" baseline="-25000">
                <a:solidFill>
                  <a:srgbClr val="002600"/>
                </a:solidFill>
                <a:latin typeface="Franklin Gothic Book"/>
              </a:rPr>
              <a:t>R-S,S</a:t>
            </a:r>
            <a:r>
              <a:rPr lang="en-US" sz="2400" b="0" strike="noStrike" spc="-1">
                <a:solidFill>
                  <a:srgbClr val="002600"/>
                </a:solidFill>
                <a:latin typeface="Franklin Gothic Book"/>
              </a:rPr>
              <a:t>(</a:t>
            </a:r>
            <a:r>
              <a:rPr lang="en-US" sz="2400" b="0" i="1" strike="noStrike" spc="-1">
                <a:solidFill>
                  <a:srgbClr val="002600"/>
                </a:solidFill>
                <a:latin typeface="Franklin Gothic Book"/>
              </a:rPr>
              <a:t>r</a:t>
            </a:r>
            <a:r>
              <a:rPr lang="en-US" sz="2400" b="0" strike="noStrike" spc="-1">
                <a:solidFill>
                  <a:srgbClr val="002600"/>
                </a:solidFill>
                <a:latin typeface="Franklin Gothic Book"/>
              </a:rPr>
              <a:t>) ) gives those tuples t in </a:t>
            </a:r>
            <a:r>
              <a:t/>
            </a:r>
            <a:br/>
            <a:r>
              <a:t/>
            </a:r>
            <a:br/>
            <a:r>
              <a:rPr lang="en-US" sz="2400" b="0" strike="noStrike" spc="-1">
                <a:solidFill>
                  <a:srgbClr val="002600"/>
                </a:solidFill>
                <a:latin typeface="Franklin Gothic Book"/>
              </a:rPr>
              <a:t> </a:t>
            </a:r>
            <a:r>
              <a:rPr lang="en-US" sz="2400" b="0" strike="noStrike" spc="-1">
                <a:solidFill>
                  <a:srgbClr val="002600"/>
                </a:solidFill>
                <a:latin typeface="Symbol"/>
              </a:rPr>
              <a:t></a:t>
            </a:r>
            <a:r>
              <a:rPr lang="en-US" sz="2400" b="0" i="1" strike="noStrike" spc="-1" baseline="-25000">
                <a:solidFill>
                  <a:srgbClr val="002600"/>
                </a:solidFill>
                <a:latin typeface="Franklin Gothic Book"/>
              </a:rPr>
              <a:t>R-S</a:t>
            </a:r>
            <a:r>
              <a:rPr lang="en-US" sz="2400" b="0" i="1" strike="noStrike" spc="-1">
                <a:solidFill>
                  <a:srgbClr val="002600"/>
                </a:solidFill>
                <a:latin typeface="Franklin Gothic Book"/>
              </a:rPr>
              <a:t> </a:t>
            </a:r>
            <a:r>
              <a:rPr lang="en-US" sz="2400" b="0" strike="noStrike" spc="-1">
                <a:solidFill>
                  <a:srgbClr val="002600"/>
                </a:solidFill>
                <a:latin typeface="Franklin Gothic Book"/>
              </a:rPr>
              <a:t>(</a:t>
            </a:r>
            <a:r>
              <a:rPr lang="en-US" sz="2400" b="0" i="1" strike="noStrike" spc="-1">
                <a:solidFill>
                  <a:srgbClr val="002600"/>
                </a:solidFill>
                <a:latin typeface="Franklin Gothic Book"/>
              </a:rPr>
              <a:t>r </a:t>
            </a:r>
            <a:r>
              <a:rPr lang="en-US" sz="2400" b="0" strike="noStrike" spc="-1">
                <a:solidFill>
                  <a:srgbClr val="002600"/>
                </a:solidFill>
                <a:latin typeface="Franklin Gothic Book"/>
              </a:rPr>
              <a:t>) such that for some tuple </a:t>
            </a:r>
            <a:r>
              <a:rPr lang="en-US" sz="2400" b="0" i="1" strike="noStrike" spc="-1">
                <a:solidFill>
                  <a:srgbClr val="002600"/>
                </a:solidFill>
                <a:latin typeface="Franklin Gothic Book"/>
              </a:rPr>
              <a:t>u </a:t>
            </a:r>
            <a:r>
              <a:rPr lang="en-US" sz="2400" b="0" strike="noStrike" spc="-1">
                <a:solidFill>
                  <a:srgbClr val="002600"/>
                </a:solidFill>
                <a:latin typeface="Symbol"/>
              </a:rPr>
              <a:t></a:t>
            </a:r>
            <a:r>
              <a:rPr lang="en-US" sz="2400" b="0" strike="noStrike" spc="-1">
                <a:solidFill>
                  <a:srgbClr val="002600"/>
                </a:solidFill>
                <a:latin typeface="Franklin Gothic Book"/>
              </a:rPr>
              <a:t> </a:t>
            </a:r>
            <a:r>
              <a:rPr lang="en-US" sz="2400" b="0" i="1" strike="noStrike" spc="-1">
                <a:solidFill>
                  <a:srgbClr val="002600"/>
                </a:solidFill>
                <a:latin typeface="Franklin Gothic Book"/>
              </a:rPr>
              <a:t>s, tu </a:t>
            </a:r>
            <a:r>
              <a:rPr lang="en-US" sz="2400" b="0" strike="noStrike" spc="-1">
                <a:solidFill>
                  <a:srgbClr val="002600"/>
                </a:solidFill>
                <a:latin typeface="Symbol"/>
              </a:rPr>
              <a:t></a:t>
            </a:r>
            <a:r>
              <a:rPr lang="en-US" sz="2400" b="0" strike="noStrike" spc="-1">
                <a:solidFill>
                  <a:srgbClr val="002600"/>
                </a:solidFill>
                <a:latin typeface="Franklin Gothic Book"/>
              </a:rPr>
              <a:t> </a:t>
            </a:r>
            <a:r>
              <a:rPr lang="en-US" sz="2400" b="0" i="1" strike="noStrike" spc="-1">
                <a:solidFill>
                  <a:srgbClr val="002600"/>
                </a:solidFill>
                <a:latin typeface="Franklin Gothic Book"/>
              </a:rPr>
              <a:t>r</a:t>
            </a:r>
            <a:r>
              <a:rPr lang="en-US" sz="2400" b="0" strike="noStrike" spc="-1">
                <a:solidFill>
                  <a:srgbClr val="002600"/>
                </a:solidFill>
                <a:latin typeface="Franklin Gothic Book"/>
              </a:rPr>
              <a:t>.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Effect">
                      <p:stCondLst>
                        <p:cond delay="indefinite"/>
                      </p:stCondLst>
                      <p:childTnLst>
                        <p:par>
                          <p:cTn id="12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Effect">
                      <p:stCondLst>
                        <p:cond delay="indefinite"/>
                      </p:stCondLst>
                      <p:childTnLst>
                        <p:par>
                          <p:cTn id="16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Effect">
                      <p:stCondLst>
                        <p:cond delay="indefinite"/>
                      </p:stCondLst>
                      <p:childTnLst>
                        <p:par>
                          <p:cTn id="20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CustomShape 1"/>
          <p:cNvSpPr/>
          <p:nvPr/>
        </p:nvSpPr>
        <p:spPr>
          <a:xfrm>
            <a:off x="457200" y="277920"/>
            <a:ext cx="822888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002600"/>
                </a:solidFill>
                <a:latin typeface="Constantia"/>
              </a:rPr>
              <a:t>Assignment Operation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478" name="CustomShape 2"/>
          <p:cNvSpPr/>
          <p:nvPr/>
        </p:nvSpPr>
        <p:spPr>
          <a:xfrm>
            <a:off x="533520" y="1109520"/>
            <a:ext cx="8076600" cy="490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CC9933"/>
              </a:buClr>
              <a:buSzPct val="65000"/>
              <a:buFont typeface="Wingdings" charset="2"/>
              <a:buChar char=""/>
            </a:pPr>
            <a:r>
              <a:rPr lang="en-US" sz="2400" b="0" strike="noStrike" spc="-1">
                <a:solidFill>
                  <a:srgbClr val="002600"/>
                </a:solidFill>
                <a:latin typeface="Franklin Gothic Book"/>
              </a:rPr>
              <a:t>The assignment operation (</a:t>
            </a:r>
            <a:r>
              <a:rPr lang="en-US" sz="2400" b="0" strike="noStrike" spc="-1">
                <a:solidFill>
                  <a:srgbClr val="002600"/>
                </a:solidFill>
                <a:latin typeface="Symbol"/>
              </a:rPr>
              <a:t></a:t>
            </a:r>
            <a:r>
              <a:rPr lang="en-US" sz="2400" b="0" strike="noStrike" spc="-1">
                <a:solidFill>
                  <a:srgbClr val="002600"/>
                </a:solidFill>
                <a:latin typeface="Franklin Gothic Book"/>
              </a:rPr>
              <a:t>) provides a convenient way to express complex queries. </a:t>
            </a:r>
            <a:endParaRPr lang="en-US" sz="2400" b="0" strike="noStrike" spc="-1">
              <a:latin typeface="Arial"/>
            </a:endParaRPr>
          </a:p>
          <a:p>
            <a:pPr marL="628560" lvl="1" indent="-324720">
              <a:lnSpc>
                <a:spcPct val="100000"/>
              </a:lnSpc>
              <a:spcBef>
                <a:spcPts val="479"/>
              </a:spcBef>
              <a:buClr>
                <a:srgbClr val="8F9967"/>
              </a:buClr>
              <a:buSzPct val="6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002600"/>
                </a:solidFill>
                <a:latin typeface="Franklin Gothic Book"/>
              </a:rPr>
              <a:t> Write query as a sequential program consisting of</a:t>
            </a:r>
            <a:endParaRPr lang="en-US" sz="2400" b="0" strike="noStrike" spc="-1">
              <a:latin typeface="Arial"/>
            </a:endParaRPr>
          </a:p>
          <a:p>
            <a:pPr marL="1022400" lvl="2" indent="-350280">
              <a:lnSpc>
                <a:spcPct val="100000"/>
              </a:lnSpc>
              <a:spcBef>
                <a:spcPts val="479"/>
              </a:spcBef>
              <a:buClr>
                <a:srgbClr val="CC9933"/>
              </a:buClr>
              <a:buSzPct val="65000"/>
              <a:buFont typeface="Wingdings" charset="2"/>
              <a:buChar char=""/>
            </a:pPr>
            <a:r>
              <a:rPr lang="en-US" sz="2400" b="0" strike="noStrike" spc="-1">
                <a:solidFill>
                  <a:srgbClr val="002600"/>
                </a:solidFill>
                <a:latin typeface="Franklin Gothic Book"/>
              </a:rPr>
              <a:t>a series of assignments </a:t>
            </a:r>
            <a:endParaRPr lang="en-US" sz="2400" b="0" strike="noStrike" spc="-1">
              <a:latin typeface="Arial"/>
            </a:endParaRPr>
          </a:p>
          <a:p>
            <a:pPr marL="1022400" lvl="2" indent="-350280">
              <a:lnSpc>
                <a:spcPct val="100000"/>
              </a:lnSpc>
              <a:spcBef>
                <a:spcPts val="479"/>
              </a:spcBef>
              <a:buClr>
                <a:srgbClr val="CC9933"/>
              </a:buClr>
              <a:buSzPct val="65000"/>
              <a:buFont typeface="Wingdings" charset="2"/>
              <a:buChar char=""/>
            </a:pPr>
            <a:r>
              <a:rPr lang="en-US" sz="2400" b="0" strike="noStrike" spc="-1">
                <a:solidFill>
                  <a:srgbClr val="002600"/>
                </a:solidFill>
                <a:latin typeface="Franklin Gothic Book"/>
              </a:rPr>
              <a:t>followed by an expression whose value is displayed as a result of the query.</a:t>
            </a:r>
            <a:endParaRPr lang="en-US" sz="2400" b="0" strike="noStrike" spc="-1">
              <a:latin typeface="Arial"/>
            </a:endParaRPr>
          </a:p>
          <a:p>
            <a:pPr marL="628560" lvl="1" indent="-324720">
              <a:lnSpc>
                <a:spcPct val="100000"/>
              </a:lnSpc>
              <a:spcBef>
                <a:spcPts val="479"/>
              </a:spcBef>
              <a:buClr>
                <a:srgbClr val="8F9967"/>
              </a:buClr>
              <a:buSzPct val="6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002600"/>
                </a:solidFill>
                <a:latin typeface="Franklin Gothic Book"/>
              </a:rPr>
              <a:t>Assignment must always be made to a temporary relation variable.</a:t>
            </a: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CC9933"/>
              </a:buClr>
              <a:buSzPct val="65000"/>
              <a:buFont typeface="Wingdings" charset="2"/>
              <a:buChar char=""/>
            </a:pPr>
            <a:r>
              <a:rPr lang="en-US" sz="2400" b="0" strike="noStrike" spc="-1">
                <a:solidFill>
                  <a:srgbClr val="002600"/>
                </a:solidFill>
                <a:latin typeface="Franklin Gothic Book"/>
              </a:rPr>
              <a:t>Example:  Write </a:t>
            </a:r>
            <a:r>
              <a:rPr lang="en-US" sz="2400" b="0" i="1" strike="noStrike" spc="-1">
                <a:solidFill>
                  <a:srgbClr val="002600"/>
                </a:solidFill>
                <a:latin typeface="Franklin Gothic Book"/>
              </a:rPr>
              <a:t>r</a:t>
            </a:r>
            <a:r>
              <a:rPr lang="en-US" sz="2400" b="0" strike="noStrike" spc="-1">
                <a:solidFill>
                  <a:srgbClr val="002600"/>
                </a:solidFill>
                <a:latin typeface="Franklin Gothic Book"/>
              </a:rPr>
              <a:t> </a:t>
            </a:r>
            <a:r>
              <a:rPr lang="en-US" sz="2400" b="0" strike="noStrike" spc="-1">
                <a:solidFill>
                  <a:srgbClr val="002600"/>
                </a:solidFill>
                <a:latin typeface="Symbol"/>
              </a:rPr>
              <a:t></a:t>
            </a:r>
            <a:r>
              <a:rPr lang="en-US" sz="2400" b="0" strike="noStrike" spc="-1">
                <a:solidFill>
                  <a:srgbClr val="002600"/>
                </a:solidFill>
                <a:latin typeface="Franklin Gothic Book"/>
              </a:rPr>
              <a:t> </a:t>
            </a:r>
            <a:r>
              <a:rPr lang="en-US" sz="2400" b="0" i="1" strike="noStrike" spc="-1">
                <a:solidFill>
                  <a:srgbClr val="002600"/>
                </a:solidFill>
                <a:latin typeface="Franklin Gothic Book"/>
              </a:rPr>
              <a:t>s</a:t>
            </a:r>
            <a:r>
              <a:rPr lang="en-US" sz="2400" b="0" strike="noStrike" spc="-1">
                <a:solidFill>
                  <a:srgbClr val="002600"/>
                </a:solidFill>
                <a:latin typeface="Franklin Gothic Book"/>
              </a:rPr>
              <a:t> as </a:t>
            </a: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130000"/>
              </a:lnSpc>
              <a:spcBef>
                <a:spcPts val="479"/>
              </a:spcBef>
            </a:pPr>
            <a:r>
              <a:rPr lang="en-US" sz="2400" b="0" strike="noStrike" spc="-1">
                <a:solidFill>
                  <a:srgbClr val="002600"/>
                </a:solidFill>
                <a:latin typeface="Franklin Gothic Book"/>
              </a:rPr>
              <a:t>			</a:t>
            </a:r>
            <a:r>
              <a:rPr lang="en-US" sz="2400" b="0" i="1" strike="noStrike" spc="-1">
                <a:solidFill>
                  <a:srgbClr val="002600"/>
                </a:solidFill>
                <a:latin typeface="Franklin Gothic Book"/>
              </a:rPr>
              <a:t>temp1</a:t>
            </a:r>
            <a:r>
              <a:rPr lang="en-US" sz="2400" b="0" strike="noStrike" spc="-1" baseline="30000">
                <a:solidFill>
                  <a:srgbClr val="002600"/>
                </a:solidFill>
                <a:latin typeface="Franklin Gothic Book"/>
              </a:rPr>
              <a:t> </a:t>
            </a:r>
            <a:r>
              <a:rPr lang="en-US" sz="2400" b="0" strike="noStrike" spc="-1">
                <a:solidFill>
                  <a:srgbClr val="002600"/>
                </a:solidFill>
                <a:latin typeface="Symbol"/>
              </a:rPr>
              <a:t></a:t>
            </a:r>
            <a:r>
              <a:rPr lang="en-US" sz="2400" b="0" strike="noStrike" spc="-1">
                <a:solidFill>
                  <a:srgbClr val="002600"/>
                </a:solidFill>
                <a:latin typeface="Franklin Gothic Book"/>
              </a:rPr>
              <a:t> </a:t>
            </a:r>
            <a:r>
              <a:rPr lang="en-US" sz="2400" b="0" strike="noStrike" spc="-1">
                <a:solidFill>
                  <a:srgbClr val="002600"/>
                </a:solidFill>
                <a:latin typeface="Symbol"/>
              </a:rPr>
              <a:t></a:t>
            </a:r>
            <a:r>
              <a:rPr lang="en-US" sz="2400" b="0" i="1" strike="noStrike" spc="-1" baseline="-25000">
                <a:solidFill>
                  <a:srgbClr val="002600"/>
                </a:solidFill>
                <a:latin typeface="Franklin Gothic Book"/>
              </a:rPr>
              <a:t>R-S</a:t>
            </a:r>
            <a:r>
              <a:rPr lang="en-US" sz="2400" b="0" strike="noStrike" spc="-1">
                <a:solidFill>
                  <a:srgbClr val="002600"/>
                </a:solidFill>
                <a:latin typeface="Franklin Gothic Book"/>
              </a:rPr>
              <a:t> (</a:t>
            </a:r>
            <a:r>
              <a:rPr lang="en-US" sz="2400" b="0" i="1" strike="noStrike" spc="-1">
                <a:solidFill>
                  <a:srgbClr val="002600"/>
                </a:solidFill>
                <a:latin typeface="Franklin Gothic Book"/>
              </a:rPr>
              <a:t>r </a:t>
            </a:r>
            <a:r>
              <a:rPr lang="en-US" sz="2400" b="0" strike="noStrike" spc="-1">
                <a:solidFill>
                  <a:srgbClr val="002600"/>
                </a:solidFill>
                <a:latin typeface="Franklin Gothic Book"/>
              </a:rPr>
              <a:t>) </a:t>
            </a:r>
            <a:r>
              <a:t/>
            </a:r>
            <a:br/>
            <a:r>
              <a:rPr lang="en-US" sz="2400" b="0" strike="noStrike" spc="-1">
                <a:solidFill>
                  <a:srgbClr val="002600"/>
                </a:solidFill>
                <a:latin typeface="Franklin Gothic Book"/>
              </a:rPr>
              <a:t>		</a:t>
            </a:r>
            <a:r>
              <a:rPr lang="en-US" sz="2400" b="0" i="1" strike="noStrike" spc="-1">
                <a:solidFill>
                  <a:srgbClr val="002600"/>
                </a:solidFill>
                <a:latin typeface="Franklin Gothic Book"/>
              </a:rPr>
              <a:t>temp2</a:t>
            </a:r>
            <a:r>
              <a:rPr lang="en-US" sz="2400" b="0" strike="noStrike" spc="-1">
                <a:solidFill>
                  <a:srgbClr val="002600"/>
                </a:solidFill>
                <a:latin typeface="Franklin Gothic Book"/>
              </a:rPr>
              <a:t> </a:t>
            </a:r>
            <a:r>
              <a:rPr lang="en-US" sz="2400" b="0" strike="noStrike" spc="-1">
                <a:solidFill>
                  <a:srgbClr val="002600"/>
                </a:solidFill>
                <a:latin typeface="Symbol"/>
              </a:rPr>
              <a:t></a:t>
            </a:r>
            <a:r>
              <a:rPr lang="en-US" sz="2400" b="0" strike="noStrike" spc="-1">
                <a:solidFill>
                  <a:srgbClr val="002600"/>
                </a:solidFill>
                <a:latin typeface="Franklin Gothic Book"/>
              </a:rPr>
              <a:t> </a:t>
            </a:r>
            <a:r>
              <a:rPr lang="en-US" sz="2400" b="0" strike="noStrike" spc="-1">
                <a:solidFill>
                  <a:srgbClr val="002600"/>
                </a:solidFill>
                <a:latin typeface="Symbol"/>
              </a:rPr>
              <a:t></a:t>
            </a:r>
            <a:r>
              <a:rPr lang="en-US" sz="2400" b="0" i="1" strike="noStrike" spc="-1" baseline="-25000">
                <a:solidFill>
                  <a:srgbClr val="002600"/>
                </a:solidFill>
                <a:latin typeface="Franklin Gothic Book"/>
              </a:rPr>
              <a:t>R-S</a:t>
            </a:r>
            <a:r>
              <a:rPr lang="en-US" sz="2400" b="0" strike="noStrike" spc="-1">
                <a:solidFill>
                  <a:srgbClr val="002600"/>
                </a:solidFill>
                <a:latin typeface="Franklin Gothic Book"/>
              </a:rPr>
              <a:t> ((</a:t>
            </a:r>
            <a:r>
              <a:rPr lang="en-US" sz="2400" b="0" i="1" strike="noStrike" spc="-1">
                <a:solidFill>
                  <a:srgbClr val="002600"/>
                </a:solidFill>
                <a:latin typeface="Franklin Gothic Book"/>
              </a:rPr>
              <a:t>temp1</a:t>
            </a:r>
            <a:r>
              <a:rPr lang="en-US" sz="2400" b="0" strike="noStrike" spc="-1">
                <a:solidFill>
                  <a:srgbClr val="002600"/>
                </a:solidFill>
                <a:latin typeface="Franklin Gothic Book"/>
              </a:rPr>
              <a:t> x </a:t>
            </a:r>
            <a:r>
              <a:rPr lang="en-US" sz="2400" b="0" i="1" strike="noStrike" spc="-1">
                <a:solidFill>
                  <a:srgbClr val="002600"/>
                </a:solidFill>
                <a:latin typeface="Franklin Gothic Book"/>
              </a:rPr>
              <a:t>s </a:t>
            </a:r>
            <a:r>
              <a:rPr lang="en-US" sz="2400" b="0" strike="noStrike" spc="-1">
                <a:solidFill>
                  <a:srgbClr val="002600"/>
                </a:solidFill>
                <a:latin typeface="Franklin Gothic Book"/>
              </a:rPr>
              <a:t>) – </a:t>
            </a:r>
            <a:r>
              <a:rPr lang="en-US" sz="2400" b="0" strike="noStrike" spc="-1">
                <a:solidFill>
                  <a:srgbClr val="002600"/>
                </a:solidFill>
                <a:latin typeface="Symbol"/>
              </a:rPr>
              <a:t></a:t>
            </a:r>
            <a:r>
              <a:rPr lang="en-US" sz="2400" b="0" i="1" strike="noStrike" spc="-1" baseline="-25000">
                <a:solidFill>
                  <a:srgbClr val="002600"/>
                </a:solidFill>
                <a:latin typeface="Franklin Gothic Book"/>
              </a:rPr>
              <a:t>R-S,S </a:t>
            </a:r>
            <a:r>
              <a:rPr lang="en-US" sz="2400" b="0" strike="noStrike" spc="-1">
                <a:solidFill>
                  <a:srgbClr val="002600"/>
                </a:solidFill>
                <a:latin typeface="Franklin Gothic Book"/>
              </a:rPr>
              <a:t>(</a:t>
            </a:r>
            <a:r>
              <a:rPr lang="en-US" sz="2400" b="0" i="1" strike="noStrike" spc="-1">
                <a:solidFill>
                  <a:srgbClr val="002600"/>
                </a:solidFill>
                <a:latin typeface="Franklin Gothic Book"/>
              </a:rPr>
              <a:t>r </a:t>
            </a:r>
            <a:r>
              <a:rPr lang="en-US" sz="2400" b="0" strike="noStrike" spc="-1">
                <a:solidFill>
                  <a:srgbClr val="002600"/>
                </a:solidFill>
                <a:latin typeface="Franklin Gothic Book"/>
              </a:rPr>
              <a:t>))</a:t>
            </a:r>
            <a:r>
              <a:t/>
            </a:r>
            <a:br/>
            <a:r>
              <a:rPr lang="en-US" sz="2400" b="0" strike="noStrike" spc="-1">
                <a:solidFill>
                  <a:srgbClr val="002600"/>
                </a:solidFill>
                <a:latin typeface="Franklin Gothic Book"/>
              </a:rPr>
              <a:t>		</a:t>
            </a:r>
            <a:r>
              <a:rPr lang="en-US" sz="2400" b="0" i="1" strike="noStrike" spc="-1">
                <a:solidFill>
                  <a:srgbClr val="002600"/>
                </a:solidFill>
                <a:latin typeface="Franklin Gothic Book"/>
              </a:rPr>
              <a:t>result</a:t>
            </a:r>
            <a:r>
              <a:rPr lang="en-US" sz="2400" b="0" strike="noStrike" spc="-1">
                <a:solidFill>
                  <a:srgbClr val="002600"/>
                </a:solidFill>
                <a:latin typeface="Franklin Gothic Book"/>
              </a:rPr>
              <a:t> = </a:t>
            </a:r>
            <a:r>
              <a:rPr lang="en-US" sz="2400" b="0" i="1" strike="noStrike" spc="-1">
                <a:solidFill>
                  <a:srgbClr val="002600"/>
                </a:solidFill>
                <a:latin typeface="Franklin Gothic Book"/>
              </a:rPr>
              <a:t>temp1</a:t>
            </a:r>
            <a:r>
              <a:rPr lang="en-US" sz="2400" b="0" strike="noStrike" spc="-1">
                <a:solidFill>
                  <a:srgbClr val="002600"/>
                </a:solidFill>
                <a:latin typeface="Franklin Gothic Book"/>
              </a:rPr>
              <a:t> –</a:t>
            </a:r>
            <a:r>
              <a:rPr lang="en-US" sz="2400" b="0" i="1" strike="noStrike" spc="-1">
                <a:solidFill>
                  <a:srgbClr val="002600"/>
                </a:solidFill>
                <a:latin typeface="Franklin Gothic Book"/>
              </a:rPr>
              <a:t> temp2</a:t>
            </a:r>
            <a:endParaRPr lang="en-US" sz="2400" b="0" strike="noStrike" spc="-1">
              <a:latin typeface="Arial"/>
            </a:endParaRPr>
          </a:p>
          <a:p>
            <a:pPr marL="628560" lvl="1" indent="-324720">
              <a:lnSpc>
                <a:spcPct val="130000"/>
              </a:lnSpc>
              <a:spcBef>
                <a:spcPts val="479"/>
              </a:spcBef>
              <a:buClr>
                <a:srgbClr val="8F9967"/>
              </a:buClr>
              <a:buSzPct val="6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002600"/>
                </a:solidFill>
                <a:latin typeface="Franklin Gothic Book"/>
              </a:rPr>
              <a:t>The result to the right of the </a:t>
            </a:r>
            <a:r>
              <a:rPr lang="en-US" sz="2400" b="0" strike="noStrike" spc="-1">
                <a:solidFill>
                  <a:srgbClr val="002600"/>
                </a:solidFill>
                <a:latin typeface="Symbol"/>
              </a:rPr>
              <a:t></a:t>
            </a:r>
            <a:r>
              <a:rPr lang="en-US" sz="2400" b="0" strike="noStrike" spc="-1">
                <a:solidFill>
                  <a:srgbClr val="002600"/>
                </a:solidFill>
                <a:latin typeface="Franklin Gothic Book"/>
              </a:rPr>
              <a:t> is assigned to the relation variable on the left of the </a:t>
            </a:r>
            <a:r>
              <a:rPr lang="en-US" sz="2400" b="0" strike="noStrike" spc="-1">
                <a:solidFill>
                  <a:srgbClr val="002600"/>
                </a:solidFill>
                <a:latin typeface="Symbol"/>
              </a:rPr>
              <a:t></a:t>
            </a:r>
            <a:r>
              <a:rPr lang="en-US" sz="2400" b="0" strike="noStrike" spc="-1">
                <a:solidFill>
                  <a:srgbClr val="002600"/>
                </a:solidFill>
                <a:latin typeface="Franklin Gothic Book"/>
              </a:rPr>
              <a:t>.</a:t>
            </a:r>
            <a:endParaRPr lang="en-US" sz="2400" b="0" strike="noStrike" spc="-1">
              <a:latin typeface="Arial"/>
            </a:endParaRPr>
          </a:p>
          <a:p>
            <a:pPr marL="628560" lvl="1" indent="-324720">
              <a:lnSpc>
                <a:spcPct val="130000"/>
              </a:lnSpc>
              <a:spcBef>
                <a:spcPts val="479"/>
              </a:spcBef>
              <a:buClr>
                <a:srgbClr val="8F9967"/>
              </a:buClr>
              <a:buSzPct val="6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002600"/>
                </a:solidFill>
                <a:latin typeface="Franklin Gothic Book"/>
              </a:rPr>
              <a:t>May use variable in subsequent expressions.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CustomShape 1"/>
          <p:cNvSpPr/>
          <p:nvPr/>
        </p:nvSpPr>
        <p:spPr>
          <a:xfrm>
            <a:off x="1587600" y="114480"/>
            <a:ext cx="6780960" cy="60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002600"/>
                </a:solidFill>
                <a:latin typeface="Constantia"/>
              </a:rPr>
              <a:t>Bank Example Queries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480" name="CustomShape 2"/>
          <p:cNvSpPr/>
          <p:nvPr/>
        </p:nvSpPr>
        <p:spPr>
          <a:xfrm>
            <a:off x="798480" y="1077840"/>
            <a:ext cx="750024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91960" indent="-291240">
              <a:lnSpc>
                <a:spcPct val="100000"/>
              </a:lnSpc>
              <a:spcBef>
                <a:spcPts val="629"/>
              </a:spcBef>
              <a:buClr>
                <a:srgbClr val="002600"/>
              </a:buClr>
              <a:buSzPct val="90000"/>
              <a:buFont typeface="Monotype Sorts" charset="2"/>
              <a:buChar char=""/>
            </a:pPr>
            <a:r>
              <a:rPr lang="en-US" sz="1800" b="0" strike="noStrike" spc="-1">
                <a:solidFill>
                  <a:srgbClr val="002600"/>
                </a:solidFill>
                <a:latin typeface="Arial"/>
                <a:ea typeface="DejaVu Sans"/>
              </a:rPr>
              <a:t>Find the names of all customers who have a loan and an account at bank.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81" name="CustomShape 3"/>
          <p:cNvSpPr/>
          <p:nvPr/>
        </p:nvSpPr>
        <p:spPr>
          <a:xfrm>
            <a:off x="914400" y="1828800"/>
            <a:ext cx="7568640" cy="116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>
              <a:lnSpc>
                <a:spcPct val="100000"/>
              </a:lnSpc>
              <a:spcBef>
                <a:spcPts val="839"/>
              </a:spcBef>
            </a:pPr>
            <a:r>
              <a:rPr lang="en-US" sz="2000" b="1" strike="noStrike" spc="-1">
                <a:solidFill>
                  <a:srgbClr val="002600"/>
                </a:solidFill>
                <a:latin typeface="Symbol"/>
                <a:ea typeface="DejaVu Sans"/>
              </a:rPr>
              <a:t></a:t>
            </a:r>
            <a:r>
              <a:rPr lang="en-US" sz="2400" b="1" i="1" strike="noStrike" spc="-1" baseline="-25000">
                <a:solidFill>
                  <a:srgbClr val="002600"/>
                </a:solidFill>
                <a:latin typeface="Franklin Gothic Book"/>
                <a:ea typeface="DejaVu Sans"/>
              </a:rPr>
              <a:t>customer_name</a:t>
            </a:r>
            <a:r>
              <a:rPr lang="en-US" sz="2000" b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 (</a:t>
            </a:r>
            <a:r>
              <a:rPr lang="en-US" sz="20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borrower</a:t>
            </a:r>
            <a:r>
              <a:rPr lang="en-US" sz="2000" b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) </a:t>
            </a:r>
            <a:r>
              <a:rPr lang="en-US" sz="2000" b="1" strike="noStrike" spc="-1">
                <a:solidFill>
                  <a:srgbClr val="002600"/>
                </a:solidFill>
                <a:latin typeface="Symbol"/>
                <a:ea typeface="DejaVu Sans"/>
              </a:rPr>
              <a:t></a:t>
            </a:r>
            <a:r>
              <a:rPr lang="en-US" sz="2000" b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 </a:t>
            </a:r>
            <a:r>
              <a:rPr lang="en-US" sz="2000" b="1" strike="noStrike" spc="-1">
                <a:solidFill>
                  <a:srgbClr val="002600"/>
                </a:solidFill>
                <a:latin typeface="Symbol"/>
                <a:ea typeface="DejaVu Sans"/>
              </a:rPr>
              <a:t></a:t>
            </a:r>
            <a:r>
              <a:rPr lang="en-US" sz="2400" b="1" i="1" strike="noStrike" spc="-1" baseline="-25000">
                <a:solidFill>
                  <a:srgbClr val="002600"/>
                </a:solidFill>
                <a:latin typeface="Franklin Gothic Book"/>
                <a:ea typeface="DejaVu Sans"/>
              </a:rPr>
              <a:t>customer_name</a:t>
            </a:r>
            <a:r>
              <a:rPr lang="en-US" sz="2000" b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 (</a:t>
            </a:r>
            <a:r>
              <a:rPr lang="en-US" sz="20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depositor</a:t>
            </a:r>
            <a:r>
              <a:rPr lang="en-US" sz="2000" b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)</a:t>
            </a:r>
            <a:endParaRPr lang="en-US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629"/>
              </a:spcBef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482" name="CustomShape 4"/>
          <p:cNvSpPr/>
          <p:nvPr/>
        </p:nvSpPr>
        <p:spPr>
          <a:xfrm>
            <a:off x="798480" y="2895480"/>
            <a:ext cx="7848000" cy="100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20000"/>
              </a:lnSpc>
              <a:spcBef>
                <a:spcPts val="601"/>
              </a:spcBef>
              <a:buClr>
                <a:srgbClr val="CC9933"/>
              </a:buClr>
              <a:buSzPct val="65000"/>
              <a:buFont typeface="Wingdings" charset="2"/>
              <a:buChar char=""/>
            </a:pP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Find the name of all customers who have a loan at the bank and the loan amount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483" name="CustomShape 5"/>
          <p:cNvSpPr/>
          <p:nvPr/>
        </p:nvSpPr>
        <p:spPr>
          <a:xfrm>
            <a:off x="914400" y="4495680"/>
            <a:ext cx="7568640" cy="50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>
              <a:lnSpc>
                <a:spcPct val="100000"/>
              </a:lnSpc>
              <a:spcBef>
                <a:spcPts val="839"/>
              </a:spcBef>
            </a:pPr>
            <a:r>
              <a:rPr lang="en-US" sz="2000" b="1" strike="noStrike" spc="-1">
                <a:solidFill>
                  <a:srgbClr val="002600"/>
                </a:solidFill>
                <a:latin typeface="Symbol"/>
                <a:ea typeface="DejaVu Sans"/>
              </a:rPr>
              <a:t></a:t>
            </a:r>
            <a:r>
              <a:rPr lang="en-US" sz="2400" b="1" i="1" strike="noStrike" spc="-1" baseline="-25000">
                <a:solidFill>
                  <a:srgbClr val="002600"/>
                </a:solidFill>
                <a:latin typeface="Franklin Gothic Book"/>
                <a:ea typeface="DejaVu Sans"/>
              </a:rPr>
              <a:t>customer_name, loan_number, amount </a:t>
            </a:r>
            <a:r>
              <a:rPr lang="en-US" sz="20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(borrower     loan)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84" name="CustomShape 6"/>
          <p:cNvSpPr/>
          <p:nvPr/>
        </p:nvSpPr>
        <p:spPr>
          <a:xfrm rot="16200000" flipV="1">
            <a:off x="6309360" y="4601160"/>
            <a:ext cx="151560" cy="183600"/>
          </a:xfrm>
          <a:prstGeom prst="flowChartCollate">
            <a:avLst/>
          </a:prstGeom>
          <a:noFill/>
          <a:ln w="9360">
            <a:solidFill>
              <a:schemeClr val="tx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0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Effect">
                      <p:stCondLst>
                        <p:cond delay="indefinite"/>
                      </p:stCondLst>
                      <p:childTnLst>
                        <p:par>
                          <p:cTn id="8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Effect">
                      <p:stCondLst>
                        <p:cond delay="indefinite"/>
                      </p:stCondLst>
                      <p:childTnLst>
                        <p:par>
                          <p:cTn id="12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Effect">
                      <p:stCondLst>
                        <p:cond delay="indefinite"/>
                      </p:stCondLst>
                      <p:childTnLst>
                        <p:par>
                          <p:cTn id="16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457200" y="277920"/>
            <a:ext cx="822888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002600"/>
                </a:solidFill>
                <a:latin typeface="Constantia"/>
              </a:rPr>
              <a:t>Example of a Relation</a:t>
            </a:r>
            <a:endParaRPr lang="en-US" sz="4200" b="0" strike="noStrike" spc="-1">
              <a:latin typeface="Arial"/>
            </a:endParaRPr>
          </a:p>
        </p:txBody>
      </p:sp>
      <p:pic>
        <p:nvPicPr>
          <p:cNvPr id="137" name="Picture 4"/>
          <p:cNvPicPr/>
          <p:nvPr/>
        </p:nvPicPr>
        <p:blipFill>
          <a:blip r:embed="rId2"/>
          <a:srcRect l="395" t="13156" r="395" b="12630"/>
          <a:stretch/>
        </p:blipFill>
        <p:spPr>
          <a:xfrm>
            <a:off x="1072440" y="1600200"/>
            <a:ext cx="7181280" cy="4028400"/>
          </a:xfrm>
          <a:prstGeom prst="rect">
            <a:avLst/>
          </a:prstGeom>
          <a:ln w="38160">
            <a:solidFill>
              <a:schemeClr val="tx2"/>
            </a:solidFill>
            <a:miter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CustomShape 1"/>
          <p:cNvSpPr/>
          <p:nvPr/>
        </p:nvSpPr>
        <p:spPr>
          <a:xfrm>
            <a:off x="0" y="2762280"/>
            <a:ext cx="8885160" cy="14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692280" lvl="1" indent="-234360">
              <a:lnSpc>
                <a:spcPct val="100000"/>
              </a:lnSpc>
              <a:spcBef>
                <a:spcPts val="629"/>
              </a:spcBef>
              <a:buClr>
                <a:srgbClr val="CC6600"/>
              </a:buClr>
              <a:buSzPct val="80000"/>
              <a:buFont typeface="Monotype Sorts" charset="2"/>
              <a:buChar char=""/>
            </a:pPr>
            <a:r>
              <a:rPr lang="en-US" sz="1800" b="1" strike="noStrike" spc="-1">
                <a:solidFill>
                  <a:srgbClr val="002600"/>
                </a:solidFill>
                <a:latin typeface="Arial"/>
                <a:ea typeface="DejaVu Sans"/>
              </a:rPr>
              <a:t>Query 1</a:t>
            </a:r>
            <a:endParaRPr lang="en-US" sz="1800" b="0" strike="noStrike" spc="-1">
              <a:latin typeface="Arial"/>
            </a:endParaRPr>
          </a:p>
          <a:p>
            <a:pPr marL="914400">
              <a:lnSpc>
                <a:spcPct val="120000"/>
              </a:lnSpc>
              <a:spcBef>
                <a:spcPts val="771"/>
              </a:spcBef>
            </a:pPr>
            <a:r>
              <a:rPr lang="en-US" sz="1800" b="1" strike="noStrike" spc="-1">
                <a:solidFill>
                  <a:srgbClr val="002600"/>
                </a:solidFill>
                <a:latin typeface="Symbol"/>
                <a:ea typeface="DejaVu Sans"/>
              </a:rPr>
              <a:t></a:t>
            </a:r>
            <a:r>
              <a:rPr lang="en-US" sz="2200" b="1" i="1" strike="noStrike" spc="-1" baseline="-25000">
                <a:solidFill>
                  <a:srgbClr val="002600"/>
                </a:solidFill>
                <a:latin typeface="Arial"/>
                <a:ea typeface="DejaVu Sans"/>
              </a:rPr>
              <a:t>customer_name </a:t>
            </a:r>
            <a:r>
              <a:rPr lang="en-US" sz="1800" b="1" strike="noStrike" spc="-1">
                <a:solidFill>
                  <a:srgbClr val="002600"/>
                </a:solidFill>
                <a:latin typeface="Arial"/>
                <a:ea typeface="DejaVu Sans"/>
              </a:rPr>
              <a:t>(</a:t>
            </a:r>
            <a:r>
              <a:rPr lang="en-US" sz="2200" b="1" strike="noStrike" spc="-1">
                <a:solidFill>
                  <a:srgbClr val="002600"/>
                </a:solidFill>
                <a:latin typeface="Symbol"/>
                <a:ea typeface="DejaVu Sans"/>
              </a:rPr>
              <a:t></a:t>
            </a:r>
            <a:r>
              <a:rPr lang="en-US" sz="2100" b="1" i="1" strike="noStrike" spc="-1" baseline="-25000">
                <a:solidFill>
                  <a:srgbClr val="002600"/>
                </a:solidFill>
                <a:latin typeface="Arial"/>
                <a:ea typeface="DejaVu Sans"/>
              </a:rPr>
              <a:t>branch_name </a:t>
            </a:r>
            <a:r>
              <a:rPr lang="en-US" sz="2100" b="1" strike="noStrike" spc="-1" baseline="-25000">
                <a:solidFill>
                  <a:srgbClr val="002600"/>
                </a:solidFill>
                <a:latin typeface="Arial"/>
                <a:ea typeface="DejaVu Sans"/>
              </a:rPr>
              <a:t>= “Downtown</a:t>
            </a:r>
            <a:r>
              <a:rPr lang="en-US" sz="1800" b="1" strike="noStrike" spc="-1" baseline="-25000">
                <a:solidFill>
                  <a:srgbClr val="002600"/>
                </a:solidFill>
                <a:latin typeface="Arial"/>
                <a:ea typeface="DejaVu Sans"/>
              </a:rPr>
              <a:t>” </a:t>
            </a:r>
            <a:r>
              <a:rPr lang="en-US" sz="1800" b="1" strike="noStrike" spc="-1">
                <a:solidFill>
                  <a:srgbClr val="002600"/>
                </a:solidFill>
                <a:latin typeface="Arial"/>
                <a:ea typeface="DejaVu Sans"/>
              </a:rPr>
              <a:t>(</a:t>
            </a:r>
            <a:r>
              <a:rPr lang="en-US" sz="1800" b="1" i="1" strike="noStrike" spc="-1">
                <a:solidFill>
                  <a:srgbClr val="002600"/>
                </a:solidFill>
                <a:latin typeface="Arial"/>
                <a:ea typeface="DejaVu Sans"/>
              </a:rPr>
              <a:t>depositor</a:t>
            </a:r>
            <a:r>
              <a:rPr lang="en-US" sz="1800" b="1" strike="noStrike" spc="-1">
                <a:solidFill>
                  <a:srgbClr val="002600"/>
                </a:solidFill>
                <a:latin typeface="Arial"/>
                <a:ea typeface="DejaVu Sans"/>
              </a:rPr>
              <a:t>      </a:t>
            </a:r>
            <a:r>
              <a:rPr lang="en-US" sz="1800" b="1" i="1" strike="noStrike" spc="-1">
                <a:solidFill>
                  <a:srgbClr val="002600"/>
                </a:solidFill>
                <a:latin typeface="Arial"/>
                <a:ea typeface="DejaVu Sans"/>
              </a:rPr>
              <a:t>account </a:t>
            </a:r>
            <a:r>
              <a:rPr lang="en-US" sz="1800" b="1" strike="noStrike" spc="-1">
                <a:solidFill>
                  <a:srgbClr val="002600"/>
                </a:solidFill>
                <a:latin typeface="Arial"/>
                <a:ea typeface="DejaVu Sans"/>
              </a:rPr>
              <a:t>)) </a:t>
            </a:r>
            <a:r>
              <a:rPr lang="en-US" sz="1800" b="1" strike="noStrike" spc="-1">
                <a:solidFill>
                  <a:srgbClr val="002600"/>
                </a:solidFill>
                <a:latin typeface="Symbol"/>
                <a:ea typeface="DejaVu Sans"/>
              </a:rPr>
              <a:t></a:t>
            </a:r>
            <a:endParaRPr lang="en-US" sz="1800" b="0" strike="noStrike" spc="-1">
              <a:latin typeface="Arial"/>
            </a:endParaRPr>
          </a:p>
          <a:p>
            <a:pPr marL="914400">
              <a:lnSpc>
                <a:spcPct val="120000"/>
              </a:lnSpc>
              <a:spcBef>
                <a:spcPts val="771"/>
              </a:spcBef>
            </a:pPr>
            <a:r>
              <a:rPr lang="en-US" sz="1800" b="1" strike="noStrike" spc="-1">
                <a:solidFill>
                  <a:srgbClr val="002600"/>
                </a:solidFill>
                <a:latin typeface="Arial"/>
                <a:ea typeface="DejaVu Sans"/>
              </a:rPr>
              <a:t>        </a:t>
            </a:r>
            <a:r>
              <a:rPr lang="en-US" sz="1800" b="1" strike="noStrike" spc="-1">
                <a:solidFill>
                  <a:srgbClr val="002600"/>
                </a:solidFill>
                <a:latin typeface="Symbol"/>
                <a:ea typeface="DejaVu Sans"/>
              </a:rPr>
              <a:t></a:t>
            </a:r>
            <a:r>
              <a:rPr lang="en-US" sz="2100" b="1" i="1" strike="noStrike" spc="-1" baseline="-25000">
                <a:solidFill>
                  <a:srgbClr val="002600"/>
                </a:solidFill>
                <a:latin typeface="Arial"/>
                <a:ea typeface="DejaVu Sans"/>
              </a:rPr>
              <a:t>customer_name </a:t>
            </a:r>
            <a:r>
              <a:rPr lang="en-US" sz="1800" b="1" strike="noStrike" spc="-1">
                <a:solidFill>
                  <a:srgbClr val="002600"/>
                </a:solidFill>
                <a:latin typeface="Arial"/>
                <a:ea typeface="DejaVu Sans"/>
              </a:rPr>
              <a:t>(</a:t>
            </a:r>
            <a:r>
              <a:rPr lang="en-US" sz="2200" b="1" strike="noStrike" spc="-1">
                <a:solidFill>
                  <a:srgbClr val="002600"/>
                </a:solidFill>
                <a:latin typeface="Symbol"/>
                <a:ea typeface="DejaVu Sans"/>
              </a:rPr>
              <a:t></a:t>
            </a:r>
            <a:r>
              <a:rPr lang="en-US" sz="2100" b="1" i="1" strike="noStrike" spc="-1" baseline="-25000">
                <a:solidFill>
                  <a:srgbClr val="002600"/>
                </a:solidFill>
                <a:latin typeface="Arial"/>
                <a:ea typeface="DejaVu Sans"/>
              </a:rPr>
              <a:t>branch_name </a:t>
            </a:r>
            <a:r>
              <a:rPr lang="en-US" sz="2100" b="1" strike="noStrike" spc="-1" baseline="-25000">
                <a:solidFill>
                  <a:srgbClr val="002600"/>
                </a:solidFill>
                <a:latin typeface="Arial"/>
                <a:ea typeface="DejaVu Sans"/>
              </a:rPr>
              <a:t>= “Uptown</a:t>
            </a:r>
            <a:r>
              <a:rPr lang="en-US" sz="1800" b="1" strike="noStrike" spc="-1" baseline="-25000">
                <a:solidFill>
                  <a:srgbClr val="002600"/>
                </a:solidFill>
                <a:latin typeface="Arial"/>
                <a:ea typeface="DejaVu Sans"/>
              </a:rPr>
              <a:t>” </a:t>
            </a:r>
            <a:r>
              <a:rPr lang="en-US" sz="1800" b="1" strike="noStrike" spc="-1">
                <a:solidFill>
                  <a:srgbClr val="002600"/>
                </a:solidFill>
                <a:latin typeface="Arial"/>
                <a:ea typeface="DejaVu Sans"/>
              </a:rPr>
              <a:t>(</a:t>
            </a:r>
            <a:r>
              <a:rPr lang="en-US" sz="1800" b="1" i="1" strike="noStrike" spc="-1">
                <a:solidFill>
                  <a:srgbClr val="002600"/>
                </a:solidFill>
                <a:latin typeface="Arial"/>
                <a:ea typeface="DejaVu Sans"/>
              </a:rPr>
              <a:t>depositor</a:t>
            </a:r>
            <a:r>
              <a:rPr lang="en-US" sz="1800" b="1" strike="noStrike" spc="-1">
                <a:solidFill>
                  <a:srgbClr val="002600"/>
                </a:solidFill>
                <a:latin typeface="Arial"/>
                <a:ea typeface="DejaVu Sans"/>
              </a:rPr>
              <a:t>     </a:t>
            </a:r>
            <a:r>
              <a:rPr lang="en-US" sz="1800" b="1" i="1" strike="noStrike" spc="-1">
                <a:solidFill>
                  <a:srgbClr val="002600"/>
                </a:solidFill>
                <a:latin typeface="Arial"/>
                <a:ea typeface="DejaVu Sans"/>
              </a:rPr>
              <a:t>account</a:t>
            </a:r>
            <a:r>
              <a:rPr lang="en-US" sz="1800" b="1" strike="noStrike" spc="-1">
                <a:solidFill>
                  <a:srgbClr val="002600"/>
                </a:solidFill>
                <a:latin typeface="Arial"/>
                <a:ea typeface="DejaVu Sans"/>
              </a:rPr>
              <a:t>))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486" name="Group 2"/>
          <p:cNvGrpSpPr/>
          <p:nvPr/>
        </p:nvGrpSpPr>
        <p:grpSpPr>
          <a:xfrm>
            <a:off x="304920" y="4030200"/>
            <a:ext cx="7572600" cy="1864440"/>
            <a:chOff x="304920" y="4030200"/>
            <a:chExt cx="7572600" cy="1864440"/>
          </a:xfrm>
        </p:grpSpPr>
        <p:sp>
          <p:nvSpPr>
            <p:cNvPr id="487" name="CustomShape 3"/>
            <p:cNvSpPr/>
            <p:nvPr/>
          </p:nvSpPr>
          <p:spPr>
            <a:xfrm rot="16200000" flipV="1">
              <a:off x="5553000" y="4609440"/>
              <a:ext cx="196200" cy="162720"/>
            </a:xfrm>
            <a:prstGeom prst="flowChartCollate">
              <a:avLst/>
            </a:prstGeom>
            <a:noFill/>
            <a:ln w="936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8" name="CustomShape 4"/>
            <p:cNvSpPr/>
            <p:nvPr/>
          </p:nvSpPr>
          <p:spPr>
            <a:xfrm>
              <a:off x="304920" y="4030200"/>
              <a:ext cx="7572600" cy="18644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marL="736560" lvl="1" indent="-278640">
                <a:lnSpc>
                  <a:spcPct val="120000"/>
                </a:lnSpc>
                <a:spcBef>
                  <a:spcPts val="629"/>
                </a:spcBef>
                <a:buClr>
                  <a:srgbClr val="CC6600"/>
                </a:buClr>
                <a:buSzPct val="80000"/>
                <a:buFont typeface="Monotype Sorts" charset="2"/>
                <a:buChar char=""/>
              </a:pPr>
              <a:r>
                <a:rPr lang="en-US" sz="1800" b="1" strike="noStrike" spc="-1">
                  <a:solidFill>
                    <a:srgbClr val="002600"/>
                  </a:solidFill>
                  <a:latin typeface="Arial"/>
                  <a:ea typeface="DejaVu Sans"/>
                </a:rPr>
                <a:t>Query 2</a:t>
              </a:r>
              <a:endParaRPr lang="en-US" sz="1800" b="0" strike="noStrike" spc="-1">
                <a:latin typeface="Arial"/>
              </a:endParaRPr>
            </a:p>
            <a:p>
              <a:pPr marL="736560" indent="-278640">
                <a:lnSpc>
                  <a:spcPct val="120000"/>
                </a:lnSpc>
                <a:spcBef>
                  <a:spcPts val="805"/>
                </a:spcBef>
              </a:pPr>
              <a:r>
                <a:rPr lang="en-US" sz="1800" b="1" strike="noStrike" spc="-1">
                  <a:solidFill>
                    <a:srgbClr val="002600"/>
                  </a:solidFill>
                  <a:latin typeface="Arial"/>
                  <a:ea typeface="DejaVu Sans"/>
                </a:rPr>
                <a:t>	 </a:t>
              </a:r>
              <a:r>
                <a:rPr lang="en-US" sz="1800" b="1" strike="noStrike" spc="-1">
                  <a:solidFill>
                    <a:srgbClr val="002600"/>
                  </a:solidFill>
                  <a:latin typeface="Symbol"/>
                  <a:ea typeface="DejaVu Sans"/>
                </a:rPr>
                <a:t></a:t>
              </a:r>
              <a:r>
                <a:rPr lang="en-US" sz="2300" b="1" i="1" strike="noStrike" spc="-1" baseline="-25000">
                  <a:solidFill>
                    <a:srgbClr val="002600"/>
                  </a:solidFill>
                  <a:latin typeface="Arial"/>
                  <a:ea typeface="DejaVu Sans"/>
                </a:rPr>
                <a:t>customer_name, branch_name</a:t>
              </a:r>
              <a:r>
                <a:rPr lang="en-US" sz="1800" b="1" strike="noStrike" spc="-1" baseline="-25000">
                  <a:solidFill>
                    <a:srgbClr val="002600"/>
                  </a:solidFill>
                  <a:latin typeface="Arial"/>
                  <a:ea typeface="DejaVu Sans"/>
                </a:rPr>
                <a:t> </a:t>
              </a:r>
              <a:r>
                <a:rPr lang="en-US" sz="1800" b="1" strike="noStrike" spc="-1">
                  <a:solidFill>
                    <a:srgbClr val="002600"/>
                  </a:solidFill>
                  <a:latin typeface="Arial"/>
                  <a:ea typeface="DejaVu Sans"/>
                </a:rPr>
                <a:t>(</a:t>
              </a:r>
              <a:r>
                <a:rPr lang="en-US" sz="1800" b="1" i="1" strike="noStrike" spc="-1">
                  <a:solidFill>
                    <a:srgbClr val="002600"/>
                  </a:solidFill>
                  <a:latin typeface="Arial"/>
                  <a:ea typeface="DejaVu Sans"/>
                </a:rPr>
                <a:t>depositor</a:t>
              </a:r>
              <a:r>
                <a:rPr lang="en-US" sz="1800" b="1" strike="noStrike" spc="-1">
                  <a:solidFill>
                    <a:srgbClr val="002600"/>
                  </a:solidFill>
                  <a:latin typeface="Arial"/>
                  <a:ea typeface="DejaVu Sans"/>
                </a:rPr>
                <a:t>      </a:t>
              </a:r>
              <a:r>
                <a:rPr lang="en-US" sz="1800" b="1" i="1" strike="noStrike" spc="-1">
                  <a:solidFill>
                    <a:srgbClr val="002600"/>
                  </a:solidFill>
                  <a:latin typeface="Arial"/>
                  <a:ea typeface="DejaVu Sans"/>
                </a:rPr>
                <a:t>account</a:t>
              </a:r>
              <a:r>
                <a:rPr lang="en-US" sz="1800" b="1" strike="noStrike" spc="-1">
                  <a:solidFill>
                    <a:srgbClr val="002600"/>
                  </a:solidFill>
                  <a:latin typeface="Arial"/>
                  <a:ea typeface="DejaVu Sans"/>
                </a:rPr>
                <a:t>)</a:t>
              </a:r>
              <a:r>
                <a:t/>
              </a:r>
              <a:br/>
              <a:r>
                <a:rPr lang="en-US" sz="1800" b="1" strike="noStrike" spc="-1">
                  <a:solidFill>
                    <a:srgbClr val="002600"/>
                  </a:solidFill>
                  <a:latin typeface="Arial"/>
                  <a:ea typeface="DejaVu Sans"/>
                </a:rPr>
                <a:t>	        </a:t>
              </a:r>
              <a:r>
                <a:rPr lang="en-US" sz="1800" b="1" strike="noStrike" spc="-1">
                  <a:solidFill>
                    <a:srgbClr val="002600"/>
                  </a:solidFill>
                  <a:latin typeface="Symbol"/>
                  <a:ea typeface="DejaVu Sans"/>
                </a:rPr>
                <a:t></a:t>
              </a:r>
              <a:r>
                <a:rPr lang="en-US" sz="1800" b="1" strike="noStrike" spc="-1">
                  <a:solidFill>
                    <a:srgbClr val="002600"/>
                  </a:solidFill>
                  <a:latin typeface="Arial"/>
                  <a:ea typeface="DejaVu Sans"/>
                </a:rPr>
                <a:t> </a:t>
              </a:r>
              <a:r>
                <a:rPr lang="en-US" sz="1800" b="1" i="1" strike="noStrike" spc="-1">
                  <a:solidFill>
                    <a:srgbClr val="002600"/>
                  </a:solidFill>
                  <a:latin typeface="Symbol"/>
                  <a:ea typeface="DejaVu Sans"/>
                </a:rPr>
                <a:t></a:t>
              </a:r>
              <a:r>
                <a:rPr lang="en-US" sz="2200" b="1" i="1" strike="noStrike" spc="-1" baseline="-25000">
                  <a:solidFill>
                    <a:srgbClr val="002600"/>
                  </a:solidFill>
                  <a:latin typeface="Arial"/>
                  <a:ea typeface="DejaVu Sans"/>
                </a:rPr>
                <a:t>temp(branch_name</a:t>
              </a:r>
              <a:r>
                <a:rPr lang="en-US" sz="1800" b="1" i="1" strike="noStrike" spc="-1" baseline="-25000">
                  <a:solidFill>
                    <a:srgbClr val="002600"/>
                  </a:solidFill>
                  <a:latin typeface="Arial"/>
                  <a:ea typeface="DejaVu Sans"/>
                </a:rPr>
                <a:t>)</a:t>
              </a:r>
              <a:r>
                <a:rPr lang="en-US" sz="1800" b="1" strike="noStrike" spc="-1" baseline="-25000">
                  <a:solidFill>
                    <a:srgbClr val="002600"/>
                  </a:solidFill>
                  <a:latin typeface="Arial"/>
                  <a:ea typeface="DejaVu Sans"/>
                </a:rPr>
                <a:t> </a:t>
              </a:r>
              <a:r>
                <a:rPr lang="en-US" sz="1800" b="1" strike="noStrike" spc="-1">
                  <a:solidFill>
                    <a:srgbClr val="002600"/>
                  </a:solidFill>
                  <a:latin typeface="Arial"/>
                  <a:ea typeface="DejaVu Sans"/>
                </a:rPr>
                <a:t>({(</a:t>
              </a:r>
              <a:r>
                <a:rPr lang="en-US" sz="1800" b="1" i="1" strike="noStrike" spc="-1">
                  <a:solidFill>
                    <a:srgbClr val="002600"/>
                  </a:solidFill>
                  <a:latin typeface="Arial"/>
                  <a:ea typeface="DejaVu Sans"/>
                </a:rPr>
                <a:t>“Downtown” </a:t>
              </a:r>
              <a:r>
                <a:rPr lang="en-US" sz="1800" b="1" strike="noStrike" spc="-1">
                  <a:solidFill>
                    <a:srgbClr val="002600"/>
                  </a:solidFill>
                  <a:latin typeface="Arial"/>
                  <a:ea typeface="DejaVu Sans"/>
                </a:rPr>
                <a:t>)</a:t>
              </a:r>
              <a:r>
                <a:rPr lang="en-US" sz="1800" b="1" i="1" strike="noStrike" spc="-1">
                  <a:solidFill>
                    <a:srgbClr val="002600"/>
                  </a:solidFill>
                  <a:latin typeface="Arial"/>
                  <a:ea typeface="DejaVu Sans"/>
                </a:rPr>
                <a:t>, </a:t>
              </a:r>
              <a:r>
                <a:rPr lang="en-US" sz="1800" b="1" strike="noStrike" spc="-1">
                  <a:solidFill>
                    <a:srgbClr val="002600"/>
                  </a:solidFill>
                  <a:latin typeface="Arial"/>
                  <a:ea typeface="DejaVu Sans"/>
                </a:rPr>
                <a:t>(</a:t>
              </a:r>
              <a:r>
                <a:rPr lang="en-US" sz="1800" b="1" i="1" strike="noStrike" spc="-1">
                  <a:solidFill>
                    <a:srgbClr val="002600"/>
                  </a:solidFill>
                  <a:latin typeface="Arial"/>
                  <a:ea typeface="DejaVu Sans"/>
                </a:rPr>
                <a:t>“Uptown” </a:t>
              </a:r>
              <a:r>
                <a:rPr lang="en-US" sz="1800" b="1" strike="noStrike" spc="-1">
                  <a:solidFill>
                    <a:srgbClr val="002600"/>
                  </a:solidFill>
                  <a:latin typeface="Arial"/>
                  <a:ea typeface="DejaVu Sans"/>
                </a:rPr>
                <a:t>)})</a:t>
              </a:r>
              <a:endParaRPr lang="en-US" sz="1800" b="0" strike="noStrike" spc="-1">
                <a:latin typeface="Arial"/>
              </a:endParaRPr>
            </a:p>
            <a:p>
              <a:pPr marL="736560" indent="-278640">
                <a:lnSpc>
                  <a:spcPct val="120000"/>
                </a:lnSpc>
                <a:spcBef>
                  <a:spcPts val="629"/>
                </a:spcBef>
              </a:pPr>
              <a:r>
                <a:rPr lang="en-US" sz="1800" b="1" strike="noStrike" spc="-1">
                  <a:solidFill>
                    <a:srgbClr val="002600"/>
                  </a:solidFill>
                  <a:latin typeface="Arial"/>
                  <a:ea typeface="DejaVu Sans"/>
                </a:rPr>
                <a:t>Note that Query 2 uses a constant relation.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489" name="CustomShape 5"/>
          <p:cNvSpPr/>
          <p:nvPr/>
        </p:nvSpPr>
        <p:spPr>
          <a:xfrm>
            <a:off x="1335240" y="117360"/>
            <a:ext cx="7509600" cy="60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002600"/>
                </a:solidFill>
                <a:latin typeface="Constantia"/>
              </a:rPr>
              <a:t>Bank Example Queries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490" name="CustomShape 6"/>
          <p:cNvSpPr/>
          <p:nvPr/>
        </p:nvSpPr>
        <p:spPr>
          <a:xfrm>
            <a:off x="798480" y="1077840"/>
            <a:ext cx="7660440" cy="135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360" algn="just">
              <a:lnSpc>
                <a:spcPct val="100000"/>
              </a:lnSpc>
              <a:spcBef>
                <a:spcPts val="601"/>
              </a:spcBef>
              <a:buClr>
                <a:srgbClr val="CC9933"/>
              </a:buClr>
              <a:buSzPct val="65000"/>
              <a:buFont typeface="Wingdings" charset="2"/>
              <a:buChar char=""/>
            </a:pP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Find all customers who have an account from at least the “Downtown” and the Uptown” branches.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491" name="CustomShape 7"/>
          <p:cNvSpPr/>
          <p:nvPr/>
        </p:nvSpPr>
        <p:spPr>
          <a:xfrm rot="16200000" flipV="1">
            <a:off x="6753240" y="3862080"/>
            <a:ext cx="151560" cy="181800"/>
          </a:xfrm>
          <a:prstGeom prst="flowChartCollate">
            <a:avLst/>
          </a:prstGeom>
          <a:noFill/>
          <a:ln w="9360">
            <a:solidFill>
              <a:schemeClr val="tx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2" name="CustomShape 8"/>
          <p:cNvSpPr/>
          <p:nvPr/>
        </p:nvSpPr>
        <p:spPr>
          <a:xfrm rot="16200000" flipV="1">
            <a:off x="6569640" y="3378240"/>
            <a:ext cx="151560" cy="183600"/>
          </a:xfrm>
          <a:prstGeom prst="flowChartCollate">
            <a:avLst/>
          </a:prstGeom>
          <a:noFill/>
          <a:ln w="9360">
            <a:solidFill>
              <a:schemeClr val="tx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CustomShape 1"/>
          <p:cNvSpPr/>
          <p:nvPr/>
        </p:nvSpPr>
        <p:spPr>
          <a:xfrm>
            <a:off x="603720" y="1371600"/>
            <a:ext cx="7848000" cy="100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20000"/>
              </a:lnSpc>
              <a:spcBef>
                <a:spcPts val="601"/>
              </a:spcBef>
              <a:buClr>
                <a:srgbClr val="CC9933"/>
              </a:buClr>
              <a:buSzPct val="65000"/>
              <a:buFont typeface="Wingdings" charset="2"/>
              <a:buChar char=""/>
            </a:pP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Find all customers who have an account at all branches located in Brooklyn city.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494" name="CustomShape 2"/>
          <p:cNvSpPr/>
          <p:nvPr/>
        </p:nvSpPr>
        <p:spPr>
          <a:xfrm>
            <a:off x="457200" y="304920"/>
            <a:ext cx="822888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002600"/>
                </a:solidFill>
                <a:latin typeface="Constantia"/>
              </a:rPr>
              <a:t>Bank Example Queries</a:t>
            </a:r>
            <a:endParaRPr lang="en-US" sz="4200" b="0" strike="noStrike" spc="-1">
              <a:latin typeface="Arial"/>
            </a:endParaRPr>
          </a:p>
        </p:txBody>
      </p:sp>
      <p:grpSp>
        <p:nvGrpSpPr>
          <p:cNvPr id="495" name="Group 3"/>
          <p:cNvGrpSpPr/>
          <p:nvPr/>
        </p:nvGrpSpPr>
        <p:grpSpPr>
          <a:xfrm>
            <a:off x="685800" y="2743200"/>
            <a:ext cx="7485840" cy="1087920"/>
            <a:chOff x="685800" y="2743200"/>
            <a:chExt cx="7485840" cy="1087920"/>
          </a:xfrm>
        </p:grpSpPr>
        <p:sp>
          <p:nvSpPr>
            <p:cNvPr id="496" name="CustomShape 4"/>
            <p:cNvSpPr/>
            <p:nvPr/>
          </p:nvSpPr>
          <p:spPr>
            <a:xfrm rot="16200000">
              <a:off x="5879880" y="2959920"/>
              <a:ext cx="148680" cy="173880"/>
            </a:xfrm>
            <a:prstGeom prst="flowChartCollate">
              <a:avLst/>
            </a:prstGeom>
            <a:noFill/>
            <a:ln w="12600">
              <a:solidFill>
                <a:schemeClr val="tx2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7" name="CustomShape 5"/>
            <p:cNvSpPr/>
            <p:nvPr/>
          </p:nvSpPr>
          <p:spPr>
            <a:xfrm>
              <a:off x="685800" y="2743200"/>
              <a:ext cx="7485840" cy="1087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20000"/>
                </a:lnSpc>
                <a:spcBef>
                  <a:spcPts val="839"/>
                </a:spcBef>
              </a:pPr>
              <a:r>
                <a:rPr lang="en-US" sz="2000" b="0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	</a:t>
              </a:r>
              <a:r>
                <a:rPr lang="en-US" sz="2400" b="1" strike="noStrike" spc="-1">
                  <a:solidFill>
                    <a:srgbClr val="002600"/>
                  </a:solidFill>
                  <a:latin typeface="Symbol"/>
                  <a:ea typeface="DejaVu Sans"/>
                </a:rPr>
                <a:t></a:t>
              </a:r>
              <a:r>
                <a:rPr lang="en-US" sz="2400" b="1" i="1" strike="noStrike" spc="-1" baseline="-25000">
                  <a:solidFill>
                    <a:srgbClr val="002600"/>
                  </a:solidFill>
                  <a:latin typeface="Franklin Gothic Book"/>
                  <a:ea typeface="DejaVu Sans"/>
                </a:rPr>
                <a:t>customer_name, branch_name</a:t>
              </a:r>
              <a:r>
                <a:rPr lang="en-US" sz="2400" b="1" strike="noStrike" spc="-1" baseline="-25000">
                  <a:solidFill>
                    <a:srgbClr val="002600"/>
                  </a:solidFill>
                  <a:latin typeface="Franklin Gothic Book"/>
                  <a:ea typeface="DejaVu Sans"/>
                </a:rPr>
                <a:t> </a:t>
              </a:r>
              <a:r>
                <a:rPr lang="en-US" sz="2000" b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(</a:t>
              </a:r>
              <a:r>
                <a:rPr lang="en-US" sz="2000" b="1" i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depositor</a:t>
              </a:r>
              <a:r>
                <a:rPr lang="en-US" sz="2000" b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     </a:t>
              </a:r>
              <a:r>
                <a:rPr lang="en-US" sz="2000" b="1" i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account</a:t>
              </a:r>
              <a:r>
                <a:rPr lang="en-US" sz="2000" b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)</a:t>
              </a:r>
              <a:r>
                <a:t/>
              </a:r>
              <a:br/>
              <a:r>
                <a:rPr lang="en-US" sz="2400" b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	</a:t>
              </a:r>
              <a:r>
                <a:rPr lang="en-US" sz="2400" b="1" strike="noStrike" spc="-1">
                  <a:solidFill>
                    <a:srgbClr val="002600"/>
                  </a:solidFill>
                  <a:latin typeface="Symbol"/>
                  <a:ea typeface="DejaVu Sans"/>
                </a:rPr>
                <a:t></a:t>
              </a:r>
              <a:r>
                <a:rPr lang="en-US" sz="2400" b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 </a:t>
              </a:r>
              <a:r>
                <a:rPr lang="en-US" sz="2400" b="1" strike="noStrike" spc="-1">
                  <a:solidFill>
                    <a:srgbClr val="002600"/>
                  </a:solidFill>
                  <a:latin typeface="Symbol"/>
                  <a:ea typeface="DejaVu Sans"/>
                </a:rPr>
                <a:t></a:t>
              </a:r>
              <a:r>
                <a:rPr lang="en-US" sz="2400" b="1" i="1" strike="noStrike" spc="-1" baseline="-25000">
                  <a:solidFill>
                    <a:srgbClr val="002600"/>
                  </a:solidFill>
                  <a:latin typeface="Franklin Gothic Book"/>
                  <a:ea typeface="DejaVu Sans"/>
                </a:rPr>
                <a:t>branch_name </a:t>
              </a:r>
              <a:r>
                <a:rPr lang="en-US" sz="2400" b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(</a:t>
              </a:r>
              <a:r>
                <a:rPr lang="en-US" sz="2400" b="1" strike="noStrike" spc="-1">
                  <a:solidFill>
                    <a:srgbClr val="002600"/>
                  </a:solidFill>
                  <a:latin typeface="Symbol"/>
                  <a:ea typeface="DejaVu Sans"/>
                </a:rPr>
                <a:t></a:t>
              </a:r>
              <a:r>
                <a:rPr lang="en-US" sz="2400" b="1" i="1" strike="noStrike" spc="-1" baseline="-25000">
                  <a:solidFill>
                    <a:srgbClr val="002600"/>
                  </a:solidFill>
                  <a:latin typeface="Franklin Gothic Book"/>
                  <a:ea typeface="DejaVu Sans"/>
                </a:rPr>
                <a:t>branch_city</a:t>
              </a:r>
              <a:r>
                <a:rPr lang="en-US" sz="2400" b="1" strike="noStrike" spc="-1" baseline="-25000">
                  <a:solidFill>
                    <a:srgbClr val="002600"/>
                  </a:solidFill>
                  <a:latin typeface="Franklin Gothic Book"/>
                  <a:ea typeface="DejaVu Sans"/>
                </a:rPr>
                <a:t> = “Brooklyn” </a:t>
              </a:r>
              <a:r>
                <a:rPr lang="en-US" sz="2000" b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(</a:t>
              </a:r>
              <a:r>
                <a:rPr lang="en-US" sz="2000" b="1" i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branch</a:t>
              </a:r>
              <a:r>
                <a:rPr lang="en-US" sz="2000" b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))</a:t>
              </a:r>
              <a:endParaRPr lang="en-US" sz="2000" b="0" strike="noStrike" spc="-1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CustomShape 1"/>
          <p:cNvSpPr/>
          <p:nvPr/>
        </p:nvSpPr>
        <p:spPr>
          <a:xfrm>
            <a:off x="457200" y="304920"/>
            <a:ext cx="8686080" cy="12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02600"/>
                </a:solidFill>
                <a:latin typeface="Constantia"/>
              </a:rPr>
              <a:t>Extended Relational-Algebra-Operations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499" name="CustomShape 2"/>
          <p:cNvSpPr/>
          <p:nvPr/>
        </p:nvSpPr>
        <p:spPr>
          <a:xfrm>
            <a:off x="838080" y="2133720"/>
            <a:ext cx="7660440" cy="174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601"/>
              </a:spcBef>
              <a:buClr>
                <a:srgbClr val="CC9933"/>
              </a:buClr>
              <a:buSzPct val="65000"/>
              <a:buFont typeface="Wingdings" charset="2"/>
              <a:buChar char=""/>
            </a:pP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Generalized Projection</a:t>
            </a:r>
            <a:endParaRPr lang="en-US" sz="3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01"/>
              </a:spcBef>
              <a:buClr>
                <a:srgbClr val="CC9933"/>
              </a:buClr>
              <a:buSzPct val="65000"/>
              <a:buFont typeface="Wingdings" charset="2"/>
              <a:buChar char=""/>
            </a:pP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Aggregate Functions</a:t>
            </a:r>
            <a:endParaRPr lang="en-US" sz="3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01"/>
              </a:spcBef>
              <a:buClr>
                <a:srgbClr val="CC9933"/>
              </a:buClr>
              <a:buSzPct val="65000"/>
              <a:buFont typeface="Wingdings" charset="2"/>
              <a:buChar char=""/>
            </a:pP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Outer Join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3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CustomShape 1"/>
          <p:cNvSpPr/>
          <p:nvPr/>
        </p:nvSpPr>
        <p:spPr>
          <a:xfrm>
            <a:off x="457200" y="277920"/>
            <a:ext cx="822888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002600"/>
                </a:solidFill>
                <a:latin typeface="Constantia"/>
              </a:rPr>
              <a:t>Generalized Projection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501" name="CustomShape 2"/>
          <p:cNvSpPr/>
          <p:nvPr/>
        </p:nvSpPr>
        <p:spPr>
          <a:xfrm>
            <a:off x="380880" y="1077840"/>
            <a:ext cx="8457480" cy="539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360" algn="just">
              <a:lnSpc>
                <a:spcPct val="100000"/>
              </a:lnSpc>
              <a:spcBef>
                <a:spcPts val="519"/>
              </a:spcBef>
              <a:buClr>
                <a:srgbClr val="CC9933"/>
              </a:buClr>
              <a:buSzPct val="65000"/>
              <a:buFont typeface="Wingdings" charset="2"/>
              <a:buChar char=""/>
            </a:pPr>
            <a:r>
              <a:rPr lang="en-US" sz="2600" b="0" strike="noStrike" spc="-1">
                <a:solidFill>
                  <a:srgbClr val="002600"/>
                </a:solidFill>
                <a:latin typeface="Franklin Gothic Book"/>
              </a:rPr>
              <a:t>Extends the projection operation by allowing arithmetic functions to be used in the projection list.	</a:t>
            </a:r>
            <a:endParaRPr lang="en-US" sz="26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519"/>
              </a:spcBef>
            </a:pPr>
            <a:endParaRPr lang="en-US" sz="2600" b="0" strike="noStrike" spc="-1">
              <a:latin typeface="Arial"/>
            </a:endParaRPr>
          </a:p>
          <a:p>
            <a:pPr marL="343080" indent="-342360" algn="just">
              <a:lnSpc>
                <a:spcPct val="100000"/>
              </a:lnSpc>
              <a:spcBef>
                <a:spcPts val="519"/>
              </a:spcBef>
              <a:buClr>
                <a:srgbClr val="CC9933"/>
              </a:buClr>
              <a:buSzPct val="65000"/>
              <a:buFont typeface="Wingdings" charset="2"/>
              <a:buChar char=""/>
            </a:pPr>
            <a:r>
              <a:rPr lang="en-US" sz="2600" b="0" strike="noStrike" spc="-1">
                <a:solidFill>
                  <a:srgbClr val="002600"/>
                </a:solidFill>
                <a:latin typeface="Franklin Gothic Book"/>
              </a:rPr>
              <a:t>E is any relational-algebra expression</a:t>
            </a:r>
            <a:endParaRPr lang="en-US" sz="2600" b="0" strike="noStrike" spc="-1">
              <a:latin typeface="Arial"/>
            </a:endParaRPr>
          </a:p>
          <a:p>
            <a:pPr marL="343080" indent="-342360" algn="just">
              <a:lnSpc>
                <a:spcPct val="120000"/>
              </a:lnSpc>
              <a:spcBef>
                <a:spcPts val="519"/>
              </a:spcBef>
              <a:buClr>
                <a:srgbClr val="CC9933"/>
              </a:buClr>
              <a:buSzPct val="65000"/>
              <a:buFont typeface="Wingdings" charset="2"/>
              <a:buChar char=""/>
            </a:pPr>
            <a:r>
              <a:rPr lang="en-US" sz="2600" b="0" strike="noStrike" spc="-1">
                <a:solidFill>
                  <a:srgbClr val="002600"/>
                </a:solidFill>
                <a:latin typeface="Franklin Gothic Book"/>
              </a:rPr>
              <a:t>Each of </a:t>
            </a:r>
            <a:r>
              <a:rPr lang="en-US" sz="2600" b="0" i="1" strike="noStrike" spc="-1">
                <a:solidFill>
                  <a:srgbClr val="002600"/>
                </a:solidFill>
                <a:latin typeface="Franklin Gothic Book"/>
              </a:rPr>
              <a:t>F</a:t>
            </a:r>
            <a:r>
              <a:rPr lang="en-US" sz="2600" b="0" strike="noStrike" spc="-1" baseline="-25000">
                <a:solidFill>
                  <a:srgbClr val="002600"/>
                </a:solidFill>
                <a:latin typeface="Franklin Gothic Book"/>
              </a:rPr>
              <a:t>1</a:t>
            </a:r>
            <a:r>
              <a:rPr lang="en-US" sz="2600" b="0" strike="noStrike" spc="-1">
                <a:solidFill>
                  <a:srgbClr val="002600"/>
                </a:solidFill>
                <a:latin typeface="Franklin Gothic Book"/>
              </a:rPr>
              <a:t>, </a:t>
            </a:r>
            <a:r>
              <a:rPr lang="en-US" sz="2600" b="0" i="1" strike="noStrike" spc="-1">
                <a:solidFill>
                  <a:srgbClr val="002600"/>
                </a:solidFill>
                <a:latin typeface="Franklin Gothic Book"/>
              </a:rPr>
              <a:t>F</a:t>
            </a:r>
            <a:r>
              <a:rPr lang="en-US" sz="2600" b="0" strike="noStrike" spc="-1" baseline="-25000">
                <a:solidFill>
                  <a:srgbClr val="002600"/>
                </a:solidFill>
                <a:latin typeface="Franklin Gothic Book"/>
              </a:rPr>
              <a:t>2</a:t>
            </a:r>
            <a:r>
              <a:rPr lang="en-US" sz="2600" b="0" strike="noStrike" spc="-1">
                <a:solidFill>
                  <a:srgbClr val="002600"/>
                </a:solidFill>
                <a:latin typeface="Franklin Gothic Book"/>
              </a:rPr>
              <a:t>, …, </a:t>
            </a:r>
            <a:r>
              <a:rPr lang="en-US" sz="2600" b="0" i="1" strike="noStrike" spc="-1">
                <a:solidFill>
                  <a:srgbClr val="002600"/>
                </a:solidFill>
                <a:latin typeface="Franklin Gothic Book"/>
              </a:rPr>
              <a:t>F</a:t>
            </a:r>
            <a:r>
              <a:rPr lang="en-US" sz="2600" b="0" i="1" strike="noStrike" spc="-1" baseline="-25000">
                <a:solidFill>
                  <a:srgbClr val="002600"/>
                </a:solidFill>
                <a:latin typeface="Franklin Gothic Book"/>
              </a:rPr>
              <a:t>n </a:t>
            </a:r>
            <a:r>
              <a:rPr lang="en-US" sz="2600" b="0" i="1" strike="noStrike" spc="-1">
                <a:solidFill>
                  <a:srgbClr val="002600"/>
                </a:solidFill>
                <a:latin typeface="Franklin Gothic Book"/>
              </a:rPr>
              <a:t> </a:t>
            </a:r>
            <a:r>
              <a:rPr lang="en-US" sz="2600" b="0" strike="noStrike" spc="-1">
                <a:solidFill>
                  <a:srgbClr val="002600"/>
                </a:solidFill>
                <a:latin typeface="Franklin Gothic Book"/>
              </a:rPr>
              <a:t>are arithmetic expressions involving constants and attributes in the schema of </a:t>
            </a:r>
            <a:r>
              <a:rPr lang="en-US" sz="2600" b="0" i="1" strike="noStrike" spc="-1">
                <a:solidFill>
                  <a:srgbClr val="002600"/>
                </a:solidFill>
                <a:latin typeface="Franklin Gothic Book"/>
              </a:rPr>
              <a:t>E</a:t>
            </a:r>
            <a:r>
              <a:rPr lang="en-US" sz="2600" b="0" strike="noStrike" spc="-1">
                <a:solidFill>
                  <a:srgbClr val="002600"/>
                </a:solidFill>
                <a:latin typeface="Franklin Gothic Book"/>
              </a:rPr>
              <a:t>.</a:t>
            </a:r>
            <a:endParaRPr lang="en-US" sz="2600" b="0" strike="noStrike" spc="-1">
              <a:latin typeface="Arial"/>
            </a:endParaRPr>
          </a:p>
          <a:p>
            <a:pPr marL="343080" indent="-342360" algn="just">
              <a:lnSpc>
                <a:spcPct val="100000"/>
              </a:lnSpc>
              <a:spcBef>
                <a:spcPts val="519"/>
              </a:spcBef>
              <a:buClr>
                <a:srgbClr val="CC9933"/>
              </a:buClr>
              <a:buSzPct val="65000"/>
              <a:buFont typeface="Wingdings" charset="2"/>
              <a:buChar char=""/>
            </a:pPr>
            <a:r>
              <a:rPr lang="en-US" sz="2600" b="0" strike="noStrike" spc="-1">
                <a:solidFill>
                  <a:srgbClr val="FF0000"/>
                </a:solidFill>
                <a:latin typeface="Franklin Gothic Book"/>
              </a:rPr>
              <a:t>Given relation </a:t>
            </a:r>
            <a:r>
              <a:rPr lang="en-US" sz="2600" b="0" i="1" strike="noStrike" spc="-1">
                <a:solidFill>
                  <a:srgbClr val="FF0000"/>
                </a:solidFill>
                <a:latin typeface="Franklin Gothic Book"/>
              </a:rPr>
              <a:t>credit_info(customer_name, limit, credit_balance),</a:t>
            </a:r>
            <a:r>
              <a:rPr lang="en-US" sz="2600" b="0" strike="noStrike" spc="-1">
                <a:solidFill>
                  <a:srgbClr val="FF0000"/>
                </a:solidFill>
                <a:latin typeface="Franklin Gothic Book"/>
              </a:rPr>
              <a:t> find how much more each person can spend: </a:t>
            </a:r>
            <a:endParaRPr lang="en-US" sz="26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19"/>
              </a:spcBef>
            </a:pPr>
            <a:r>
              <a:rPr lang="en-US" sz="2600" b="1" strike="noStrike" spc="-1">
                <a:solidFill>
                  <a:srgbClr val="002600"/>
                </a:solidFill>
                <a:latin typeface="Franklin Gothic Book"/>
              </a:rPr>
              <a:t>	</a:t>
            </a:r>
            <a:r>
              <a:rPr lang="en-US" sz="2600" b="1" strike="noStrike" spc="-1">
                <a:solidFill>
                  <a:srgbClr val="FF0000"/>
                </a:solidFill>
                <a:latin typeface="Franklin Gothic Book"/>
              </a:rPr>
              <a:t>	</a:t>
            </a:r>
            <a:r>
              <a:rPr lang="en-US" sz="2600" b="1" strike="noStrike" spc="-1">
                <a:solidFill>
                  <a:srgbClr val="FF0000"/>
                </a:solidFill>
                <a:latin typeface="Symbol"/>
              </a:rPr>
              <a:t></a:t>
            </a:r>
            <a:r>
              <a:rPr lang="en-US" sz="2600" b="1" i="1" strike="noStrike" spc="-1" baseline="-25000">
                <a:solidFill>
                  <a:srgbClr val="FF0000"/>
                </a:solidFill>
                <a:latin typeface="Franklin Gothic Book"/>
              </a:rPr>
              <a:t>customer_name, limit – credit_balance</a:t>
            </a:r>
            <a:r>
              <a:rPr lang="en-US" sz="2600" b="1" i="1" strike="noStrike" spc="-1">
                <a:solidFill>
                  <a:srgbClr val="FF0000"/>
                </a:solidFill>
                <a:latin typeface="Franklin Gothic Book"/>
              </a:rPr>
              <a:t> (credit_info)</a:t>
            </a:r>
            <a:endParaRPr lang="en-US" sz="2600" b="0" strike="noStrike" spc="-1">
              <a:latin typeface="Arial"/>
            </a:endParaRPr>
          </a:p>
        </p:txBody>
      </p:sp>
      <p:pic>
        <p:nvPicPr>
          <p:cNvPr id="502" name="Picture 501"/>
          <p:cNvPicPr/>
          <p:nvPr/>
        </p:nvPicPr>
        <p:blipFill>
          <a:blip r:embed="rId3"/>
          <a:stretch/>
        </p:blipFill>
        <p:spPr>
          <a:xfrm>
            <a:off x="2895480" y="1981080"/>
            <a:ext cx="2437920" cy="533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CustomShape 1"/>
          <p:cNvSpPr/>
          <p:nvPr/>
        </p:nvSpPr>
        <p:spPr>
          <a:xfrm>
            <a:off x="457200" y="228600"/>
            <a:ext cx="8076600" cy="60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002600"/>
                </a:solidFill>
                <a:latin typeface="Constantia"/>
              </a:rPr>
              <a:t>Aggregate Functions and Operations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504" name="CustomShape 2"/>
          <p:cNvSpPr/>
          <p:nvPr/>
        </p:nvSpPr>
        <p:spPr>
          <a:xfrm>
            <a:off x="457200" y="1077840"/>
            <a:ext cx="8189280" cy="501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360">
              <a:lnSpc>
                <a:spcPct val="100000"/>
              </a:lnSpc>
              <a:spcBef>
                <a:spcPts val="601"/>
              </a:spcBef>
              <a:buClr>
                <a:srgbClr val="CC9933"/>
              </a:buClr>
              <a:buSzPct val="65000"/>
              <a:buFont typeface="Wingdings" charset="2"/>
              <a:buChar char=""/>
            </a:pPr>
            <a:r>
              <a:rPr lang="en-US" sz="3000" b="1" strike="noStrike" spc="-1">
                <a:solidFill>
                  <a:srgbClr val="002600"/>
                </a:solidFill>
                <a:latin typeface="Franklin Gothic Book"/>
              </a:rPr>
              <a:t>Aggregation function</a:t>
            </a: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 takes a collection of values and returns a single value as a result.</a:t>
            </a:r>
            <a:endParaRPr lang="en-US" sz="3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01"/>
              </a:spcBef>
            </a:pP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		</a:t>
            </a:r>
            <a:r>
              <a:rPr lang="en-US" sz="3000" b="1" strike="noStrike" spc="-1">
                <a:solidFill>
                  <a:srgbClr val="002600"/>
                </a:solidFill>
                <a:latin typeface="Franklin Gothic Book"/>
              </a:rPr>
              <a:t>avg</a:t>
            </a: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:  average value</a:t>
            </a:r>
            <a:r>
              <a:t/>
            </a:r>
            <a:br/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	</a:t>
            </a:r>
            <a:r>
              <a:rPr lang="en-US" sz="3000" b="1" strike="noStrike" spc="-1">
                <a:solidFill>
                  <a:srgbClr val="002600"/>
                </a:solidFill>
                <a:latin typeface="Franklin Gothic Book"/>
              </a:rPr>
              <a:t>min</a:t>
            </a: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:  minimum value</a:t>
            </a:r>
            <a:r>
              <a:t/>
            </a:r>
            <a:br/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	</a:t>
            </a:r>
            <a:r>
              <a:rPr lang="en-US" sz="3000" b="1" strike="noStrike" spc="-1">
                <a:solidFill>
                  <a:srgbClr val="002600"/>
                </a:solidFill>
                <a:latin typeface="Franklin Gothic Book"/>
              </a:rPr>
              <a:t>max</a:t>
            </a: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:  maximum value</a:t>
            </a:r>
            <a:r>
              <a:t/>
            </a:r>
            <a:br/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	</a:t>
            </a:r>
            <a:r>
              <a:rPr lang="en-US" sz="3000" b="1" strike="noStrike" spc="-1">
                <a:solidFill>
                  <a:srgbClr val="002600"/>
                </a:solidFill>
                <a:latin typeface="Franklin Gothic Book"/>
              </a:rPr>
              <a:t>sum</a:t>
            </a: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:  sum of values</a:t>
            </a:r>
            <a:r>
              <a:t/>
            </a:r>
            <a:br/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	</a:t>
            </a:r>
            <a:r>
              <a:rPr lang="en-US" sz="3000" b="1" strike="noStrike" spc="-1">
                <a:solidFill>
                  <a:srgbClr val="002600"/>
                </a:solidFill>
                <a:latin typeface="Franklin Gothic Book"/>
              </a:rPr>
              <a:t>count</a:t>
            </a: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:  number of values</a:t>
            </a:r>
            <a:endParaRPr lang="en-US" sz="3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01"/>
              </a:spcBef>
              <a:buClr>
                <a:srgbClr val="CC9933"/>
              </a:buClr>
              <a:buSzPct val="65000"/>
              <a:buFont typeface="Wingdings" charset="2"/>
              <a:buChar char=""/>
            </a:pPr>
            <a:r>
              <a:rPr lang="en-US" sz="3000" b="1" strike="noStrike" spc="-1">
                <a:solidFill>
                  <a:srgbClr val="002600"/>
                </a:solidFill>
                <a:latin typeface="Franklin Gothic Book"/>
              </a:rPr>
              <a:t>Aggregate operation</a:t>
            </a: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 in relational algebra </a:t>
            </a:r>
            <a:endParaRPr lang="en-US" sz="3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01"/>
              </a:spcBef>
            </a:pP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		</a:t>
            </a:r>
            <a:endParaRPr lang="en-US" sz="3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01"/>
              </a:spcBef>
            </a:pP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	</a:t>
            </a:r>
            <a:r>
              <a:t/>
            </a:r>
            <a:br/>
            <a:endParaRPr lang="en-US" sz="3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01"/>
              </a:spcBef>
            </a:pPr>
            <a:r>
              <a:rPr lang="en-US" sz="3000" b="0" i="1" strike="noStrike" spc="-1">
                <a:solidFill>
                  <a:srgbClr val="002600"/>
                </a:solidFill>
                <a:latin typeface="Franklin Gothic Book"/>
              </a:rPr>
              <a:t>E</a:t>
            </a: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 is any relational-algebra expression</a:t>
            </a:r>
            <a:endParaRPr lang="en-US" sz="3000" b="0" strike="noStrike" spc="-1">
              <a:latin typeface="Arial"/>
            </a:endParaRPr>
          </a:p>
          <a:p>
            <a:pPr marL="669960" lvl="1" indent="-324720">
              <a:lnSpc>
                <a:spcPct val="100000"/>
              </a:lnSpc>
              <a:spcBef>
                <a:spcPts val="519"/>
              </a:spcBef>
              <a:buClr>
                <a:srgbClr val="8F9967"/>
              </a:buClr>
              <a:buSzPct val="60000"/>
              <a:buFont typeface="Wingdings" charset="2"/>
              <a:buChar char=""/>
            </a:pPr>
            <a:r>
              <a:rPr lang="en-US" sz="2600" b="0" i="1" strike="noStrike" spc="-1">
                <a:solidFill>
                  <a:srgbClr val="002600"/>
                </a:solidFill>
                <a:latin typeface="Franklin Gothic Book"/>
              </a:rPr>
              <a:t>G</a:t>
            </a:r>
            <a:r>
              <a:rPr lang="en-US" sz="2600" b="0" i="1" strike="noStrike" spc="-1" baseline="-25000">
                <a:solidFill>
                  <a:srgbClr val="002600"/>
                </a:solidFill>
                <a:latin typeface="Franklin Gothic Book"/>
              </a:rPr>
              <a:t>1</a:t>
            </a:r>
            <a:r>
              <a:rPr lang="en-US" sz="2600" b="0" strike="noStrike" spc="-1">
                <a:solidFill>
                  <a:srgbClr val="002600"/>
                </a:solidFill>
                <a:latin typeface="Franklin Gothic Book"/>
              </a:rPr>
              <a:t>, </a:t>
            </a:r>
            <a:r>
              <a:rPr lang="en-US" sz="2600" b="0" i="1" strike="noStrike" spc="-1">
                <a:solidFill>
                  <a:srgbClr val="002600"/>
                </a:solidFill>
                <a:latin typeface="Franklin Gothic Book"/>
              </a:rPr>
              <a:t>G</a:t>
            </a:r>
            <a:r>
              <a:rPr lang="en-US" sz="2600" b="0" i="1" strike="noStrike" spc="-1" baseline="-25000">
                <a:solidFill>
                  <a:srgbClr val="002600"/>
                </a:solidFill>
                <a:latin typeface="Franklin Gothic Book"/>
              </a:rPr>
              <a:t>2</a:t>
            </a:r>
            <a:r>
              <a:rPr lang="en-US" sz="2600" b="0" strike="noStrike" spc="-1">
                <a:solidFill>
                  <a:srgbClr val="002600"/>
                </a:solidFill>
                <a:latin typeface="Franklin Gothic Book"/>
              </a:rPr>
              <a:t> …, </a:t>
            </a:r>
            <a:r>
              <a:rPr lang="en-US" sz="2600" b="0" i="1" strike="noStrike" spc="-1">
                <a:solidFill>
                  <a:srgbClr val="002600"/>
                </a:solidFill>
                <a:latin typeface="Franklin Gothic Book"/>
              </a:rPr>
              <a:t>G</a:t>
            </a:r>
            <a:r>
              <a:rPr lang="en-US" sz="2600" b="0" i="1" strike="noStrike" spc="-1" baseline="-25000">
                <a:solidFill>
                  <a:srgbClr val="002600"/>
                </a:solidFill>
                <a:latin typeface="Franklin Gothic Book"/>
              </a:rPr>
              <a:t>n</a:t>
            </a:r>
            <a:r>
              <a:rPr lang="en-US" sz="2600" b="0" strike="noStrike" spc="-1">
                <a:solidFill>
                  <a:srgbClr val="002600"/>
                </a:solidFill>
                <a:latin typeface="Franklin Gothic Book"/>
              </a:rPr>
              <a:t> is a list of attributes on which to group (can be empty)</a:t>
            </a:r>
            <a:endParaRPr lang="en-US" sz="2600" b="0" strike="noStrike" spc="-1">
              <a:latin typeface="Arial"/>
            </a:endParaRPr>
          </a:p>
          <a:p>
            <a:pPr marL="669960" lvl="1" indent="-324720">
              <a:lnSpc>
                <a:spcPct val="100000"/>
              </a:lnSpc>
              <a:spcBef>
                <a:spcPts val="519"/>
              </a:spcBef>
              <a:buClr>
                <a:srgbClr val="8F9967"/>
              </a:buClr>
              <a:buSzPct val="60000"/>
              <a:buFont typeface="Wingdings" charset="2"/>
              <a:buChar char=""/>
            </a:pPr>
            <a:r>
              <a:rPr lang="en-US" sz="2600" b="0" strike="noStrike" spc="-1">
                <a:solidFill>
                  <a:srgbClr val="002600"/>
                </a:solidFill>
                <a:latin typeface="Franklin Gothic Book"/>
              </a:rPr>
              <a:t>Each </a:t>
            </a:r>
            <a:r>
              <a:rPr lang="en-US" sz="2600" b="0" i="1" strike="noStrike" spc="-1">
                <a:solidFill>
                  <a:srgbClr val="002600"/>
                </a:solidFill>
                <a:latin typeface="Franklin Gothic Book"/>
              </a:rPr>
              <a:t>F</a:t>
            </a:r>
            <a:r>
              <a:rPr lang="en-US" sz="2000" b="0" i="1" strike="noStrike" spc="-1" baseline="-25000">
                <a:solidFill>
                  <a:srgbClr val="002600"/>
                </a:solidFill>
                <a:latin typeface="Franklin Gothic Book"/>
              </a:rPr>
              <a:t>i</a:t>
            </a:r>
            <a:r>
              <a:rPr lang="en-US" sz="2600" b="0" i="1" strike="noStrike" spc="-1">
                <a:solidFill>
                  <a:srgbClr val="002600"/>
                </a:solidFill>
                <a:latin typeface="Franklin Gothic Book"/>
              </a:rPr>
              <a:t> </a:t>
            </a:r>
            <a:r>
              <a:rPr lang="en-US" sz="2600" b="0" strike="noStrike" spc="-1">
                <a:solidFill>
                  <a:srgbClr val="002600"/>
                </a:solidFill>
                <a:latin typeface="Franklin Gothic Book"/>
              </a:rPr>
              <a:t>is an aggregate function</a:t>
            </a:r>
            <a:endParaRPr lang="en-US" sz="2600" b="0" strike="noStrike" spc="-1">
              <a:latin typeface="Arial"/>
            </a:endParaRPr>
          </a:p>
          <a:p>
            <a:pPr marL="669960" lvl="1" indent="-324720">
              <a:lnSpc>
                <a:spcPct val="100000"/>
              </a:lnSpc>
              <a:spcBef>
                <a:spcPts val="519"/>
              </a:spcBef>
              <a:buClr>
                <a:srgbClr val="8F9967"/>
              </a:buClr>
              <a:buSzPct val="60000"/>
              <a:buFont typeface="Wingdings" charset="2"/>
              <a:buChar char=""/>
            </a:pPr>
            <a:r>
              <a:rPr lang="en-US" sz="2600" b="0" strike="noStrike" spc="-1">
                <a:solidFill>
                  <a:srgbClr val="002600"/>
                </a:solidFill>
                <a:latin typeface="Franklin Gothic Book"/>
              </a:rPr>
              <a:t>Each </a:t>
            </a:r>
            <a:r>
              <a:rPr lang="en-US" sz="2600" b="0" i="1" strike="noStrike" spc="-1">
                <a:solidFill>
                  <a:srgbClr val="002600"/>
                </a:solidFill>
                <a:latin typeface="Franklin Gothic Book"/>
              </a:rPr>
              <a:t>A</a:t>
            </a:r>
            <a:r>
              <a:rPr lang="en-US" sz="2000" b="0" i="1" strike="noStrike" spc="-1" baseline="-25000">
                <a:solidFill>
                  <a:srgbClr val="002600"/>
                </a:solidFill>
                <a:latin typeface="Franklin Gothic Book"/>
              </a:rPr>
              <a:t>i</a:t>
            </a:r>
            <a:r>
              <a:rPr lang="en-US" sz="2600" b="0" i="1" strike="noStrike" spc="-1">
                <a:solidFill>
                  <a:srgbClr val="002600"/>
                </a:solidFill>
                <a:latin typeface="Franklin Gothic Book"/>
              </a:rPr>
              <a:t> </a:t>
            </a:r>
            <a:r>
              <a:rPr lang="en-US" sz="2600" b="0" strike="noStrike" spc="-1">
                <a:solidFill>
                  <a:srgbClr val="002600"/>
                </a:solidFill>
                <a:latin typeface="Franklin Gothic Book"/>
              </a:rPr>
              <a:t>is an attribute name</a:t>
            </a:r>
            <a:endParaRPr lang="en-US" sz="2600" b="0" strike="noStrike" spc="-1">
              <a:latin typeface="Arial"/>
            </a:endParaRPr>
          </a:p>
        </p:txBody>
      </p:sp>
      <p:pic>
        <p:nvPicPr>
          <p:cNvPr id="505" name="Picture 504"/>
          <p:cNvPicPr/>
          <p:nvPr/>
        </p:nvPicPr>
        <p:blipFill>
          <a:blip r:embed="rId2"/>
          <a:stretch/>
        </p:blipFill>
        <p:spPr>
          <a:xfrm>
            <a:off x="838080" y="3581280"/>
            <a:ext cx="7467120" cy="914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CustomShape 1"/>
          <p:cNvSpPr/>
          <p:nvPr/>
        </p:nvSpPr>
        <p:spPr>
          <a:xfrm>
            <a:off x="457200" y="277920"/>
            <a:ext cx="822888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002600"/>
                </a:solidFill>
                <a:latin typeface="Constantia"/>
              </a:rPr>
              <a:t>Aggregate Operation – Example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507" name="CustomShape 2"/>
          <p:cNvSpPr/>
          <p:nvPr/>
        </p:nvSpPr>
        <p:spPr>
          <a:xfrm>
            <a:off x="798480" y="1077840"/>
            <a:ext cx="2401200" cy="57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601"/>
              </a:spcBef>
              <a:buClr>
                <a:srgbClr val="CC9933"/>
              </a:buClr>
              <a:buSzPct val="65000"/>
              <a:buFont typeface="Wingdings" charset="2"/>
              <a:buChar char=""/>
            </a:pPr>
            <a:r>
              <a:rPr lang="en-US" sz="3000" b="1" strike="noStrike" spc="-1">
                <a:solidFill>
                  <a:srgbClr val="002600"/>
                </a:solidFill>
                <a:latin typeface="Franklin Gothic Book"/>
              </a:rPr>
              <a:t>Relation </a:t>
            </a:r>
            <a:r>
              <a:rPr lang="en-US" sz="3000" b="1" i="1" strike="noStrike" spc="-1">
                <a:solidFill>
                  <a:srgbClr val="002600"/>
                </a:solidFill>
                <a:latin typeface="Franklin Gothic Book"/>
              </a:rPr>
              <a:t>r</a:t>
            </a:r>
            <a:r>
              <a:rPr lang="en-US" sz="3000" b="1" strike="noStrike" spc="-1">
                <a:solidFill>
                  <a:srgbClr val="002600"/>
                </a:solidFill>
                <a:latin typeface="Franklin Gothic Book"/>
              </a:rPr>
              <a:t>: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508" name="CustomShape 3"/>
          <p:cNvSpPr/>
          <p:nvPr/>
        </p:nvSpPr>
        <p:spPr>
          <a:xfrm>
            <a:off x="3886200" y="1447920"/>
            <a:ext cx="456480" cy="532800"/>
          </a:xfrm>
          <a:prstGeom prst="rect">
            <a:avLst/>
          </a:prstGeom>
          <a:solidFill>
            <a:srgbClr val="92D050"/>
          </a:solidFill>
          <a:ln w="9360">
            <a:solidFill>
              <a:srgbClr val="00B05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09" name="CustomShape 4"/>
          <p:cNvSpPr/>
          <p:nvPr/>
        </p:nvSpPr>
        <p:spPr>
          <a:xfrm>
            <a:off x="4343400" y="1447920"/>
            <a:ext cx="456480" cy="532800"/>
          </a:xfrm>
          <a:prstGeom prst="rect">
            <a:avLst/>
          </a:prstGeom>
          <a:solidFill>
            <a:srgbClr val="92D050"/>
          </a:solidFill>
          <a:ln w="9360">
            <a:solidFill>
              <a:srgbClr val="00B05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B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10" name="CustomShape 5"/>
          <p:cNvSpPr/>
          <p:nvPr/>
        </p:nvSpPr>
        <p:spPr>
          <a:xfrm>
            <a:off x="3886200" y="2057400"/>
            <a:ext cx="456480" cy="1523160"/>
          </a:xfrm>
          <a:prstGeom prst="rect">
            <a:avLst/>
          </a:prstGeom>
          <a:solidFill>
            <a:srgbClr val="92D050"/>
          </a:solidFill>
          <a:ln w="9360">
            <a:solidFill>
              <a:srgbClr val="00B05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3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Symbol"/>
                <a:ea typeface="DejaVu Sans"/>
              </a:rPr>
              <a:t>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3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Symbol"/>
                <a:ea typeface="DejaVu Sans"/>
              </a:rPr>
              <a:t>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3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Symbol"/>
                <a:ea typeface="DejaVu Sans"/>
              </a:rPr>
              <a:t>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3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Symbol"/>
                <a:ea typeface="DejaVu Sans"/>
              </a:rPr>
              <a:t>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11" name="CustomShape 6"/>
          <p:cNvSpPr/>
          <p:nvPr/>
        </p:nvSpPr>
        <p:spPr>
          <a:xfrm>
            <a:off x="4343400" y="2057400"/>
            <a:ext cx="456480" cy="1523160"/>
          </a:xfrm>
          <a:prstGeom prst="rect">
            <a:avLst/>
          </a:prstGeom>
          <a:solidFill>
            <a:srgbClr val="92D050"/>
          </a:solidFill>
          <a:ln w="9360">
            <a:solidFill>
              <a:srgbClr val="00B05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3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Symbol"/>
                <a:ea typeface="DejaVu Sans"/>
              </a:rPr>
              <a:t>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3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Symbol"/>
                <a:ea typeface="DejaVu Sans"/>
              </a:rPr>
              <a:t>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3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Symbol"/>
                <a:ea typeface="DejaVu Sans"/>
              </a:rPr>
              <a:t>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3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Symbol"/>
                <a:ea typeface="DejaVu Sans"/>
              </a:rPr>
              <a:t>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12" name="CustomShape 7"/>
          <p:cNvSpPr/>
          <p:nvPr/>
        </p:nvSpPr>
        <p:spPr>
          <a:xfrm>
            <a:off x="4800600" y="1447920"/>
            <a:ext cx="456480" cy="532800"/>
          </a:xfrm>
          <a:prstGeom prst="rect">
            <a:avLst/>
          </a:prstGeom>
          <a:solidFill>
            <a:srgbClr val="92D050"/>
          </a:solidFill>
          <a:ln w="9360">
            <a:solidFill>
              <a:srgbClr val="00B05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C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13" name="CustomShape 8"/>
          <p:cNvSpPr/>
          <p:nvPr/>
        </p:nvSpPr>
        <p:spPr>
          <a:xfrm>
            <a:off x="4800600" y="2057400"/>
            <a:ext cx="456480" cy="1523160"/>
          </a:xfrm>
          <a:prstGeom prst="rect">
            <a:avLst/>
          </a:prstGeom>
          <a:solidFill>
            <a:srgbClr val="92D050"/>
          </a:solidFill>
          <a:ln w="9360">
            <a:solidFill>
              <a:srgbClr val="00B05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30000"/>
              </a:lnSpc>
            </a:pPr>
            <a:r>
              <a:rPr lang="en-US" sz="1800" b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7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30000"/>
              </a:lnSpc>
            </a:pPr>
            <a:r>
              <a:rPr lang="en-US" sz="1800" b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7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30000"/>
              </a:lnSpc>
            </a:pPr>
            <a:r>
              <a:rPr lang="en-US" sz="1800" b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3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30000"/>
              </a:lnSpc>
            </a:pPr>
            <a:r>
              <a:rPr lang="en-US" sz="1800" b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10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14" name="CustomShape 9"/>
          <p:cNvSpPr/>
          <p:nvPr/>
        </p:nvSpPr>
        <p:spPr>
          <a:xfrm>
            <a:off x="798480" y="4343400"/>
            <a:ext cx="2012400" cy="55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839"/>
              </a:spcBef>
              <a:buClr>
                <a:srgbClr val="002600"/>
              </a:buClr>
              <a:buSzPct val="90000"/>
              <a:buFont typeface="Monotype Sorts" charset="2"/>
              <a:buChar char=""/>
            </a:pPr>
            <a:r>
              <a:rPr lang="en-US" sz="2400" b="1" i="1" strike="noStrike" spc="-1">
                <a:solidFill>
                  <a:srgbClr val="002600"/>
                </a:solidFill>
                <a:latin typeface="Lucida Sans Unicode"/>
                <a:ea typeface="DejaVu Sans"/>
              </a:rPr>
              <a:t>g</a:t>
            </a:r>
            <a:r>
              <a:rPr lang="en-US" sz="2400" b="1" strike="noStrike" spc="-1">
                <a:solidFill>
                  <a:srgbClr val="002600"/>
                </a:solidFill>
                <a:latin typeface="Times New Roman"/>
                <a:ea typeface="DejaVu Sans"/>
              </a:rPr>
              <a:t> </a:t>
            </a:r>
            <a:r>
              <a:rPr lang="en-US" sz="2400" b="1" strike="noStrike" spc="-1" baseline="-25000">
                <a:solidFill>
                  <a:srgbClr val="002600"/>
                </a:solidFill>
                <a:latin typeface="Times New Roman"/>
                <a:ea typeface="DejaVu Sans"/>
              </a:rPr>
              <a:t>sum(c) </a:t>
            </a:r>
            <a:r>
              <a:rPr lang="en-US" sz="2400" b="1" strike="noStrike" spc="-1">
                <a:solidFill>
                  <a:srgbClr val="002600"/>
                </a:solidFill>
                <a:latin typeface="Times New Roman"/>
                <a:ea typeface="DejaVu Sans"/>
              </a:rPr>
              <a:t>(r)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515" name="CustomShape 10"/>
          <p:cNvSpPr/>
          <p:nvPr/>
        </p:nvSpPr>
        <p:spPr>
          <a:xfrm>
            <a:off x="3962520" y="4343400"/>
            <a:ext cx="913680" cy="456480"/>
          </a:xfrm>
          <a:prstGeom prst="rect">
            <a:avLst/>
          </a:prstGeom>
          <a:solidFill>
            <a:srgbClr val="92D050"/>
          </a:solidFill>
          <a:ln w="9360">
            <a:solidFill>
              <a:srgbClr val="00B05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sum(</a:t>
            </a:r>
            <a:r>
              <a:rPr lang="en-US" sz="18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c </a:t>
            </a:r>
            <a:r>
              <a:rPr lang="en-US" sz="1800" b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16" name="CustomShape 11"/>
          <p:cNvSpPr/>
          <p:nvPr/>
        </p:nvSpPr>
        <p:spPr>
          <a:xfrm>
            <a:off x="3962520" y="4876920"/>
            <a:ext cx="913680" cy="456480"/>
          </a:xfrm>
          <a:prstGeom prst="rect">
            <a:avLst/>
          </a:prstGeom>
          <a:solidFill>
            <a:srgbClr val="92D050"/>
          </a:solidFill>
          <a:ln w="9360">
            <a:solidFill>
              <a:srgbClr val="00B05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27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CustomShape 1"/>
          <p:cNvSpPr/>
          <p:nvPr/>
        </p:nvSpPr>
        <p:spPr>
          <a:xfrm>
            <a:off x="457200" y="277920"/>
            <a:ext cx="822888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002600"/>
                </a:solidFill>
                <a:latin typeface="Constantia"/>
              </a:rPr>
              <a:t>Aggregate Operation – Example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518" name="CustomShape 2"/>
          <p:cNvSpPr/>
          <p:nvPr/>
        </p:nvSpPr>
        <p:spPr>
          <a:xfrm>
            <a:off x="912960" y="1119240"/>
            <a:ext cx="6861960" cy="41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360">
              <a:lnSpc>
                <a:spcPct val="100000"/>
              </a:lnSpc>
              <a:spcBef>
                <a:spcPts val="601"/>
              </a:spcBef>
              <a:buClr>
                <a:srgbClr val="CC9933"/>
              </a:buClr>
              <a:buSzPct val="65000"/>
              <a:buFont typeface="Wingdings" charset="2"/>
              <a:buChar char=""/>
            </a:pPr>
            <a:r>
              <a:rPr lang="en-US" sz="3000" b="1" strike="noStrike" spc="-1">
                <a:solidFill>
                  <a:srgbClr val="002600"/>
                </a:solidFill>
                <a:latin typeface="Franklin Gothic Book"/>
              </a:rPr>
              <a:t>Relation </a:t>
            </a:r>
            <a:r>
              <a:rPr lang="en-US" sz="3000" b="1" i="1" strike="noStrike" spc="-1">
                <a:solidFill>
                  <a:srgbClr val="002600"/>
                </a:solidFill>
                <a:latin typeface="Franklin Gothic Book"/>
              </a:rPr>
              <a:t>account</a:t>
            </a:r>
            <a:r>
              <a:rPr lang="en-US" sz="3000" b="1" strike="noStrike" spc="-1">
                <a:solidFill>
                  <a:srgbClr val="002600"/>
                </a:solidFill>
                <a:latin typeface="Franklin Gothic Book"/>
              </a:rPr>
              <a:t> grouped by </a:t>
            </a:r>
            <a:r>
              <a:rPr lang="en-US" sz="3000" b="1" i="1" strike="noStrike" spc="-1">
                <a:solidFill>
                  <a:srgbClr val="002600"/>
                </a:solidFill>
                <a:latin typeface="Franklin Gothic Book"/>
              </a:rPr>
              <a:t>branch-name</a:t>
            </a:r>
            <a:r>
              <a:rPr lang="en-US" sz="3000" b="1" strike="noStrike" spc="-1">
                <a:solidFill>
                  <a:srgbClr val="002600"/>
                </a:solidFill>
                <a:latin typeface="Franklin Gothic Book"/>
              </a:rPr>
              <a:t>: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519" name="CustomShape 3"/>
          <p:cNvSpPr/>
          <p:nvPr/>
        </p:nvSpPr>
        <p:spPr>
          <a:xfrm>
            <a:off x="1066680" y="3835440"/>
            <a:ext cx="7028640" cy="58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i="1" strike="noStrike" spc="-1" baseline="-25000">
                <a:solidFill>
                  <a:srgbClr val="002600"/>
                </a:solidFill>
                <a:latin typeface="Franklin Gothic Book"/>
                <a:ea typeface="DejaVu Sans"/>
              </a:rPr>
              <a:t>branch_name</a:t>
            </a:r>
            <a:r>
              <a:rPr lang="en-US" sz="2400" b="1" strike="noStrike" spc="-1">
                <a:solidFill>
                  <a:srgbClr val="002600"/>
                </a:solidFill>
                <a:latin typeface="Times New Roman"/>
                <a:ea typeface="DejaVu Sans"/>
              </a:rPr>
              <a:t> </a:t>
            </a:r>
            <a:r>
              <a:rPr lang="en-US" sz="2400" b="1" i="1" strike="noStrike" spc="-1">
                <a:solidFill>
                  <a:srgbClr val="002600"/>
                </a:solidFill>
                <a:latin typeface="Lucida Sans Unicode"/>
                <a:ea typeface="DejaVu Sans"/>
              </a:rPr>
              <a:t>g </a:t>
            </a:r>
            <a:r>
              <a:rPr lang="en-US" sz="2800" b="1" strike="noStrike" spc="-1" baseline="-25000">
                <a:solidFill>
                  <a:srgbClr val="002600"/>
                </a:solidFill>
                <a:latin typeface="Times New Roman"/>
                <a:ea typeface="DejaVu Sans"/>
              </a:rPr>
              <a:t>sum(</a:t>
            </a:r>
            <a:r>
              <a:rPr lang="en-US" sz="2800" b="1" i="1" strike="noStrike" spc="-1" baseline="-25000">
                <a:solidFill>
                  <a:srgbClr val="002600"/>
                </a:solidFill>
                <a:latin typeface="Franklin Gothic Book"/>
                <a:ea typeface="DejaVu Sans"/>
              </a:rPr>
              <a:t>balance</a:t>
            </a:r>
            <a:r>
              <a:rPr lang="en-US" sz="2800" b="1" strike="noStrike" spc="-1" baseline="-25000">
                <a:solidFill>
                  <a:srgbClr val="002600"/>
                </a:solidFill>
                <a:latin typeface="Times New Roman"/>
                <a:ea typeface="DejaVu Sans"/>
              </a:rPr>
              <a:t>)</a:t>
            </a:r>
            <a:r>
              <a:rPr lang="en-US" sz="2400" b="1" strike="noStrike" spc="-1">
                <a:solidFill>
                  <a:srgbClr val="002600"/>
                </a:solidFill>
                <a:latin typeface="Times New Roman"/>
                <a:ea typeface="DejaVu Sans"/>
              </a:rPr>
              <a:t> (</a:t>
            </a:r>
            <a:r>
              <a:rPr lang="en-US" sz="20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account</a:t>
            </a:r>
            <a:r>
              <a:rPr lang="en-US" sz="2400" b="1" strike="noStrike" spc="-1">
                <a:solidFill>
                  <a:srgbClr val="002600"/>
                </a:solidFill>
                <a:latin typeface="Times New Roman"/>
                <a:ea typeface="DejaVu Sans"/>
              </a:rPr>
              <a:t>)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520" name="CustomShape 4"/>
          <p:cNvSpPr/>
          <p:nvPr/>
        </p:nvSpPr>
        <p:spPr>
          <a:xfrm>
            <a:off x="2305080" y="1778040"/>
            <a:ext cx="1599480" cy="304200"/>
          </a:xfrm>
          <a:prstGeom prst="rect">
            <a:avLst/>
          </a:prstGeom>
          <a:solidFill>
            <a:srgbClr val="92D050"/>
          </a:solidFill>
          <a:ln w="9360">
            <a:solidFill>
              <a:srgbClr val="00B05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branch_name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21" name="CustomShape 5"/>
          <p:cNvSpPr/>
          <p:nvPr/>
        </p:nvSpPr>
        <p:spPr>
          <a:xfrm>
            <a:off x="3903840" y="1778040"/>
            <a:ext cx="1828080" cy="304200"/>
          </a:xfrm>
          <a:prstGeom prst="rect">
            <a:avLst/>
          </a:prstGeom>
          <a:solidFill>
            <a:srgbClr val="92D050"/>
          </a:solidFill>
          <a:ln w="9360">
            <a:solidFill>
              <a:srgbClr val="00B05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account_number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22" name="CustomShape 6"/>
          <p:cNvSpPr/>
          <p:nvPr/>
        </p:nvSpPr>
        <p:spPr>
          <a:xfrm>
            <a:off x="5732640" y="1778040"/>
            <a:ext cx="1675800" cy="304200"/>
          </a:xfrm>
          <a:prstGeom prst="rect">
            <a:avLst/>
          </a:prstGeom>
          <a:solidFill>
            <a:srgbClr val="92D050"/>
          </a:solidFill>
          <a:ln w="9360">
            <a:solidFill>
              <a:srgbClr val="00B05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balance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23" name="CustomShape 7"/>
          <p:cNvSpPr/>
          <p:nvPr/>
        </p:nvSpPr>
        <p:spPr>
          <a:xfrm>
            <a:off x="2332080" y="2158920"/>
            <a:ext cx="1599480" cy="1447200"/>
          </a:xfrm>
          <a:prstGeom prst="rect">
            <a:avLst/>
          </a:prstGeom>
          <a:solidFill>
            <a:srgbClr val="92D050"/>
          </a:solidFill>
          <a:ln w="9360">
            <a:solidFill>
              <a:srgbClr val="00B05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Perryridge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Perryridge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Brighton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Brighton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Redwood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24" name="CustomShape 8"/>
          <p:cNvSpPr/>
          <p:nvPr/>
        </p:nvSpPr>
        <p:spPr>
          <a:xfrm>
            <a:off x="3903840" y="2158920"/>
            <a:ext cx="1828080" cy="1447200"/>
          </a:xfrm>
          <a:prstGeom prst="rect">
            <a:avLst/>
          </a:prstGeom>
          <a:solidFill>
            <a:srgbClr val="92D050"/>
          </a:solidFill>
          <a:ln w="9360">
            <a:solidFill>
              <a:srgbClr val="00B05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A-102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A-201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A-217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A-215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A-222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25" name="CustomShape 9"/>
          <p:cNvSpPr/>
          <p:nvPr/>
        </p:nvSpPr>
        <p:spPr>
          <a:xfrm>
            <a:off x="5732640" y="2158920"/>
            <a:ext cx="1675800" cy="1447200"/>
          </a:xfrm>
          <a:prstGeom prst="rect">
            <a:avLst/>
          </a:prstGeom>
          <a:solidFill>
            <a:srgbClr val="92D050"/>
          </a:solidFill>
          <a:ln w="9360">
            <a:solidFill>
              <a:srgbClr val="00B05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400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900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750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750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700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26" name="CustomShape 10"/>
          <p:cNvSpPr/>
          <p:nvPr/>
        </p:nvSpPr>
        <p:spPr>
          <a:xfrm>
            <a:off x="3581280" y="4521240"/>
            <a:ext cx="1599480" cy="304200"/>
          </a:xfrm>
          <a:prstGeom prst="rect">
            <a:avLst/>
          </a:prstGeom>
          <a:solidFill>
            <a:srgbClr val="92D050"/>
          </a:solidFill>
          <a:ln w="9360">
            <a:solidFill>
              <a:srgbClr val="00B05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branch_name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27" name="CustomShape 11"/>
          <p:cNvSpPr/>
          <p:nvPr/>
        </p:nvSpPr>
        <p:spPr>
          <a:xfrm>
            <a:off x="5181480" y="4521240"/>
            <a:ext cx="1675800" cy="304200"/>
          </a:xfrm>
          <a:prstGeom prst="rect">
            <a:avLst/>
          </a:prstGeom>
          <a:solidFill>
            <a:srgbClr val="92D050"/>
          </a:solidFill>
          <a:ln w="9360">
            <a:solidFill>
              <a:srgbClr val="00B05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sum(</a:t>
            </a:r>
            <a:r>
              <a:rPr lang="en-US" sz="18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balance</a:t>
            </a:r>
            <a:r>
              <a:rPr lang="en-US" sz="1800" b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28" name="CustomShape 12"/>
          <p:cNvSpPr/>
          <p:nvPr/>
        </p:nvSpPr>
        <p:spPr>
          <a:xfrm>
            <a:off x="3581280" y="4902120"/>
            <a:ext cx="1599480" cy="837360"/>
          </a:xfrm>
          <a:prstGeom prst="rect">
            <a:avLst/>
          </a:prstGeom>
          <a:solidFill>
            <a:srgbClr val="92D050"/>
          </a:solidFill>
          <a:ln w="9360">
            <a:solidFill>
              <a:srgbClr val="00B05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Perryridge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Brighton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Redwood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29" name="CustomShape 13"/>
          <p:cNvSpPr/>
          <p:nvPr/>
        </p:nvSpPr>
        <p:spPr>
          <a:xfrm>
            <a:off x="5181480" y="4902120"/>
            <a:ext cx="1675800" cy="837360"/>
          </a:xfrm>
          <a:prstGeom prst="rect">
            <a:avLst/>
          </a:prstGeom>
          <a:solidFill>
            <a:srgbClr val="92D050"/>
          </a:solidFill>
          <a:ln w="9360">
            <a:solidFill>
              <a:srgbClr val="00B05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1300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1500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700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CustomShape 1"/>
          <p:cNvSpPr/>
          <p:nvPr/>
        </p:nvSpPr>
        <p:spPr>
          <a:xfrm>
            <a:off x="457200" y="277920"/>
            <a:ext cx="822888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002600"/>
                </a:solidFill>
                <a:latin typeface="Constantia"/>
              </a:rPr>
              <a:t>Aggregate Functions (Cont.)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531" name="CustomShape 2"/>
          <p:cNvSpPr/>
          <p:nvPr/>
        </p:nvSpPr>
        <p:spPr>
          <a:xfrm>
            <a:off x="798480" y="1077840"/>
            <a:ext cx="7848000" cy="48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 algn="just">
              <a:lnSpc>
                <a:spcPct val="100000"/>
              </a:lnSpc>
              <a:spcBef>
                <a:spcPts val="601"/>
              </a:spcBef>
              <a:buClr>
                <a:srgbClr val="CC9933"/>
              </a:buClr>
              <a:buSzPct val="65000"/>
              <a:buFont typeface="Wingdings" charset="2"/>
              <a:buChar char=""/>
            </a:pP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Result of aggregation does not have a name</a:t>
            </a:r>
            <a:endParaRPr lang="en-US" sz="3000" b="0" strike="noStrike" spc="-1">
              <a:latin typeface="Arial"/>
            </a:endParaRPr>
          </a:p>
          <a:p>
            <a:pPr marL="669960" lvl="1" indent="-324720" algn="just">
              <a:lnSpc>
                <a:spcPct val="100000"/>
              </a:lnSpc>
              <a:spcBef>
                <a:spcPts val="519"/>
              </a:spcBef>
              <a:buClr>
                <a:srgbClr val="8F9967"/>
              </a:buClr>
              <a:buSzPct val="60000"/>
              <a:buFont typeface="Wingdings" charset="2"/>
              <a:buChar char=""/>
            </a:pPr>
            <a:r>
              <a:rPr lang="en-US" sz="2600" b="1" strike="noStrike" spc="-1">
                <a:solidFill>
                  <a:srgbClr val="002600"/>
                </a:solidFill>
                <a:latin typeface="Franklin Gothic Book"/>
              </a:rPr>
              <a:t>Can use rename operation to give it a name</a:t>
            </a:r>
            <a:endParaRPr lang="en-US" sz="2600" b="0" strike="noStrike" spc="-1">
              <a:latin typeface="Arial"/>
            </a:endParaRPr>
          </a:p>
          <a:p>
            <a:pPr marL="669960" lvl="1" indent="-324720" algn="just">
              <a:lnSpc>
                <a:spcPct val="100000"/>
              </a:lnSpc>
              <a:spcBef>
                <a:spcPts val="519"/>
              </a:spcBef>
              <a:buClr>
                <a:srgbClr val="8F9967"/>
              </a:buClr>
              <a:buSzPct val="60000"/>
              <a:buFont typeface="Wingdings" charset="2"/>
              <a:buChar char=""/>
            </a:pPr>
            <a:r>
              <a:rPr lang="en-US" sz="2600" b="0" strike="noStrike" spc="-1">
                <a:solidFill>
                  <a:srgbClr val="002600"/>
                </a:solidFill>
                <a:latin typeface="Franklin Gothic Book"/>
              </a:rPr>
              <a:t>For convenience, we permit renaming as part of aggregate operation</a:t>
            </a:r>
            <a:r>
              <a:t/>
            </a:r>
            <a:br/>
            <a:r>
              <a:rPr lang="en-US" sz="2600" b="0" strike="noStrike" spc="-1">
                <a:solidFill>
                  <a:srgbClr val="002600"/>
                </a:solidFill>
                <a:latin typeface="Franklin Gothic Book"/>
              </a:rPr>
              <a:t> 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600" b="0" strike="noStrike" spc="-1">
              <a:latin typeface="Arial"/>
            </a:endParaRPr>
          </a:p>
        </p:txBody>
      </p:sp>
      <p:sp>
        <p:nvSpPr>
          <p:cNvPr id="532" name="CustomShape 3"/>
          <p:cNvSpPr/>
          <p:nvPr/>
        </p:nvSpPr>
        <p:spPr>
          <a:xfrm>
            <a:off x="1371600" y="3429000"/>
            <a:ext cx="6654240" cy="55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i="1" strike="noStrike" spc="-1" baseline="-25000">
                <a:solidFill>
                  <a:srgbClr val="002600"/>
                </a:solidFill>
                <a:latin typeface="Franklin Gothic Book"/>
                <a:ea typeface="DejaVu Sans"/>
              </a:rPr>
              <a:t>branch_name</a:t>
            </a:r>
            <a:r>
              <a:rPr lang="en-US" sz="2400" b="1" strike="noStrike" spc="-1">
                <a:solidFill>
                  <a:srgbClr val="002600"/>
                </a:solidFill>
                <a:latin typeface="Times New Roman"/>
                <a:ea typeface="DejaVu Sans"/>
              </a:rPr>
              <a:t> </a:t>
            </a:r>
            <a:r>
              <a:rPr lang="en-US" sz="2400" b="1" i="1" strike="noStrike" spc="-1">
                <a:solidFill>
                  <a:srgbClr val="002600"/>
                </a:solidFill>
                <a:latin typeface="Lucida Sans Unicode"/>
                <a:ea typeface="DejaVu Sans"/>
              </a:rPr>
              <a:t>g </a:t>
            </a:r>
            <a:r>
              <a:rPr lang="en-US" sz="2800" b="1" i="1" strike="noStrike" spc="-1" baseline="-25000">
                <a:solidFill>
                  <a:srgbClr val="002600"/>
                </a:solidFill>
                <a:latin typeface="Franklin Gothic Book"/>
                <a:ea typeface="DejaVu Sans"/>
              </a:rPr>
              <a:t>sum(balance) as sum_balance </a:t>
            </a:r>
            <a:r>
              <a:rPr lang="en-US" sz="2400" b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(</a:t>
            </a:r>
            <a:r>
              <a:rPr lang="en-US" sz="20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account</a:t>
            </a:r>
            <a:r>
              <a:rPr lang="en-US" sz="2400" b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)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CustomShape 1"/>
          <p:cNvSpPr/>
          <p:nvPr/>
        </p:nvSpPr>
        <p:spPr>
          <a:xfrm>
            <a:off x="457200" y="277920"/>
            <a:ext cx="822888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002600"/>
                </a:solidFill>
                <a:latin typeface="Constantia"/>
              </a:rPr>
              <a:t>Outer Join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534" name="CustomShape 2"/>
          <p:cNvSpPr/>
          <p:nvPr/>
        </p:nvSpPr>
        <p:spPr>
          <a:xfrm>
            <a:off x="533520" y="1077840"/>
            <a:ext cx="8112960" cy="501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360">
              <a:lnSpc>
                <a:spcPct val="100000"/>
              </a:lnSpc>
              <a:spcBef>
                <a:spcPts val="601"/>
              </a:spcBef>
              <a:buClr>
                <a:srgbClr val="CC9933"/>
              </a:buClr>
              <a:buSzPct val="65000"/>
              <a:buFont typeface="Wingdings" charset="2"/>
              <a:buChar char=""/>
            </a:pP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An extension of the join operation that avoids loss of information.</a:t>
            </a:r>
            <a:endParaRPr lang="en-US" sz="3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01"/>
              </a:spcBef>
              <a:buClr>
                <a:srgbClr val="CC9933"/>
              </a:buClr>
              <a:buSzPct val="65000"/>
              <a:buFont typeface="Wingdings" charset="2"/>
              <a:buChar char=""/>
            </a:pP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Computes the join and then adds tuples form one relation that does not match tuples in the other relation to the result of the join. </a:t>
            </a:r>
            <a:endParaRPr lang="en-US" sz="3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01"/>
              </a:spcBef>
              <a:buClr>
                <a:srgbClr val="CC9933"/>
              </a:buClr>
              <a:buSzPct val="65000"/>
              <a:buFont typeface="Wingdings" charset="2"/>
              <a:buChar char=""/>
            </a:pP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Uses </a:t>
            </a:r>
            <a:r>
              <a:rPr lang="en-US" sz="3000" b="0" i="1" strike="noStrike" spc="-1">
                <a:solidFill>
                  <a:srgbClr val="002600"/>
                </a:solidFill>
                <a:latin typeface="Franklin Gothic Book"/>
              </a:rPr>
              <a:t>null</a:t>
            </a: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 values:</a:t>
            </a:r>
            <a:endParaRPr lang="en-US" sz="3000" b="0" strike="noStrike" spc="-1">
              <a:latin typeface="Arial"/>
            </a:endParaRPr>
          </a:p>
          <a:p>
            <a:pPr marL="669960" lvl="1" indent="-324720">
              <a:lnSpc>
                <a:spcPct val="100000"/>
              </a:lnSpc>
              <a:spcBef>
                <a:spcPts val="519"/>
              </a:spcBef>
              <a:buClr>
                <a:srgbClr val="8F9967"/>
              </a:buClr>
              <a:buSzPct val="60000"/>
              <a:buFont typeface="Wingdings" charset="2"/>
              <a:buChar char=""/>
            </a:pPr>
            <a:r>
              <a:rPr lang="en-US" sz="2000" b="0" i="1" strike="noStrike" spc="-1">
                <a:solidFill>
                  <a:srgbClr val="002600"/>
                </a:solidFill>
                <a:latin typeface="Franklin Gothic Book"/>
              </a:rPr>
              <a:t>null </a:t>
            </a:r>
            <a:r>
              <a:rPr lang="en-US" sz="2600" b="0" strike="noStrike" spc="-1">
                <a:solidFill>
                  <a:srgbClr val="002600"/>
                </a:solidFill>
                <a:latin typeface="Franklin Gothic Book"/>
              </a:rPr>
              <a:t>signifies that the value is unknown or does not exist </a:t>
            </a:r>
            <a:endParaRPr lang="en-US" sz="2600" b="0" strike="noStrike" spc="-1">
              <a:latin typeface="Arial"/>
            </a:endParaRPr>
          </a:p>
          <a:p>
            <a:pPr marL="669960" lvl="1" indent="-324720">
              <a:lnSpc>
                <a:spcPct val="100000"/>
              </a:lnSpc>
              <a:spcBef>
                <a:spcPts val="519"/>
              </a:spcBef>
              <a:buClr>
                <a:srgbClr val="8F9967"/>
              </a:buClr>
              <a:buSzPct val="60000"/>
              <a:buFont typeface="Wingdings" charset="2"/>
              <a:buChar char=""/>
            </a:pPr>
            <a:r>
              <a:rPr lang="en-US" sz="2600" b="0" strike="noStrike" spc="-1">
                <a:solidFill>
                  <a:srgbClr val="002600"/>
                </a:solidFill>
                <a:latin typeface="Franklin Gothic Book"/>
              </a:rPr>
              <a:t>All comparisons involving </a:t>
            </a:r>
            <a:r>
              <a:rPr lang="en-US" sz="2600" b="0" i="1" strike="noStrike" spc="-1">
                <a:solidFill>
                  <a:srgbClr val="002600"/>
                </a:solidFill>
                <a:latin typeface="Franklin Gothic Book"/>
              </a:rPr>
              <a:t>null</a:t>
            </a:r>
            <a:r>
              <a:rPr lang="en-US" sz="2600" b="0" strike="noStrike" spc="-1">
                <a:solidFill>
                  <a:srgbClr val="002600"/>
                </a:solidFill>
                <a:latin typeface="Franklin Gothic Book"/>
              </a:rPr>
              <a:t> are (roughly speaking) </a:t>
            </a:r>
            <a:r>
              <a:rPr lang="en-US" sz="2600" b="1" strike="noStrike" spc="-1">
                <a:solidFill>
                  <a:srgbClr val="002600"/>
                </a:solidFill>
                <a:latin typeface="Franklin Gothic Book"/>
              </a:rPr>
              <a:t>false</a:t>
            </a:r>
            <a:r>
              <a:rPr lang="en-US" sz="2600" b="0" strike="noStrike" spc="-1">
                <a:solidFill>
                  <a:srgbClr val="002600"/>
                </a:solidFill>
                <a:latin typeface="Franklin Gothic Book"/>
              </a:rPr>
              <a:t> by definition.</a:t>
            </a:r>
            <a:endParaRPr lang="en-US" sz="2600" b="0" strike="noStrike" spc="-1">
              <a:latin typeface="Arial"/>
            </a:endParaRPr>
          </a:p>
          <a:p>
            <a:pPr marL="1022400" lvl="2" indent="-350280">
              <a:lnSpc>
                <a:spcPct val="100000"/>
              </a:lnSpc>
              <a:spcBef>
                <a:spcPts val="439"/>
              </a:spcBef>
              <a:buClr>
                <a:srgbClr val="CC9933"/>
              </a:buClr>
              <a:buSzPct val="65000"/>
              <a:buFont typeface="Wingdings" charset="2"/>
              <a:buChar char=""/>
            </a:pPr>
            <a:r>
              <a:rPr lang="en-US" sz="2200" b="0" strike="noStrike" spc="-1">
                <a:solidFill>
                  <a:srgbClr val="002600"/>
                </a:solidFill>
                <a:latin typeface="Franklin Gothic Book"/>
              </a:rPr>
              <a:t>We shall study precise meaning of comparisons with nulls later</a:t>
            </a:r>
            <a:endParaRPr lang="en-US" sz="2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CustomShape 1"/>
          <p:cNvSpPr/>
          <p:nvPr/>
        </p:nvSpPr>
        <p:spPr>
          <a:xfrm>
            <a:off x="457200" y="277920"/>
            <a:ext cx="822888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002600"/>
                </a:solidFill>
                <a:latin typeface="Constantia"/>
              </a:rPr>
              <a:t>Outer Join – Example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536" name="CustomShape 2"/>
          <p:cNvSpPr/>
          <p:nvPr/>
        </p:nvSpPr>
        <p:spPr>
          <a:xfrm>
            <a:off x="798480" y="1077840"/>
            <a:ext cx="6860520" cy="48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601"/>
              </a:spcBef>
              <a:buClr>
                <a:srgbClr val="CC9933"/>
              </a:buClr>
              <a:buSzPct val="65000"/>
              <a:buFont typeface="Wingdings" charset="2"/>
              <a:buChar char=""/>
            </a:pPr>
            <a:r>
              <a:rPr lang="en-US" sz="3000" b="1" strike="noStrike" spc="-1">
                <a:solidFill>
                  <a:srgbClr val="002600"/>
                </a:solidFill>
                <a:latin typeface="Franklin Gothic Book"/>
              </a:rPr>
              <a:t>Relation </a:t>
            </a:r>
            <a:r>
              <a:rPr lang="en-US" sz="3000" b="1" i="1" strike="noStrike" spc="-1">
                <a:solidFill>
                  <a:srgbClr val="002600"/>
                </a:solidFill>
                <a:latin typeface="Franklin Gothic Book"/>
              </a:rPr>
              <a:t>loan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537" name="CustomShape 3"/>
          <p:cNvSpPr/>
          <p:nvPr/>
        </p:nvSpPr>
        <p:spPr>
          <a:xfrm>
            <a:off x="798480" y="3581280"/>
            <a:ext cx="7028640" cy="48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629"/>
              </a:spcBef>
              <a:buClr>
                <a:srgbClr val="002600"/>
              </a:buClr>
              <a:buSzPct val="90000"/>
              <a:buFont typeface="Monotype Sorts" charset="2"/>
              <a:buChar char=""/>
            </a:pPr>
            <a:r>
              <a:rPr lang="en-US" sz="1800" b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Relation </a:t>
            </a:r>
            <a:r>
              <a:rPr lang="en-US" sz="1800" b="1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borrower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538" name="Group 4"/>
          <p:cNvGrpSpPr/>
          <p:nvPr/>
        </p:nvGrpSpPr>
        <p:grpSpPr>
          <a:xfrm>
            <a:off x="2438280" y="4089240"/>
            <a:ext cx="3276000" cy="1218600"/>
            <a:chOff x="2438280" y="4089240"/>
            <a:chExt cx="3276000" cy="1218600"/>
          </a:xfrm>
        </p:grpSpPr>
        <p:sp>
          <p:nvSpPr>
            <p:cNvPr id="539" name="CustomShape 5"/>
            <p:cNvSpPr/>
            <p:nvPr/>
          </p:nvSpPr>
          <p:spPr>
            <a:xfrm>
              <a:off x="2438280" y="4089240"/>
              <a:ext cx="1675800" cy="304200"/>
            </a:xfrm>
            <a:prstGeom prst="rect">
              <a:avLst/>
            </a:prstGeom>
            <a:solidFill>
              <a:srgbClr val="92D050"/>
            </a:solidFill>
            <a:ln w="9360">
              <a:solidFill>
                <a:srgbClr val="00B05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1" i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customer_name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540" name="CustomShape 6"/>
            <p:cNvSpPr/>
            <p:nvPr/>
          </p:nvSpPr>
          <p:spPr>
            <a:xfrm>
              <a:off x="4114800" y="4089240"/>
              <a:ext cx="1599480" cy="304200"/>
            </a:xfrm>
            <a:prstGeom prst="rect">
              <a:avLst/>
            </a:prstGeom>
            <a:solidFill>
              <a:srgbClr val="92D050"/>
            </a:solidFill>
            <a:ln w="9360">
              <a:solidFill>
                <a:srgbClr val="00B05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1" i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loan_number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541" name="CustomShape 7"/>
            <p:cNvSpPr/>
            <p:nvPr/>
          </p:nvSpPr>
          <p:spPr>
            <a:xfrm>
              <a:off x="2438280" y="4470480"/>
              <a:ext cx="1675800" cy="837360"/>
            </a:xfrm>
            <a:prstGeom prst="rect">
              <a:avLst/>
            </a:prstGeom>
            <a:solidFill>
              <a:srgbClr val="92D050"/>
            </a:solidFill>
            <a:ln w="9360">
              <a:solidFill>
                <a:srgbClr val="00B05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Jones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Smith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Hayes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542" name="CustomShape 8"/>
            <p:cNvSpPr/>
            <p:nvPr/>
          </p:nvSpPr>
          <p:spPr>
            <a:xfrm>
              <a:off x="4114800" y="4470480"/>
              <a:ext cx="1599480" cy="837360"/>
            </a:xfrm>
            <a:prstGeom prst="rect">
              <a:avLst/>
            </a:prstGeom>
            <a:solidFill>
              <a:srgbClr val="92D050"/>
            </a:solidFill>
            <a:ln w="9360">
              <a:solidFill>
                <a:srgbClr val="00B05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L-170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L-230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L-155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543" name="Group 9"/>
          <p:cNvGrpSpPr/>
          <p:nvPr/>
        </p:nvGrpSpPr>
        <p:grpSpPr>
          <a:xfrm>
            <a:off x="2044800" y="1951200"/>
            <a:ext cx="4291920" cy="1222920"/>
            <a:chOff x="2044800" y="1951200"/>
            <a:chExt cx="4291920" cy="1222920"/>
          </a:xfrm>
        </p:grpSpPr>
        <p:sp>
          <p:nvSpPr>
            <p:cNvPr id="544" name="CustomShape 10"/>
            <p:cNvSpPr/>
            <p:nvPr/>
          </p:nvSpPr>
          <p:spPr>
            <a:xfrm>
              <a:off x="5194440" y="2336760"/>
              <a:ext cx="1142280" cy="837360"/>
            </a:xfrm>
            <a:prstGeom prst="rect">
              <a:avLst/>
            </a:prstGeom>
            <a:solidFill>
              <a:srgbClr val="92D050"/>
            </a:solidFill>
            <a:ln w="9360">
              <a:solidFill>
                <a:srgbClr val="00B05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3000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4000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1700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545" name="CustomShape 11"/>
            <p:cNvSpPr/>
            <p:nvPr/>
          </p:nvSpPr>
          <p:spPr>
            <a:xfrm>
              <a:off x="2044800" y="1955880"/>
              <a:ext cx="1571040" cy="304200"/>
            </a:xfrm>
            <a:prstGeom prst="rect">
              <a:avLst/>
            </a:prstGeom>
            <a:solidFill>
              <a:srgbClr val="92D050"/>
            </a:solidFill>
            <a:ln w="9360">
              <a:solidFill>
                <a:srgbClr val="00B05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1" i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loan_number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546" name="CustomShape 12"/>
            <p:cNvSpPr/>
            <p:nvPr/>
          </p:nvSpPr>
          <p:spPr>
            <a:xfrm>
              <a:off x="5189400" y="1955880"/>
              <a:ext cx="1121760" cy="304200"/>
            </a:xfrm>
            <a:prstGeom prst="rect">
              <a:avLst/>
            </a:prstGeom>
            <a:solidFill>
              <a:srgbClr val="92D050"/>
            </a:solidFill>
            <a:ln w="9360">
              <a:solidFill>
                <a:srgbClr val="00B05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1" i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amount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547" name="CustomShape 13"/>
            <p:cNvSpPr/>
            <p:nvPr/>
          </p:nvSpPr>
          <p:spPr>
            <a:xfrm>
              <a:off x="2044800" y="2336760"/>
              <a:ext cx="1571040" cy="837360"/>
            </a:xfrm>
            <a:prstGeom prst="rect">
              <a:avLst/>
            </a:prstGeom>
            <a:solidFill>
              <a:srgbClr val="92D050"/>
            </a:solidFill>
            <a:ln w="9360">
              <a:solidFill>
                <a:srgbClr val="00B05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L-170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L-230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L-260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548" name="CustomShape 14"/>
            <p:cNvSpPr/>
            <p:nvPr/>
          </p:nvSpPr>
          <p:spPr>
            <a:xfrm>
              <a:off x="3621240" y="1951200"/>
              <a:ext cx="1572480" cy="304200"/>
            </a:xfrm>
            <a:prstGeom prst="rect">
              <a:avLst/>
            </a:prstGeom>
            <a:solidFill>
              <a:srgbClr val="92D050"/>
            </a:solidFill>
            <a:ln w="9360">
              <a:solidFill>
                <a:srgbClr val="00B05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1" i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branch_name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549" name="CustomShape 15"/>
            <p:cNvSpPr/>
            <p:nvPr/>
          </p:nvSpPr>
          <p:spPr>
            <a:xfrm>
              <a:off x="3621240" y="2332080"/>
              <a:ext cx="1572480" cy="837360"/>
            </a:xfrm>
            <a:prstGeom prst="rect">
              <a:avLst/>
            </a:prstGeom>
            <a:solidFill>
              <a:srgbClr val="92D050"/>
            </a:solidFill>
            <a:ln w="9360">
              <a:solidFill>
                <a:srgbClr val="00B05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Downtown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Redwood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Perryridge</a:t>
              </a:r>
              <a:endParaRPr lang="en-US" sz="1800" b="0" strike="noStrike" spc="-1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457200" y="277920"/>
            <a:ext cx="822888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002600"/>
                </a:solidFill>
                <a:latin typeface="Constantia"/>
              </a:rPr>
              <a:t>Basic Structure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533520" y="990720"/>
            <a:ext cx="8402040" cy="509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360">
              <a:lnSpc>
                <a:spcPct val="100000"/>
              </a:lnSpc>
              <a:spcBef>
                <a:spcPts val="439"/>
              </a:spcBef>
              <a:buClr>
                <a:srgbClr val="CC9933"/>
              </a:buClr>
              <a:buSzPct val="65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2600"/>
                </a:solidFill>
                <a:latin typeface="Franklin Gothic Book"/>
              </a:rPr>
              <a:t>Example:  If</a:t>
            </a:r>
            <a:endParaRPr lang="en-US" sz="2200" b="0" strike="noStrike" spc="-1">
              <a:latin typeface="Arial"/>
            </a:endParaRPr>
          </a:p>
          <a:p>
            <a:pPr marL="669960" lvl="1" indent="-324720">
              <a:lnSpc>
                <a:spcPct val="100000"/>
              </a:lnSpc>
              <a:spcBef>
                <a:spcPts val="439"/>
              </a:spcBef>
              <a:buClr>
                <a:srgbClr val="8F9967"/>
              </a:buClr>
              <a:buSzPct val="60000"/>
              <a:buFont typeface="Wingdings" charset="2"/>
              <a:buChar char=""/>
            </a:pPr>
            <a:r>
              <a:rPr lang="en-US" sz="2200" b="1" i="1" strike="noStrike" spc="-1">
                <a:solidFill>
                  <a:srgbClr val="002600"/>
                </a:solidFill>
                <a:latin typeface="Franklin Gothic Book"/>
              </a:rPr>
              <a:t> = customer_name</a:t>
            </a:r>
            <a:r>
              <a:rPr lang="en-US" sz="2200" b="1" strike="noStrike" spc="-1">
                <a:solidFill>
                  <a:srgbClr val="002600"/>
                </a:solidFill>
                <a:latin typeface="Franklin Gothic Book"/>
              </a:rPr>
              <a:t> =  {Jones, Smith, Curry, Lindsay, …}  </a:t>
            </a:r>
            <a:endParaRPr lang="en-US" sz="2200" b="0" strike="noStrike" spc="-1">
              <a:latin typeface="Arial"/>
            </a:endParaRPr>
          </a:p>
          <a:p>
            <a:pPr marL="669960" lvl="1" indent="-324720">
              <a:lnSpc>
                <a:spcPct val="100000"/>
              </a:lnSpc>
              <a:spcBef>
                <a:spcPts val="439"/>
              </a:spcBef>
              <a:buClr>
                <a:srgbClr val="8F9967"/>
              </a:buClr>
              <a:buSzPct val="60000"/>
              <a:buFont typeface="Wingdings" charset="2"/>
              <a:buChar char=""/>
            </a:pPr>
            <a:r>
              <a:rPr lang="en-US" sz="2200" b="1" i="1" strike="noStrike" spc="-1">
                <a:solidFill>
                  <a:srgbClr val="002600"/>
                </a:solidFill>
                <a:latin typeface="Franklin Gothic Book"/>
              </a:rPr>
              <a:t>= customer_street</a:t>
            </a:r>
            <a:r>
              <a:rPr lang="en-US" sz="2200" b="1" strike="noStrike" spc="-1">
                <a:solidFill>
                  <a:srgbClr val="002600"/>
                </a:solidFill>
                <a:latin typeface="Franklin Gothic Book"/>
              </a:rPr>
              <a:t> =  {Main, North, Park, …} </a:t>
            </a:r>
            <a:endParaRPr lang="en-US" sz="2200" b="0" strike="noStrike" spc="-1">
              <a:latin typeface="Arial"/>
            </a:endParaRPr>
          </a:p>
          <a:p>
            <a:pPr marL="669960" lvl="1" indent="-324720">
              <a:lnSpc>
                <a:spcPct val="100000"/>
              </a:lnSpc>
              <a:spcBef>
                <a:spcPts val="439"/>
              </a:spcBef>
              <a:buClr>
                <a:srgbClr val="8F9967"/>
              </a:buClr>
              <a:buSzPct val="60000"/>
              <a:buFont typeface="Wingdings" charset="2"/>
              <a:buChar char=""/>
            </a:pPr>
            <a:r>
              <a:rPr lang="en-US" sz="2200" b="1" i="1" strike="noStrike" spc="-1">
                <a:solidFill>
                  <a:srgbClr val="002600"/>
                </a:solidFill>
                <a:latin typeface="Franklin Gothic Book"/>
              </a:rPr>
              <a:t>= customer_city</a:t>
            </a:r>
            <a:r>
              <a:rPr lang="en-US" sz="2200" b="1" strike="noStrike" spc="-1">
                <a:solidFill>
                  <a:srgbClr val="002600"/>
                </a:solidFill>
                <a:latin typeface="Franklin Gothic Book"/>
              </a:rPr>
              <a:t>     =  {Harrison, Rye, Pittsfield, …} </a:t>
            </a:r>
            <a:endParaRPr lang="en-US" sz="2200" b="0" strike="noStrike" spc="-1">
              <a:latin typeface="Arial"/>
            </a:endParaRPr>
          </a:p>
          <a:p>
            <a:pPr marL="344520">
              <a:lnSpc>
                <a:spcPct val="100000"/>
              </a:lnSpc>
              <a:spcBef>
                <a:spcPts val="601"/>
              </a:spcBef>
            </a:pPr>
            <a:endParaRPr lang="en-US" sz="2200" b="0" strike="noStrike" spc="-1">
              <a:latin typeface="Arial"/>
            </a:endParaRPr>
          </a:p>
          <a:p>
            <a:pPr marL="344520"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>
                <a:solidFill>
                  <a:srgbClr val="002600"/>
                </a:solidFill>
                <a:latin typeface="Franklin Gothic Book"/>
              </a:rPr>
              <a:t>Then </a:t>
            </a:r>
            <a:r>
              <a:rPr lang="en-US" sz="2200" b="1" i="1" strike="noStrike" spc="-1">
                <a:solidFill>
                  <a:srgbClr val="002600"/>
                </a:solidFill>
                <a:latin typeface="Franklin Gothic Book"/>
              </a:rPr>
              <a:t>r</a:t>
            </a:r>
            <a:r>
              <a:rPr lang="en-US" sz="2200" b="1" strike="noStrike" spc="-1">
                <a:solidFill>
                  <a:srgbClr val="002600"/>
                </a:solidFill>
                <a:latin typeface="Franklin Gothic Book"/>
              </a:rPr>
              <a:t> = {   </a:t>
            </a:r>
            <a:endParaRPr lang="en-US" sz="2200" b="0" strike="noStrike" spc="-1">
              <a:latin typeface="Arial"/>
            </a:endParaRPr>
          </a:p>
          <a:p>
            <a:pPr marL="344520"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>
                <a:solidFill>
                  <a:srgbClr val="002600"/>
                </a:solidFill>
                <a:latin typeface="Franklin Gothic Book"/>
              </a:rPr>
              <a:t>		(Jones,   Main,  Harrison), </a:t>
            </a:r>
            <a:r>
              <a:t/>
            </a:r>
            <a:br/>
            <a:r>
              <a:rPr lang="en-US" sz="2200" b="1" strike="noStrike" spc="-1">
                <a:solidFill>
                  <a:srgbClr val="002600"/>
                </a:solidFill>
                <a:latin typeface="Franklin Gothic Book"/>
              </a:rPr>
              <a:t>                     (Smith,    North, Rye),</a:t>
            </a:r>
            <a:r>
              <a:t/>
            </a:r>
            <a:br/>
            <a:r>
              <a:rPr lang="en-US" sz="2200" b="1" strike="noStrike" spc="-1">
                <a:solidFill>
                  <a:srgbClr val="002600"/>
                </a:solidFill>
                <a:latin typeface="Franklin Gothic Book"/>
              </a:rPr>
              <a:t>                     (Curry,    North, Rye),</a:t>
            </a:r>
            <a:r>
              <a:t/>
            </a:r>
            <a:br/>
            <a:r>
              <a:rPr lang="en-US" sz="2200" b="1" strike="noStrike" spc="-1">
                <a:solidFill>
                  <a:srgbClr val="002600"/>
                </a:solidFill>
                <a:latin typeface="Franklin Gothic Book"/>
              </a:rPr>
              <a:t>                     (Lindsay, Park,  Pittsfield) </a:t>
            </a:r>
            <a:endParaRPr lang="en-US" sz="2200" b="0" strike="noStrike" spc="-1">
              <a:latin typeface="Arial"/>
            </a:endParaRPr>
          </a:p>
          <a:p>
            <a:pPr marL="344520"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>
                <a:solidFill>
                  <a:srgbClr val="002600"/>
                </a:solidFill>
                <a:latin typeface="Franklin Gothic Book"/>
              </a:rPr>
              <a:t>	        }</a:t>
            </a:r>
            <a:r>
              <a:t/>
            </a:r>
            <a:br/>
            <a:r>
              <a:rPr lang="en-US" sz="2200" b="1" strike="noStrike" spc="-1">
                <a:solidFill>
                  <a:srgbClr val="002600"/>
                </a:solidFill>
                <a:latin typeface="Franklin Gothic Book"/>
              </a:rPr>
              <a:t> is a relation over </a:t>
            </a:r>
            <a:endParaRPr lang="en-US" sz="2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9"/>
              </a:spcBef>
            </a:pPr>
            <a:r>
              <a:rPr lang="en-US" sz="2200" b="1" i="1" strike="noStrike" spc="-1">
                <a:solidFill>
                  <a:srgbClr val="002600"/>
                </a:solidFill>
                <a:latin typeface="Franklin Gothic Book"/>
              </a:rPr>
              <a:t>		customer_name  x  customer_street  x  customer_city</a:t>
            </a:r>
            <a:endParaRPr lang="en-US" sz="2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CustomShape 1"/>
          <p:cNvSpPr/>
          <p:nvPr/>
        </p:nvSpPr>
        <p:spPr>
          <a:xfrm>
            <a:off x="457200" y="277920"/>
            <a:ext cx="822888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002600"/>
                </a:solidFill>
                <a:latin typeface="Constantia"/>
              </a:rPr>
              <a:t>Outer Join – Example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551" name="CustomShape 2"/>
          <p:cNvSpPr/>
          <p:nvPr/>
        </p:nvSpPr>
        <p:spPr>
          <a:xfrm>
            <a:off x="798480" y="1077840"/>
            <a:ext cx="6990480" cy="113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360">
              <a:lnSpc>
                <a:spcPct val="90000"/>
              </a:lnSpc>
              <a:spcBef>
                <a:spcPts val="601"/>
              </a:spcBef>
              <a:buClr>
                <a:srgbClr val="CC9933"/>
              </a:buClr>
              <a:buSzPct val="65000"/>
              <a:buFont typeface="Wingdings" charset="2"/>
              <a:buChar char=""/>
            </a:pPr>
            <a:r>
              <a:rPr lang="en-US" sz="3000" b="1" strike="noStrike" spc="-1">
                <a:solidFill>
                  <a:srgbClr val="002600"/>
                </a:solidFill>
                <a:latin typeface="Franklin Gothic Book"/>
              </a:rPr>
              <a:t>Join</a:t>
            </a: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 </a:t>
            </a:r>
            <a:r>
              <a:t/>
            </a:r>
            <a:br/>
            <a:r>
              <a:t/>
            </a:r>
            <a:br/>
            <a:r>
              <a:rPr lang="en-US" sz="3000" b="1" i="1" strike="noStrike" spc="-1">
                <a:solidFill>
                  <a:srgbClr val="002600"/>
                </a:solidFill>
                <a:latin typeface="Franklin Gothic Book"/>
              </a:rPr>
              <a:t>loan      borrower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552" name="CustomShape 3"/>
          <p:cNvSpPr/>
          <p:nvPr/>
        </p:nvSpPr>
        <p:spPr>
          <a:xfrm rot="16200000" flipV="1">
            <a:off x="2157120" y="1751760"/>
            <a:ext cx="151560" cy="151560"/>
          </a:xfrm>
          <a:prstGeom prst="flowChartCollate">
            <a:avLst/>
          </a:prstGeom>
          <a:noFill/>
          <a:ln w="9360">
            <a:solidFill>
              <a:schemeClr val="tx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553" name="Group 4"/>
          <p:cNvGrpSpPr/>
          <p:nvPr/>
        </p:nvGrpSpPr>
        <p:grpSpPr>
          <a:xfrm>
            <a:off x="1523880" y="2209680"/>
            <a:ext cx="6019200" cy="990000"/>
            <a:chOff x="1523880" y="2209680"/>
            <a:chExt cx="6019200" cy="990000"/>
          </a:xfrm>
        </p:grpSpPr>
        <p:sp>
          <p:nvSpPr>
            <p:cNvPr id="554" name="CustomShape 5"/>
            <p:cNvSpPr/>
            <p:nvPr/>
          </p:nvSpPr>
          <p:spPr>
            <a:xfrm>
              <a:off x="1523880" y="2209680"/>
              <a:ext cx="1599480" cy="304200"/>
            </a:xfrm>
            <a:prstGeom prst="rect">
              <a:avLst/>
            </a:prstGeom>
            <a:solidFill>
              <a:srgbClr val="92D050"/>
            </a:solidFill>
            <a:ln w="9360">
              <a:solidFill>
                <a:srgbClr val="00B05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1" i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loan_number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555" name="CustomShape 6"/>
            <p:cNvSpPr/>
            <p:nvPr/>
          </p:nvSpPr>
          <p:spPr>
            <a:xfrm>
              <a:off x="4724280" y="2209680"/>
              <a:ext cx="1142280" cy="304200"/>
            </a:xfrm>
            <a:prstGeom prst="rect">
              <a:avLst/>
            </a:prstGeom>
            <a:solidFill>
              <a:srgbClr val="92D050"/>
            </a:solidFill>
            <a:ln w="9360">
              <a:solidFill>
                <a:srgbClr val="00B05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1" i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amount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556" name="CustomShape 7"/>
            <p:cNvSpPr/>
            <p:nvPr/>
          </p:nvSpPr>
          <p:spPr>
            <a:xfrm>
              <a:off x="1523880" y="2590920"/>
              <a:ext cx="1599480" cy="608760"/>
            </a:xfrm>
            <a:prstGeom prst="rect">
              <a:avLst/>
            </a:prstGeom>
            <a:solidFill>
              <a:srgbClr val="92D050"/>
            </a:solidFill>
            <a:ln w="9360">
              <a:solidFill>
                <a:srgbClr val="00B05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L-170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L-230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557" name="CustomShape 8"/>
            <p:cNvSpPr/>
            <p:nvPr/>
          </p:nvSpPr>
          <p:spPr>
            <a:xfrm>
              <a:off x="4724280" y="2590920"/>
              <a:ext cx="1142280" cy="608760"/>
            </a:xfrm>
            <a:prstGeom prst="rect">
              <a:avLst/>
            </a:prstGeom>
            <a:solidFill>
              <a:srgbClr val="92D050"/>
            </a:solidFill>
            <a:ln w="9360">
              <a:solidFill>
                <a:srgbClr val="00B05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3000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4000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558" name="CustomShape 9"/>
            <p:cNvSpPr/>
            <p:nvPr/>
          </p:nvSpPr>
          <p:spPr>
            <a:xfrm>
              <a:off x="5867280" y="2209680"/>
              <a:ext cx="1675800" cy="304200"/>
            </a:xfrm>
            <a:prstGeom prst="rect">
              <a:avLst/>
            </a:prstGeom>
            <a:solidFill>
              <a:srgbClr val="92D050"/>
            </a:solidFill>
            <a:ln w="9360">
              <a:solidFill>
                <a:srgbClr val="00B05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1" i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customer_name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559" name="CustomShape 10"/>
            <p:cNvSpPr/>
            <p:nvPr/>
          </p:nvSpPr>
          <p:spPr>
            <a:xfrm>
              <a:off x="5867280" y="2590920"/>
              <a:ext cx="1675800" cy="608760"/>
            </a:xfrm>
            <a:prstGeom prst="rect">
              <a:avLst/>
            </a:prstGeom>
            <a:solidFill>
              <a:srgbClr val="92D050"/>
            </a:solidFill>
            <a:ln w="9360">
              <a:solidFill>
                <a:srgbClr val="00B05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Jones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Smith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560" name="CustomShape 11"/>
            <p:cNvSpPr/>
            <p:nvPr/>
          </p:nvSpPr>
          <p:spPr>
            <a:xfrm>
              <a:off x="3124080" y="2209680"/>
              <a:ext cx="1599480" cy="304200"/>
            </a:xfrm>
            <a:prstGeom prst="rect">
              <a:avLst/>
            </a:prstGeom>
            <a:solidFill>
              <a:srgbClr val="92D050"/>
            </a:solidFill>
            <a:ln w="9360">
              <a:solidFill>
                <a:srgbClr val="00B05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1" i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branch_name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561" name="CustomShape 12"/>
            <p:cNvSpPr/>
            <p:nvPr/>
          </p:nvSpPr>
          <p:spPr>
            <a:xfrm>
              <a:off x="3124080" y="2590920"/>
              <a:ext cx="1599480" cy="608760"/>
            </a:xfrm>
            <a:prstGeom prst="rect">
              <a:avLst/>
            </a:prstGeom>
            <a:solidFill>
              <a:srgbClr val="92D050"/>
            </a:solidFill>
            <a:ln w="9360">
              <a:solidFill>
                <a:srgbClr val="00B05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Downtown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Redwood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562" name="Group 13"/>
          <p:cNvGrpSpPr/>
          <p:nvPr/>
        </p:nvGrpSpPr>
        <p:grpSpPr>
          <a:xfrm>
            <a:off x="1589040" y="4254480"/>
            <a:ext cx="6031800" cy="1218240"/>
            <a:chOff x="1589040" y="4254480"/>
            <a:chExt cx="6031800" cy="1218240"/>
          </a:xfrm>
        </p:grpSpPr>
        <p:sp>
          <p:nvSpPr>
            <p:cNvPr id="563" name="CustomShape 14"/>
            <p:cNvSpPr/>
            <p:nvPr/>
          </p:nvSpPr>
          <p:spPr>
            <a:xfrm>
              <a:off x="5918040" y="4635360"/>
              <a:ext cx="1675800" cy="837360"/>
            </a:xfrm>
            <a:prstGeom prst="rect">
              <a:avLst/>
            </a:prstGeom>
            <a:solidFill>
              <a:srgbClr val="92D050"/>
            </a:solidFill>
            <a:ln w="9360">
              <a:solidFill>
                <a:srgbClr val="00B05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Jones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Smith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800" b="1" i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null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564" name="CustomShape 15"/>
            <p:cNvSpPr/>
            <p:nvPr/>
          </p:nvSpPr>
          <p:spPr>
            <a:xfrm>
              <a:off x="1603440" y="4254480"/>
              <a:ext cx="1599480" cy="304200"/>
            </a:xfrm>
            <a:prstGeom prst="rect">
              <a:avLst/>
            </a:prstGeom>
            <a:solidFill>
              <a:srgbClr val="92D050"/>
            </a:solidFill>
            <a:ln w="9360">
              <a:solidFill>
                <a:srgbClr val="00B05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1" i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loan_number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565" name="CustomShape 16"/>
            <p:cNvSpPr/>
            <p:nvPr/>
          </p:nvSpPr>
          <p:spPr>
            <a:xfrm>
              <a:off x="4803840" y="4254480"/>
              <a:ext cx="1142280" cy="304200"/>
            </a:xfrm>
            <a:prstGeom prst="rect">
              <a:avLst/>
            </a:prstGeom>
            <a:solidFill>
              <a:srgbClr val="92D050"/>
            </a:solidFill>
            <a:ln w="9360">
              <a:solidFill>
                <a:srgbClr val="00B05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1" i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amount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566" name="CustomShape 17"/>
            <p:cNvSpPr/>
            <p:nvPr/>
          </p:nvSpPr>
          <p:spPr>
            <a:xfrm>
              <a:off x="1589040" y="4635360"/>
              <a:ext cx="1599480" cy="837360"/>
            </a:xfrm>
            <a:prstGeom prst="rect">
              <a:avLst/>
            </a:prstGeom>
            <a:solidFill>
              <a:srgbClr val="92D050"/>
            </a:solidFill>
            <a:ln w="9360">
              <a:solidFill>
                <a:srgbClr val="00B05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L-170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L-230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L-260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567" name="CustomShape 18"/>
            <p:cNvSpPr/>
            <p:nvPr/>
          </p:nvSpPr>
          <p:spPr>
            <a:xfrm>
              <a:off x="4775040" y="4635360"/>
              <a:ext cx="1142280" cy="837360"/>
            </a:xfrm>
            <a:prstGeom prst="rect">
              <a:avLst/>
            </a:prstGeom>
            <a:solidFill>
              <a:srgbClr val="92D050"/>
            </a:solidFill>
            <a:ln w="9360">
              <a:solidFill>
                <a:srgbClr val="00B05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3000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4000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1700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568" name="CustomShape 19"/>
            <p:cNvSpPr/>
            <p:nvPr/>
          </p:nvSpPr>
          <p:spPr>
            <a:xfrm>
              <a:off x="5945040" y="4254480"/>
              <a:ext cx="1675800" cy="304200"/>
            </a:xfrm>
            <a:prstGeom prst="rect">
              <a:avLst/>
            </a:prstGeom>
            <a:solidFill>
              <a:srgbClr val="92D050"/>
            </a:solidFill>
            <a:ln w="9360">
              <a:solidFill>
                <a:srgbClr val="00B05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1" i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customer_name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569" name="CustomShape 20"/>
            <p:cNvSpPr/>
            <p:nvPr/>
          </p:nvSpPr>
          <p:spPr>
            <a:xfrm>
              <a:off x="3203640" y="4254480"/>
              <a:ext cx="1599480" cy="304200"/>
            </a:xfrm>
            <a:prstGeom prst="rect">
              <a:avLst/>
            </a:prstGeom>
            <a:solidFill>
              <a:srgbClr val="92D050"/>
            </a:solidFill>
            <a:ln w="9360">
              <a:solidFill>
                <a:srgbClr val="00B05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1" i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branch_name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570" name="CustomShape 21"/>
            <p:cNvSpPr/>
            <p:nvPr/>
          </p:nvSpPr>
          <p:spPr>
            <a:xfrm>
              <a:off x="3174840" y="4635360"/>
              <a:ext cx="1599480" cy="837360"/>
            </a:xfrm>
            <a:prstGeom prst="rect">
              <a:avLst/>
            </a:prstGeom>
            <a:solidFill>
              <a:srgbClr val="92D050"/>
            </a:solidFill>
            <a:ln w="9360">
              <a:solidFill>
                <a:srgbClr val="00B05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Downtown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Redwood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Perryridge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571" name="Group 22"/>
          <p:cNvGrpSpPr/>
          <p:nvPr/>
        </p:nvGrpSpPr>
        <p:grpSpPr>
          <a:xfrm>
            <a:off x="793800" y="3422520"/>
            <a:ext cx="4234680" cy="718560"/>
            <a:chOff x="793800" y="3422520"/>
            <a:chExt cx="4234680" cy="718560"/>
          </a:xfrm>
        </p:grpSpPr>
        <p:sp>
          <p:nvSpPr>
            <p:cNvPr id="572" name="CustomShape 23"/>
            <p:cNvSpPr/>
            <p:nvPr/>
          </p:nvSpPr>
          <p:spPr>
            <a:xfrm>
              <a:off x="793800" y="3422520"/>
              <a:ext cx="4234680" cy="7185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marL="216000" indent="-215640">
                <a:lnSpc>
                  <a:spcPct val="100000"/>
                </a:lnSpc>
                <a:spcBef>
                  <a:spcPts val="629"/>
                </a:spcBef>
                <a:buClr>
                  <a:srgbClr val="002600"/>
                </a:buClr>
                <a:buSzPct val="90000"/>
                <a:buFont typeface="Monotype Sorts" charset="2"/>
                <a:buChar char=""/>
              </a:pPr>
              <a:r>
                <a:rPr lang="en-US" sz="1800" b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 Left Outer Join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629"/>
                </a:spcBef>
              </a:pPr>
              <a:r>
                <a:rPr lang="en-US" sz="1800" b="1" i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    loan           borrower</a:t>
              </a:r>
              <a:endParaRPr lang="en-US" sz="1800" b="0" strike="noStrike" spc="-1">
                <a:latin typeface="Arial"/>
              </a:endParaRPr>
            </a:p>
          </p:txBody>
        </p:sp>
        <p:grpSp>
          <p:nvGrpSpPr>
            <p:cNvPr id="573" name="Group 24"/>
            <p:cNvGrpSpPr/>
            <p:nvPr/>
          </p:nvGrpSpPr>
          <p:grpSpPr>
            <a:xfrm>
              <a:off x="1641240" y="3912480"/>
              <a:ext cx="414720" cy="208800"/>
              <a:chOff x="1641240" y="3912480"/>
              <a:chExt cx="414720" cy="208800"/>
            </a:xfrm>
          </p:grpSpPr>
          <p:sp>
            <p:nvSpPr>
              <p:cNvPr id="574" name="CustomShape 25"/>
              <p:cNvSpPr/>
              <p:nvPr/>
            </p:nvSpPr>
            <p:spPr>
              <a:xfrm rot="16200000" flipV="1">
                <a:off x="1847160" y="3912480"/>
                <a:ext cx="208800" cy="208800"/>
              </a:xfrm>
              <a:prstGeom prst="flowChartCollate">
                <a:avLst/>
              </a:prstGeom>
              <a:noFill/>
              <a:ln w="9360">
                <a:solidFill>
                  <a:schemeClr val="tx2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75" name="Line 26"/>
              <p:cNvSpPr/>
              <p:nvPr/>
            </p:nvSpPr>
            <p:spPr>
              <a:xfrm flipH="1">
                <a:off x="1645920" y="3916080"/>
                <a:ext cx="203400" cy="360"/>
              </a:xfrm>
              <a:prstGeom prst="line">
                <a:avLst/>
              </a:prstGeom>
              <a:ln w="9360">
                <a:solidFill>
                  <a:schemeClr val="tx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76" name="Line 27"/>
              <p:cNvSpPr/>
              <p:nvPr/>
            </p:nvSpPr>
            <p:spPr>
              <a:xfrm flipH="1">
                <a:off x="1641240" y="4111560"/>
                <a:ext cx="203400" cy="360"/>
              </a:xfrm>
              <a:prstGeom prst="line">
                <a:avLst/>
              </a:prstGeom>
              <a:ln w="9360">
                <a:solidFill>
                  <a:schemeClr val="tx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Effect">
                      <p:stCondLst>
                        <p:cond delay="indefinite"/>
                      </p:stCondLst>
                      <p:childTnLst>
                        <p:par>
                          <p:cTn id="8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Effect">
                      <p:stCondLst>
                        <p:cond delay="indefinite"/>
                      </p:stCondLst>
                      <p:childTnLst>
                        <p:par>
                          <p:cTn id="12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CustomShape 1"/>
          <p:cNvSpPr/>
          <p:nvPr/>
        </p:nvSpPr>
        <p:spPr>
          <a:xfrm>
            <a:off x="457200" y="277920"/>
            <a:ext cx="822888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002600"/>
                </a:solidFill>
                <a:latin typeface="Constantia"/>
              </a:rPr>
              <a:t>Outer Join – Example</a:t>
            </a:r>
            <a:endParaRPr lang="en-US" sz="4200" b="0" strike="noStrike" spc="-1">
              <a:latin typeface="Arial"/>
            </a:endParaRPr>
          </a:p>
        </p:txBody>
      </p:sp>
      <p:grpSp>
        <p:nvGrpSpPr>
          <p:cNvPr id="578" name="Group 2"/>
          <p:cNvGrpSpPr/>
          <p:nvPr/>
        </p:nvGrpSpPr>
        <p:grpSpPr>
          <a:xfrm>
            <a:off x="1295280" y="2062080"/>
            <a:ext cx="6019200" cy="1218600"/>
            <a:chOff x="1295280" y="2062080"/>
            <a:chExt cx="6019200" cy="1218600"/>
          </a:xfrm>
        </p:grpSpPr>
        <p:sp>
          <p:nvSpPr>
            <p:cNvPr id="579" name="CustomShape 3"/>
            <p:cNvSpPr/>
            <p:nvPr/>
          </p:nvSpPr>
          <p:spPr>
            <a:xfrm>
              <a:off x="1295280" y="2062080"/>
              <a:ext cx="1599480" cy="304200"/>
            </a:xfrm>
            <a:prstGeom prst="rect">
              <a:avLst/>
            </a:prstGeom>
            <a:solidFill>
              <a:srgbClr val="92D050"/>
            </a:solidFill>
            <a:ln w="9360">
              <a:solidFill>
                <a:srgbClr val="00B05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1" i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loan_number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580" name="CustomShape 4"/>
            <p:cNvSpPr/>
            <p:nvPr/>
          </p:nvSpPr>
          <p:spPr>
            <a:xfrm>
              <a:off x="4495680" y="2062080"/>
              <a:ext cx="1142280" cy="304200"/>
            </a:xfrm>
            <a:prstGeom prst="rect">
              <a:avLst/>
            </a:prstGeom>
            <a:solidFill>
              <a:srgbClr val="92D050"/>
            </a:solidFill>
            <a:ln w="9360">
              <a:solidFill>
                <a:srgbClr val="00B05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1" i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amount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581" name="CustomShape 5"/>
            <p:cNvSpPr/>
            <p:nvPr/>
          </p:nvSpPr>
          <p:spPr>
            <a:xfrm>
              <a:off x="1295280" y="2443320"/>
              <a:ext cx="1599480" cy="837360"/>
            </a:xfrm>
            <a:prstGeom prst="rect">
              <a:avLst/>
            </a:prstGeom>
            <a:solidFill>
              <a:srgbClr val="92D050"/>
            </a:solidFill>
            <a:ln w="9360">
              <a:solidFill>
                <a:srgbClr val="00B05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L-170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L-230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L-155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582" name="CustomShape 6"/>
            <p:cNvSpPr/>
            <p:nvPr/>
          </p:nvSpPr>
          <p:spPr>
            <a:xfrm>
              <a:off x="4495680" y="2443320"/>
              <a:ext cx="1142280" cy="837360"/>
            </a:xfrm>
            <a:prstGeom prst="rect">
              <a:avLst/>
            </a:prstGeom>
            <a:solidFill>
              <a:srgbClr val="92D050"/>
            </a:solidFill>
            <a:ln w="9360">
              <a:solidFill>
                <a:srgbClr val="00B05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3000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4000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1" i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null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583" name="CustomShape 7"/>
            <p:cNvSpPr/>
            <p:nvPr/>
          </p:nvSpPr>
          <p:spPr>
            <a:xfrm>
              <a:off x="5638680" y="2062080"/>
              <a:ext cx="1675800" cy="304200"/>
            </a:xfrm>
            <a:prstGeom prst="rect">
              <a:avLst/>
            </a:prstGeom>
            <a:solidFill>
              <a:srgbClr val="92D050"/>
            </a:solidFill>
            <a:ln w="9360">
              <a:solidFill>
                <a:srgbClr val="00B05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1" i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customer_name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584" name="CustomShape 8"/>
            <p:cNvSpPr/>
            <p:nvPr/>
          </p:nvSpPr>
          <p:spPr>
            <a:xfrm>
              <a:off x="5638680" y="2443320"/>
              <a:ext cx="1675800" cy="837360"/>
            </a:xfrm>
            <a:prstGeom prst="rect">
              <a:avLst/>
            </a:prstGeom>
            <a:solidFill>
              <a:srgbClr val="92D050"/>
            </a:solidFill>
            <a:ln w="9360">
              <a:solidFill>
                <a:srgbClr val="00B05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Jones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Smith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Hayes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585" name="CustomShape 9"/>
            <p:cNvSpPr/>
            <p:nvPr/>
          </p:nvSpPr>
          <p:spPr>
            <a:xfrm>
              <a:off x="2895480" y="2062080"/>
              <a:ext cx="1599480" cy="304200"/>
            </a:xfrm>
            <a:prstGeom prst="rect">
              <a:avLst/>
            </a:prstGeom>
            <a:solidFill>
              <a:srgbClr val="92D050"/>
            </a:solidFill>
            <a:ln w="9360">
              <a:solidFill>
                <a:srgbClr val="00B05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1" i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branch_name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586" name="CustomShape 10"/>
            <p:cNvSpPr/>
            <p:nvPr/>
          </p:nvSpPr>
          <p:spPr>
            <a:xfrm>
              <a:off x="2895480" y="2443320"/>
              <a:ext cx="1599480" cy="837360"/>
            </a:xfrm>
            <a:prstGeom prst="rect">
              <a:avLst/>
            </a:prstGeom>
            <a:solidFill>
              <a:srgbClr val="92D050"/>
            </a:solidFill>
            <a:ln w="9360">
              <a:solidFill>
                <a:srgbClr val="00B05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Downtown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Redwood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800" b="1" i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null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587" name="Group 11"/>
          <p:cNvGrpSpPr/>
          <p:nvPr/>
        </p:nvGrpSpPr>
        <p:grpSpPr>
          <a:xfrm>
            <a:off x="1219320" y="4267080"/>
            <a:ext cx="6019200" cy="1523520"/>
            <a:chOff x="1219320" y="4267080"/>
            <a:chExt cx="6019200" cy="1523520"/>
          </a:xfrm>
        </p:grpSpPr>
        <p:sp>
          <p:nvSpPr>
            <p:cNvPr id="588" name="CustomShape 12"/>
            <p:cNvSpPr/>
            <p:nvPr/>
          </p:nvSpPr>
          <p:spPr>
            <a:xfrm>
              <a:off x="1219320" y="4267080"/>
              <a:ext cx="1599480" cy="304200"/>
            </a:xfrm>
            <a:prstGeom prst="rect">
              <a:avLst/>
            </a:prstGeom>
            <a:solidFill>
              <a:srgbClr val="92D050"/>
            </a:solidFill>
            <a:ln w="9360">
              <a:solidFill>
                <a:srgbClr val="00B05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1" i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loan_number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589" name="CustomShape 13"/>
            <p:cNvSpPr/>
            <p:nvPr/>
          </p:nvSpPr>
          <p:spPr>
            <a:xfrm>
              <a:off x="4419720" y="4267080"/>
              <a:ext cx="1142280" cy="304200"/>
            </a:xfrm>
            <a:prstGeom prst="rect">
              <a:avLst/>
            </a:prstGeom>
            <a:solidFill>
              <a:srgbClr val="92D050"/>
            </a:solidFill>
            <a:ln w="9360">
              <a:solidFill>
                <a:srgbClr val="00B05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1" i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amount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590" name="CustomShape 14"/>
            <p:cNvSpPr/>
            <p:nvPr/>
          </p:nvSpPr>
          <p:spPr>
            <a:xfrm>
              <a:off x="1219320" y="4648320"/>
              <a:ext cx="1599480" cy="1142280"/>
            </a:xfrm>
            <a:prstGeom prst="rect">
              <a:avLst/>
            </a:prstGeom>
            <a:solidFill>
              <a:srgbClr val="92D050"/>
            </a:solidFill>
            <a:ln w="9360">
              <a:solidFill>
                <a:srgbClr val="00B05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L-170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L-230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L-260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L-155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591" name="CustomShape 15"/>
            <p:cNvSpPr/>
            <p:nvPr/>
          </p:nvSpPr>
          <p:spPr>
            <a:xfrm>
              <a:off x="4419720" y="4648320"/>
              <a:ext cx="1142280" cy="1142280"/>
            </a:xfrm>
            <a:prstGeom prst="rect">
              <a:avLst/>
            </a:prstGeom>
            <a:solidFill>
              <a:srgbClr val="92D050"/>
            </a:solidFill>
            <a:ln w="9360">
              <a:solidFill>
                <a:srgbClr val="00B05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3000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4000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1700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1" i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null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592" name="CustomShape 16"/>
            <p:cNvSpPr/>
            <p:nvPr/>
          </p:nvSpPr>
          <p:spPr>
            <a:xfrm>
              <a:off x="5562720" y="4267080"/>
              <a:ext cx="1675800" cy="304200"/>
            </a:xfrm>
            <a:prstGeom prst="rect">
              <a:avLst/>
            </a:prstGeom>
            <a:solidFill>
              <a:srgbClr val="92D050"/>
            </a:solidFill>
            <a:ln w="9360">
              <a:solidFill>
                <a:srgbClr val="00B05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1" i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customer_name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593" name="CustomShape 17"/>
            <p:cNvSpPr/>
            <p:nvPr/>
          </p:nvSpPr>
          <p:spPr>
            <a:xfrm>
              <a:off x="5562720" y="4648320"/>
              <a:ext cx="1675800" cy="1142280"/>
            </a:xfrm>
            <a:prstGeom prst="rect">
              <a:avLst/>
            </a:prstGeom>
            <a:solidFill>
              <a:srgbClr val="92D050"/>
            </a:solidFill>
            <a:ln w="9360">
              <a:solidFill>
                <a:srgbClr val="00B05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Jones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Smith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800" b="1" i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null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Hayes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594" name="CustomShape 18"/>
            <p:cNvSpPr/>
            <p:nvPr/>
          </p:nvSpPr>
          <p:spPr>
            <a:xfrm>
              <a:off x="2819520" y="4267080"/>
              <a:ext cx="1599480" cy="304200"/>
            </a:xfrm>
            <a:prstGeom prst="rect">
              <a:avLst/>
            </a:prstGeom>
            <a:solidFill>
              <a:srgbClr val="92D050"/>
            </a:solidFill>
            <a:ln w="9360">
              <a:solidFill>
                <a:srgbClr val="00B05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1" i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branch_name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595" name="CustomShape 19"/>
            <p:cNvSpPr/>
            <p:nvPr/>
          </p:nvSpPr>
          <p:spPr>
            <a:xfrm>
              <a:off x="2819520" y="4648320"/>
              <a:ext cx="1599480" cy="1142280"/>
            </a:xfrm>
            <a:prstGeom prst="rect">
              <a:avLst/>
            </a:prstGeom>
            <a:solidFill>
              <a:srgbClr val="92D050"/>
            </a:solidFill>
            <a:ln w="9360">
              <a:solidFill>
                <a:srgbClr val="00B05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Downtown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Redwood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Perryridge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800" b="1" i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null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596" name="Group 20"/>
          <p:cNvGrpSpPr/>
          <p:nvPr/>
        </p:nvGrpSpPr>
        <p:grpSpPr>
          <a:xfrm>
            <a:off x="806400" y="3405240"/>
            <a:ext cx="4069800" cy="718560"/>
            <a:chOff x="806400" y="3405240"/>
            <a:chExt cx="4069800" cy="718560"/>
          </a:xfrm>
        </p:grpSpPr>
        <p:sp>
          <p:nvSpPr>
            <p:cNvPr id="597" name="CustomShape 21"/>
            <p:cNvSpPr/>
            <p:nvPr/>
          </p:nvSpPr>
          <p:spPr>
            <a:xfrm>
              <a:off x="806400" y="3405240"/>
              <a:ext cx="4069800" cy="7185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marL="216000" indent="-215640">
                <a:lnSpc>
                  <a:spcPct val="100000"/>
                </a:lnSpc>
                <a:spcBef>
                  <a:spcPts val="629"/>
                </a:spcBef>
                <a:buClr>
                  <a:srgbClr val="002600"/>
                </a:buClr>
                <a:buSzPct val="90000"/>
                <a:buFont typeface="Monotype Sorts" charset="2"/>
                <a:buChar char=""/>
              </a:pPr>
              <a:r>
                <a:rPr lang="en-US" sz="1800" b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 Full Outer Join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629"/>
                </a:spcBef>
              </a:pPr>
              <a:r>
                <a:rPr lang="en-US" sz="1800" b="1" i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    loan        borrower</a:t>
              </a:r>
              <a:endParaRPr lang="en-US" sz="1800" b="0" strike="noStrike" spc="-1">
                <a:latin typeface="Arial"/>
              </a:endParaRPr>
            </a:p>
          </p:txBody>
        </p:sp>
        <p:grpSp>
          <p:nvGrpSpPr>
            <p:cNvPr id="598" name="Group 22"/>
            <p:cNvGrpSpPr/>
            <p:nvPr/>
          </p:nvGrpSpPr>
          <p:grpSpPr>
            <a:xfrm>
              <a:off x="1614240" y="3885840"/>
              <a:ext cx="387360" cy="151560"/>
              <a:chOff x="1614240" y="3885840"/>
              <a:chExt cx="387360" cy="151560"/>
            </a:xfrm>
          </p:grpSpPr>
          <p:sp>
            <p:nvSpPr>
              <p:cNvPr id="599" name="CustomShape 23"/>
              <p:cNvSpPr/>
              <p:nvPr/>
            </p:nvSpPr>
            <p:spPr>
              <a:xfrm rot="16200000" flipV="1">
                <a:off x="1729800" y="3885480"/>
                <a:ext cx="151560" cy="151560"/>
              </a:xfrm>
              <a:prstGeom prst="flowChartCollate">
                <a:avLst/>
              </a:prstGeom>
              <a:noFill/>
              <a:ln w="9360">
                <a:solidFill>
                  <a:schemeClr val="tx2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00" name="Line 24"/>
              <p:cNvSpPr/>
              <p:nvPr/>
            </p:nvSpPr>
            <p:spPr>
              <a:xfrm flipH="1">
                <a:off x="1618920" y="3895560"/>
                <a:ext cx="101880" cy="360"/>
              </a:xfrm>
              <a:prstGeom prst="line">
                <a:avLst/>
              </a:prstGeom>
              <a:ln w="9360">
                <a:solidFill>
                  <a:schemeClr val="tx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01" name="Line 25"/>
              <p:cNvSpPr/>
              <p:nvPr/>
            </p:nvSpPr>
            <p:spPr>
              <a:xfrm flipH="1">
                <a:off x="1614240" y="4033800"/>
                <a:ext cx="101520" cy="360"/>
              </a:xfrm>
              <a:prstGeom prst="line">
                <a:avLst/>
              </a:prstGeom>
              <a:ln w="9360">
                <a:solidFill>
                  <a:schemeClr val="tx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02" name="Line 26"/>
              <p:cNvSpPr/>
              <p:nvPr/>
            </p:nvSpPr>
            <p:spPr>
              <a:xfrm flipH="1">
                <a:off x="1900080" y="4033800"/>
                <a:ext cx="101520" cy="360"/>
              </a:xfrm>
              <a:prstGeom prst="line">
                <a:avLst/>
              </a:prstGeom>
              <a:ln w="9360">
                <a:solidFill>
                  <a:schemeClr val="tx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03" name="Line 27"/>
              <p:cNvSpPr/>
              <p:nvPr/>
            </p:nvSpPr>
            <p:spPr>
              <a:xfrm flipH="1">
                <a:off x="1881000" y="3886200"/>
                <a:ext cx="101520" cy="360"/>
              </a:xfrm>
              <a:prstGeom prst="line">
                <a:avLst/>
              </a:prstGeom>
              <a:ln w="9360">
                <a:solidFill>
                  <a:schemeClr val="tx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604" name="Group 28"/>
          <p:cNvGrpSpPr/>
          <p:nvPr/>
        </p:nvGrpSpPr>
        <p:grpSpPr>
          <a:xfrm>
            <a:off x="798480" y="1077840"/>
            <a:ext cx="4069800" cy="718560"/>
            <a:chOff x="798480" y="1077840"/>
            <a:chExt cx="4069800" cy="718560"/>
          </a:xfrm>
        </p:grpSpPr>
        <p:sp>
          <p:nvSpPr>
            <p:cNvPr id="605" name="CustomShape 29"/>
            <p:cNvSpPr/>
            <p:nvPr/>
          </p:nvSpPr>
          <p:spPr>
            <a:xfrm>
              <a:off x="798480" y="1077840"/>
              <a:ext cx="4069800" cy="7185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marL="216000" indent="-215640">
                <a:lnSpc>
                  <a:spcPct val="100000"/>
                </a:lnSpc>
                <a:spcBef>
                  <a:spcPts val="629"/>
                </a:spcBef>
                <a:buClr>
                  <a:srgbClr val="002600"/>
                </a:buClr>
                <a:buSzPct val="90000"/>
                <a:buFont typeface="Monotype Sorts" charset="2"/>
                <a:buChar char=""/>
              </a:pPr>
              <a:r>
                <a:rPr lang="en-US" sz="1800" b="0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 </a:t>
              </a:r>
              <a:r>
                <a:rPr lang="en-US" sz="1800" b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Right Outer Join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629"/>
                </a:spcBef>
              </a:pPr>
              <a:r>
                <a:rPr lang="en-US" sz="1800" b="1" i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    loan        borrower</a:t>
              </a:r>
              <a:endParaRPr lang="en-US" sz="1800" b="0" strike="noStrike" spc="-1">
                <a:latin typeface="Arial"/>
              </a:endParaRPr>
            </a:p>
          </p:txBody>
        </p:sp>
        <p:grpSp>
          <p:nvGrpSpPr>
            <p:cNvPr id="606" name="Group 30"/>
            <p:cNvGrpSpPr/>
            <p:nvPr/>
          </p:nvGrpSpPr>
          <p:grpSpPr>
            <a:xfrm>
              <a:off x="1691640" y="1552320"/>
              <a:ext cx="263880" cy="157680"/>
              <a:chOff x="1691640" y="1552320"/>
              <a:chExt cx="263880" cy="157680"/>
            </a:xfrm>
          </p:grpSpPr>
          <p:sp>
            <p:nvSpPr>
              <p:cNvPr id="607" name="CustomShape 31"/>
              <p:cNvSpPr/>
              <p:nvPr/>
            </p:nvSpPr>
            <p:spPr>
              <a:xfrm rot="16200000" flipV="1">
                <a:off x="1691640" y="1553400"/>
                <a:ext cx="151560" cy="151560"/>
              </a:xfrm>
              <a:prstGeom prst="flowChartCollate">
                <a:avLst/>
              </a:prstGeom>
              <a:noFill/>
              <a:ln w="9360">
                <a:solidFill>
                  <a:schemeClr val="tx2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08" name="Line 32"/>
              <p:cNvSpPr/>
              <p:nvPr/>
            </p:nvSpPr>
            <p:spPr>
              <a:xfrm flipH="1">
                <a:off x="1854000" y="1552320"/>
                <a:ext cx="101520" cy="360"/>
              </a:xfrm>
              <a:prstGeom prst="line">
                <a:avLst/>
              </a:prstGeom>
              <a:ln w="9360">
                <a:solidFill>
                  <a:schemeClr val="tx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09" name="Line 33"/>
              <p:cNvSpPr/>
              <p:nvPr/>
            </p:nvSpPr>
            <p:spPr>
              <a:xfrm flipH="1">
                <a:off x="1854000" y="1709640"/>
                <a:ext cx="101520" cy="360"/>
              </a:xfrm>
              <a:prstGeom prst="line">
                <a:avLst/>
              </a:prstGeom>
              <a:ln w="9360">
                <a:solidFill>
                  <a:schemeClr val="tx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Effect">
                      <p:stCondLst>
                        <p:cond delay="indefinite"/>
                      </p:stCondLst>
                      <p:childTnLst>
                        <p:par>
                          <p:cTn id="8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CustomShape 1"/>
          <p:cNvSpPr/>
          <p:nvPr/>
        </p:nvSpPr>
        <p:spPr>
          <a:xfrm>
            <a:off x="457200" y="277920"/>
            <a:ext cx="822888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002600"/>
                </a:solidFill>
                <a:latin typeface="Constantia"/>
              </a:rPr>
              <a:t>Null Values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611" name="CustomShape 2"/>
          <p:cNvSpPr/>
          <p:nvPr/>
        </p:nvSpPr>
        <p:spPr>
          <a:xfrm>
            <a:off x="457200" y="1063800"/>
            <a:ext cx="8228880" cy="503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360" algn="just">
              <a:lnSpc>
                <a:spcPct val="120000"/>
              </a:lnSpc>
              <a:spcBef>
                <a:spcPts val="601"/>
              </a:spcBef>
              <a:buClr>
                <a:srgbClr val="CC9933"/>
              </a:buClr>
              <a:buSzPct val="65000"/>
              <a:buFont typeface="Wingdings" charset="2"/>
              <a:buChar char=""/>
            </a:pP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It is possible for tuples to have a null value, denoted by </a:t>
            </a:r>
            <a:r>
              <a:rPr lang="en-US" sz="3000" b="0" i="1" strike="noStrike" spc="-1">
                <a:solidFill>
                  <a:srgbClr val="002600"/>
                </a:solidFill>
                <a:latin typeface="Franklin Gothic Book"/>
              </a:rPr>
              <a:t>null</a:t>
            </a: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, for some of their attributes</a:t>
            </a:r>
            <a:endParaRPr lang="en-US" sz="3000" b="0" strike="noStrike" spc="-1">
              <a:latin typeface="Arial"/>
            </a:endParaRPr>
          </a:p>
          <a:p>
            <a:pPr marL="343080" indent="-342360" algn="just">
              <a:lnSpc>
                <a:spcPct val="120000"/>
              </a:lnSpc>
              <a:spcBef>
                <a:spcPts val="601"/>
              </a:spcBef>
              <a:buClr>
                <a:srgbClr val="CC9933"/>
              </a:buClr>
              <a:buSzPct val="65000"/>
              <a:buFont typeface="Wingdings" charset="2"/>
              <a:buChar char=""/>
            </a:pPr>
            <a:r>
              <a:rPr lang="en-US" sz="3000" b="0" i="1" strike="noStrike" spc="-1">
                <a:solidFill>
                  <a:srgbClr val="002600"/>
                </a:solidFill>
                <a:latin typeface="Franklin Gothic Book"/>
              </a:rPr>
              <a:t>null</a:t>
            </a: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 signifies an unknown value or that a value does not exist.</a:t>
            </a:r>
            <a:endParaRPr lang="en-US" sz="3000" b="0" strike="noStrike" spc="-1">
              <a:latin typeface="Arial"/>
            </a:endParaRPr>
          </a:p>
          <a:p>
            <a:pPr marL="343080" indent="-342360" algn="just">
              <a:lnSpc>
                <a:spcPct val="120000"/>
              </a:lnSpc>
              <a:spcBef>
                <a:spcPts val="601"/>
              </a:spcBef>
              <a:buClr>
                <a:srgbClr val="CC9933"/>
              </a:buClr>
              <a:buSzPct val="65000"/>
              <a:buFont typeface="Wingdings" charset="2"/>
              <a:buChar char=""/>
            </a:pP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The result of any arithmetic expression involving </a:t>
            </a:r>
            <a:r>
              <a:rPr lang="en-US" sz="3000" b="0" i="1" strike="noStrike" spc="-1">
                <a:solidFill>
                  <a:srgbClr val="002600"/>
                </a:solidFill>
                <a:latin typeface="Franklin Gothic Book"/>
              </a:rPr>
              <a:t>null</a:t>
            </a: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 is </a:t>
            </a:r>
            <a:r>
              <a:rPr lang="en-US" sz="3000" b="0" i="1" strike="noStrike" spc="-1">
                <a:solidFill>
                  <a:srgbClr val="002600"/>
                </a:solidFill>
                <a:latin typeface="Franklin Gothic Book"/>
              </a:rPr>
              <a:t>null.</a:t>
            </a:r>
            <a:endParaRPr lang="en-US" sz="3000" b="0" strike="noStrike" spc="-1">
              <a:latin typeface="Arial"/>
            </a:endParaRPr>
          </a:p>
          <a:p>
            <a:pPr marL="343080" indent="-342360" algn="just">
              <a:lnSpc>
                <a:spcPct val="120000"/>
              </a:lnSpc>
              <a:spcBef>
                <a:spcPts val="601"/>
              </a:spcBef>
              <a:buClr>
                <a:srgbClr val="CC9933"/>
              </a:buClr>
              <a:buSzPct val="65000"/>
              <a:buFont typeface="Wingdings" charset="2"/>
              <a:buChar char=""/>
            </a:pPr>
            <a:r>
              <a:rPr lang="en-US" sz="3000" b="1" strike="noStrike" spc="-1">
                <a:solidFill>
                  <a:srgbClr val="002600"/>
                </a:solidFill>
                <a:latin typeface="Franklin Gothic Book"/>
              </a:rPr>
              <a:t>Aggregate functions simply ignore null values (as in SQL)</a:t>
            </a:r>
            <a:endParaRPr lang="en-US" sz="3000" b="0" strike="noStrike" spc="-1">
              <a:latin typeface="Arial"/>
            </a:endParaRPr>
          </a:p>
          <a:p>
            <a:pPr marL="343080" indent="-342360" algn="just">
              <a:lnSpc>
                <a:spcPct val="120000"/>
              </a:lnSpc>
              <a:spcBef>
                <a:spcPts val="601"/>
              </a:spcBef>
              <a:buClr>
                <a:srgbClr val="CC9933"/>
              </a:buClr>
              <a:buSzPct val="65000"/>
              <a:buFont typeface="Wingdings" charset="2"/>
              <a:buChar char=""/>
            </a:pP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For duplicate elimination and grouping, null is treated like any other value, and two nulls are assumed to be  the same (as in SQL)</a:t>
            </a:r>
            <a:endParaRPr lang="en-US" sz="3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CustomShape 1"/>
          <p:cNvSpPr/>
          <p:nvPr/>
        </p:nvSpPr>
        <p:spPr>
          <a:xfrm>
            <a:off x="457200" y="277920"/>
            <a:ext cx="822888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002600"/>
                </a:solidFill>
                <a:latin typeface="Constantia"/>
              </a:rPr>
              <a:t>Null Values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613" name="CustomShape 2"/>
          <p:cNvSpPr/>
          <p:nvPr/>
        </p:nvSpPr>
        <p:spPr>
          <a:xfrm>
            <a:off x="457200" y="1104840"/>
            <a:ext cx="8152560" cy="49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360">
              <a:lnSpc>
                <a:spcPct val="100000"/>
              </a:lnSpc>
              <a:spcBef>
                <a:spcPts val="601"/>
              </a:spcBef>
              <a:buClr>
                <a:srgbClr val="CC9933"/>
              </a:buClr>
              <a:buSzPct val="65000"/>
              <a:buFont typeface="Wingdings" charset="2"/>
              <a:buChar char=""/>
            </a:pP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Comparisons with null values return the special truth value: </a:t>
            </a:r>
            <a:r>
              <a:rPr lang="en-US" sz="3000" b="0" i="1" strike="noStrike" spc="-1">
                <a:solidFill>
                  <a:srgbClr val="002600"/>
                </a:solidFill>
                <a:latin typeface="Franklin Gothic Book"/>
              </a:rPr>
              <a:t>unknown</a:t>
            </a:r>
            <a:endParaRPr lang="en-US" sz="3000" b="0" strike="noStrike" spc="-1">
              <a:latin typeface="Arial"/>
            </a:endParaRPr>
          </a:p>
          <a:p>
            <a:pPr marL="669960" lvl="1" indent="-324720">
              <a:lnSpc>
                <a:spcPct val="100000"/>
              </a:lnSpc>
              <a:spcBef>
                <a:spcPts val="519"/>
              </a:spcBef>
              <a:buClr>
                <a:srgbClr val="8F9967"/>
              </a:buClr>
              <a:buSzPct val="60000"/>
              <a:buFont typeface="Wingdings" charset="2"/>
              <a:buChar char=""/>
            </a:pPr>
            <a:r>
              <a:rPr lang="en-US" sz="2600" b="1" strike="noStrike" spc="-1">
                <a:solidFill>
                  <a:srgbClr val="002600"/>
                </a:solidFill>
                <a:latin typeface="Franklin Gothic Book"/>
              </a:rPr>
              <a:t>If </a:t>
            </a:r>
            <a:r>
              <a:rPr lang="en-US" sz="2600" b="1" i="1" strike="noStrike" spc="-1">
                <a:solidFill>
                  <a:srgbClr val="002600"/>
                </a:solidFill>
                <a:latin typeface="Franklin Gothic Book"/>
              </a:rPr>
              <a:t>false</a:t>
            </a:r>
            <a:r>
              <a:rPr lang="en-US" sz="2600" b="1" strike="noStrike" spc="-1">
                <a:solidFill>
                  <a:srgbClr val="002600"/>
                </a:solidFill>
                <a:latin typeface="Franklin Gothic Book"/>
              </a:rPr>
              <a:t> was used instead of </a:t>
            </a:r>
            <a:r>
              <a:rPr lang="en-US" sz="2600" b="1" i="1" strike="noStrike" spc="-1">
                <a:solidFill>
                  <a:srgbClr val="002600"/>
                </a:solidFill>
                <a:latin typeface="Franklin Gothic Book"/>
              </a:rPr>
              <a:t>unknown</a:t>
            </a:r>
            <a:r>
              <a:rPr lang="en-US" sz="2600" b="1" strike="noStrike" spc="-1">
                <a:solidFill>
                  <a:srgbClr val="002600"/>
                </a:solidFill>
                <a:latin typeface="Franklin Gothic Book"/>
              </a:rPr>
              <a:t>, then    </a:t>
            </a:r>
            <a:r>
              <a:rPr lang="en-US" sz="2600" b="1" i="1" strike="noStrike" spc="-1">
                <a:solidFill>
                  <a:srgbClr val="002600"/>
                </a:solidFill>
                <a:latin typeface="Franklin Gothic Book"/>
              </a:rPr>
              <a:t>not (A &lt; 5)</a:t>
            </a:r>
            <a:r>
              <a:rPr lang="en-US" sz="2600" b="1" strike="noStrike" spc="-1">
                <a:solidFill>
                  <a:srgbClr val="002600"/>
                </a:solidFill>
                <a:latin typeface="Franklin Gothic Book"/>
              </a:rPr>
              <a:t> </a:t>
            </a:r>
            <a:r>
              <a:t/>
            </a:r>
            <a:br/>
            <a:r>
              <a:rPr lang="en-US" sz="2600" b="1" strike="noStrike" spc="-1">
                <a:solidFill>
                  <a:srgbClr val="002600"/>
                </a:solidFill>
                <a:latin typeface="Franklin Gothic Book"/>
              </a:rPr>
              <a:t>               would not be equivalent to               </a:t>
            </a:r>
            <a:r>
              <a:rPr lang="en-US" sz="2600" b="1" i="1" strike="noStrike" spc="-1">
                <a:solidFill>
                  <a:srgbClr val="002600"/>
                </a:solidFill>
                <a:latin typeface="Franklin Gothic Book"/>
              </a:rPr>
              <a:t>A &gt;= 5</a:t>
            </a:r>
            <a:endParaRPr lang="en-US" sz="26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01"/>
              </a:spcBef>
              <a:buClr>
                <a:srgbClr val="CC9933"/>
              </a:buClr>
              <a:buSzPct val="65000"/>
              <a:buFont typeface="Wingdings" charset="2"/>
              <a:buChar char=""/>
            </a:pP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Three-valued logic using the truth value </a:t>
            </a:r>
            <a:r>
              <a:rPr lang="en-US" sz="3000" b="0" i="1" strike="noStrike" spc="-1">
                <a:solidFill>
                  <a:srgbClr val="002600"/>
                </a:solidFill>
                <a:latin typeface="Franklin Gothic Book"/>
              </a:rPr>
              <a:t>unknown</a:t>
            </a: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:</a:t>
            </a:r>
            <a:endParaRPr lang="en-US" sz="3000" b="0" strike="noStrike" spc="-1">
              <a:latin typeface="Arial"/>
            </a:endParaRPr>
          </a:p>
          <a:p>
            <a:pPr marL="669960" lvl="1" indent="-324720">
              <a:lnSpc>
                <a:spcPct val="100000"/>
              </a:lnSpc>
              <a:spcBef>
                <a:spcPts val="519"/>
              </a:spcBef>
              <a:buClr>
                <a:srgbClr val="8F9967"/>
              </a:buClr>
              <a:buSzPct val="60000"/>
              <a:buFont typeface="Wingdings" charset="2"/>
              <a:buChar char=""/>
            </a:pPr>
            <a:r>
              <a:rPr lang="en-US" sz="2600" b="0" strike="noStrike" spc="-1">
                <a:solidFill>
                  <a:srgbClr val="FF0000"/>
                </a:solidFill>
                <a:latin typeface="Franklin Gothic Book"/>
              </a:rPr>
              <a:t>OR: (</a:t>
            </a:r>
            <a:r>
              <a:rPr lang="en-US" sz="2600" b="0" i="1" strike="noStrike" spc="-1">
                <a:solidFill>
                  <a:srgbClr val="FF0000"/>
                </a:solidFill>
                <a:latin typeface="Franklin Gothic Book"/>
              </a:rPr>
              <a:t>unknown</a:t>
            </a:r>
            <a:r>
              <a:rPr lang="en-US" sz="2600" b="0" strike="noStrike" spc="-1">
                <a:solidFill>
                  <a:srgbClr val="FF0000"/>
                </a:solidFill>
                <a:latin typeface="Franklin Gothic Book"/>
              </a:rPr>
              <a:t> </a:t>
            </a:r>
            <a:r>
              <a:rPr lang="en-US" sz="2600" b="1" strike="noStrike" spc="-1">
                <a:solidFill>
                  <a:srgbClr val="FF0000"/>
                </a:solidFill>
                <a:latin typeface="Franklin Gothic Book"/>
              </a:rPr>
              <a:t>or</a:t>
            </a:r>
            <a:r>
              <a:rPr lang="en-US" sz="2600" b="0" strike="noStrike" spc="-1">
                <a:solidFill>
                  <a:srgbClr val="FF0000"/>
                </a:solidFill>
                <a:latin typeface="Franklin Gothic Book"/>
              </a:rPr>
              <a:t> </a:t>
            </a:r>
            <a:r>
              <a:rPr lang="en-US" sz="2600" b="0" i="1" strike="noStrike" spc="-1">
                <a:solidFill>
                  <a:srgbClr val="FF0000"/>
                </a:solidFill>
                <a:latin typeface="Franklin Gothic Book"/>
              </a:rPr>
              <a:t>true</a:t>
            </a:r>
            <a:r>
              <a:rPr lang="en-US" sz="2600" b="0" strike="noStrike" spc="-1">
                <a:solidFill>
                  <a:srgbClr val="FF0000"/>
                </a:solidFill>
                <a:latin typeface="Franklin Gothic Book"/>
              </a:rPr>
              <a:t>)         = </a:t>
            </a:r>
            <a:r>
              <a:rPr lang="en-US" sz="2600" b="0" i="1" strike="noStrike" spc="-1">
                <a:solidFill>
                  <a:srgbClr val="FF0000"/>
                </a:solidFill>
                <a:latin typeface="Franklin Gothic Book"/>
              </a:rPr>
              <a:t>true</a:t>
            </a:r>
            <a:r>
              <a:rPr lang="en-US" sz="2600" b="0" strike="noStrike" spc="-1">
                <a:solidFill>
                  <a:srgbClr val="FF0000"/>
                </a:solidFill>
                <a:latin typeface="Franklin Gothic Book"/>
              </a:rPr>
              <a:t>, </a:t>
            </a:r>
            <a:r>
              <a:t/>
            </a:r>
            <a:br/>
            <a:r>
              <a:rPr lang="en-US" sz="2600" b="0" strike="noStrike" spc="-1">
                <a:solidFill>
                  <a:srgbClr val="FF0000"/>
                </a:solidFill>
                <a:latin typeface="Franklin Gothic Book"/>
              </a:rPr>
              <a:t>       (</a:t>
            </a:r>
            <a:r>
              <a:rPr lang="en-US" sz="2600" b="0" i="1" strike="noStrike" spc="-1">
                <a:solidFill>
                  <a:srgbClr val="FF0000"/>
                </a:solidFill>
                <a:latin typeface="Franklin Gothic Book"/>
              </a:rPr>
              <a:t>unknown</a:t>
            </a:r>
            <a:r>
              <a:rPr lang="en-US" sz="2600" b="0" strike="noStrike" spc="-1">
                <a:solidFill>
                  <a:srgbClr val="FF0000"/>
                </a:solidFill>
                <a:latin typeface="Franklin Gothic Book"/>
              </a:rPr>
              <a:t> </a:t>
            </a:r>
            <a:r>
              <a:rPr lang="en-US" sz="2600" b="1" strike="noStrike" spc="-1">
                <a:solidFill>
                  <a:srgbClr val="FF0000"/>
                </a:solidFill>
                <a:latin typeface="Franklin Gothic Book"/>
              </a:rPr>
              <a:t>or</a:t>
            </a:r>
            <a:r>
              <a:rPr lang="en-US" sz="2600" b="0" strike="noStrike" spc="-1">
                <a:solidFill>
                  <a:srgbClr val="FF0000"/>
                </a:solidFill>
                <a:latin typeface="Franklin Gothic Book"/>
              </a:rPr>
              <a:t> </a:t>
            </a:r>
            <a:r>
              <a:rPr lang="en-US" sz="2600" b="0" i="1" strike="noStrike" spc="-1">
                <a:solidFill>
                  <a:srgbClr val="FF0000"/>
                </a:solidFill>
                <a:latin typeface="Franklin Gothic Book"/>
              </a:rPr>
              <a:t>false</a:t>
            </a:r>
            <a:r>
              <a:rPr lang="en-US" sz="2600" b="0" strike="noStrike" spc="-1">
                <a:solidFill>
                  <a:srgbClr val="FF0000"/>
                </a:solidFill>
                <a:latin typeface="Franklin Gothic Book"/>
              </a:rPr>
              <a:t>)        = </a:t>
            </a:r>
            <a:r>
              <a:rPr lang="en-US" sz="2600" b="0" i="1" strike="noStrike" spc="-1">
                <a:solidFill>
                  <a:srgbClr val="FF0000"/>
                </a:solidFill>
                <a:latin typeface="Franklin Gothic Book"/>
              </a:rPr>
              <a:t>unknown</a:t>
            </a:r>
            <a:r>
              <a:t/>
            </a:r>
            <a:br/>
            <a:r>
              <a:rPr lang="en-US" sz="2600" b="0" strike="noStrike" spc="-1">
                <a:solidFill>
                  <a:srgbClr val="FF0000"/>
                </a:solidFill>
                <a:latin typeface="Franklin Gothic Book"/>
              </a:rPr>
              <a:t>       (</a:t>
            </a:r>
            <a:r>
              <a:rPr lang="en-US" sz="2600" b="0" i="1" strike="noStrike" spc="-1">
                <a:solidFill>
                  <a:srgbClr val="FF0000"/>
                </a:solidFill>
                <a:latin typeface="Franklin Gothic Book"/>
              </a:rPr>
              <a:t>unknown </a:t>
            </a:r>
            <a:r>
              <a:rPr lang="en-US" sz="2600" b="1" strike="noStrike" spc="-1">
                <a:solidFill>
                  <a:srgbClr val="FF0000"/>
                </a:solidFill>
                <a:latin typeface="Franklin Gothic Book"/>
              </a:rPr>
              <a:t>or</a:t>
            </a:r>
            <a:r>
              <a:rPr lang="en-US" sz="2600" b="0" i="1" strike="noStrike" spc="-1">
                <a:solidFill>
                  <a:srgbClr val="FF0000"/>
                </a:solidFill>
                <a:latin typeface="Franklin Gothic Book"/>
              </a:rPr>
              <a:t> unknown</a:t>
            </a:r>
            <a:r>
              <a:rPr lang="en-US" sz="2600" b="0" strike="noStrike" spc="-1">
                <a:solidFill>
                  <a:srgbClr val="FF0000"/>
                </a:solidFill>
                <a:latin typeface="Franklin Gothic Book"/>
              </a:rPr>
              <a:t>)</a:t>
            </a:r>
            <a:r>
              <a:rPr lang="en-US" sz="2600" b="0" i="1" strike="noStrike" spc="-1">
                <a:solidFill>
                  <a:srgbClr val="FF0000"/>
                </a:solidFill>
                <a:latin typeface="Franklin Gothic Book"/>
              </a:rPr>
              <a:t> = unknown</a:t>
            </a:r>
            <a:endParaRPr lang="en-US" sz="2600" b="0" strike="noStrike" spc="-1">
              <a:latin typeface="Arial"/>
            </a:endParaRPr>
          </a:p>
          <a:p>
            <a:pPr marL="669960" lvl="1" indent="-324720">
              <a:lnSpc>
                <a:spcPct val="100000"/>
              </a:lnSpc>
              <a:spcBef>
                <a:spcPts val="519"/>
              </a:spcBef>
              <a:buClr>
                <a:srgbClr val="8F9967"/>
              </a:buClr>
              <a:buSzPct val="60000"/>
              <a:buFont typeface="Wingdings" charset="2"/>
              <a:buChar char=""/>
            </a:pPr>
            <a:r>
              <a:rPr lang="en-US" sz="2600" b="0" strike="noStrike" spc="-1">
                <a:solidFill>
                  <a:srgbClr val="FF0000"/>
                </a:solidFill>
                <a:latin typeface="Franklin Gothic Book"/>
              </a:rPr>
              <a:t>AND:</a:t>
            </a:r>
            <a:r>
              <a:rPr lang="en-US" sz="2600" b="0" i="1" strike="noStrike" spc="-1">
                <a:solidFill>
                  <a:srgbClr val="FF0000"/>
                </a:solidFill>
                <a:latin typeface="Franklin Gothic Book"/>
              </a:rPr>
              <a:t>   </a:t>
            </a:r>
            <a:r>
              <a:rPr lang="en-US" sz="2600" b="0" strike="noStrike" spc="-1">
                <a:solidFill>
                  <a:srgbClr val="FF0000"/>
                </a:solidFill>
                <a:latin typeface="Franklin Gothic Book"/>
              </a:rPr>
              <a:t>(</a:t>
            </a:r>
            <a:r>
              <a:rPr lang="en-US" sz="2600" b="0" i="1" strike="noStrike" spc="-1">
                <a:solidFill>
                  <a:srgbClr val="FF0000"/>
                </a:solidFill>
                <a:latin typeface="Franklin Gothic Book"/>
              </a:rPr>
              <a:t>true</a:t>
            </a:r>
            <a:r>
              <a:rPr lang="en-US" sz="2600" b="1" strike="noStrike" spc="-1">
                <a:solidFill>
                  <a:srgbClr val="FF0000"/>
                </a:solidFill>
                <a:latin typeface="Franklin Gothic Book"/>
              </a:rPr>
              <a:t> and </a:t>
            </a:r>
            <a:r>
              <a:rPr lang="en-US" sz="2600" b="0" i="1" strike="noStrike" spc="-1">
                <a:solidFill>
                  <a:srgbClr val="FF0000"/>
                </a:solidFill>
                <a:latin typeface="Franklin Gothic Book"/>
              </a:rPr>
              <a:t>unknown</a:t>
            </a:r>
            <a:r>
              <a:rPr lang="en-US" sz="2600" b="0" strike="noStrike" spc="-1">
                <a:solidFill>
                  <a:srgbClr val="FF0000"/>
                </a:solidFill>
                <a:latin typeface="Franklin Gothic Book"/>
              </a:rPr>
              <a:t>)</a:t>
            </a:r>
            <a:r>
              <a:rPr lang="en-US" sz="2600" b="0" i="1" strike="noStrike" spc="-1">
                <a:solidFill>
                  <a:srgbClr val="FF0000"/>
                </a:solidFill>
                <a:latin typeface="Franklin Gothic Book"/>
              </a:rPr>
              <a:t>         = unknown,   </a:t>
            </a:r>
            <a:r>
              <a:t/>
            </a:r>
            <a:br/>
            <a:r>
              <a:rPr lang="en-US" sz="2600" b="0" i="1" strike="noStrike" spc="-1">
                <a:solidFill>
                  <a:srgbClr val="FF0000"/>
                </a:solidFill>
                <a:latin typeface="Franklin Gothic Book"/>
              </a:rPr>
              <a:t>           </a:t>
            </a:r>
            <a:r>
              <a:rPr lang="en-US" sz="2600" b="0" strike="noStrike" spc="-1">
                <a:solidFill>
                  <a:srgbClr val="FF0000"/>
                </a:solidFill>
                <a:latin typeface="Franklin Gothic Book"/>
              </a:rPr>
              <a:t>(</a:t>
            </a:r>
            <a:r>
              <a:rPr lang="en-US" sz="2600" b="0" i="1" strike="noStrike" spc="-1">
                <a:solidFill>
                  <a:srgbClr val="FF0000"/>
                </a:solidFill>
                <a:latin typeface="Franklin Gothic Book"/>
              </a:rPr>
              <a:t>false</a:t>
            </a:r>
            <a:r>
              <a:rPr lang="en-US" sz="2600" b="1" strike="noStrike" spc="-1">
                <a:solidFill>
                  <a:srgbClr val="FF0000"/>
                </a:solidFill>
                <a:latin typeface="Franklin Gothic Book"/>
              </a:rPr>
              <a:t> and </a:t>
            </a:r>
            <a:r>
              <a:rPr lang="en-US" sz="2600" b="0" i="1" strike="noStrike" spc="-1">
                <a:solidFill>
                  <a:srgbClr val="FF0000"/>
                </a:solidFill>
                <a:latin typeface="Franklin Gothic Book"/>
              </a:rPr>
              <a:t>unknown</a:t>
            </a:r>
            <a:r>
              <a:rPr lang="en-US" sz="2600" b="0" strike="noStrike" spc="-1">
                <a:solidFill>
                  <a:srgbClr val="FF0000"/>
                </a:solidFill>
                <a:latin typeface="Franklin Gothic Book"/>
              </a:rPr>
              <a:t>)</a:t>
            </a:r>
            <a:r>
              <a:rPr lang="en-US" sz="2600" b="0" i="1" strike="noStrike" spc="-1">
                <a:solidFill>
                  <a:srgbClr val="FF0000"/>
                </a:solidFill>
                <a:latin typeface="Franklin Gothic Book"/>
              </a:rPr>
              <a:t>        = false,</a:t>
            </a:r>
            <a:r>
              <a:t/>
            </a:r>
            <a:br/>
            <a:r>
              <a:rPr lang="en-US" sz="2600" b="0" i="1" strike="noStrike" spc="-1">
                <a:solidFill>
                  <a:srgbClr val="FF0000"/>
                </a:solidFill>
                <a:latin typeface="Franklin Gothic Book"/>
              </a:rPr>
              <a:t>           </a:t>
            </a:r>
            <a:r>
              <a:rPr lang="en-US" sz="2600" b="0" strike="noStrike" spc="-1">
                <a:solidFill>
                  <a:srgbClr val="FF0000"/>
                </a:solidFill>
                <a:latin typeface="Franklin Gothic Book"/>
              </a:rPr>
              <a:t>(</a:t>
            </a:r>
            <a:r>
              <a:rPr lang="en-US" sz="2600" b="0" i="1" strike="noStrike" spc="-1">
                <a:solidFill>
                  <a:srgbClr val="FF0000"/>
                </a:solidFill>
                <a:latin typeface="Franklin Gothic Book"/>
              </a:rPr>
              <a:t>unknown </a:t>
            </a:r>
            <a:r>
              <a:rPr lang="en-US" sz="2600" b="1" strike="noStrike" spc="-1">
                <a:solidFill>
                  <a:srgbClr val="FF0000"/>
                </a:solidFill>
                <a:latin typeface="Franklin Gothic Book"/>
              </a:rPr>
              <a:t>and</a:t>
            </a:r>
            <a:r>
              <a:rPr lang="en-US" sz="2600" b="0" i="1" strike="noStrike" spc="-1">
                <a:solidFill>
                  <a:srgbClr val="FF0000"/>
                </a:solidFill>
                <a:latin typeface="Franklin Gothic Book"/>
              </a:rPr>
              <a:t> unknown</a:t>
            </a:r>
            <a:r>
              <a:rPr lang="en-US" sz="2600" b="0" strike="noStrike" spc="-1">
                <a:solidFill>
                  <a:srgbClr val="FF0000"/>
                </a:solidFill>
                <a:latin typeface="Franklin Gothic Book"/>
              </a:rPr>
              <a:t>)</a:t>
            </a:r>
            <a:r>
              <a:rPr lang="en-US" sz="2600" b="0" i="1" strike="noStrike" spc="-1">
                <a:solidFill>
                  <a:srgbClr val="FF0000"/>
                </a:solidFill>
                <a:latin typeface="Franklin Gothic Book"/>
              </a:rPr>
              <a:t> = unknown</a:t>
            </a:r>
            <a:endParaRPr lang="en-US" sz="2600" b="0" strike="noStrike" spc="-1">
              <a:latin typeface="Arial"/>
            </a:endParaRPr>
          </a:p>
          <a:p>
            <a:pPr marL="669960" lvl="1" indent="-324720">
              <a:lnSpc>
                <a:spcPct val="100000"/>
              </a:lnSpc>
              <a:spcBef>
                <a:spcPts val="519"/>
              </a:spcBef>
              <a:buClr>
                <a:srgbClr val="8F9967"/>
              </a:buClr>
              <a:buSzPct val="60000"/>
              <a:buFont typeface="Wingdings" charset="2"/>
              <a:buChar char=""/>
            </a:pPr>
            <a:r>
              <a:rPr lang="en-US" sz="2600" b="0" strike="noStrike" spc="-1">
                <a:solidFill>
                  <a:srgbClr val="FF0000"/>
                </a:solidFill>
                <a:latin typeface="Franklin Gothic Book"/>
              </a:rPr>
              <a:t>NOT</a:t>
            </a:r>
            <a:r>
              <a:rPr lang="en-US" sz="2600" b="0" i="1" strike="noStrike" spc="-1">
                <a:solidFill>
                  <a:srgbClr val="FF0000"/>
                </a:solidFill>
                <a:latin typeface="Franklin Gothic Book"/>
              </a:rPr>
              <a:t>:  </a:t>
            </a:r>
            <a:r>
              <a:rPr lang="en-US" sz="2600" b="0" strike="noStrike" spc="-1">
                <a:solidFill>
                  <a:srgbClr val="FF0000"/>
                </a:solidFill>
                <a:latin typeface="Franklin Gothic Book"/>
              </a:rPr>
              <a:t>(</a:t>
            </a:r>
            <a:r>
              <a:rPr lang="en-US" sz="2600" b="1" strike="noStrike" spc="-1">
                <a:solidFill>
                  <a:srgbClr val="FF0000"/>
                </a:solidFill>
                <a:latin typeface="Franklin Gothic Book"/>
              </a:rPr>
              <a:t>not</a:t>
            </a:r>
            <a:r>
              <a:rPr lang="en-US" sz="2600" b="0" i="1" strike="noStrike" spc="-1">
                <a:solidFill>
                  <a:srgbClr val="FF0000"/>
                </a:solidFill>
                <a:latin typeface="Franklin Gothic Book"/>
              </a:rPr>
              <a:t> unknown</a:t>
            </a:r>
            <a:r>
              <a:rPr lang="en-US" sz="2600" b="0" strike="noStrike" spc="-1">
                <a:solidFill>
                  <a:srgbClr val="FF0000"/>
                </a:solidFill>
                <a:latin typeface="Franklin Gothic Book"/>
              </a:rPr>
              <a:t>)</a:t>
            </a:r>
            <a:r>
              <a:rPr lang="en-US" sz="2600" b="0" i="1" strike="noStrike" spc="-1">
                <a:solidFill>
                  <a:srgbClr val="FF0000"/>
                </a:solidFill>
                <a:latin typeface="Franklin Gothic Book"/>
              </a:rPr>
              <a:t> = unknown</a:t>
            </a:r>
            <a:endParaRPr lang="en-US" sz="2600" b="0" strike="noStrike" spc="-1">
              <a:latin typeface="Arial"/>
            </a:endParaRPr>
          </a:p>
          <a:p>
            <a:pPr marL="669960" lvl="1" indent="-324720">
              <a:lnSpc>
                <a:spcPct val="100000"/>
              </a:lnSpc>
              <a:spcBef>
                <a:spcPts val="519"/>
              </a:spcBef>
              <a:buClr>
                <a:srgbClr val="8F9967"/>
              </a:buClr>
              <a:buSzPct val="60000"/>
              <a:buFont typeface="Wingdings" charset="2"/>
              <a:buChar char=""/>
            </a:pPr>
            <a:r>
              <a:rPr lang="en-US" sz="2600" b="0" strike="noStrike" spc="-1">
                <a:solidFill>
                  <a:srgbClr val="002600"/>
                </a:solidFill>
                <a:latin typeface="Franklin Gothic Book"/>
              </a:rPr>
              <a:t>In SQL “</a:t>
            </a:r>
            <a:r>
              <a:rPr lang="en-US" sz="2600" b="0" i="1" strike="noStrike" spc="-1">
                <a:solidFill>
                  <a:srgbClr val="002600"/>
                </a:solidFill>
                <a:latin typeface="Franklin Gothic Book"/>
              </a:rPr>
              <a:t>P</a:t>
            </a:r>
            <a:r>
              <a:rPr lang="en-US" sz="2600" b="1" strike="noStrike" spc="-1">
                <a:solidFill>
                  <a:srgbClr val="002600"/>
                </a:solidFill>
                <a:latin typeface="Franklin Gothic Book"/>
              </a:rPr>
              <a:t> is unknown</a:t>
            </a:r>
            <a:r>
              <a:rPr lang="en-US" sz="2600" b="0" strike="noStrike" spc="-1">
                <a:solidFill>
                  <a:srgbClr val="002600"/>
                </a:solidFill>
                <a:latin typeface="Franklin Gothic Book"/>
              </a:rPr>
              <a:t>”</a:t>
            </a:r>
            <a:r>
              <a:rPr lang="en-US" sz="2600" b="1" strike="noStrike" spc="-1">
                <a:solidFill>
                  <a:srgbClr val="002600"/>
                </a:solidFill>
                <a:latin typeface="Franklin Gothic Book"/>
              </a:rPr>
              <a:t> </a:t>
            </a:r>
            <a:r>
              <a:rPr lang="en-US" sz="2600" b="0" strike="noStrike" spc="-1">
                <a:solidFill>
                  <a:srgbClr val="002600"/>
                </a:solidFill>
                <a:latin typeface="Franklin Gothic Book"/>
              </a:rPr>
              <a:t>evaluates to true if predicate </a:t>
            </a:r>
            <a:r>
              <a:rPr lang="en-US" sz="2600" b="0" i="1" strike="noStrike" spc="-1">
                <a:solidFill>
                  <a:srgbClr val="002600"/>
                </a:solidFill>
                <a:latin typeface="Franklin Gothic Book"/>
              </a:rPr>
              <a:t>P</a:t>
            </a:r>
            <a:r>
              <a:rPr lang="en-US" sz="2600" b="0" strike="noStrike" spc="-1">
                <a:solidFill>
                  <a:srgbClr val="002600"/>
                </a:solidFill>
                <a:latin typeface="Franklin Gothic Book"/>
              </a:rPr>
              <a:t> evaluates to </a:t>
            </a:r>
            <a:r>
              <a:rPr lang="en-US" sz="2600" b="0" i="1" strike="noStrike" spc="-1">
                <a:solidFill>
                  <a:srgbClr val="002600"/>
                </a:solidFill>
                <a:latin typeface="Franklin Gothic Book"/>
              </a:rPr>
              <a:t>unknown</a:t>
            </a:r>
            <a:endParaRPr lang="en-US" sz="26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01"/>
              </a:spcBef>
              <a:buClr>
                <a:srgbClr val="CC9933"/>
              </a:buClr>
              <a:buSzPct val="65000"/>
              <a:buFont typeface="Wingdings" charset="2"/>
              <a:buChar char=""/>
            </a:pP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Result of select</a:t>
            </a:r>
            <a:r>
              <a:rPr lang="en-US" sz="3000" b="1" strike="noStrike" spc="-1">
                <a:solidFill>
                  <a:srgbClr val="002600"/>
                </a:solidFill>
                <a:latin typeface="Franklin Gothic Book"/>
              </a:rPr>
              <a:t> </a:t>
            </a: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 predicate is treated as </a:t>
            </a:r>
            <a:r>
              <a:rPr lang="en-US" sz="3000" b="0" i="1" strike="noStrike" spc="-1">
                <a:solidFill>
                  <a:srgbClr val="002600"/>
                </a:solidFill>
                <a:latin typeface="Franklin Gothic Book"/>
              </a:rPr>
              <a:t>false </a:t>
            </a: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if it evaluates to </a:t>
            </a:r>
            <a:r>
              <a:rPr lang="en-US" sz="3000" b="0" i="1" strike="noStrike" spc="-1">
                <a:solidFill>
                  <a:srgbClr val="002600"/>
                </a:solidFill>
                <a:latin typeface="Franklin Gothic Book"/>
              </a:rPr>
              <a:t>unknown</a:t>
            </a:r>
            <a:endParaRPr lang="en-US" sz="3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CustomShape 1"/>
          <p:cNvSpPr/>
          <p:nvPr/>
        </p:nvSpPr>
        <p:spPr>
          <a:xfrm>
            <a:off x="457200" y="277920"/>
            <a:ext cx="822888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002600"/>
                </a:solidFill>
                <a:latin typeface="Constantia"/>
              </a:rPr>
              <a:t>Modification of the Database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615" name="CustomShape 2"/>
          <p:cNvSpPr/>
          <p:nvPr/>
        </p:nvSpPr>
        <p:spPr>
          <a:xfrm>
            <a:off x="457200" y="1077840"/>
            <a:ext cx="8228880" cy="501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 algn="just">
              <a:lnSpc>
                <a:spcPct val="100000"/>
              </a:lnSpc>
              <a:spcBef>
                <a:spcPts val="601"/>
              </a:spcBef>
              <a:buClr>
                <a:srgbClr val="CC9933"/>
              </a:buClr>
              <a:buSzPct val="65000"/>
              <a:buFont typeface="Wingdings" charset="2"/>
              <a:buChar char=""/>
            </a:pP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The content of the database may be modified using the following operations:</a:t>
            </a:r>
            <a:endParaRPr lang="en-US" sz="3000" b="0" strike="noStrike" spc="-1">
              <a:latin typeface="Arial"/>
            </a:endParaRPr>
          </a:p>
          <a:p>
            <a:pPr marL="669960" lvl="1" indent="-324720" algn="just">
              <a:lnSpc>
                <a:spcPct val="100000"/>
              </a:lnSpc>
              <a:spcBef>
                <a:spcPts val="519"/>
              </a:spcBef>
              <a:buClr>
                <a:srgbClr val="8F9967"/>
              </a:buClr>
              <a:buSzPct val="60000"/>
              <a:buFont typeface="Wingdings" charset="2"/>
              <a:buChar char=""/>
            </a:pPr>
            <a:r>
              <a:rPr lang="en-US" sz="2600" b="0" strike="noStrike" spc="-1">
                <a:solidFill>
                  <a:srgbClr val="002600"/>
                </a:solidFill>
                <a:latin typeface="Franklin Gothic Book"/>
              </a:rPr>
              <a:t>Deletion</a:t>
            </a:r>
            <a:endParaRPr lang="en-US" sz="2600" b="0" strike="noStrike" spc="-1">
              <a:latin typeface="Arial"/>
            </a:endParaRPr>
          </a:p>
          <a:p>
            <a:pPr marL="669960" lvl="1" indent="-324720" algn="just">
              <a:lnSpc>
                <a:spcPct val="100000"/>
              </a:lnSpc>
              <a:spcBef>
                <a:spcPts val="519"/>
              </a:spcBef>
              <a:buClr>
                <a:srgbClr val="8F9967"/>
              </a:buClr>
              <a:buSzPct val="60000"/>
              <a:buFont typeface="Wingdings" charset="2"/>
              <a:buChar char=""/>
            </a:pPr>
            <a:r>
              <a:rPr lang="en-US" sz="2600" b="0" strike="noStrike" spc="-1">
                <a:solidFill>
                  <a:srgbClr val="002600"/>
                </a:solidFill>
                <a:latin typeface="Franklin Gothic Book"/>
              </a:rPr>
              <a:t>Insertion</a:t>
            </a:r>
            <a:endParaRPr lang="en-US" sz="2600" b="0" strike="noStrike" spc="-1">
              <a:latin typeface="Arial"/>
            </a:endParaRPr>
          </a:p>
          <a:p>
            <a:pPr marL="669960" lvl="1" indent="-324720" algn="just">
              <a:lnSpc>
                <a:spcPct val="100000"/>
              </a:lnSpc>
              <a:spcBef>
                <a:spcPts val="519"/>
              </a:spcBef>
              <a:buClr>
                <a:srgbClr val="8F9967"/>
              </a:buClr>
              <a:buSzPct val="60000"/>
              <a:buFont typeface="Wingdings" charset="2"/>
              <a:buChar char=""/>
            </a:pPr>
            <a:r>
              <a:rPr lang="en-US" sz="2600" b="0" strike="noStrike" spc="-1">
                <a:solidFill>
                  <a:srgbClr val="002600"/>
                </a:solidFill>
                <a:latin typeface="Franklin Gothic Book"/>
              </a:rPr>
              <a:t>Updating</a:t>
            </a:r>
            <a:endParaRPr lang="en-US" sz="2600" b="0" strike="noStrike" spc="-1">
              <a:latin typeface="Arial"/>
            </a:endParaRPr>
          </a:p>
          <a:p>
            <a:pPr marL="343080" indent="-342360" algn="just">
              <a:lnSpc>
                <a:spcPct val="100000"/>
              </a:lnSpc>
              <a:spcBef>
                <a:spcPts val="601"/>
              </a:spcBef>
              <a:buClr>
                <a:srgbClr val="CC9933"/>
              </a:buClr>
              <a:buSzPct val="65000"/>
              <a:buFont typeface="Wingdings" charset="2"/>
              <a:buChar char=""/>
            </a:pPr>
            <a:r>
              <a:rPr lang="en-US" sz="3000" b="1" strike="noStrike" spc="-1">
                <a:solidFill>
                  <a:srgbClr val="002600"/>
                </a:solidFill>
                <a:latin typeface="Franklin Gothic Book"/>
              </a:rPr>
              <a:t>All these operations are expressed using the assignment operator.</a:t>
            </a:r>
            <a:endParaRPr lang="en-US" sz="3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CustomShape 1"/>
          <p:cNvSpPr/>
          <p:nvPr/>
        </p:nvSpPr>
        <p:spPr>
          <a:xfrm>
            <a:off x="457200" y="277920"/>
            <a:ext cx="822888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002600"/>
                </a:solidFill>
                <a:latin typeface="Constantia"/>
              </a:rPr>
              <a:t>Deletion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617" name="CustomShape 2"/>
          <p:cNvSpPr/>
          <p:nvPr/>
        </p:nvSpPr>
        <p:spPr>
          <a:xfrm>
            <a:off x="380880" y="1077840"/>
            <a:ext cx="8305200" cy="501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360" algn="just">
              <a:lnSpc>
                <a:spcPct val="100000"/>
              </a:lnSpc>
              <a:spcBef>
                <a:spcPts val="601"/>
              </a:spcBef>
              <a:buClr>
                <a:srgbClr val="CC9933"/>
              </a:buClr>
              <a:buSzPct val="65000"/>
              <a:buFont typeface="Wingdings" charset="2"/>
              <a:buChar char=""/>
            </a:pP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A delete request is expressed similarly to a query, except instead of displaying tuples to the user, the selected tuples are removed from the database.</a:t>
            </a:r>
            <a:endParaRPr lang="en-US" sz="3000" b="0" strike="noStrike" spc="-1">
              <a:latin typeface="Arial"/>
            </a:endParaRPr>
          </a:p>
          <a:p>
            <a:pPr marL="343080" indent="-342360" algn="just">
              <a:lnSpc>
                <a:spcPct val="100000"/>
              </a:lnSpc>
              <a:spcBef>
                <a:spcPts val="601"/>
              </a:spcBef>
              <a:buClr>
                <a:srgbClr val="CC9933"/>
              </a:buClr>
              <a:buSzPct val="65000"/>
              <a:buFont typeface="Wingdings" charset="2"/>
              <a:buChar char=""/>
            </a:pPr>
            <a:r>
              <a:rPr lang="en-US" sz="3000" b="1" strike="noStrike" spc="-1">
                <a:solidFill>
                  <a:srgbClr val="002600"/>
                </a:solidFill>
                <a:latin typeface="Franklin Gothic Book"/>
              </a:rPr>
              <a:t>Can delete only whole tuples; cannot delete </a:t>
            </a: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values on only particular attributes</a:t>
            </a:r>
            <a:endParaRPr lang="en-US" sz="3000" b="0" strike="noStrike" spc="-1">
              <a:latin typeface="Arial"/>
            </a:endParaRPr>
          </a:p>
          <a:p>
            <a:pPr marL="343080" indent="-342360" algn="just">
              <a:lnSpc>
                <a:spcPct val="100000"/>
              </a:lnSpc>
              <a:spcBef>
                <a:spcPts val="601"/>
              </a:spcBef>
              <a:buClr>
                <a:srgbClr val="CC9933"/>
              </a:buClr>
              <a:buSzPct val="65000"/>
              <a:buFont typeface="Wingdings" charset="2"/>
              <a:buChar char=""/>
            </a:pPr>
            <a:r>
              <a:rPr lang="en-US" sz="3000" b="1" strike="noStrike" spc="-1">
                <a:solidFill>
                  <a:srgbClr val="00B050"/>
                </a:solidFill>
                <a:latin typeface="Franklin Gothic Book"/>
              </a:rPr>
              <a:t>A deletion is expressed in relational algebra by:</a:t>
            </a:r>
            <a:endParaRPr lang="en-US" sz="3000" b="0" strike="noStrike" spc="-1">
              <a:latin typeface="Arial"/>
            </a:endParaRPr>
          </a:p>
          <a:p>
            <a:pPr marL="343080" indent="-342360" algn="just">
              <a:lnSpc>
                <a:spcPct val="100000"/>
              </a:lnSpc>
              <a:spcBef>
                <a:spcPts val="601"/>
              </a:spcBef>
            </a:pPr>
            <a:r>
              <a:rPr lang="en-US" sz="3000" b="1" strike="noStrike" spc="-1">
                <a:solidFill>
                  <a:srgbClr val="00B050"/>
                </a:solidFill>
                <a:latin typeface="Franklin Gothic Book"/>
              </a:rPr>
              <a:t>		</a:t>
            </a:r>
            <a:r>
              <a:rPr lang="en-US" sz="3000" b="1" i="1" strike="noStrike" spc="-1">
                <a:solidFill>
                  <a:srgbClr val="00B050"/>
                </a:solidFill>
                <a:latin typeface="Franklin Gothic Book"/>
              </a:rPr>
              <a:t>r</a:t>
            </a:r>
            <a:r>
              <a:rPr lang="en-US" sz="3000" b="1" strike="noStrike" spc="-1">
                <a:solidFill>
                  <a:srgbClr val="00B050"/>
                </a:solidFill>
                <a:latin typeface="Franklin Gothic Book"/>
              </a:rPr>
              <a:t> </a:t>
            </a:r>
            <a:r>
              <a:rPr lang="en-US" sz="3000" b="1" strike="noStrike" spc="-1">
                <a:solidFill>
                  <a:srgbClr val="00B050"/>
                </a:solidFill>
                <a:latin typeface="Symbol"/>
              </a:rPr>
              <a:t></a:t>
            </a:r>
            <a:r>
              <a:rPr lang="en-US" sz="3000" b="1" strike="noStrike" spc="-1">
                <a:solidFill>
                  <a:srgbClr val="00B050"/>
                </a:solidFill>
                <a:latin typeface="Franklin Gothic Book"/>
              </a:rPr>
              <a:t> </a:t>
            </a:r>
            <a:r>
              <a:rPr lang="en-US" sz="3000" b="1" i="1" strike="noStrike" spc="-1">
                <a:solidFill>
                  <a:srgbClr val="00B050"/>
                </a:solidFill>
                <a:latin typeface="Franklin Gothic Book"/>
              </a:rPr>
              <a:t>r</a:t>
            </a:r>
            <a:r>
              <a:rPr lang="en-US" sz="3000" b="1" strike="noStrike" spc="-1">
                <a:solidFill>
                  <a:srgbClr val="00B050"/>
                </a:solidFill>
                <a:latin typeface="Franklin Gothic Book"/>
              </a:rPr>
              <a:t> – </a:t>
            </a:r>
            <a:r>
              <a:rPr lang="en-US" sz="3000" b="1" i="1" strike="noStrike" spc="-1">
                <a:solidFill>
                  <a:srgbClr val="00B050"/>
                </a:solidFill>
                <a:latin typeface="Franklin Gothic Book"/>
              </a:rPr>
              <a:t>E</a:t>
            </a:r>
            <a:endParaRPr lang="en-US" sz="3000" b="0" strike="noStrike" spc="-1">
              <a:latin typeface="Arial"/>
            </a:endParaRPr>
          </a:p>
          <a:p>
            <a:pPr marL="343080" indent="-342360" algn="just">
              <a:lnSpc>
                <a:spcPct val="100000"/>
              </a:lnSpc>
              <a:spcBef>
                <a:spcPts val="601"/>
              </a:spcBef>
            </a:pPr>
            <a:r>
              <a:rPr lang="en-US" sz="3000" b="1" strike="noStrike" spc="-1">
                <a:solidFill>
                  <a:srgbClr val="00B050"/>
                </a:solidFill>
                <a:latin typeface="Franklin Gothic Book"/>
              </a:rPr>
              <a:t>	where </a:t>
            </a:r>
            <a:r>
              <a:rPr lang="en-US" sz="3000" b="1" i="1" strike="noStrike" spc="-1">
                <a:solidFill>
                  <a:srgbClr val="00B050"/>
                </a:solidFill>
                <a:latin typeface="Franklin Gothic Book"/>
              </a:rPr>
              <a:t>r</a:t>
            </a:r>
            <a:r>
              <a:rPr lang="en-US" sz="3000" b="1" strike="noStrike" spc="-1">
                <a:solidFill>
                  <a:srgbClr val="00B050"/>
                </a:solidFill>
                <a:latin typeface="Franklin Gothic Book"/>
              </a:rPr>
              <a:t> is a relation and </a:t>
            </a:r>
            <a:r>
              <a:rPr lang="en-US" sz="3000" b="1" i="1" strike="noStrike" spc="-1">
                <a:solidFill>
                  <a:srgbClr val="00B050"/>
                </a:solidFill>
                <a:latin typeface="Franklin Gothic Book"/>
              </a:rPr>
              <a:t>E</a:t>
            </a:r>
            <a:r>
              <a:rPr lang="en-US" sz="3000" b="1" strike="noStrike" spc="-1">
                <a:solidFill>
                  <a:srgbClr val="00B050"/>
                </a:solidFill>
                <a:latin typeface="Franklin Gothic Book"/>
              </a:rPr>
              <a:t> is a relational algebra query.</a:t>
            </a:r>
            <a:endParaRPr lang="en-US" sz="3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CustomShape 1"/>
          <p:cNvSpPr/>
          <p:nvPr/>
        </p:nvSpPr>
        <p:spPr>
          <a:xfrm>
            <a:off x="457200" y="277920"/>
            <a:ext cx="822888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002600"/>
                </a:solidFill>
                <a:latin typeface="Constantia"/>
              </a:rPr>
              <a:t>Deletion Examples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619" name="CustomShape 2"/>
          <p:cNvSpPr/>
          <p:nvPr/>
        </p:nvSpPr>
        <p:spPr>
          <a:xfrm>
            <a:off x="344520" y="909720"/>
            <a:ext cx="8762400" cy="52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601"/>
              </a:spcBef>
              <a:buClr>
                <a:srgbClr val="CC9933"/>
              </a:buClr>
              <a:buSzPct val="65000"/>
              <a:buFont typeface="Wingdings" charset="2"/>
              <a:buChar char=""/>
            </a:pP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Delete all account records in the Perryridge branch.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620" name="CustomShape 3"/>
          <p:cNvSpPr/>
          <p:nvPr/>
        </p:nvSpPr>
        <p:spPr>
          <a:xfrm>
            <a:off x="826920" y="3467160"/>
            <a:ext cx="80877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00000"/>
              </a:lnSpc>
              <a:spcBef>
                <a:spcPts val="629"/>
              </a:spcBef>
              <a:buClr>
                <a:srgbClr val="002600"/>
              </a:buClr>
              <a:buSzPct val="90000"/>
              <a:buFont typeface="Monotype Sorts" charset="2"/>
              <a:buChar char=""/>
            </a:pPr>
            <a:r>
              <a:rPr lang="en-US" sz="1800" b="0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   Delete all accounts at branches located in Needham.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621" name="Group 4"/>
          <p:cNvGrpSpPr/>
          <p:nvPr/>
        </p:nvGrpSpPr>
        <p:grpSpPr>
          <a:xfrm>
            <a:off x="1227240" y="3833640"/>
            <a:ext cx="6030360" cy="2334240"/>
            <a:chOff x="1227240" y="3833640"/>
            <a:chExt cx="6030360" cy="2334240"/>
          </a:xfrm>
        </p:grpSpPr>
        <p:sp>
          <p:nvSpPr>
            <p:cNvPr id="622" name="CustomShape 5"/>
            <p:cNvSpPr/>
            <p:nvPr/>
          </p:nvSpPr>
          <p:spPr>
            <a:xfrm rot="16200000" flipV="1">
              <a:off x="5450760" y="4833360"/>
              <a:ext cx="151560" cy="151560"/>
            </a:xfrm>
            <a:prstGeom prst="flowChartCollate">
              <a:avLst/>
            </a:prstGeom>
            <a:solidFill>
              <a:schemeClr val="bg1"/>
            </a:solidFill>
            <a:ln w="9360">
              <a:solidFill>
                <a:schemeClr val="tx2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3" name="CustomShape 6"/>
            <p:cNvSpPr/>
            <p:nvPr/>
          </p:nvSpPr>
          <p:spPr>
            <a:xfrm rot="16200000" flipV="1">
              <a:off x="5384160" y="4045680"/>
              <a:ext cx="151560" cy="151560"/>
            </a:xfrm>
            <a:prstGeom prst="flowChartCollate">
              <a:avLst/>
            </a:prstGeom>
            <a:solidFill>
              <a:schemeClr val="bg1"/>
            </a:solidFill>
            <a:ln w="9360">
              <a:solidFill>
                <a:schemeClr val="tx2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4" name="CustomShape 7"/>
            <p:cNvSpPr/>
            <p:nvPr/>
          </p:nvSpPr>
          <p:spPr>
            <a:xfrm>
              <a:off x="1227240" y="3833640"/>
              <a:ext cx="6030360" cy="23342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  <a:spcBef>
                  <a:spcPts val="839"/>
                </a:spcBef>
              </a:pPr>
              <a:r>
                <a:rPr lang="en-US" sz="1800" b="0" i="1" strike="noStrike" spc="-1">
                  <a:solidFill>
                    <a:srgbClr val="C00000"/>
                  </a:solidFill>
                  <a:latin typeface="Franklin Gothic Book"/>
                  <a:ea typeface="DejaVu Sans"/>
                </a:rPr>
                <a:t>r</a:t>
              </a:r>
              <a:r>
                <a:rPr lang="en-US" sz="1800" b="0" strike="noStrike" spc="-1" baseline="-25000">
                  <a:solidFill>
                    <a:srgbClr val="C00000"/>
                  </a:solidFill>
                  <a:latin typeface="Franklin Gothic Book"/>
                  <a:ea typeface="DejaVu Sans"/>
                </a:rPr>
                <a:t>1</a:t>
              </a:r>
              <a:r>
                <a:rPr lang="en-US" sz="1800" b="0" strike="noStrike" spc="-1">
                  <a:solidFill>
                    <a:srgbClr val="C00000"/>
                  </a:solidFill>
                  <a:latin typeface="Franklin Gothic Book"/>
                  <a:ea typeface="DejaVu Sans"/>
                </a:rPr>
                <a:t> </a:t>
              </a:r>
              <a:r>
                <a:rPr lang="en-US" sz="1800" b="0" strike="noStrike" spc="-1">
                  <a:solidFill>
                    <a:srgbClr val="C00000"/>
                  </a:solidFill>
                  <a:latin typeface="Symbol"/>
                  <a:ea typeface="DejaVu Sans"/>
                </a:rPr>
                <a:t></a:t>
              </a:r>
              <a:r>
                <a:rPr lang="en-US" sz="1800" b="0" strike="noStrike" spc="-1">
                  <a:solidFill>
                    <a:srgbClr val="C00000"/>
                  </a:solidFill>
                  <a:latin typeface="Franklin Gothic Book"/>
                  <a:ea typeface="DejaVu Sans"/>
                </a:rPr>
                <a:t> </a:t>
              </a:r>
              <a:r>
                <a:rPr lang="en-US" sz="2400" b="0" strike="noStrike" spc="-1">
                  <a:solidFill>
                    <a:srgbClr val="C00000"/>
                  </a:solidFill>
                  <a:latin typeface="Symbol"/>
                  <a:ea typeface="DejaVu Sans"/>
                </a:rPr>
                <a:t></a:t>
              </a:r>
              <a:r>
                <a:rPr lang="en-US" sz="1800" b="0" strike="noStrike" spc="-1" baseline="-25000">
                  <a:solidFill>
                    <a:srgbClr val="C00000"/>
                  </a:solidFill>
                  <a:latin typeface="Symbol"/>
                  <a:ea typeface="DejaVu Sans"/>
                </a:rPr>
                <a:t></a:t>
              </a:r>
              <a:r>
                <a:rPr lang="en-US" sz="2400" b="0" i="1" strike="noStrike" spc="-1" baseline="-25000">
                  <a:solidFill>
                    <a:srgbClr val="C00000"/>
                  </a:solidFill>
                  <a:latin typeface="Franklin Gothic Book"/>
                  <a:ea typeface="DejaVu Sans"/>
                </a:rPr>
                <a:t>branch_city = “Needham”</a:t>
              </a:r>
              <a:r>
                <a:rPr lang="en-US" sz="2000" b="0" i="1" strike="noStrike" spc="-1">
                  <a:solidFill>
                    <a:srgbClr val="C00000"/>
                  </a:solidFill>
                  <a:latin typeface="Franklin Gothic Book"/>
                  <a:ea typeface="DejaVu Sans"/>
                </a:rPr>
                <a:t> </a:t>
              </a:r>
              <a:r>
                <a:rPr lang="en-US" sz="1800" b="0" strike="noStrike" spc="-1">
                  <a:solidFill>
                    <a:srgbClr val="C00000"/>
                  </a:solidFill>
                  <a:latin typeface="Franklin Gothic Book"/>
                  <a:ea typeface="DejaVu Sans"/>
                </a:rPr>
                <a:t>(</a:t>
              </a:r>
              <a:r>
                <a:rPr lang="en-US" sz="1800" b="0" i="1" strike="noStrike" spc="-1">
                  <a:solidFill>
                    <a:srgbClr val="C00000"/>
                  </a:solidFill>
                  <a:latin typeface="Franklin Gothic Book"/>
                  <a:ea typeface="DejaVu Sans"/>
                </a:rPr>
                <a:t>account         branch </a:t>
              </a:r>
              <a:r>
                <a:rPr lang="en-US" sz="1800" b="0" strike="noStrike" spc="-1">
                  <a:solidFill>
                    <a:srgbClr val="C00000"/>
                  </a:solidFill>
                  <a:latin typeface="Franklin Gothic Book"/>
                  <a:ea typeface="DejaVu Sans"/>
                </a:rPr>
                <a:t>)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839"/>
                </a:spcBef>
              </a:pPr>
              <a:r>
                <a:rPr lang="en-US" sz="1800" b="0" strike="noStrike" spc="-1">
                  <a:solidFill>
                    <a:srgbClr val="C00000"/>
                  </a:solidFill>
                  <a:latin typeface="Franklin Gothic Book"/>
                  <a:ea typeface="DejaVu Sans"/>
                </a:rPr>
                <a:t>r</a:t>
              </a:r>
              <a:r>
                <a:rPr lang="en-US" sz="1800" b="0" i="1" strike="noStrike" spc="-1" baseline="-25000">
                  <a:solidFill>
                    <a:srgbClr val="C00000"/>
                  </a:solidFill>
                  <a:latin typeface="Franklin Gothic Book"/>
                  <a:ea typeface="DejaVu Sans"/>
                </a:rPr>
                <a:t>2 </a:t>
              </a:r>
              <a:r>
                <a:rPr lang="en-US" sz="1800" b="0" strike="noStrike" spc="-1">
                  <a:solidFill>
                    <a:srgbClr val="C00000"/>
                  </a:solidFill>
                  <a:latin typeface="Symbol"/>
                  <a:ea typeface="DejaVu Sans"/>
                </a:rPr>
                <a:t></a:t>
              </a:r>
              <a:r>
                <a:rPr lang="en-US" sz="1800" b="0" strike="noStrike" spc="-1">
                  <a:solidFill>
                    <a:srgbClr val="C00000"/>
                  </a:solidFill>
                  <a:latin typeface="Franklin Gothic Book"/>
                  <a:ea typeface="DejaVu Sans"/>
                </a:rPr>
                <a:t> </a:t>
              </a:r>
              <a:r>
                <a:rPr lang="en-US" sz="1800" b="0" strike="noStrike" spc="-1">
                  <a:solidFill>
                    <a:srgbClr val="C00000"/>
                  </a:solidFill>
                  <a:latin typeface="Symbol"/>
                  <a:ea typeface="DejaVu Sans"/>
                </a:rPr>
                <a:t></a:t>
              </a:r>
              <a:r>
                <a:rPr lang="en-US" sz="1800" b="0" strike="noStrike" spc="-1">
                  <a:solidFill>
                    <a:srgbClr val="C00000"/>
                  </a:solidFill>
                  <a:latin typeface="Franklin Gothic Book"/>
                  <a:ea typeface="DejaVu Sans"/>
                </a:rPr>
                <a:t> </a:t>
              </a:r>
              <a:r>
                <a:rPr lang="en-US" sz="2400" b="0" i="1" strike="noStrike" spc="-1" baseline="-25000">
                  <a:solidFill>
                    <a:srgbClr val="C00000"/>
                  </a:solidFill>
                  <a:latin typeface="Franklin Gothic Book"/>
                  <a:ea typeface="DejaVu Sans"/>
                </a:rPr>
                <a:t>account_number</a:t>
              </a:r>
              <a:r>
                <a:rPr lang="en-US" sz="1800" b="0" i="1" strike="noStrike" spc="-1" baseline="-25000">
                  <a:solidFill>
                    <a:srgbClr val="C00000"/>
                  </a:solidFill>
                  <a:latin typeface="Franklin Gothic Book"/>
                  <a:ea typeface="DejaVu Sans"/>
                </a:rPr>
                <a:t>,</a:t>
              </a:r>
              <a:r>
                <a:rPr lang="en-US" sz="1800" b="0" strike="noStrike" spc="-1">
                  <a:solidFill>
                    <a:srgbClr val="C00000"/>
                  </a:solidFill>
                  <a:latin typeface="Franklin Gothic Book"/>
                  <a:ea typeface="DejaVu Sans"/>
                </a:rPr>
                <a:t> </a:t>
              </a:r>
              <a:r>
                <a:rPr lang="en-US" sz="2400" b="0" i="1" strike="noStrike" spc="-1" baseline="-25000">
                  <a:solidFill>
                    <a:srgbClr val="C00000"/>
                  </a:solidFill>
                  <a:latin typeface="Franklin Gothic Book"/>
                  <a:ea typeface="DejaVu Sans"/>
                </a:rPr>
                <a:t>branch_name, balance</a:t>
              </a:r>
              <a:r>
                <a:rPr lang="en-US" sz="1800" b="0" strike="noStrike" spc="-1">
                  <a:solidFill>
                    <a:srgbClr val="C00000"/>
                  </a:solidFill>
                  <a:latin typeface="Franklin Gothic Book"/>
                  <a:ea typeface="DejaVu Sans"/>
                </a:rPr>
                <a:t> (</a:t>
              </a:r>
              <a:r>
                <a:rPr lang="en-US" sz="1800" b="0" i="1" strike="noStrike" spc="-1">
                  <a:solidFill>
                    <a:srgbClr val="C00000"/>
                  </a:solidFill>
                  <a:latin typeface="Franklin Gothic Book"/>
                  <a:ea typeface="DejaVu Sans"/>
                </a:rPr>
                <a:t>r</a:t>
              </a:r>
              <a:r>
                <a:rPr lang="en-US" sz="1800" b="0" strike="noStrike" spc="-1" baseline="-25000">
                  <a:solidFill>
                    <a:srgbClr val="C00000"/>
                  </a:solidFill>
                  <a:latin typeface="Franklin Gothic Book"/>
                  <a:ea typeface="DejaVu Sans"/>
                </a:rPr>
                <a:t>1</a:t>
              </a:r>
              <a:r>
                <a:rPr lang="en-US" sz="1800" b="0" strike="noStrike" spc="-1">
                  <a:solidFill>
                    <a:srgbClr val="C00000"/>
                  </a:solidFill>
                  <a:latin typeface="Franklin Gothic Book"/>
                  <a:ea typeface="DejaVu Sans"/>
                </a:rPr>
                <a:t>)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839"/>
                </a:spcBef>
              </a:pPr>
              <a:r>
                <a:rPr lang="en-US" sz="1800" b="0" i="1" strike="noStrike" spc="-1">
                  <a:solidFill>
                    <a:srgbClr val="C00000"/>
                  </a:solidFill>
                  <a:latin typeface="Franklin Gothic Book"/>
                  <a:ea typeface="DejaVu Sans"/>
                </a:rPr>
                <a:t>r</a:t>
              </a:r>
              <a:r>
                <a:rPr lang="en-US" sz="1800" b="0" strike="noStrike" spc="-1" baseline="-25000">
                  <a:solidFill>
                    <a:srgbClr val="C00000"/>
                  </a:solidFill>
                  <a:latin typeface="Franklin Gothic Book"/>
                  <a:ea typeface="DejaVu Sans"/>
                </a:rPr>
                <a:t>3 </a:t>
              </a:r>
              <a:r>
                <a:rPr lang="en-US" sz="1800" b="0" strike="noStrike" spc="-1">
                  <a:solidFill>
                    <a:srgbClr val="C00000"/>
                  </a:solidFill>
                  <a:latin typeface="Symbol"/>
                  <a:ea typeface="DejaVu Sans"/>
                </a:rPr>
                <a:t></a:t>
              </a:r>
              <a:r>
                <a:rPr lang="en-US" sz="1800" b="0" strike="noStrike" spc="-1">
                  <a:solidFill>
                    <a:srgbClr val="C00000"/>
                  </a:solidFill>
                  <a:latin typeface="Franklin Gothic Book"/>
                  <a:ea typeface="DejaVu Sans"/>
                </a:rPr>
                <a:t> </a:t>
              </a:r>
              <a:r>
                <a:rPr lang="en-US" sz="1800" b="0" strike="noStrike" spc="-1">
                  <a:solidFill>
                    <a:srgbClr val="C00000"/>
                  </a:solidFill>
                  <a:latin typeface="Symbol"/>
                  <a:ea typeface="DejaVu Sans"/>
                </a:rPr>
                <a:t></a:t>
              </a:r>
              <a:r>
                <a:rPr lang="en-US" sz="1400" b="0" i="1" strike="noStrike" spc="-1">
                  <a:solidFill>
                    <a:srgbClr val="C00000"/>
                  </a:solidFill>
                  <a:latin typeface="Franklin Gothic Book"/>
                  <a:ea typeface="DejaVu Sans"/>
                </a:rPr>
                <a:t> </a:t>
              </a:r>
              <a:r>
                <a:rPr lang="en-US" sz="2400" b="0" i="1" strike="noStrike" spc="-1" baseline="-25000">
                  <a:solidFill>
                    <a:srgbClr val="C00000"/>
                  </a:solidFill>
                  <a:latin typeface="Franklin Gothic Book"/>
                  <a:ea typeface="DejaVu Sans"/>
                </a:rPr>
                <a:t>customer_name, account_number</a:t>
              </a:r>
              <a:r>
                <a:rPr lang="en-US" sz="2000" b="0" strike="noStrike" spc="-1">
                  <a:solidFill>
                    <a:srgbClr val="C00000"/>
                  </a:solidFill>
                  <a:latin typeface="Franklin Gothic Book"/>
                  <a:ea typeface="DejaVu Sans"/>
                </a:rPr>
                <a:t> </a:t>
              </a:r>
              <a:r>
                <a:rPr lang="en-US" sz="1800" b="0" strike="noStrike" spc="-1">
                  <a:solidFill>
                    <a:srgbClr val="C00000"/>
                  </a:solidFill>
                  <a:latin typeface="Franklin Gothic Book"/>
                  <a:ea typeface="DejaVu Sans"/>
                </a:rPr>
                <a:t>(</a:t>
              </a:r>
              <a:r>
                <a:rPr lang="en-US" sz="1800" b="0" i="1" strike="noStrike" spc="-1">
                  <a:solidFill>
                    <a:srgbClr val="C00000"/>
                  </a:solidFill>
                  <a:latin typeface="Franklin Gothic Book"/>
                  <a:ea typeface="DejaVu Sans"/>
                </a:rPr>
                <a:t>r</a:t>
              </a:r>
              <a:r>
                <a:rPr lang="en-US" sz="1800" b="0" strike="noStrike" spc="-1" baseline="-25000">
                  <a:solidFill>
                    <a:srgbClr val="C00000"/>
                  </a:solidFill>
                  <a:latin typeface="Franklin Gothic Book"/>
                  <a:ea typeface="DejaVu Sans"/>
                </a:rPr>
                <a:t>2</a:t>
              </a:r>
              <a:r>
                <a:rPr lang="en-US" sz="1800" b="0" strike="noStrike" spc="-1">
                  <a:solidFill>
                    <a:srgbClr val="C00000"/>
                  </a:solidFill>
                  <a:latin typeface="Franklin Gothic Book"/>
                  <a:ea typeface="DejaVu Sans"/>
                </a:rPr>
                <a:t>       depositor)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629"/>
                </a:spcBef>
              </a:pPr>
              <a:r>
                <a:rPr lang="en-US" sz="1800" b="0" i="1" strike="noStrike" spc="-1">
                  <a:solidFill>
                    <a:srgbClr val="C00000"/>
                  </a:solidFill>
                  <a:latin typeface="Franklin Gothic Book"/>
                  <a:ea typeface="DejaVu Sans"/>
                </a:rPr>
                <a:t>account </a:t>
              </a:r>
              <a:r>
                <a:rPr lang="en-US" sz="1800" b="0" strike="noStrike" spc="-1">
                  <a:solidFill>
                    <a:srgbClr val="C00000"/>
                  </a:solidFill>
                  <a:latin typeface="Symbol"/>
                  <a:ea typeface="DejaVu Sans"/>
                </a:rPr>
                <a:t></a:t>
              </a:r>
              <a:r>
                <a:rPr lang="en-US" sz="1800" b="0" strike="noStrike" spc="-1">
                  <a:solidFill>
                    <a:srgbClr val="C00000"/>
                  </a:solidFill>
                  <a:latin typeface="Franklin Gothic Book"/>
                  <a:ea typeface="DejaVu Sans"/>
                </a:rPr>
                <a:t> account – </a:t>
              </a:r>
              <a:r>
                <a:rPr lang="en-US" sz="1800" b="0" i="1" strike="noStrike" spc="-1">
                  <a:solidFill>
                    <a:srgbClr val="C00000"/>
                  </a:solidFill>
                  <a:latin typeface="Franklin Gothic Book"/>
                  <a:ea typeface="DejaVu Sans"/>
                </a:rPr>
                <a:t>r</a:t>
              </a:r>
              <a:r>
                <a:rPr lang="en-US" sz="1800" b="0" strike="noStrike" spc="-1" baseline="-25000">
                  <a:solidFill>
                    <a:srgbClr val="C00000"/>
                  </a:solidFill>
                  <a:latin typeface="Franklin Gothic Book"/>
                  <a:ea typeface="DejaVu Sans"/>
                </a:rPr>
                <a:t>2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629"/>
                </a:spcBef>
              </a:pPr>
              <a:r>
                <a:rPr lang="en-US" sz="1800" b="0" i="1" strike="noStrike" spc="-1">
                  <a:solidFill>
                    <a:srgbClr val="C00000"/>
                  </a:solidFill>
                  <a:latin typeface="Franklin Gothic Book"/>
                  <a:ea typeface="DejaVu Sans"/>
                </a:rPr>
                <a:t>depositor </a:t>
              </a:r>
              <a:r>
                <a:rPr lang="en-US" sz="1800" b="0" strike="noStrike" spc="-1">
                  <a:solidFill>
                    <a:srgbClr val="C00000"/>
                  </a:solidFill>
                  <a:latin typeface="Symbol"/>
                  <a:ea typeface="DejaVu Sans"/>
                </a:rPr>
                <a:t></a:t>
              </a:r>
              <a:r>
                <a:rPr lang="en-US" sz="1800" b="0" strike="noStrike" spc="-1">
                  <a:solidFill>
                    <a:srgbClr val="C00000"/>
                  </a:solidFill>
                  <a:latin typeface="Franklin Gothic Book"/>
                  <a:ea typeface="DejaVu Sans"/>
                </a:rPr>
                <a:t> depositor – </a:t>
              </a:r>
              <a:r>
                <a:rPr lang="en-US" sz="1800" b="0" i="1" strike="noStrike" spc="-1">
                  <a:solidFill>
                    <a:srgbClr val="C00000"/>
                  </a:solidFill>
                  <a:latin typeface="Franklin Gothic Book"/>
                  <a:ea typeface="DejaVu Sans"/>
                </a:rPr>
                <a:t>r</a:t>
              </a:r>
              <a:r>
                <a:rPr lang="en-US" sz="1800" b="0" strike="noStrike" spc="-1" baseline="-25000">
                  <a:solidFill>
                    <a:srgbClr val="C00000"/>
                  </a:solidFill>
                  <a:latin typeface="Franklin Gothic Book"/>
                  <a:ea typeface="DejaVu Sans"/>
                </a:rPr>
                <a:t>3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625" name="CustomShape 8"/>
          <p:cNvSpPr/>
          <p:nvPr/>
        </p:nvSpPr>
        <p:spPr>
          <a:xfrm>
            <a:off x="372960" y="2247840"/>
            <a:ext cx="7289640" cy="3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216000" indent="-215640">
              <a:lnSpc>
                <a:spcPct val="100000"/>
              </a:lnSpc>
              <a:spcBef>
                <a:spcPts val="700"/>
              </a:spcBef>
              <a:buClr>
                <a:srgbClr val="002600"/>
              </a:buClr>
              <a:buSzPct val="90000"/>
              <a:buFont typeface="Monotype Sorts" charset="2"/>
              <a:buChar char=""/>
            </a:pPr>
            <a:r>
              <a:rPr lang="en-US" sz="1800" b="0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 </a:t>
            </a:r>
            <a:r>
              <a:rPr lang="en-US" sz="2000" b="0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  </a:t>
            </a:r>
            <a:r>
              <a:rPr lang="en-US" sz="1800" b="0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Delete</a:t>
            </a:r>
            <a:r>
              <a:rPr lang="en-US" sz="2000" b="0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 </a:t>
            </a:r>
            <a:r>
              <a:rPr lang="en-US" sz="1800" b="0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all loan records with amount in the range of 0 to 50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26" name="CustomShape 9"/>
          <p:cNvSpPr/>
          <p:nvPr/>
        </p:nvSpPr>
        <p:spPr>
          <a:xfrm>
            <a:off x="1039680" y="2676600"/>
            <a:ext cx="6228000" cy="57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  <a:spcBef>
                <a:spcPts val="981"/>
              </a:spcBef>
            </a:pPr>
            <a:r>
              <a:rPr lang="en-US" sz="2000" b="0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loan </a:t>
            </a:r>
            <a:r>
              <a:rPr lang="en-US" sz="2000" b="0" strike="noStrike" spc="-1">
                <a:solidFill>
                  <a:srgbClr val="002600"/>
                </a:solidFill>
                <a:latin typeface="Symbol"/>
                <a:ea typeface="DejaVu Sans"/>
              </a:rPr>
              <a:t></a:t>
            </a:r>
            <a:r>
              <a:rPr lang="en-US" sz="2000" b="0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 </a:t>
            </a:r>
            <a:r>
              <a:rPr lang="en-US" sz="2000" b="0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loan</a:t>
            </a:r>
            <a:r>
              <a:rPr lang="en-US" sz="2000" b="0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 – </a:t>
            </a:r>
            <a:r>
              <a:rPr lang="en-US" sz="2400" b="0" strike="noStrike" spc="-1">
                <a:solidFill>
                  <a:srgbClr val="002600"/>
                </a:solidFill>
                <a:latin typeface="Symbol"/>
                <a:ea typeface="DejaVu Sans"/>
              </a:rPr>
              <a:t></a:t>
            </a:r>
            <a:r>
              <a:rPr lang="en-US" sz="2000" b="0" strike="noStrike" spc="-1">
                <a:solidFill>
                  <a:srgbClr val="002600"/>
                </a:solidFill>
                <a:latin typeface="Symbol"/>
                <a:ea typeface="DejaVu Sans"/>
              </a:rPr>
              <a:t></a:t>
            </a:r>
            <a:r>
              <a:rPr lang="en-US" sz="2800" b="0" i="1" strike="noStrike" spc="-1" baseline="-25000">
                <a:solidFill>
                  <a:srgbClr val="002600"/>
                </a:solidFill>
                <a:latin typeface="Franklin Gothic Book"/>
                <a:ea typeface="DejaVu Sans"/>
              </a:rPr>
              <a:t>amount </a:t>
            </a:r>
            <a:r>
              <a:rPr lang="en-US" sz="2800" b="0" i="1" strike="noStrike" spc="-1" baseline="-25000">
                <a:solidFill>
                  <a:srgbClr val="002600"/>
                </a:solidFill>
                <a:latin typeface="Symbol"/>
                <a:ea typeface="DejaVu Sans"/>
              </a:rPr>
              <a:t></a:t>
            </a:r>
            <a:r>
              <a:rPr lang="en-US" sz="2800" b="0" i="1" strike="noStrike" spc="-1" baseline="-25000">
                <a:solidFill>
                  <a:srgbClr val="002600"/>
                </a:solidFill>
                <a:latin typeface="Franklin Gothic Book"/>
                <a:ea typeface="DejaVu Sans"/>
              </a:rPr>
              <a:t>0</a:t>
            </a:r>
            <a:r>
              <a:rPr lang="en-US" sz="2800" b="0" i="1" strike="noStrike" spc="-1" baseline="-25000">
                <a:solidFill>
                  <a:srgbClr val="002600"/>
                </a:solidFill>
                <a:latin typeface="Symbol"/>
                <a:ea typeface="DejaVu Sans"/>
              </a:rPr>
              <a:t></a:t>
            </a:r>
            <a:r>
              <a:rPr lang="en-US" sz="2800" b="0" i="1" strike="noStrike" spc="-1" baseline="-25000">
                <a:solidFill>
                  <a:srgbClr val="002600"/>
                </a:solidFill>
                <a:latin typeface="Franklin Gothic Book"/>
                <a:ea typeface="DejaVu Sans"/>
              </a:rPr>
              <a:t>and amount </a:t>
            </a:r>
            <a:r>
              <a:rPr lang="en-US" sz="2800" b="0" i="1" strike="noStrike" spc="-1" baseline="-25000">
                <a:solidFill>
                  <a:srgbClr val="002600"/>
                </a:solidFill>
                <a:latin typeface="Symbol"/>
                <a:ea typeface="DejaVu Sans"/>
              </a:rPr>
              <a:t></a:t>
            </a:r>
            <a:r>
              <a:rPr lang="en-US" sz="2800" b="0" i="1" strike="noStrike" spc="-1" baseline="-25000">
                <a:solidFill>
                  <a:srgbClr val="002600"/>
                </a:solidFill>
                <a:latin typeface="Franklin Gothic Book"/>
                <a:ea typeface="DejaVu Sans"/>
              </a:rPr>
              <a:t> 50</a:t>
            </a:r>
            <a:r>
              <a:rPr lang="en-US" sz="2000" b="0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 (</a:t>
            </a:r>
            <a:r>
              <a:rPr lang="en-US" sz="2000" b="0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loan</a:t>
            </a:r>
            <a:r>
              <a:rPr lang="en-US" sz="2000" b="0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)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627" name="CustomShape 10"/>
          <p:cNvSpPr/>
          <p:nvPr/>
        </p:nvSpPr>
        <p:spPr>
          <a:xfrm>
            <a:off x="972720" y="1714320"/>
            <a:ext cx="7555680" cy="84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  <a:spcBef>
                <a:spcPts val="981"/>
              </a:spcBef>
            </a:pPr>
            <a:r>
              <a:rPr lang="en-US" sz="2000" b="0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account </a:t>
            </a:r>
            <a:r>
              <a:rPr lang="en-US" sz="2000" b="0" strike="noStrike" spc="-1">
                <a:solidFill>
                  <a:srgbClr val="002600"/>
                </a:solidFill>
                <a:latin typeface="Symbol"/>
                <a:ea typeface="DejaVu Sans"/>
              </a:rPr>
              <a:t></a:t>
            </a:r>
            <a:r>
              <a:rPr lang="en-US" sz="2000" b="0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 </a:t>
            </a:r>
            <a:r>
              <a:rPr lang="en-US" sz="2000" b="0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account </a:t>
            </a:r>
            <a:r>
              <a:rPr lang="en-US" sz="2000" b="0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– </a:t>
            </a:r>
            <a:r>
              <a:rPr lang="en-US" sz="2400" b="0" strike="noStrike" spc="-1">
                <a:solidFill>
                  <a:srgbClr val="002600"/>
                </a:solidFill>
                <a:latin typeface="Symbol"/>
                <a:ea typeface="DejaVu Sans"/>
              </a:rPr>
              <a:t></a:t>
            </a:r>
            <a:r>
              <a:rPr lang="en-US" sz="2800" b="0" i="1" strike="noStrike" spc="-1" baseline="-25000">
                <a:solidFill>
                  <a:srgbClr val="002600"/>
                </a:solidFill>
                <a:latin typeface="Franklin Gothic Book"/>
                <a:ea typeface="DejaVu Sans"/>
              </a:rPr>
              <a:t>branch_name = “Perryridge”</a:t>
            </a:r>
            <a:r>
              <a:rPr lang="en-US" sz="2000" b="0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 </a:t>
            </a:r>
            <a:r>
              <a:rPr lang="en-US" sz="2000" b="0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(</a:t>
            </a:r>
            <a:r>
              <a:rPr lang="en-US" sz="2000" b="0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account </a:t>
            </a:r>
            <a:r>
              <a:rPr lang="en-US" sz="2000" b="0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)</a:t>
            </a:r>
            <a:endParaRPr lang="en-US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Effect">
                      <p:stCondLst>
                        <p:cond delay="indefinite"/>
                      </p:stCondLst>
                      <p:childTnLst>
                        <p:par>
                          <p:cTn id="8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Effect">
                      <p:stCondLst>
                        <p:cond delay="indefinite"/>
                      </p:stCondLst>
                      <p:childTnLst>
                        <p:par>
                          <p:cTn id="12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Effect">
                      <p:stCondLst>
                        <p:cond delay="indefinite"/>
                      </p:stCondLst>
                      <p:childTnLst>
                        <p:par>
                          <p:cTn id="16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Effect">
                      <p:stCondLst>
                        <p:cond delay="indefinite"/>
                      </p:stCondLst>
                      <p:childTnLst>
                        <p:par>
                          <p:cTn id="20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CustomShape 1"/>
          <p:cNvSpPr/>
          <p:nvPr/>
        </p:nvSpPr>
        <p:spPr>
          <a:xfrm>
            <a:off x="457200" y="277920"/>
            <a:ext cx="822888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002600"/>
                </a:solidFill>
                <a:latin typeface="Constantia"/>
              </a:rPr>
              <a:t>Insertion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629" name="CustomShape 2"/>
          <p:cNvSpPr/>
          <p:nvPr/>
        </p:nvSpPr>
        <p:spPr>
          <a:xfrm>
            <a:off x="533520" y="1143000"/>
            <a:ext cx="8228880" cy="48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360">
              <a:lnSpc>
                <a:spcPct val="100000"/>
              </a:lnSpc>
              <a:spcBef>
                <a:spcPts val="601"/>
              </a:spcBef>
              <a:buClr>
                <a:srgbClr val="CC9933"/>
              </a:buClr>
              <a:buSzPct val="65000"/>
              <a:buFont typeface="Wingdings" charset="2"/>
              <a:buChar char=""/>
            </a:pP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To insert data into a relation, we either:</a:t>
            </a:r>
            <a:endParaRPr lang="en-US" sz="3000" b="0" strike="noStrike" spc="-1">
              <a:latin typeface="Arial"/>
            </a:endParaRPr>
          </a:p>
          <a:p>
            <a:pPr marL="669960" lvl="1" indent="-324720">
              <a:lnSpc>
                <a:spcPct val="100000"/>
              </a:lnSpc>
              <a:spcBef>
                <a:spcPts val="519"/>
              </a:spcBef>
              <a:buClr>
                <a:srgbClr val="8F9967"/>
              </a:buClr>
              <a:buSzPct val="60000"/>
              <a:buFont typeface="Wingdings" charset="2"/>
              <a:buChar char=""/>
            </a:pPr>
            <a:r>
              <a:rPr lang="en-US" sz="2600" b="0" strike="noStrike" spc="-1">
                <a:solidFill>
                  <a:srgbClr val="002600"/>
                </a:solidFill>
                <a:latin typeface="Franklin Gothic Book"/>
              </a:rPr>
              <a:t>specify a tuple to be inserted</a:t>
            </a:r>
            <a:endParaRPr lang="en-US" sz="2600" b="0" strike="noStrike" spc="-1">
              <a:latin typeface="Arial"/>
            </a:endParaRPr>
          </a:p>
          <a:p>
            <a:pPr marL="669960" lvl="1" indent="-324720">
              <a:lnSpc>
                <a:spcPct val="100000"/>
              </a:lnSpc>
              <a:spcBef>
                <a:spcPts val="519"/>
              </a:spcBef>
              <a:buClr>
                <a:srgbClr val="8F9967"/>
              </a:buClr>
              <a:buSzPct val="60000"/>
              <a:buFont typeface="Wingdings" charset="2"/>
              <a:buChar char=""/>
            </a:pPr>
            <a:r>
              <a:rPr lang="en-US" sz="2600" b="0" strike="noStrike" spc="-1">
                <a:solidFill>
                  <a:srgbClr val="002600"/>
                </a:solidFill>
                <a:latin typeface="Franklin Gothic Book"/>
              </a:rPr>
              <a:t>write a query whose result is a set of tuples to be inserted</a:t>
            </a:r>
            <a:endParaRPr lang="en-US" sz="26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01"/>
              </a:spcBef>
              <a:buClr>
                <a:srgbClr val="CC9933"/>
              </a:buClr>
              <a:buSzPct val="65000"/>
              <a:buFont typeface="Wingdings" charset="2"/>
              <a:buChar char=""/>
            </a:pPr>
            <a:r>
              <a:rPr lang="en-US" sz="3000" b="1" strike="noStrike" spc="-1">
                <a:solidFill>
                  <a:srgbClr val="00B050"/>
                </a:solidFill>
                <a:latin typeface="Franklin Gothic Book"/>
              </a:rPr>
              <a:t>in relational algebra, an insertion is expressed by:</a:t>
            </a:r>
            <a:endParaRPr lang="en-US" sz="3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01"/>
              </a:spcBef>
            </a:pPr>
            <a:r>
              <a:rPr lang="en-US" sz="3000" b="1" strike="noStrike" spc="-1">
                <a:solidFill>
                  <a:srgbClr val="00B050"/>
                </a:solidFill>
                <a:latin typeface="Franklin Gothic Book"/>
              </a:rPr>
              <a:t>		</a:t>
            </a:r>
            <a:r>
              <a:rPr lang="en-US" sz="3000" b="1" i="1" strike="noStrike" spc="-1">
                <a:solidFill>
                  <a:srgbClr val="00B050"/>
                </a:solidFill>
                <a:latin typeface="Franklin Gothic Book"/>
              </a:rPr>
              <a:t>r </a:t>
            </a:r>
            <a:r>
              <a:rPr lang="en-US" sz="3000" b="1" strike="noStrike" spc="-1">
                <a:solidFill>
                  <a:srgbClr val="00B050"/>
                </a:solidFill>
                <a:latin typeface="Symbol"/>
              </a:rPr>
              <a:t></a:t>
            </a:r>
            <a:r>
              <a:rPr lang="en-US" sz="3000" b="1" strike="noStrike" spc="-1">
                <a:solidFill>
                  <a:srgbClr val="00B050"/>
                </a:solidFill>
                <a:latin typeface="Franklin Gothic Book"/>
              </a:rPr>
              <a:t> </a:t>
            </a:r>
            <a:r>
              <a:rPr lang="en-US" sz="3000" b="1" i="1" strike="noStrike" spc="-1">
                <a:solidFill>
                  <a:srgbClr val="00B050"/>
                </a:solidFill>
                <a:latin typeface="Franklin Gothic Book"/>
              </a:rPr>
              <a:t> r</a:t>
            </a:r>
            <a:r>
              <a:rPr lang="en-US" sz="3000" b="1" strike="noStrike" spc="-1">
                <a:solidFill>
                  <a:srgbClr val="00B050"/>
                </a:solidFill>
                <a:latin typeface="Franklin Gothic Book"/>
              </a:rPr>
              <a:t>  </a:t>
            </a:r>
            <a:r>
              <a:rPr lang="en-US" sz="3000" b="1" strike="noStrike" spc="-1">
                <a:solidFill>
                  <a:srgbClr val="00B050"/>
                </a:solidFill>
                <a:latin typeface="Symbol"/>
              </a:rPr>
              <a:t></a:t>
            </a:r>
            <a:r>
              <a:rPr lang="en-US" sz="3000" b="1" strike="noStrike" spc="-1">
                <a:solidFill>
                  <a:srgbClr val="00B050"/>
                </a:solidFill>
                <a:latin typeface="Franklin Gothic Book"/>
              </a:rPr>
              <a:t>  </a:t>
            </a:r>
            <a:r>
              <a:rPr lang="en-US" sz="3000" b="1" i="1" strike="noStrike" spc="-1">
                <a:solidFill>
                  <a:srgbClr val="00B050"/>
                </a:solidFill>
                <a:latin typeface="Franklin Gothic Book"/>
              </a:rPr>
              <a:t>E</a:t>
            </a:r>
            <a:endParaRPr lang="en-US" sz="3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01"/>
              </a:spcBef>
            </a:pPr>
            <a:r>
              <a:rPr lang="en-US" sz="3000" b="1" strike="noStrike" spc="-1">
                <a:solidFill>
                  <a:srgbClr val="00B050"/>
                </a:solidFill>
                <a:latin typeface="Franklin Gothic Book"/>
              </a:rPr>
              <a:t>	where </a:t>
            </a:r>
            <a:r>
              <a:rPr lang="en-US" sz="3000" b="1" i="1" strike="noStrike" spc="-1">
                <a:solidFill>
                  <a:srgbClr val="00B050"/>
                </a:solidFill>
                <a:latin typeface="Franklin Gothic Book"/>
              </a:rPr>
              <a:t>r</a:t>
            </a:r>
            <a:r>
              <a:rPr lang="en-US" sz="3000" b="1" strike="noStrike" spc="-1">
                <a:solidFill>
                  <a:srgbClr val="00B050"/>
                </a:solidFill>
                <a:latin typeface="Franklin Gothic Book"/>
              </a:rPr>
              <a:t> is a relation and </a:t>
            </a:r>
            <a:r>
              <a:rPr lang="en-US" sz="3000" b="1" i="1" strike="noStrike" spc="-1">
                <a:solidFill>
                  <a:srgbClr val="00B050"/>
                </a:solidFill>
                <a:latin typeface="Franklin Gothic Book"/>
              </a:rPr>
              <a:t>E</a:t>
            </a:r>
            <a:r>
              <a:rPr lang="en-US" sz="3000" b="1" strike="noStrike" spc="-1">
                <a:solidFill>
                  <a:srgbClr val="00B050"/>
                </a:solidFill>
                <a:latin typeface="Franklin Gothic Book"/>
              </a:rPr>
              <a:t> is a relational algebra expression</a:t>
            </a: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.</a:t>
            </a:r>
            <a:endParaRPr lang="en-US" sz="3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01"/>
              </a:spcBef>
              <a:buClr>
                <a:srgbClr val="CC9933"/>
              </a:buClr>
              <a:buSzPct val="65000"/>
              <a:buFont typeface="Wingdings" charset="2"/>
              <a:buChar char=""/>
            </a:pP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The insertion of a single tuple is expressed by letting </a:t>
            </a:r>
            <a:r>
              <a:rPr lang="en-US" sz="3000" b="0" i="1" strike="noStrike" spc="-1">
                <a:solidFill>
                  <a:srgbClr val="002600"/>
                </a:solidFill>
                <a:latin typeface="Franklin Gothic Book"/>
              </a:rPr>
              <a:t>E</a:t>
            </a: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  be a constant relation containing one tuple. </a:t>
            </a:r>
            <a:endParaRPr lang="en-US" sz="3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CustomShape 1"/>
          <p:cNvSpPr/>
          <p:nvPr/>
        </p:nvSpPr>
        <p:spPr>
          <a:xfrm>
            <a:off x="457200" y="277920"/>
            <a:ext cx="822888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002600"/>
                </a:solidFill>
                <a:latin typeface="Constantia"/>
              </a:rPr>
              <a:t>Insertion Examples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631" name="CustomShape 2"/>
          <p:cNvSpPr/>
          <p:nvPr/>
        </p:nvSpPr>
        <p:spPr>
          <a:xfrm>
            <a:off x="457200" y="1077840"/>
            <a:ext cx="8228880" cy="120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360" algn="just">
              <a:lnSpc>
                <a:spcPct val="170000"/>
              </a:lnSpc>
              <a:spcBef>
                <a:spcPts val="601"/>
              </a:spcBef>
              <a:buClr>
                <a:srgbClr val="CC9933"/>
              </a:buClr>
              <a:buSzPct val="65000"/>
              <a:buFont typeface="Wingdings" charset="2"/>
              <a:buChar char=""/>
            </a:pPr>
            <a:r>
              <a:rPr lang="en-US" sz="3000" b="1" strike="noStrike" spc="-1">
                <a:solidFill>
                  <a:srgbClr val="002600"/>
                </a:solidFill>
                <a:latin typeface="Franklin Gothic Book"/>
              </a:rPr>
              <a:t>Insert information in the database specifying that Smith has $1200 in account A-973 at the Perryridge branch.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632" name="CustomShape 3"/>
          <p:cNvSpPr/>
          <p:nvPr/>
        </p:nvSpPr>
        <p:spPr>
          <a:xfrm>
            <a:off x="533520" y="3301920"/>
            <a:ext cx="8041680" cy="9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 algn="just">
              <a:lnSpc>
                <a:spcPct val="100000"/>
              </a:lnSpc>
              <a:spcBef>
                <a:spcPts val="629"/>
              </a:spcBef>
              <a:buClr>
                <a:srgbClr val="002600"/>
              </a:buClr>
              <a:buSzPct val="90000"/>
              <a:buFont typeface="Monotype Sorts" charset="2"/>
              <a:buChar char=""/>
            </a:pPr>
            <a:r>
              <a:rPr lang="en-US" sz="1800" b="0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  Provide as a gift for all loan customers in the Perryridge  branch, a $200 savings account.  Let the loan number serve  as the account number for the new savings account.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33" name="CustomShape 4"/>
          <p:cNvSpPr/>
          <p:nvPr/>
        </p:nvSpPr>
        <p:spPr>
          <a:xfrm>
            <a:off x="659160" y="2455560"/>
            <a:ext cx="7254000" cy="78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sz="2000" b="0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account </a:t>
            </a:r>
            <a:r>
              <a:rPr lang="en-US" sz="2000" b="0" strike="noStrike" spc="-1">
                <a:solidFill>
                  <a:srgbClr val="002600"/>
                </a:solidFill>
                <a:latin typeface="Symbol"/>
                <a:ea typeface="DejaVu Sans"/>
              </a:rPr>
              <a:t></a:t>
            </a:r>
            <a:r>
              <a:rPr lang="en-US" sz="2000" b="0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 </a:t>
            </a:r>
            <a:r>
              <a:rPr lang="en-US" sz="2000" b="0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 account</a:t>
            </a:r>
            <a:r>
              <a:rPr lang="en-US" sz="2000" b="0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  </a:t>
            </a:r>
            <a:r>
              <a:rPr lang="en-US" sz="2000" b="0" strike="noStrike" spc="-1">
                <a:solidFill>
                  <a:srgbClr val="002600"/>
                </a:solidFill>
                <a:latin typeface="Symbol"/>
                <a:ea typeface="DejaVu Sans"/>
              </a:rPr>
              <a:t></a:t>
            </a:r>
            <a:r>
              <a:rPr lang="en-US" sz="2000" b="0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  {(“A-973”,</a:t>
            </a:r>
            <a:r>
              <a:rPr lang="en-US" sz="1800" b="0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 </a:t>
            </a:r>
            <a:r>
              <a:rPr lang="en-US" sz="2000" b="0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“Perryridge”, 1200)}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sz="2000" b="0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depositor </a:t>
            </a:r>
            <a:r>
              <a:rPr lang="en-US" sz="2000" b="0" strike="noStrike" spc="-1">
                <a:solidFill>
                  <a:srgbClr val="002600"/>
                </a:solidFill>
                <a:latin typeface="Symbol"/>
                <a:ea typeface="DejaVu Sans"/>
              </a:rPr>
              <a:t></a:t>
            </a:r>
            <a:r>
              <a:rPr lang="en-US" sz="2000" b="0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 </a:t>
            </a:r>
            <a:r>
              <a:rPr lang="en-US" sz="2000" b="0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 depositor</a:t>
            </a:r>
            <a:r>
              <a:rPr lang="en-US" sz="2000" b="0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  </a:t>
            </a:r>
            <a:r>
              <a:rPr lang="en-US" sz="2000" b="0" strike="noStrike" spc="-1">
                <a:solidFill>
                  <a:srgbClr val="002600"/>
                </a:solidFill>
                <a:latin typeface="Symbol"/>
                <a:ea typeface="DejaVu Sans"/>
              </a:rPr>
              <a:t></a:t>
            </a:r>
            <a:r>
              <a:rPr lang="en-US" sz="2000" b="0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  {(“Smith”, “A-973”)}</a:t>
            </a:r>
            <a:endParaRPr lang="en-US" sz="2000" b="0" strike="noStrike" spc="-1">
              <a:latin typeface="Arial"/>
            </a:endParaRPr>
          </a:p>
        </p:txBody>
      </p:sp>
      <p:grpSp>
        <p:nvGrpSpPr>
          <p:cNvPr id="634" name="Group 5"/>
          <p:cNvGrpSpPr/>
          <p:nvPr/>
        </p:nvGrpSpPr>
        <p:grpSpPr>
          <a:xfrm>
            <a:off x="1174320" y="4376880"/>
            <a:ext cx="6222960" cy="1307160"/>
            <a:chOff x="1174320" y="4376880"/>
            <a:chExt cx="6222960" cy="1307160"/>
          </a:xfrm>
        </p:grpSpPr>
        <p:sp>
          <p:nvSpPr>
            <p:cNvPr id="635" name="CustomShape 6"/>
            <p:cNvSpPr/>
            <p:nvPr/>
          </p:nvSpPr>
          <p:spPr>
            <a:xfrm rot="16200000" flipV="1">
              <a:off x="5494680" y="4526640"/>
              <a:ext cx="138960" cy="151560"/>
            </a:xfrm>
            <a:prstGeom prst="flowChartCollate">
              <a:avLst/>
            </a:prstGeom>
            <a:noFill/>
            <a:ln w="936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6" name="CustomShape 7"/>
            <p:cNvSpPr/>
            <p:nvPr/>
          </p:nvSpPr>
          <p:spPr>
            <a:xfrm>
              <a:off x="1174320" y="4376880"/>
              <a:ext cx="6222960" cy="13071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  <a:spcBef>
                  <a:spcPts val="700"/>
                </a:spcBef>
              </a:pPr>
              <a:r>
                <a:rPr lang="en-US" sz="2000" b="0" i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r</a:t>
              </a:r>
              <a:r>
                <a:rPr lang="en-US" sz="2000" b="0" strike="noStrike" spc="-1" baseline="-25000">
                  <a:solidFill>
                    <a:srgbClr val="002600"/>
                  </a:solidFill>
                  <a:latin typeface="Franklin Gothic Book"/>
                  <a:ea typeface="DejaVu Sans"/>
                </a:rPr>
                <a:t>1</a:t>
              </a:r>
              <a:r>
                <a:rPr lang="en-US" sz="2000" b="0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 </a:t>
              </a:r>
              <a:r>
                <a:rPr lang="en-US" sz="2000" b="0" strike="noStrike" spc="-1">
                  <a:solidFill>
                    <a:srgbClr val="002600"/>
                  </a:solidFill>
                  <a:latin typeface="Symbol"/>
                  <a:ea typeface="DejaVu Sans"/>
                </a:rPr>
                <a:t></a:t>
              </a:r>
              <a:r>
                <a:rPr lang="en-US" sz="2000" b="0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 (</a:t>
              </a:r>
              <a:r>
                <a:rPr lang="en-US" sz="2000" b="0" strike="noStrike" spc="-1">
                  <a:solidFill>
                    <a:srgbClr val="002600"/>
                  </a:solidFill>
                  <a:latin typeface="Symbol"/>
                  <a:ea typeface="DejaVu Sans"/>
                </a:rPr>
                <a:t></a:t>
              </a:r>
              <a:r>
                <a:rPr lang="en-US" sz="2000" b="0" i="1" strike="noStrike" spc="-1" baseline="-25000">
                  <a:solidFill>
                    <a:srgbClr val="002600"/>
                  </a:solidFill>
                  <a:latin typeface="Franklin Gothic Book"/>
                  <a:ea typeface="DejaVu Sans"/>
                </a:rPr>
                <a:t>branch_name = “Perryridge” </a:t>
              </a:r>
              <a:r>
                <a:rPr lang="en-US" sz="2000" b="0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(</a:t>
              </a:r>
              <a:r>
                <a:rPr lang="en-US" sz="2000" b="0" i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borrower      </a:t>
              </a:r>
              <a:r>
                <a:rPr lang="en-US" sz="2000" b="0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loan))</a:t>
              </a:r>
              <a:endParaRPr lang="en-US" sz="20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700"/>
                </a:spcBef>
              </a:pPr>
              <a:r>
                <a:rPr lang="en-US" sz="2000" b="0" i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account </a:t>
              </a:r>
              <a:r>
                <a:rPr lang="en-US" sz="2000" b="0" strike="noStrike" spc="-1">
                  <a:solidFill>
                    <a:srgbClr val="002600"/>
                  </a:solidFill>
                  <a:latin typeface="Symbol"/>
                  <a:ea typeface="DejaVu Sans"/>
                </a:rPr>
                <a:t></a:t>
              </a:r>
              <a:r>
                <a:rPr lang="en-US" sz="2000" b="0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 </a:t>
              </a:r>
              <a:r>
                <a:rPr lang="en-US" sz="2000" b="0" i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account</a:t>
              </a:r>
              <a:r>
                <a:rPr lang="en-US" sz="2000" b="0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 </a:t>
              </a:r>
              <a:r>
                <a:rPr lang="en-US" sz="2000" b="0" strike="noStrike" spc="-1">
                  <a:solidFill>
                    <a:srgbClr val="002600"/>
                  </a:solidFill>
                  <a:latin typeface="Symbol"/>
                  <a:ea typeface="DejaVu Sans"/>
                </a:rPr>
                <a:t></a:t>
              </a:r>
              <a:r>
                <a:rPr lang="en-US" sz="2000" b="0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 </a:t>
              </a:r>
              <a:r>
                <a:rPr lang="en-US" sz="2000" b="0" strike="noStrike" spc="-1">
                  <a:solidFill>
                    <a:srgbClr val="002600"/>
                  </a:solidFill>
                  <a:latin typeface="Symbol"/>
                  <a:ea typeface="DejaVu Sans"/>
                </a:rPr>
                <a:t></a:t>
              </a:r>
              <a:r>
                <a:rPr lang="en-US" sz="2000" b="0" i="1" strike="noStrike" spc="-1" baseline="-25000">
                  <a:solidFill>
                    <a:srgbClr val="002600"/>
                  </a:solidFill>
                  <a:latin typeface="Franklin Gothic Book"/>
                  <a:ea typeface="DejaVu Sans"/>
                </a:rPr>
                <a:t>loan_number, </a:t>
              </a:r>
              <a:r>
                <a:rPr lang="en-US" sz="1800" b="0" i="1" strike="noStrike" spc="-1" baseline="-25000">
                  <a:solidFill>
                    <a:srgbClr val="002600"/>
                  </a:solidFill>
                  <a:latin typeface="Franklin Gothic Book"/>
                  <a:ea typeface="DejaVu Sans"/>
                </a:rPr>
                <a:t>branch_name,</a:t>
              </a:r>
              <a:r>
                <a:rPr lang="en-US" sz="1800" b="0" strike="noStrike" spc="-1" baseline="-25000">
                  <a:solidFill>
                    <a:srgbClr val="002600"/>
                  </a:solidFill>
                  <a:latin typeface="Franklin Gothic Book"/>
                  <a:ea typeface="DejaVu Sans"/>
                </a:rPr>
                <a:t> </a:t>
              </a:r>
              <a:r>
                <a:rPr lang="en-US" sz="2000" b="0" i="1" strike="noStrike" spc="-1" baseline="-25000">
                  <a:solidFill>
                    <a:srgbClr val="002600"/>
                  </a:solidFill>
                  <a:latin typeface="Franklin Gothic Book"/>
                  <a:ea typeface="DejaVu Sans"/>
                </a:rPr>
                <a:t>200</a:t>
              </a:r>
              <a:r>
                <a:rPr lang="en-US" sz="1800" b="0" i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 </a:t>
              </a:r>
              <a:r>
                <a:rPr lang="en-US" sz="2000" b="0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(</a:t>
              </a:r>
              <a:r>
                <a:rPr lang="en-US" sz="2000" b="0" i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r</a:t>
              </a:r>
              <a:r>
                <a:rPr lang="en-US" sz="2000" b="0" strike="noStrike" spc="-1" baseline="-25000">
                  <a:solidFill>
                    <a:srgbClr val="002600"/>
                  </a:solidFill>
                  <a:latin typeface="Franklin Gothic Book"/>
                  <a:ea typeface="DejaVu Sans"/>
                </a:rPr>
                <a:t>1</a:t>
              </a:r>
              <a:r>
                <a:rPr lang="en-US" sz="2000" b="0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)</a:t>
              </a:r>
              <a:endParaRPr lang="en-US" sz="20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700"/>
                </a:spcBef>
              </a:pPr>
              <a:r>
                <a:rPr lang="en-US" sz="2000" b="0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depositor </a:t>
              </a:r>
              <a:r>
                <a:rPr lang="en-US" sz="2000" b="0" strike="noStrike" spc="-1">
                  <a:solidFill>
                    <a:srgbClr val="002600"/>
                  </a:solidFill>
                  <a:latin typeface="Symbol"/>
                  <a:ea typeface="DejaVu Sans"/>
                </a:rPr>
                <a:t></a:t>
              </a:r>
              <a:r>
                <a:rPr lang="en-US" sz="2000" b="0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 </a:t>
              </a:r>
              <a:r>
                <a:rPr lang="en-US" sz="2000" b="0" i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depositor </a:t>
              </a:r>
              <a:r>
                <a:rPr lang="en-US" sz="2000" b="0" strike="noStrike" spc="-1">
                  <a:solidFill>
                    <a:srgbClr val="002600"/>
                  </a:solidFill>
                  <a:latin typeface="Symbol"/>
                  <a:ea typeface="DejaVu Sans"/>
                </a:rPr>
                <a:t></a:t>
              </a:r>
              <a:r>
                <a:rPr lang="en-US" sz="2000" b="0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 </a:t>
              </a:r>
              <a:r>
                <a:rPr lang="en-US" sz="2000" b="0" strike="noStrike" spc="-1">
                  <a:solidFill>
                    <a:srgbClr val="002600"/>
                  </a:solidFill>
                  <a:latin typeface="Symbol"/>
                  <a:ea typeface="DejaVu Sans"/>
                </a:rPr>
                <a:t></a:t>
              </a:r>
              <a:r>
                <a:rPr lang="en-US" sz="2000" b="0" i="1" strike="noStrike" spc="-1" baseline="-25000">
                  <a:solidFill>
                    <a:srgbClr val="002600"/>
                  </a:solidFill>
                  <a:latin typeface="Franklin Gothic Book"/>
                  <a:ea typeface="DejaVu Sans"/>
                </a:rPr>
                <a:t>customer_name, loan_number </a:t>
              </a:r>
              <a:r>
                <a:rPr lang="en-US" sz="2000" b="0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(</a:t>
              </a:r>
              <a:r>
                <a:rPr lang="en-US" sz="2000" b="0" i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r</a:t>
              </a:r>
              <a:r>
                <a:rPr lang="en-US" sz="2000" b="0" strike="noStrike" spc="-1" baseline="-25000">
                  <a:solidFill>
                    <a:srgbClr val="002600"/>
                  </a:solidFill>
                  <a:latin typeface="Franklin Gothic Book"/>
                  <a:ea typeface="DejaVu Sans"/>
                </a:rPr>
                <a:t>1</a:t>
              </a:r>
              <a:r>
                <a:rPr lang="en-US" sz="2000" b="0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)</a:t>
              </a:r>
              <a:endParaRPr lang="en-US" sz="2000" b="0" strike="noStrike" spc="-1">
                <a:latin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0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Effect">
                      <p:stCondLst>
                        <p:cond delay="indefinite"/>
                      </p:stCondLst>
                      <p:childTnLst>
                        <p:par>
                          <p:cTn id="8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Effect">
                      <p:stCondLst>
                        <p:cond delay="indefinite"/>
                      </p:stCondLst>
                      <p:childTnLst>
                        <p:par>
                          <p:cTn id="12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Effect">
                      <p:stCondLst>
                        <p:cond delay="indefinite"/>
                      </p:stCondLst>
                      <p:childTnLst>
                        <p:par>
                          <p:cTn id="16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CustomShape 1"/>
          <p:cNvSpPr/>
          <p:nvPr/>
        </p:nvSpPr>
        <p:spPr>
          <a:xfrm>
            <a:off x="457200" y="277920"/>
            <a:ext cx="822888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002600"/>
                </a:solidFill>
                <a:latin typeface="Constantia"/>
              </a:rPr>
              <a:t>Updating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638" name="CustomShape 2"/>
          <p:cNvSpPr/>
          <p:nvPr/>
        </p:nvSpPr>
        <p:spPr>
          <a:xfrm>
            <a:off x="457200" y="1143000"/>
            <a:ext cx="8228880" cy="48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360">
              <a:lnSpc>
                <a:spcPct val="100000"/>
              </a:lnSpc>
              <a:spcBef>
                <a:spcPts val="601"/>
              </a:spcBef>
              <a:buClr>
                <a:srgbClr val="CC9933"/>
              </a:buClr>
              <a:buSzPct val="65000"/>
              <a:buFont typeface="Wingdings" charset="2"/>
              <a:buChar char=""/>
            </a:pP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A mechanism to change a value in a tuple without charging </a:t>
            </a:r>
            <a:r>
              <a:rPr lang="en-US" sz="3000" b="0" i="1" strike="noStrike" spc="-1">
                <a:solidFill>
                  <a:srgbClr val="002600"/>
                </a:solidFill>
                <a:latin typeface="Franklin Gothic Book"/>
              </a:rPr>
              <a:t>all</a:t>
            </a: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 values in the tuple</a:t>
            </a:r>
            <a:endParaRPr lang="en-US" sz="3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01"/>
              </a:spcBef>
              <a:buClr>
                <a:srgbClr val="CC9933"/>
              </a:buClr>
              <a:buSzPct val="65000"/>
              <a:buFont typeface="Wingdings" charset="2"/>
              <a:buChar char=""/>
            </a:pPr>
            <a:r>
              <a:rPr lang="en-US" sz="3000" b="1" strike="noStrike" spc="-1">
                <a:solidFill>
                  <a:srgbClr val="00B050"/>
                </a:solidFill>
                <a:latin typeface="Franklin Gothic Book"/>
              </a:rPr>
              <a:t>Use the generalized projection operator to do this task</a:t>
            </a:r>
            <a:endParaRPr lang="en-US" sz="3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01"/>
              </a:spcBef>
            </a:pP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	</a:t>
            </a:r>
            <a:endParaRPr lang="en-US" sz="3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01"/>
              </a:spcBef>
              <a:buClr>
                <a:srgbClr val="CC9933"/>
              </a:buClr>
              <a:buSzPct val="65000"/>
              <a:buFont typeface="Wingdings" charset="2"/>
              <a:buChar char=""/>
            </a:pP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Each </a:t>
            </a:r>
            <a:r>
              <a:rPr lang="en-US" sz="3000" b="0" i="1" strike="noStrike" spc="-1">
                <a:solidFill>
                  <a:srgbClr val="002600"/>
                </a:solidFill>
                <a:latin typeface="Franklin Gothic Book"/>
              </a:rPr>
              <a:t>F</a:t>
            </a:r>
            <a:r>
              <a:rPr lang="en-US" sz="2400" b="0" i="1" strike="noStrike" spc="-1" baseline="-25000">
                <a:solidFill>
                  <a:srgbClr val="002600"/>
                </a:solidFill>
                <a:latin typeface="Franklin Gothic Book"/>
              </a:rPr>
              <a:t>i</a:t>
            </a: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 is either </a:t>
            </a:r>
            <a:endParaRPr lang="en-US" sz="3000" b="0" strike="noStrike" spc="-1">
              <a:latin typeface="Arial"/>
            </a:endParaRPr>
          </a:p>
          <a:p>
            <a:pPr marL="669960" lvl="1" indent="-324720">
              <a:lnSpc>
                <a:spcPct val="100000"/>
              </a:lnSpc>
              <a:spcBef>
                <a:spcPts val="519"/>
              </a:spcBef>
              <a:buClr>
                <a:srgbClr val="8F9967"/>
              </a:buClr>
              <a:buSzPct val="60000"/>
              <a:buFont typeface="Wingdings" charset="2"/>
              <a:buChar char=""/>
            </a:pPr>
            <a:r>
              <a:rPr lang="en-US" sz="2600" b="0" strike="noStrike" spc="-1">
                <a:solidFill>
                  <a:srgbClr val="002600"/>
                </a:solidFill>
                <a:latin typeface="Franklin Gothic Book"/>
              </a:rPr>
              <a:t>the </a:t>
            </a:r>
            <a:r>
              <a:rPr lang="en-US" sz="2600" b="0" i="1" strike="noStrike" spc="-1">
                <a:solidFill>
                  <a:srgbClr val="002600"/>
                </a:solidFill>
                <a:latin typeface="Franklin Gothic Book"/>
              </a:rPr>
              <a:t>I </a:t>
            </a:r>
            <a:r>
              <a:rPr lang="en-US" sz="2600" b="0" strike="noStrike" spc="-1" baseline="30000">
                <a:solidFill>
                  <a:srgbClr val="002600"/>
                </a:solidFill>
                <a:latin typeface="Franklin Gothic Book"/>
              </a:rPr>
              <a:t>th</a:t>
            </a:r>
            <a:r>
              <a:rPr lang="en-US" sz="2600" b="0" strike="noStrike" spc="-1">
                <a:solidFill>
                  <a:srgbClr val="002600"/>
                </a:solidFill>
                <a:latin typeface="Franklin Gothic Book"/>
              </a:rPr>
              <a:t> attribute of </a:t>
            </a:r>
            <a:r>
              <a:rPr lang="en-US" sz="2600" b="0" i="1" strike="noStrike" spc="-1">
                <a:solidFill>
                  <a:srgbClr val="002600"/>
                </a:solidFill>
                <a:latin typeface="Franklin Gothic Book"/>
              </a:rPr>
              <a:t>r</a:t>
            </a:r>
            <a:r>
              <a:rPr lang="en-US" sz="2600" b="0" strike="noStrike" spc="-1">
                <a:solidFill>
                  <a:srgbClr val="002600"/>
                </a:solidFill>
                <a:latin typeface="Franklin Gothic Book"/>
              </a:rPr>
              <a:t>, if the </a:t>
            </a:r>
            <a:r>
              <a:rPr lang="en-US" sz="2600" b="0" i="1" strike="noStrike" spc="-1">
                <a:solidFill>
                  <a:srgbClr val="002600"/>
                </a:solidFill>
                <a:latin typeface="Franklin Gothic Book"/>
              </a:rPr>
              <a:t>I </a:t>
            </a:r>
            <a:r>
              <a:rPr lang="en-US" sz="2600" b="0" strike="noStrike" spc="-1" baseline="30000">
                <a:solidFill>
                  <a:srgbClr val="002600"/>
                </a:solidFill>
                <a:latin typeface="Franklin Gothic Book"/>
              </a:rPr>
              <a:t>th </a:t>
            </a:r>
            <a:r>
              <a:rPr lang="en-US" sz="2600" b="0" strike="noStrike" spc="-1">
                <a:solidFill>
                  <a:srgbClr val="002600"/>
                </a:solidFill>
                <a:latin typeface="Franklin Gothic Book"/>
              </a:rPr>
              <a:t>attribute is not updated, or,</a:t>
            </a:r>
            <a:endParaRPr lang="en-US" sz="2600" b="0" strike="noStrike" spc="-1">
              <a:latin typeface="Arial"/>
            </a:endParaRPr>
          </a:p>
          <a:p>
            <a:pPr marL="669960" lvl="1" indent="-324720">
              <a:lnSpc>
                <a:spcPct val="100000"/>
              </a:lnSpc>
              <a:spcBef>
                <a:spcPts val="519"/>
              </a:spcBef>
              <a:buClr>
                <a:srgbClr val="8F9967"/>
              </a:buClr>
              <a:buSzPct val="60000"/>
              <a:buFont typeface="Wingdings" charset="2"/>
              <a:buChar char=""/>
            </a:pPr>
            <a:r>
              <a:rPr lang="en-US" sz="2600" b="0" strike="noStrike" spc="-1">
                <a:solidFill>
                  <a:srgbClr val="002600"/>
                </a:solidFill>
                <a:latin typeface="Franklin Gothic Book"/>
              </a:rPr>
              <a:t>if the attribute is to be updated F</a:t>
            </a:r>
            <a:r>
              <a:rPr lang="en-US" sz="2600" b="0" i="1" strike="noStrike" spc="-1" baseline="-25000">
                <a:solidFill>
                  <a:srgbClr val="002600"/>
                </a:solidFill>
                <a:latin typeface="Franklin Gothic Book"/>
              </a:rPr>
              <a:t>i</a:t>
            </a:r>
            <a:r>
              <a:rPr lang="en-US" sz="2600" b="0" strike="noStrike" spc="-1" baseline="-25000">
                <a:solidFill>
                  <a:srgbClr val="002600"/>
                </a:solidFill>
                <a:latin typeface="Franklin Gothic Book"/>
              </a:rPr>
              <a:t> </a:t>
            </a:r>
            <a:r>
              <a:rPr lang="en-US" sz="2600" b="0" strike="noStrike" spc="-1">
                <a:solidFill>
                  <a:srgbClr val="002600"/>
                </a:solidFill>
                <a:latin typeface="Franklin Gothic Book"/>
              </a:rPr>
              <a:t> is an expression, involving only constants and the attributes of </a:t>
            </a:r>
            <a:r>
              <a:rPr lang="en-US" sz="2600" b="0" i="1" strike="noStrike" spc="-1">
                <a:solidFill>
                  <a:srgbClr val="002600"/>
                </a:solidFill>
                <a:latin typeface="Franklin Gothic Book"/>
              </a:rPr>
              <a:t>r</a:t>
            </a:r>
            <a:r>
              <a:rPr lang="en-US" sz="2600" b="0" strike="noStrike" spc="-1">
                <a:solidFill>
                  <a:srgbClr val="002600"/>
                </a:solidFill>
                <a:latin typeface="Franklin Gothic Book"/>
              </a:rPr>
              <a:t>, which gives the new value for the attribute</a:t>
            </a:r>
            <a:endParaRPr lang="en-US" sz="2600" b="0" strike="noStrike" spc="-1">
              <a:latin typeface="Arial"/>
            </a:endParaRPr>
          </a:p>
        </p:txBody>
      </p:sp>
      <p:pic>
        <p:nvPicPr>
          <p:cNvPr id="639" name="Picture 638"/>
          <p:cNvPicPr/>
          <p:nvPr/>
        </p:nvPicPr>
        <p:blipFill>
          <a:blip r:embed="rId2"/>
          <a:stretch/>
        </p:blipFill>
        <p:spPr>
          <a:xfrm>
            <a:off x="2743200" y="2819520"/>
            <a:ext cx="3047760" cy="685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457200" y="277920"/>
            <a:ext cx="822888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002600"/>
                </a:solidFill>
                <a:latin typeface="Constantia"/>
              </a:rPr>
              <a:t>Attribute Types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457200" y="1077840"/>
            <a:ext cx="8189280" cy="501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5000" lnSpcReduction="20000"/>
          </a:bodyPr>
          <a:lstStyle/>
          <a:p>
            <a:pPr marL="343080" indent="-342360" algn="just">
              <a:lnSpc>
                <a:spcPct val="100000"/>
              </a:lnSpc>
              <a:spcBef>
                <a:spcPts val="601"/>
              </a:spcBef>
              <a:buClr>
                <a:srgbClr val="CC9933"/>
              </a:buClr>
              <a:buSzPct val="65000"/>
              <a:buFont typeface="Wingdings" charset="2"/>
              <a:buChar char=""/>
            </a:pP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Each attribute of a relation has a name</a:t>
            </a:r>
            <a:endParaRPr lang="en-US" sz="3000" b="0" strike="noStrike" spc="-1">
              <a:latin typeface="Arial"/>
            </a:endParaRPr>
          </a:p>
          <a:p>
            <a:pPr marL="343080" indent="-342360" algn="just">
              <a:lnSpc>
                <a:spcPct val="100000"/>
              </a:lnSpc>
              <a:spcBef>
                <a:spcPts val="601"/>
              </a:spcBef>
              <a:buClr>
                <a:srgbClr val="CC9933"/>
              </a:buClr>
              <a:buSzPct val="65000"/>
              <a:buFont typeface="Wingdings" charset="2"/>
              <a:buChar char=""/>
            </a:pP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The set of allowed values for each attribute is called the </a:t>
            </a:r>
            <a:r>
              <a:rPr lang="en-US" sz="3000" b="1" strike="noStrike" spc="-1">
                <a:solidFill>
                  <a:srgbClr val="002600"/>
                </a:solidFill>
                <a:latin typeface="Franklin Gothic Book"/>
              </a:rPr>
              <a:t>domain</a:t>
            </a: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 of the attribute</a:t>
            </a:r>
            <a:endParaRPr lang="en-US" sz="3000" b="0" strike="noStrike" spc="-1">
              <a:latin typeface="Arial"/>
            </a:endParaRPr>
          </a:p>
          <a:p>
            <a:pPr marL="343080" indent="-342360" algn="just">
              <a:lnSpc>
                <a:spcPct val="100000"/>
              </a:lnSpc>
              <a:spcBef>
                <a:spcPts val="601"/>
              </a:spcBef>
              <a:buClr>
                <a:srgbClr val="CC9933"/>
              </a:buClr>
              <a:buSzPct val="65000"/>
              <a:buFont typeface="Wingdings" charset="2"/>
              <a:buChar char=""/>
            </a:pP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Attribute values are (normally) required to be </a:t>
            </a:r>
            <a:r>
              <a:rPr lang="en-US" sz="3000" b="1" strike="noStrike" spc="-1">
                <a:solidFill>
                  <a:srgbClr val="002600"/>
                </a:solidFill>
                <a:latin typeface="Franklin Gothic Book"/>
              </a:rPr>
              <a:t>atomic</a:t>
            </a: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; that is, indivisible</a:t>
            </a:r>
            <a:endParaRPr lang="en-US" sz="3000" b="0" strike="noStrike" spc="-1">
              <a:latin typeface="Arial"/>
            </a:endParaRPr>
          </a:p>
          <a:p>
            <a:pPr marL="669960" lvl="1" indent="-324720" algn="just">
              <a:lnSpc>
                <a:spcPct val="100000"/>
              </a:lnSpc>
              <a:spcBef>
                <a:spcPts val="519"/>
              </a:spcBef>
              <a:buClr>
                <a:srgbClr val="8F9967"/>
              </a:buClr>
              <a:buSzPct val="60000"/>
              <a:buFont typeface="Wingdings" charset="2"/>
              <a:buChar char=""/>
            </a:pPr>
            <a:r>
              <a:rPr lang="en-US" sz="2600" b="0" strike="noStrike" spc="-1">
                <a:solidFill>
                  <a:srgbClr val="002600"/>
                </a:solidFill>
                <a:latin typeface="Franklin Gothic Book"/>
              </a:rPr>
              <a:t>E.g. the value of an attribute can be an account number, </a:t>
            </a:r>
            <a:r>
              <a:t/>
            </a:r>
            <a:br/>
            <a:r>
              <a:rPr lang="en-US" sz="2600" b="0" strike="noStrike" spc="-1">
                <a:solidFill>
                  <a:srgbClr val="002600"/>
                </a:solidFill>
                <a:latin typeface="Franklin Gothic Book"/>
              </a:rPr>
              <a:t>but cannot be a set of account numbers</a:t>
            </a:r>
            <a:endParaRPr lang="en-US" sz="2600" b="0" strike="noStrike" spc="-1">
              <a:latin typeface="Arial"/>
            </a:endParaRPr>
          </a:p>
          <a:p>
            <a:pPr marL="343080" indent="-342360" algn="just">
              <a:lnSpc>
                <a:spcPct val="100000"/>
              </a:lnSpc>
              <a:spcBef>
                <a:spcPts val="601"/>
              </a:spcBef>
              <a:buClr>
                <a:srgbClr val="CC9933"/>
              </a:buClr>
              <a:buSzPct val="65000"/>
              <a:buFont typeface="Wingdings" charset="2"/>
              <a:buChar char=""/>
            </a:pP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Domain is said to be atomic if all its members are atomic</a:t>
            </a:r>
            <a:endParaRPr lang="en-US" sz="3000" b="0" strike="noStrike" spc="-1">
              <a:latin typeface="Arial"/>
            </a:endParaRPr>
          </a:p>
          <a:p>
            <a:pPr marL="343080" indent="-342360" algn="just">
              <a:lnSpc>
                <a:spcPct val="100000"/>
              </a:lnSpc>
              <a:spcBef>
                <a:spcPts val="601"/>
              </a:spcBef>
              <a:buClr>
                <a:srgbClr val="CC9933"/>
              </a:buClr>
              <a:buSzPct val="65000"/>
              <a:buFont typeface="Wingdings" charset="2"/>
              <a:buChar char=""/>
            </a:pP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The special value </a:t>
            </a:r>
            <a:r>
              <a:rPr lang="en-US" sz="3000" b="0" i="1" strike="noStrike" spc="-1">
                <a:solidFill>
                  <a:srgbClr val="002600"/>
                </a:solidFill>
                <a:latin typeface="Franklin Gothic Book"/>
              </a:rPr>
              <a:t>null</a:t>
            </a: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  is a member of every domain</a:t>
            </a:r>
            <a:endParaRPr lang="en-US" sz="3000" b="0" strike="noStrike" spc="-1">
              <a:latin typeface="Arial"/>
            </a:endParaRPr>
          </a:p>
          <a:p>
            <a:pPr marL="343080" indent="-342360" algn="just">
              <a:lnSpc>
                <a:spcPct val="100000"/>
              </a:lnSpc>
              <a:spcBef>
                <a:spcPts val="601"/>
              </a:spcBef>
              <a:buClr>
                <a:srgbClr val="CC9933"/>
              </a:buClr>
              <a:buSzPct val="65000"/>
              <a:buFont typeface="Wingdings" charset="2"/>
              <a:buChar char=""/>
            </a:pP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The null value causes complications in the definition of many operations</a:t>
            </a:r>
            <a:endParaRPr lang="en-US" sz="3000" b="0" strike="noStrike" spc="-1">
              <a:latin typeface="Arial"/>
            </a:endParaRPr>
          </a:p>
          <a:p>
            <a:pPr marL="669960" lvl="1" indent="-324720" algn="just">
              <a:lnSpc>
                <a:spcPct val="100000"/>
              </a:lnSpc>
              <a:spcBef>
                <a:spcPts val="519"/>
              </a:spcBef>
              <a:buClr>
                <a:srgbClr val="8F9967"/>
              </a:buClr>
              <a:buSzPct val="60000"/>
              <a:buFont typeface="Wingdings" charset="2"/>
              <a:buChar char=""/>
            </a:pPr>
            <a:r>
              <a:rPr lang="en-US" sz="2600" b="0" strike="noStrike" spc="-1">
                <a:solidFill>
                  <a:srgbClr val="002600"/>
                </a:solidFill>
                <a:latin typeface="Franklin Gothic Book"/>
              </a:rPr>
              <a:t>We shall ignore the effect of null values in our main presentation and consider their effect later</a:t>
            </a: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CustomShape 1"/>
          <p:cNvSpPr/>
          <p:nvPr/>
        </p:nvSpPr>
        <p:spPr>
          <a:xfrm>
            <a:off x="457200" y="277920"/>
            <a:ext cx="822888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002600"/>
                </a:solidFill>
                <a:latin typeface="Constantia"/>
              </a:rPr>
              <a:t>Update Examples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641" name="CustomShape 2"/>
          <p:cNvSpPr/>
          <p:nvPr/>
        </p:nvSpPr>
        <p:spPr>
          <a:xfrm>
            <a:off x="838080" y="1177920"/>
            <a:ext cx="8152560" cy="65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601"/>
              </a:spcBef>
              <a:buClr>
                <a:srgbClr val="CC9933"/>
              </a:buClr>
              <a:buSzPct val="65000"/>
              <a:buFont typeface="Wingdings" charset="2"/>
              <a:buChar char=""/>
            </a:pP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Make interest payments by increasing all balances by 5 percent.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642" name="CustomShape 3"/>
          <p:cNvSpPr/>
          <p:nvPr/>
        </p:nvSpPr>
        <p:spPr>
          <a:xfrm>
            <a:off x="857160" y="3022560"/>
            <a:ext cx="7600320" cy="91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00000"/>
              </a:lnSpc>
              <a:spcBef>
                <a:spcPts val="629"/>
              </a:spcBef>
              <a:buClr>
                <a:srgbClr val="002600"/>
              </a:buClr>
              <a:buSzPct val="90000"/>
              <a:buFont typeface="Monotype Sorts" charset="2"/>
              <a:buChar char=""/>
            </a:pPr>
            <a:r>
              <a:rPr lang="en-US" sz="1800" b="0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  Pay all accounts with balances over $10,000 6 percent interest </a:t>
            </a:r>
            <a:r>
              <a:t/>
            </a:r>
            <a:br/>
            <a:r>
              <a:rPr lang="en-US" sz="1800" b="0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     and pay all others 5 percent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43" name="CustomShape 4"/>
          <p:cNvSpPr/>
          <p:nvPr/>
        </p:nvSpPr>
        <p:spPr>
          <a:xfrm>
            <a:off x="1143000" y="3984480"/>
            <a:ext cx="7695360" cy="168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sz="1800" b="0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 account</a:t>
            </a:r>
            <a:r>
              <a:rPr lang="en-US" sz="1800" b="0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 </a:t>
            </a:r>
            <a:r>
              <a:rPr lang="en-US" sz="1800" b="0" strike="noStrike" spc="-1">
                <a:solidFill>
                  <a:srgbClr val="002600"/>
                </a:solidFill>
                <a:latin typeface="Symbol"/>
                <a:ea typeface="DejaVu Sans"/>
              </a:rPr>
              <a:t></a:t>
            </a:r>
            <a:r>
              <a:rPr lang="en-US" sz="1800" b="0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  </a:t>
            </a:r>
            <a:r>
              <a:rPr lang="en-US" sz="1800" b="0" strike="noStrike" spc="-1">
                <a:solidFill>
                  <a:srgbClr val="002600"/>
                </a:solidFill>
                <a:latin typeface="Symbol"/>
                <a:ea typeface="DejaVu Sans"/>
              </a:rPr>
              <a:t></a:t>
            </a:r>
            <a:r>
              <a:rPr lang="en-US" sz="1800" b="0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 </a:t>
            </a:r>
            <a:r>
              <a:rPr lang="en-US" sz="2000" b="0" i="1" strike="noStrike" spc="-1" baseline="-25000">
                <a:solidFill>
                  <a:srgbClr val="002600"/>
                </a:solidFill>
                <a:latin typeface="Franklin Gothic Book"/>
                <a:ea typeface="DejaVu Sans"/>
              </a:rPr>
              <a:t>account_number</a:t>
            </a:r>
            <a:r>
              <a:rPr lang="en-US" sz="2000" b="0" strike="noStrike" spc="-1" baseline="-25000">
                <a:solidFill>
                  <a:srgbClr val="002600"/>
                </a:solidFill>
                <a:latin typeface="Franklin Gothic Book"/>
                <a:ea typeface="DejaVu Sans"/>
              </a:rPr>
              <a:t>, </a:t>
            </a:r>
            <a:r>
              <a:rPr lang="en-US" sz="2000" b="0" i="1" strike="noStrike" spc="-1" baseline="-25000">
                <a:solidFill>
                  <a:srgbClr val="002600"/>
                </a:solidFill>
                <a:latin typeface="Franklin Gothic Book"/>
                <a:ea typeface="DejaVu Sans"/>
              </a:rPr>
              <a:t>branch_name</a:t>
            </a:r>
            <a:r>
              <a:rPr lang="en-US" sz="2000" b="0" strike="noStrike" spc="-1" baseline="-25000">
                <a:solidFill>
                  <a:srgbClr val="002600"/>
                </a:solidFill>
                <a:latin typeface="Franklin Gothic Book"/>
                <a:ea typeface="DejaVu Sans"/>
              </a:rPr>
              <a:t>, </a:t>
            </a:r>
            <a:r>
              <a:rPr lang="en-US" sz="2000" b="0" i="1" strike="noStrike" spc="-1" baseline="-25000">
                <a:solidFill>
                  <a:srgbClr val="002600"/>
                </a:solidFill>
                <a:latin typeface="Franklin Gothic Book"/>
                <a:ea typeface="DejaVu Sans"/>
              </a:rPr>
              <a:t>balance </a:t>
            </a:r>
            <a:r>
              <a:rPr lang="en-US" sz="1800" b="0" strike="noStrike" spc="-1" baseline="-25000">
                <a:solidFill>
                  <a:srgbClr val="002600"/>
                </a:solidFill>
                <a:latin typeface="Franklin Gothic Book"/>
                <a:ea typeface="DejaVu Sans"/>
              </a:rPr>
              <a:t>* 1.06</a:t>
            </a:r>
            <a:r>
              <a:rPr lang="en-US" sz="1800" b="0" i="1" strike="noStrike" spc="-1" baseline="-25000">
                <a:solidFill>
                  <a:srgbClr val="002600"/>
                </a:solidFill>
                <a:latin typeface="Franklin Gothic Book"/>
                <a:ea typeface="DejaVu Sans"/>
              </a:rPr>
              <a:t> </a:t>
            </a:r>
            <a:r>
              <a:rPr lang="en-US" sz="1800" b="0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(</a:t>
            </a:r>
            <a:r>
              <a:rPr lang="en-US" sz="1800" b="0" strike="noStrike" spc="-1">
                <a:solidFill>
                  <a:srgbClr val="002600"/>
                </a:solidFill>
                <a:latin typeface="Symbol"/>
                <a:ea typeface="DejaVu Sans"/>
              </a:rPr>
              <a:t></a:t>
            </a:r>
            <a:r>
              <a:rPr lang="en-US" sz="1800" b="0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 </a:t>
            </a:r>
            <a:r>
              <a:rPr lang="en-US" sz="1800" b="0" i="1" strike="noStrike" spc="-1" baseline="-25000">
                <a:solidFill>
                  <a:srgbClr val="002600"/>
                </a:solidFill>
                <a:latin typeface="Franklin Gothic Book"/>
                <a:ea typeface="DejaVu Sans"/>
              </a:rPr>
              <a:t>BAL </a:t>
            </a:r>
            <a:r>
              <a:rPr lang="en-US" sz="1800" b="0" i="1" strike="noStrike" spc="-1" baseline="-25000">
                <a:solidFill>
                  <a:srgbClr val="002600"/>
                </a:solidFill>
                <a:latin typeface="Symbol"/>
                <a:ea typeface="DejaVu Sans"/>
              </a:rPr>
              <a:t></a:t>
            </a:r>
            <a:r>
              <a:rPr lang="en-US" sz="1800" b="0" i="1" strike="noStrike" spc="-1" baseline="-25000">
                <a:solidFill>
                  <a:srgbClr val="002600"/>
                </a:solidFill>
                <a:latin typeface="Franklin Gothic Book"/>
                <a:ea typeface="DejaVu Sans"/>
              </a:rPr>
              <a:t> 10000 </a:t>
            </a:r>
            <a:r>
              <a:rPr lang="en-US" sz="1800" b="0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(</a:t>
            </a:r>
            <a:r>
              <a:rPr lang="en-US" sz="1800" b="0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account </a:t>
            </a:r>
            <a:r>
              <a:rPr lang="en-US" sz="1800" b="0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))</a:t>
            </a:r>
            <a:r>
              <a:t/>
            </a:r>
            <a:br/>
            <a:r>
              <a:rPr lang="en-US" sz="1800" b="0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                    </a:t>
            </a:r>
            <a:r>
              <a:rPr lang="en-US" sz="1800" b="0" strike="noStrike" spc="-1">
                <a:solidFill>
                  <a:srgbClr val="002600"/>
                </a:solidFill>
                <a:latin typeface="Symbol"/>
                <a:ea typeface="DejaVu Sans"/>
              </a:rPr>
              <a:t></a:t>
            </a:r>
            <a:r>
              <a:rPr lang="en-US" sz="1800" b="0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  </a:t>
            </a:r>
            <a:r>
              <a:rPr lang="en-US" sz="1800" b="0" strike="noStrike" spc="-1">
                <a:solidFill>
                  <a:srgbClr val="002600"/>
                </a:solidFill>
                <a:latin typeface="Symbol"/>
                <a:ea typeface="DejaVu Sans"/>
              </a:rPr>
              <a:t></a:t>
            </a:r>
            <a:r>
              <a:rPr lang="en-US" sz="1800" b="0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 </a:t>
            </a:r>
            <a:r>
              <a:rPr lang="en-US" sz="2000" b="0" i="1" strike="noStrike" spc="-1" baseline="-25000">
                <a:solidFill>
                  <a:srgbClr val="002600"/>
                </a:solidFill>
                <a:latin typeface="Franklin Gothic Book"/>
                <a:ea typeface="DejaVu Sans"/>
              </a:rPr>
              <a:t>account_number</a:t>
            </a:r>
            <a:r>
              <a:rPr lang="en-US" sz="2000" b="0" strike="noStrike" spc="-1" baseline="-25000">
                <a:solidFill>
                  <a:srgbClr val="002600"/>
                </a:solidFill>
                <a:latin typeface="Franklin Gothic Book"/>
                <a:ea typeface="DejaVu Sans"/>
              </a:rPr>
              <a:t>, </a:t>
            </a:r>
            <a:r>
              <a:rPr lang="en-US" sz="2000" b="0" i="1" strike="noStrike" spc="-1" baseline="-25000">
                <a:solidFill>
                  <a:srgbClr val="002600"/>
                </a:solidFill>
                <a:latin typeface="Franklin Gothic Book"/>
                <a:ea typeface="DejaVu Sans"/>
              </a:rPr>
              <a:t>branch_name</a:t>
            </a:r>
            <a:r>
              <a:rPr lang="en-US" sz="2000" b="0" strike="noStrike" spc="-1" baseline="-25000">
                <a:solidFill>
                  <a:srgbClr val="002600"/>
                </a:solidFill>
                <a:latin typeface="Franklin Gothic Book"/>
                <a:ea typeface="DejaVu Sans"/>
              </a:rPr>
              <a:t>, </a:t>
            </a:r>
            <a:r>
              <a:rPr lang="en-US" sz="2000" b="0" i="1" strike="noStrike" spc="-1" baseline="-25000">
                <a:solidFill>
                  <a:srgbClr val="002600"/>
                </a:solidFill>
                <a:latin typeface="Franklin Gothic Book"/>
                <a:ea typeface="DejaVu Sans"/>
              </a:rPr>
              <a:t>balance </a:t>
            </a:r>
            <a:r>
              <a:rPr lang="en-US" sz="1800" b="0" i="1" strike="noStrike" spc="-1" baseline="-25000">
                <a:solidFill>
                  <a:srgbClr val="002600"/>
                </a:solidFill>
                <a:latin typeface="Franklin Gothic Book"/>
                <a:ea typeface="DejaVu Sans"/>
              </a:rPr>
              <a:t>* </a:t>
            </a:r>
            <a:r>
              <a:rPr lang="en-US" sz="1800" b="0" strike="noStrike" spc="-1" baseline="-25000">
                <a:solidFill>
                  <a:srgbClr val="002600"/>
                </a:solidFill>
                <a:latin typeface="Franklin Gothic Book"/>
                <a:ea typeface="DejaVu Sans"/>
              </a:rPr>
              <a:t>1.05 </a:t>
            </a:r>
            <a:r>
              <a:rPr lang="en-US" sz="1800" b="0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(</a:t>
            </a:r>
            <a:r>
              <a:rPr lang="en-US" sz="1800" b="0" strike="noStrike" spc="-1">
                <a:solidFill>
                  <a:srgbClr val="002600"/>
                </a:solidFill>
                <a:latin typeface="Symbol"/>
                <a:ea typeface="DejaVu Sans"/>
              </a:rPr>
              <a:t></a:t>
            </a:r>
            <a:r>
              <a:rPr lang="en-US" sz="1800" b="0" i="1" strike="noStrike" spc="-1" baseline="-25000">
                <a:solidFill>
                  <a:srgbClr val="002600"/>
                </a:solidFill>
                <a:latin typeface="Franklin Gothic Book"/>
                <a:ea typeface="DejaVu Sans"/>
              </a:rPr>
              <a:t>BAL </a:t>
            </a:r>
            <a:r>
              <a:rPr lang="en-US" sz="1800" b="0" i="1" strike="noStrike" spc="-1" baseline="-25000">
                <a:solidFill>
                  <a:srgbClr val="002600"/>
                </a:solidFill>
                <a:latin typeface="Symbol"/>
                <a:ea typeface="DejaVu Sans"/>
              </a:rPr>
              <a:t></a:t>
            </a:r>
            <a:r>
              <a:rPr lang="en-US" sz="1800" b="0" i="1" strike="noStrike" spc="-1" baseline="-25000">
                <a:solidFill>
                  <a:srgbClr val="002600"/>
                </a:solidFill>
                <a:latin typeface="Franklin Gothic Book"/>
                <a:ea typeface="DejaVu Sans"/>
              </a:rPr>
              <a:t> 10000 </a:t>
            </a:r>
            <a:r>
              <a:rPr lang="en-US" sz="1800" b="0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(</a:t>
            </a:r>
            <a:r>
              <a:rPr lang="en-US" sz="1800" b="0" i="1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account</a:t>
            </a:r>
            <a:r>
              <a:rPr lang="en-US" sz="1800" b="0" strike="noStrike" spc="-1">
                <a:solidFill>
                  <a:srgbClr val="002600"/>
                </a:solidFill>
                <a:latin typeface="Franklin Gothic Book"/>
                <a:ea typeface="DejaVu Sans"/>
              </a:rPr>
              <a:t>))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29"/>
              </a:spcBef>
            </a:pPr>
            <a:endParaRPr lang="en-US" sz="1800" b="0" strike="noStrike" spc="-1">
              <a:latin typeface="Arial"/>
            </a:endParaRPr>
          </a:p>
        </p:txBody>
      </p:sp>
      <p:grpSp>
        <p:nvGrpSpPr>
          <p:cNvPr id="644" name="Group 5"/>
          <p:cNvGrpSpPr/>
          <p:nvPr/>
        </p:nvGrpSpPr>
        <p:grpSpPr>
          <a:xfrm>
            <a:off x="1066680" y="2512080"/>
            <a:ext cx="7570080" cy="928080"/>
            <a:chOff x="1066680" y="2512080"/>
            <a:chExt cx="7570080" cy="928080"/>
          </a:xfrm>
        </p:grpSpPr>
        <p:sp>
          <p:nvSpPr>
            <p:cNvPr id="645" name="CustomShape 6"/>
            <p:cNvSpPr/>
            <p:nvPr/>
          </p:nvSpPr>
          <p:spPr>
            <a:xfrm>
              <a:off x="1549440" y="2512080"/>
              <a:ext cx="6947640" cy="435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  <a:spcBef>
                  <a:spcPts val="700"/>
                </a:spcBef>
              </a:pPr>
              <a:r>
                <a:rPr lang="en-US" sz="1800" b="0" i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account </a:t>
              </a:r>
              <a:r>
                <a:rPr lang="en-US" sz="1800" b="0" strike="noStrike" spc="-1">
                  <a:solidFill>
                    <a:srgbClr val="002600"/>
                  </a:solidFill>
                  <a:latin typeface="Symbol"/>
                  <a:ea typeface="DejaVu Sans"/>
                </a:rPr>
                <a:t></a:t>
              </a:r>
              <a:r>
                <a:rPr lang="en-US" sz="1800" b="0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 </a:t>
              </a:r>
              <a:r>
                <a:rPr lang="en-US" sz="1800" b="0" strike="noStrike" spc="-1">
                  <a:solidFill>
                    <a:srgbClr val="002600"/>
                  </a:solidFill>
                  <a:latin typeface="Symbol"/>
                  <a:ea typeface="DejaVu Sans"/>
                </a:rPr>
                <a:t></a:t>
              </a:r>
              <a:r>
                <a:rPr lang="en-US" sz="1800" b="0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 </a:t>
              </a:r>
              <a:r>
                <a:rPr lang="en-US" sz="2000" b="0" i="1" strike="noStrike" spc="-1" baseline="-25000">
                  <a:solidFill>
                    <a:srgbClr val="002600"/>
                  </a:solidFill>
                  <a:latin typeface="Franklin Gothic Book"/>
                  <a:ea typeface="DejaVu Sans"/>
                </a:rPr>
                <a:t>account_number</a:t>
              </a:r>
              <a:r>
                <a:rPr lang="en-US" sz="2000" b="0" strike="noStrike" spc="-1" baseline="-25000">
                  <a:solidFill>
                    <a:srgbClr val="002600"/>
                  </a:solidFill>
                  <a:latin typeface="Franklin Gothic Book"/>
                  <a:ea typeface="DejaVu Sans"/>
                </a:rPr>
                <a:t>, </a:t>
              </a:r>
              <a:r>
                <a:rPr lang="en-US" sz="2000" b="0" i="1" strike="noStrike" spc="-1" baseline="-25000">
                  <a:solidFill>
                    <a:srgbClr val="002600"/>
                  </a:solidFill>
                  <a:latin typeface="Franklin Gothic Book"/>
                  <a:ea typeface="DejaVu Sans"/>
                </a:rPr>
                <a:t>branch_name</a:t>
              </a:r>
              <a:r>
                <a:rPr lang="en-US" sz="2000" b="0" strike="noStrike" spc="-1" baseline="-25000">
                  <a:solidFill>
                    <a:srgbClr val="002600"/>
                  </a:solidFill>
                  <a:latin typeface="Franklin Gothic Book"/>
                  <a:ea typeface="DejaVu Sans"/>
                </a:rPr>
                <a:t>, </a:t>
              </a:r>
              <a:r>
                <a:rPr lang="en-US" sz="2000" b="0" i="1" strike="noStrike" spc="-1" baseline="-25000">
                  <a:solidFill>
                    <a:srgbClr val="002600"/>
                  </a:solidFill>
                  <a:latin typeface="Franklin Gothic Book"/>
                  <a:ea typeface="DejaVu Sans"/>
                </a:rPr>
                <a:t>balance </a:t>
              </a:r>
              <a:r>
                <a:rPr lang="en-US" sz="2000" b="0" strike="noStrike" spc="-1" baseline="-25000">
                  <a:solidFill>
                    <a:srgbClr val="002600"/>
                  </a:solidFill>
                  <a:latin typeface="Franklin Gothic Book"/>
                  <a:ea typeface="DejaVu Sans"/>
                </a:rPr>
                <a:t>* 1.05</a:t>
              </a:r>
              <a:r>
                <a:rPr lang="en-US" sz="1800" b="0" i="1" strike="noStrike" spc="-1" baseline="-25000">
                  <a:solidFill>
                    <a:srgbClr val="002600"/>
                  </a:solidFill>
                  <a:latin typeface="Franklin Gothic Book"/>
                  <a:ea typeface="DejaVu Sans"/>
                </a:rPr>
                <a:t> </a:t>
              </a:r>
              <a:r>
                <a:rPr lang="en-US" sz="1800" b="0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(</a:t>
              </a:r>
              <a:r>
                <a:rPr lang="en-US" sz="1800" b="0" i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account</a:t>
              </a:r>
              <a:r>
                <a:rPr lang="en-US" sz="1800" b="0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)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646" name="CustomShape 7"/>
            <p:cNvSpPr/>
            <p:nvPr/>
          </p:nvSpPr>
          <p:spPr>
            <a:xfrm>
              <a:off x="1066680" y="3074040"/>
              <a:ext cx="7570080" cy="3661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Effect">
                      <p:stCondLst>
                        <p:cond delay="indefinite"/>
                      </p:stCondLst>
                      <p:childTnLst>
                        <p:par>
                          <p:cTn id="8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Effect">
                      <p:stCondLst>
                        <p:cond delay="indefinite"/>
                      </p:stCondLst>
                      <p:childTnLst>
                        <p:par>
                          <p:cTn id="12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Effect">
                      <p:stCondLst>
                        <p:cond delay="indefinite"/>
                      </p:stCondLst>
                      <p:childTnLst>
                        <p:par>
                          <p:cTn id="16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CustomShape 1"/>
          <p:cNvSpPr/>
          <p:nvPr/>
        </p:nvSpPr>
        <p:spPr>
          <a:xfrm>
            <a:off x="914400" y="1523880"/>
            <a:ext cx="7622280" cy="175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5000" b="0" strike="noStrike" spc="-1">
                <a:solidFill>
                  <a:srgbClr val="002600"/>
                </a:solidFill>
                <a:latin typeface="Constantia"/>
              </a:rPr>
              <a:t>End of Chapter 2</a:t>
            </a:r>
            <a:endParaRPr lang="en-US" sz="5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CustomShape 1"/>
          <p:cNvSpPr/>
          <p:nvPr/>
        </p:nvSpPr>
        <p:spPr>
          <a:xfrm>
            <a:off x="457200" y="277920"/>
            <a:ext cx="822888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002600"/>
                </a:solidFill>
                <a:latin typeface="Constantia"/>
              </a:rPr>
              <a:t>Figure 2.3. The </a:t>
            </a:r>
            <a:r>
              <a:rPr lang="en-US" sz="4200" b="0" i="1" strike="noStrike" spc="-1">
                <a:solidFill>
                  <a:srgbClr val="002600"/>
                </a:solidFill>
                <a:latin typeface="Constantia"/>
              </a:rPr>
              <a:t>branch </a:t>
            </a:r>
            <a:r>
              <a:rPr lang="en-US" sz="4200" b="0" strike="noStrike" spc="-1">
                <a:solidFill>
                  <a:srgbClr val="002600"/>
                </a:solidFill>
                <a:latin typeface="Constantia"/>
              </a:rPr>
              <a:t>relation</a:t>
            </a:r>
            <a:endParaRPr lang="en-US" sz="4200" b="0" strike="noStrike" spc="-1">
              <a:latin typeface="Arial"/>
            </a:endParaRPr>
          </a:p>
        </p:txBody>
      </p:sp>
      <p:pic>
        <p:nvPicPr>
          <p:cNvPr id="649" name="Picture 3"/>
          <p:cNvPicPr/>
          <p:nvPr/>
        </p:nvPicPr>
        <p:blipFill>
          <a:blip r:embed="rId2"/>
          <a:srcRect l="639" t="7083" r="425" b="7083"/>
          <a:stretch/>
        </p:blipFill>
        <p:spPr>
          <a:xfrm>
            <a:off x="1295280" y="1371600"/>
            <a:ext cx="4118760" cy="2680560"/>
          </a:xfrm>
          <a:prstGeom prst="rect">
            <a:avLst/>
          </a:prstGeom>
          <a:ln w="38160">
            <a:solidFill>
              <a:schemeClr val="tx2"/>
            </a:solidFill>
            <a:miter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CustomShape 1"/>
          <p:cNvSpPr/>
          <p:nvPr/>
        </p:nvSpPr>
        <p:spPr>
          <a:xfrm>
            <a:off x="457200" y="277920"/>
            <a:ext cx="822888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002600"/>
                </a:solidFill>
                <a:latin typeface="Constantia"/>
              </a:rPr>
              <a:t>Figure 2.6: The </a:t>
            </a:r>
            <a:r>
              <a:rPr lang="en-US" sz="4200" b="0" i="1" strike="noStrike" spc="-1">
                <a:solidFill>
                  <a:srgbClr val="002600"/>
                </a:solidFill>
                <a:latin typeface="Constantia"/>
              </a:rPr>
              <a:t>loan</a:t>
            </a:r>
            <a:r>
              <a:rPr lang="en-US" sz="4200" b="0" strike="noStrike" spc="-1">
                <a:solidFill>
                  <a:srgbClr val="002600"/>
                </a:solidFill>
                <a:latin typeface="Constantia"/>
              </a:rPr>
              <a:t> relation</a:t>
            </a:r>
            <a:endParaRPr lang="en-US" sz="4200" b="0" strike="noStrike" spc="-1">
              <a:latin typeface="Arial"/>
            </a:endParaRPr>
          </a:p>
        </p:txBody>
      </p:sp>
      <p:pic>
        <p:nvPicPr>
          <p:cNvPr id="651" name="Picture 3"/>
          <p:cNvPicPr/>
          <p:nvPr/>
        </p:nvPicPr>
        <p:blipFill>
          <a:blip r:embed="rId2"/>
          <a:srcRect l="425" t="9652" r="425" b="10504"/>
          <a:stretch/>
        </p:blipFill>
        <p:spPr>
          <a:xfrm>
            <a:off x="1590840" y="1254240"/>
            <a:ext cx="6652440" cy="4017240"/>
          </a:xfrm>
          <a:prstGeom prst="rect">
            <a:avLst/>
          </a:prstGeom>
          <a:ln w="38160">
            <a:solidFill>
              <a:schemeClr val="tx2"/>
            </a:solidFill>
            <a:miter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CustomShape 1"/>
          <p:cNvSpPr/>
          <p:nvPr/>
        </p:nvSpPr>
        <p:spPr>
          <a:xfrm>
            <a:off x="457200" y="277920"/>
            <a:ext cx="822888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002600"/>
                </a:solidFill>
                <a:latin typeface="Constantia"/>
              </a:rPr>
              <a:t>Figure 2.7: The </a:t>
            </a:r>
            <a:r>
              <a:rPr lang="en-US" sz="4200" b="0" i="1" strike="noStrike" spc="-1">
                <a:solidFill>
                  <a:srgbClr val="002600"/>
                </a:solidFill>
                <a:latin typeface="Constantia"/>
              </a:rPr>
              <a:t>borrower</a:t>
            </a:r>
            <a:r>
              <a:rPr lang="en-US" sz="4200" b="0" strike="noStrike" spc="-1">
                <a:solidFill>
                  <a:srgbClr val="002600"/>
                </a:solidFill>
                <a:latin typeface="Constantia"/>
              </a:rPr>
              <a:t> relation</a:t>
            </a:r>
            <a:endParaRPr lang="en-US" sz="4200" b="0" strike="noStrike" spc="-1">
              <a:latin typeface="Arial"/>
            </a:endParaRPr>
          </a:p>
        </p:txBody>
      </p:sp>
      <p:pic>
        <p:nvPicPr>
          <p:cNvPr id="653" name="Picture 3"/>
          <p:cNvPicPr/>
          <p:nvPr/>
        </p:nvPicPr>
        <p:blipFill>
          <a:blip r:embed="rId2"/>
          <a:srcRect l="6124" t="1019" r="6121" b="768"/>
          <a:stretch/>
        </p:blipFill>
        <p:spPr>
          <a:xfrm>
            <a:off x="2362320" y="2286000"/>
            <a:ext cx="4075920" cy="3421800"/>
          </a:xfrm>
          <a:prstGeom prst="rect">
            <a:avLst/>
          </a:prstGeom>
          <a:ln w="38160">
            <a:solidFill>
              <a:schemeClr val="tx2"/>
            </a:solidFill>
            <a:miter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CustomShape 1"/>
          <p:cNvSpPr/>
          <p:nvPr/>
        </p:nvSpPr>
        <p:spPr>
          <a:xfrm>
            <a:off x="762120" y="609480"/>
            <a:ext cx="8076600" cy="60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002600"/>
                </a:solidFill>
                <a:latin typeface="Constantia"/>
              </a:rPr>
              <a:t>Figure 2.9</a:t>
            </a:r>
            <a:r>
              <a:t/>
            </a:r>
            <a:br/>
            <a:r>
              <a:rPr lang="en-US" sz="4200" b="0" strike="noStrike" spc="-1">
                <a:solidFill>
                  <a:srgbClr val="002600"/>
                </a:solidFill>
                <a:latin typeface="Constantia"/>
              </a:rPr>
              <a:t>Result of </a:t>
            </a:r>
            <a:r>
              <a:rPr lang="en-US" sz="4200" b="0" strike="noStrike" spc="-1">
                <a:solidFill>
                  <a:srgbClr val="002600"/>
                </a:solidFill>
                <a:latin typeface="Symbol"/>
              </a:rPr>
              <a:t></a:t>
            </a:r>
            <a:r>
              <a:rPr lang="en-US" sz="4200" b="0" strike="noStrike" spc="-1" baseline="-25000">
                <a:solidFill>
                  <a:srgbClr val="002600"/>
                </a:solidFill>
                <a:latin typeface="Constantia"/>
              </a:rPr>
              <a:t>branch_name = “Perryridge” </a:t>
            </a:r>
            <a:r>
              <a:rPr lang="en-US" sz="4200" b="0" strike="noStrike" spc="-1">
                <a:solidFill>
                  <a:srgbClr val="002600"/>
                </a:solidFill>
                <a:latin typeface="Constantia"/>
              </a:rPr>
              <a:t>(</a:t>
            </a:r>
            <a:r>
              <a:rPr lang="en-US" sz="4200" b="0" i="1" strike="noStrike" spc="-1">
                <a:solidFill>
                  <a:srgbClr val="002600"/>
                </a:solidFill>
                <a:latin typeface="Constantia"/>
              </a:rPr>
              <a:t>loan</a:t>
            </a:r>
            <a:r>
              <a:rPr lang="en-US" sz="4200" b="0" strike="noStrike" spc="-1">
                <a:solidFill>
                  <a:srgbClr val="002600"/>
                </a:solidFill>
                <a:latin typeface="Constantia"/>
              </a:rPr>
              <a:t>) </a:t>
            </a:r>
            <a:endParaRPr lang="en-US" sz="4200" b="0" strike="noStrike" spc="-1">
              <a:latin typeface="Arial"/>
            </a:endParaRPr>
          </a:p>
        </p:txBody>
      </p:sp>
      <p:pic>
        <p:nvPicPr>
          <p:cNvPr id="655" name="Picture 3"/>
          <p:cNvPicPr/>
          <p:nvPr/>
        </p:nvPicPr>
        <p:blipFill>
          <a:blip r:embed="rId2"/>
          <a:srcRect l="572" t="33671" r="384" b="33927"/>
          <a:stretch/>
        </p:blipFill>
        <p:spPr>
          <a:xfrm>
            <a:off x="3200400" y="2751120"/>
            <a:ext cx="5618880" cy="1377360"/>
          </a:xfrm>
          <a:prstGeom prst="rect">
            <a:avLst/>
          </a:prstGeom>
          <a:ln w="38160">
            <a:solidFill>
              <a:schemeClr val="tx2"/>
            </a:solidFill>
            <a:miter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CustomShape 1"/>
          <p:cNvSpPr/>
          <p:nvPr/>
        </p:nvSpPr>
        <p:spPr>
          <a:xfrm>
            <a:off x="762120" y="457200"/>
            <a:ext cx="8076600" cy="60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002600"/>
                </a:solidFill>
                <a:latin typeface="Constantia"/>
              </a:rPr>
              <a:t>Figure 2.10: </a:t>
            </a:r>
            <a:r>
              <a:t/>
            </a:r>
            <a:br/>
            <a:r>
              <a:rPr lang="en-US" sz="4200" b="0" strike="noStrike" spc="-1">
                <a:solidFill>
                  <a:srgbClr val="002600"/>
                </a:solidFill>
                <a:latin typeface="Constantia"/>
              </a:rPr>
              <a:t>Loan number and the amount of the loan</a:t>
            </a:r>
            <a:endParaRPr lang="en-US" sz="4200" b="0" strike="noStrike" spc="-1">
              <a:latin typeface="Arial"/>
            </a:endParaRPr>
          </a:p>
        </p:txBody>
      </p:sp>
      <p:pic>
        <p:nvPicPr>
          <p:cNvPr id="657" name="Picture 3"/>
          <p:cNvPicPr/>
          <p:nvPr/>
        </p:nvPicPr>
        <p:blipFill>
          <a:blip r:embed="rId2"/>
          <a:srcRect l="12031" t="532" r="12031" b="1339"/>
          <a:stretch/>
        </p:blipFill>
        <p:spPr>
          <a:xfrm>
            <a:off x="3657600" y="3065400"/>
            <a:ext cx="3504600" cy="3396600"/>
          </a:xfrm>
          <a:prstGeom prst="rect">
            <a:avLst/>
          </a:prstGeom>
          <a:ln w="38160">
            <a:solidFill>
              <a:schemeClr val="tx2"/>
            </a:solidFill>
            <a:miter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CustomShape 1"/>
          <p:cNvSpPr/>
          <p:nvPr/>
        </p:nvSpPr>
        <p:spPr>
          <a:xfrm>
            <a:off x="762120" y="380880"/>
            <a:ext cx="8076600" cy="60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002600"/>
                </a:solidFill>
                <a:latin typeface="Constantia"/>
              </a:rPr>
              <a:t>Figure 2.11: Names of all customers who have either an account or an loan</a:t>
            </a:r>
            <a:endParaRPr lang="en-US" sz="4200" b="0" strike="noStrike" spc="-1">
              <a:latin typeface="Arial"/>
            </a:endParaRPr>
          </a:p>
        </p:txBody>
      </p:sp>
      <p:pic>
        <p:nvPicPr>
          <p:cNvPr id="659" name="Picture 3"/>
          <p:cNvPicPr/>
          <p:nvPr/>
        </p:nvPicPr>
        <p:blipFill>
          <a:blip r:embed="rId2"/>
          <a:srcRect l="30385" t="256" r="30581" b="773"/>
          <a:stretch/>
        </p:blipFill>
        <p:spPr>
          <a:xfrm>
            <a:off x="3124080" y="1143000"/>
            <a:ext cx="2880720" cy="5479200"/>
          </a:xfrm>
          <a:prstGeom prst="rect">
            <a:avLst/>
          </a:prstGeom>
          <a:ln w="38160">
            <a:solidFill>
              <a:schemeClr val="tx2"/>
            </a:solidFill>
            <a:miter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CustomShape 1"/>
          <p:cNvSpPr/>
          <p:nvPr/>
        </p:nvSpPr>
        <p:spPr>
          <a:xfrm>
            <a:off x="762120" y="457200"/>
            <a:ext cx="8076600" cy="60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002600"/>
                </a:solidFill>
                <a:latin typeface="Constantia"/>
              </a:rPr>
              <a:t>Figure 2.12: </a:t>
            </a:r>
            <a:r>
              <a:t/>
            </a:r>
            <a:br/>
            <a:r>
              <a:rPr lang="en-US" sz="4200" b="0" strike="noStrike" spc="-1">
                <a:solidFill>
                  <a:srgbClr val="002600"/>
                </a:solidFill>
                <a:latin typeface="Constantia"/>
              </a:rPr>
              <a:t>Customers with an account but no loan</a:t>
            </a:r>
            <a:endParaRPr lang="en-US" sz="4200" b="0" strike="noStrike" spc="-1">
              <a:latin typeface="Arial"/>
            </a:endParaRPr>
          </a:p>
        </p:txBody>
      </p:sp>
      <p:pic>
        <p:nvPicPr>
          <p:cNvPr id="661" name="Picture 3"/>
          <p:cNvPicPr/>
          <p:nvPr/>
        </p:nvPicPr>
        <p:blipFill>
          <a:blip r:embed="rId2"/>
          <a:srcRect l="491" t="979" r="491" b="2289"/>
          <a:stretch/>
        </p:blipFill>
        <p:spPr>
          <a:xfrm>
            <a:off x="4572000" y="3186000"/>
            <a:ext cx="3276000" cy="2399760"/>
          </a:xfrm>
          <a:prstGeom prst="rect">
            <a:avLst/>
          </a:prstGeom>
          <a:ln w="38160">
            <a:solidFill>
              <a:schemeClr val="tx2"/>
            </a:solidFill>
            <a:miter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CustomShape 1"/>
          <p:cNvSpPr/>
          <p:nvPr/>
        </p:nvSpPr>
        <p:spPr>
          <a:xfrm>
            <a:off x="457200" y="277920"/>
            <a:ext cx="822888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002600"/>
                </a:solidFill>
                <a:latin typeface="Constantia"/>
              </a:rPr>
              <a:t>Figure 2.13: Result of </a:t>
            </a:r>
            <a:r>
              <a:rPr lang="en-US" sz="4200" b="0" i="1" strike="noStrike" spc="-1">
                <a:solidFill>
                  <a:srgbClr val="002600"/>
                </a:solidFill>
                <a:latin typeface="Constantia"/>
              </a:rPr>
              <a:t>borrower </a:t>
            </a:r>
            <a:r>
              <a:rPr lang="en-US" sz="4200" b="0" strike="noStrike" spc="-1">
                <a:solidFill>
                  <a:srgbClr val="002600"/>
                </a:solidFill>
                <a:latin typeface="Constantia"/>
              </a:rPr>
              <a:t>|X| </a:t>
            </a:r>
            <a:r>
              <a:rPr lang="en-US" sz="4200" b="0" i="1" strike="noStrike" spc="-1">
                <a:solidFill>
                  <a:srgbClr val="002600"/>
                </a:solidFill>
                <a:latin typeface="Constantia"/>
              </a:rPr>
              <a:t>loan</a:t>
            </a:r>
            <a:endParaRPr lang="en-US" sz="4200" b="0" strike="noStrike" spc="-1">
              <a:latin typeface="Arial"/>
            </a:endParaRPr>
          </a:p>
        </p:txBody>
      </p:sp>
      <p:pic>
        <p:nvPicPr>
          <p:cNvPr id="663" name="Picture 3"/>
          <p:cNvPicPr/>
          <p:nvPr/>
        </p:nvPicPr>
        <p:blipFill>
          <a:blip r:embed="rId2"/>
          <a:srcRect l="25287" t="576" r="25287" b="866"/>
          <a:stretch/>
        </p:blipFill>
        <p:spPr>
          <a:xfrm>
            <a:off x="2724120" y="838080"/>
            <a:ext cx="3823560" cy="5718960"/>
          </a:xfrm>
          <a:prstGeom prst="rect">
            <a:avLst/>
          </a:prstGeom>
          <a:ln w="38160">
            <a:solidFill>
              <a:schemeClr val="tx2"/>
            </a:solidFill>
            <a:miter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457200" y="277920"/>
            <a:ext cx="822888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002600"/>
                </a:solidFill>
                <a:latin typeface="Constantia"/>
              </a:rPr>
              <a:t>Relation Schema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457200" y="1077840"/>
            <a:ext cx="8189280" cy="48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343080" indent="-342360">
              <a:lnSpc>
                <a:spcPct val="100000"/>
              </a:lnSpc>
              <a:spcBef>
                <a:spcPts val="601"/>
              </a:spcBef>
              <a:buClr>
                <a:srgbClr val="CC9933"/>
              </a:buClr>
              <a:buSzPct val="65000"/>
              <a:buFont typeface="Wingdings" charset="2"/>
              <a:buChar char=""/>
            </a:pPr>
            <a:r>
              <a:rPr lang="en-US" sz="3000" b="0" i="1" strike="noStrike" spc="-1">
                <a:solidFill>
                  <a:srgbClr val="002600"/>
                </a:solidFill>
                <a:latin typeface="Franklin Gothic Book"/>
              </a:rPr>
              <a:t>A</a:t>
            </a:r>
            <a:r>
              <a:rPr lang="en-US" sz="3000" b="0" strike="noStrike" spc="-1" baseline="-25000">
                <a:solidFill>
                  <a:srgbClr val="002600"/>
                </a:solidFill>
                <a:latin typeface="Franklin Gothic Book"/>
              </a:rPr>
              <a:t>1</a:t>
            </a: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, </a:t>
            </a:r>
            <a:r>
              <a:rPr lang="en-US" sz="3000" b="0" i="1" strike="noStrike" spc="-1">
                <a:solidFill>
                  <a:srgbClr val="002600"/>
                </a:solidFill>
                <a:latin typeface="Franklin Gothic Book"/>
              </a:rPr>
              <a:t>A</a:t>
            </a:r>
            <a:r>
              <a:rPr lang="en-US" sz="3000" b="0" strike="noStrike" spc="-1" baseline="-25000">
                <a:solidFill>
                  <a:srgbClr val="002600"/>
                </a:solidFill>
                <a:latin typeface="Franklin Gothic Book"/>
              </a:rPr>
              <a:t>2</a:t>
            </a: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, …, </a:t>
            </a:r>
            <a:r>
              <a:rPr lang="en-US" sz="3000" b="0" i="1" strike="noStrike" spc="-1">
                <a:solidFill>
                  <a:srgbClr val="002600"/>
                </a:solidFill>
                <a:latin typeface="Franklin Gothic Book"/>
              </a:rPr>
              <a:t>A</a:t>
            </a:r>
            <a:r>
              <a:rPr lang="en-US" sz="3000" b="0" i="1" strike="noStrike" spc="-1" baseline="-25000">
                <a:solidFill>
                  <a:srgbClr val="002600"/>
                </a:solidFill>
                <a:latin typeface="Franklin Gothic Book"/>
              </a:rPr>
              <a:t>n</a:t>
            </a:r>
            <a:r>
              <a:rPr lang="en-US" sz="3000" b="0" i="1" strike="noStrike" spc="-1">
                <a:solidFill>
                  <a:srgbClr val="002600"/>
                </a:solidFill>
                <a:latin typeface="Franklin Gothic Book"/>
              </a:rPr>
              <a:t> </a:t>
            </a: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are </a:t>
            </a:r>
            <a:r>
              <a:rPr lang="en-US" sz="3000" b="0" i="1" strike="noStrike" spc="-1">
                <a:solidFill>
                  <a:srgbClr val="002600"/>
                </a:solidFill>
                <a:latin typeface="Franklin Gothic Book"/>
              </a:rPr>
              <a:t>attributes</a:t>
            </a:r>
            <a:endParaRPr lang="en-US" sz="3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01"/>
              </a:spcBef>
              <a:buClr>
                <a:srgbClr val="CC9933"/>
              </a:buClr>
              <a:buSzPct val="65000"/>
              <a:buFont typeface="Wingdings" charset="2"/>
              <a:buChar char=""/>
            </a:pPr>
            <a:r>
              <a:rPr lang="en-US" sz="3000" b="0" i="1" strike="noStrike" spc="-1">
                <a:solidFill>
                  <a:srgbClr val="002600"/>
                </a:solidFill>
                <a:latin typeface="Franklin Gothic Book"/>
              </a:rPr>
              <a:t>R</a:t>
            </a: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 = (</a:t>
            </a:r>
            <a:r>
              <a:rPr lang="en-US" sz="3000" b="0" i="1" strike="noStrike" spc="-1">
                <a:solidFill>
                  <a:srgbClr val="002600"/>
                </a:solidFill>
                <a:latin typeface="Franklin Gothic Book"/>
              </a:rPr>
              <a:t>A</a:t>
            </a:r>
            <a:r>
              <a:rPr lang="en-US" sz="3000" b="0" strike="noStrike" spc="-1" baseline="-25000">
                <a:solidFill>
                  <a:srgbClr val="002600"/>
                </a:solidFill>
                <a:latin typeface="Franklin Gothic Book"/>
              </a:rPr>
              <a:t>1</a:t>
            </a: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, </a:t>
            </a:r>
            <a:r>
              <a:rPr lang="en-US" sz="3000" b="0" i="1" strike="noStrike" spc="-1">
                <a:solidFill>
                  <a:srgbClr val="002600"/>
                </a:solidFill>
                <a:latin typeface="Franklin Gothic Book"/>
              </a:rPr>
              <a:t>A</a:t>
            </a:r>
            <a:r>
              <a:rPr lang="en-US" sz="3000" b="0" strike="noStrike" spc="-1" baseline="-25000">
                <a:solidFill>
                  <a:srgbClr val="002600"/>
                </a:solidFill>
                <a:latin typeface="Franklin Gothic Book"/>
              </a:rPr>
              <a:t>2</a:t>
            </a: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, …, </a:t>
            </a:r>
            <a:r>
              <a:rPr lang="en-US" sz="3000" b="0" i="1" strike="noStrike" spc="-1">
                <a:solidFill>
                  <a:srgbClr val="002600"/>
                </a:solidFill>
                <a:latin typeface="Franklin Gothic Book"/>
              </a:rPr>
              <a:t>A</a:t>
            </a:r>
            <a:r>
              <a:rPr lang="en-US" sz="3000" b="0" i="1" strike="noStrike" spc="-1" baseline="-25000">
                <a:solidFill>
                  <a:srgbClr val="002600"/>
                </a:solidFill>
                <a:latin typeface="Franklin Gothic Book"/>
              </a:rPr>
              <a:t>n</a:t>
            </a: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 ) is a </a:t>
            </a:r>
            <a:r>
              <a:rPr lang="en-US" sz="3000" b="0" i="1" strike="noStrike" spc="-1">
                <a:solidFill>
                  <a:srgbClr val="002600"/>
                </a:solidFill>
                <a:latin typeface="Franklin Gothic Book"/>
              </a:rPr>
              <a:t>relation schema</a:t>
            </a:r>
            <a:endParaRPr lang="en-US" sz="3000" b="0" strike="noStrike" spc="-1">
              <a:latin typeface="Arial"/>
            </a:endParaRPr>
          </a:p>
          <a:p>
            <a:pPr marL="343080" indent="-342360">
              <a:lnSpc>
                <a:spcPct val="120000"/>
              </a:lnSpc>
              <a:spcBef>
                <a:spcPts val="601"/>
              </a:spcBef>
            </a:pP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	Example:</a:t>
            </a:r>
            <a:endParaRPr lang="en-US" sz="3000" b="0" strike="noStrike" spc="-1">
              <a:latin typeface="Arial"/>
            </a:endParaRPr>
          </a:p>
          <a:p>
            <a:pPr marL="343080" indent="-342360">
              <a:lnSpc>
                <a:spcPct val="120000"/>
              </a:lnSpc>
              <a:spcBef>
                <a:spcPts val="601"/>
              </a:spcBef>
            </a:pP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	</a:t>
            </a:r>
            <a:r>
              <a:rPr lang="en-US" sz="3000" b="0" i="1" strike="noStrike" spc="-1">
                <a:solidFill>
                  <a:srgbClr val="002600"/>
                </a:solidFill>
                <a:latin typeface="Franklin Gothic Book"/>
              </a:rPr>
              <a:t>Customer_schema</a:t>
            </a: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 = (</a:t>
            </a:r>
            <a:r>
              <a:rPr lang="en-US" sz="3000" b="0" i="1" strike="noStrike" spc="-1">
                <a:solidFill>
                  <a:srgbClr val="002600"/>
                </a:solidFill>
                <a:latin typeface="Franklin Gothic Book"/>
              </a:rPr>
              <a:t>customer_name, customer_street, customer_city</a:t>
            </a: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)</a:t>
            </a:r>
            <a:endParaRPr lang="en-US" sz="3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01"/>
              </a:spcBef>
              <a:buClr>
                <a:srgbClr val="CC9933"/>
              </a:buClr>
              <a:buSzPct val="65000"/>
              <a:buFont typeface="Wingdings" charset="2"/>
              <a:buChar char=""/>
            </a:pPr>
            <a:r>
              <a:rPr lang="en-US" sz="3000" b="0" i="1" strike="noStrike" spc="-1">
                <a:solidFill>
                  <a:srgbClr val="002600"/>
                </a:solidFill>
                <a:latin typeface="Franklin Gothic Book"/>
              </a:rPr>
              <a:t>r</a:t>
            </a: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(</a:t>
            </a:r>
            <a:r>
              <a:rPr lang="en-US" sz="3000" b="0" i="1" strike="noStrike" spc="-1">
                <a:solidFill>
                  <a:srgbClr val="002600"/>
                </a:solidFill>
                <a:latin typeface="Franklin Gothic Book"/>
              </a:rPr>
              <a:t>R</a:t>
            </a: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) denotes a </a:t>
            </a:r>
            <a:r>
              <a:rPr lang="en-US" sz="3000" b="0" i="1" strike="noStrike" spc="-1">
                <a:solidFill>
                  <a:srgbClr val="002600"/>
                </a:solidFill>
                <a:latin typeface="Franklin Gothic Book"/>
              </a:rPr>
              <a:t>relation</a:t>
            </a: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 </a:t>
            </a:r>
            <a:r>
              <a:rPr lang="en-US" sz="3000" b="0" i="1" strike="noStrike" spc="-1">
                <a:solidFill>
                  <a:srgbClr val="002600"/>
                </a:solidFill>
                <a:latin typeface="Franklin Gothic Book"/>
              </a:rPr>
              <a:t>r</a:t>
            </a: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 on the </a:t>
            </a:r>
            <a:r>
              <a:rPr lang="en-US" sz="3000" b="0" i="1" strike="noStrike" spc="-1">
                <a:solidFill>
                  <a:srgbClr val="002600"/>
                </a:solidFill>
                <a:latin typeface="Franklin Gothic Book"/>
              </a:rPr>
              <a:t>relation schema R</a:t>
            </a:r>
            <a:endParaRPr lang="en-US" sz="3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01"/>
              </a:spcBef>
            </a:pP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	Example:</a:t>
            </a:r>
            <a:endParaRPr lang="en-US" sz="3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01"/>
              </a:spcBef>
            </a:pP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	</a:t>
            </a:r>
            <a:r>
              <a:rPr lang="en-US" sz="3000" b="0" i="1" strike="noStrike" spc="-1">
                <a:solidFill>
                  <a:srgbClr val="002600"/>
                </a:solidFill>
                <a:latin typeface="Franklin Gothic Book"/>
              </a:rPr>
              <a:t>customer (Customer_schema)</a:t>
            </a:r>
            <a:endParaRPr lang="en-US" sz="3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CustomShape 1"/>
          <p:cNvSpPr/>
          <p:nvPr/>
        </p:nvSpPr>
        <p:spPr>
          <a:xfrm>
            <a:off x="457200" y="277920"/>
            <a:ext cx="822888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002600"/>
                </a:solidFill>
                <a:latin typeface="Constantia"/>
              </a:rPr>
              <a:t>Figure 2.14</a:t>
            </a:r>
            <a:endParaRPr lang="en-US" sz="4200" b="0" strike="noStrike" spc="-1">
              <a:latin typeface="Arial"/>
            </a:endParaRPr>
          </a:p>
        </p:txBody>
      </p:sp>
      <p:pic>
        <p:nvPicPr>
          <p:cNvPr id="665" name="Picture 3"/>
          <p:cNvPicPr/>
          <p:nvPr/>
        </p:nvPicPr>
        <p:blipFill>
          <a:blip r:embed="rId2"/>
          <a:srcRect l="399" t="4533" r="602" b="4799"/>
          <a:stretch/>
        </p:blipFill>
        <p:spPr>
          <a:xfrm>
            <a:off x="1090440" y="1143000"/>
            <a:ext cx="7071480" cy="4857120"/>
          </a:xfrm>
          <a:prstGeom prst="rect">
            <a:avLst/>
          </a:prstGeom>
          <a:ln w="38160">
            <a:solidFill>
              <a:schemeClr val="tx2"/>
            </a:solidFill>
            <a:miter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CustomShape 1"/>
          <p:cNvSpPr/>
          <p:nvPr/>
        </p:nvSpPr>
        <p:spPr>
          <a:xfrm>
            <a:off x="457200" y="277920"/>
            <a:ext cx="822888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002600"/>
                </a:solidFill>
                <a:latin typeface="Constantia"/>
              </a:rPr>
              <a:t>Figure 2.15</a:t>
            </a:r>
            <a:endParaRPr lang="en-US" sz="4200" b="0" strike="noStrike" spc="-1">
              <a:latin typeface="Arial"/>
            </a:endParaRPr>
          </a:p>
        </p:txBody>
      </p:sp>
      <p:pic>
        <p:nvPicPr>
          <p:cNvPr id="667" name="Picture 3"/>
          <p:cNvPicPr/>
          <p:nvPr/>
        </p:nvPicPr>
        <p:blipFill>
          <a:blip r:embed="rId2"/>
          <a:srcRect l="801" t="11985" r="801" b="13048"/>
          <a:stretch/>
        </p:blipFill>
        <p:spPr>
          <a:xfrm>
            <a:off x="1371600" y="1295280"/>
            <a:ext cx="3080520" cy="1759680"/>
          </a:xfrm>
          <a:prstGeom prst="rect">
            <a:avLst/>
          </a:prstGeom>
          <a:ln w="38160">
            <a:solidFill>
              <a:schemeClr val="tx2"/>
            </a:solidFill>
            <a:miter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CustomShape 1"/>
          <p:cNvSpPr/>
          <p:nvPr/>
        </p:nvSpPr>
        <p:spPr>
          <a:xfrm>
            <a:off x="457200" y="277920"/>
            <a:ext cx="822888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002600"/>
                </a:solidFill>
                <a:latin typeface="Constantia"/>
              </a:rPr>
              <a:t>Figure 2.16</a:t>
            </a:r>
            <a:endParaRPr lang="en-US" sz="4200" b="0" strike="noStrike" spc="-1">
              <a:latin typeface="Arial"/>
            </a:endParaRPr>
          </a:p>
        </p:txBody>
      </p:sp>
      <p:pic>
        <p:nvPicPr>
          <p:cNvPr id="669" name="Picture 3"/>
          <p:cNvPicPr/>
          <p:nvPr/>
        </p:nvPicPr>
        <p:blipFill>
          <a:blip r:embed="rId2"/>
          <a:srcRect l="30470" t="566" r="30470" b="852"/>
          <a:stretch/>
        </p:blipFill>
        <p:spPr>
          <a:xfrm>
            <a:off x="4876920" y="3657600"/>
            <a:ext cx="1275480" cy="2413800"/>
          </a:xfrm>
          <a:prstGeom prst="rect">
            <a:avLst/>
          </a:prstGeom>
          <a:ln w="38160">
            <a:solidFill>
              <a:schemeClr val="tx2"/>
            </a:solidFill>
            <a:miter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CustomShape 1"/>
          <p:cNvSpPr/>
          <p:nvPr/>
        </p:nvSpPr>
        <p:spPr>
          <a:xfrm>
            <a:off x="762120" y="609480"/>
            <a:ext cx="8076600" cy="60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002600"/>
                </a:solidFill>
                <a:latin typeface="Constantia"/>
              </a:rPr>
              <a:t>Figure 2.17</a:t>
            </a:r>
            <a:r>
              <a:t/>
            </a:r>
            <a:br/>
            <a:r>
              <a:rPr lang="en-US" sz="4200" b="0" strike="noStrike" spc="-1">
                <a:solidFill>
                  <a:srgbClr val="002600"/>
                </a:solidFill>
                <a:latin typeface="Constantia"/>
              </a:rPr>
              <a:t>Largest account balance in the bank</a:t>
            </a:r>
            <a:endParaRPr lang="en-US" sz="4200" b="0" strike="noStrike" spc="-1">
              <a:latin typeface="Arial"/>
            </a:endParaRPr>
          </a:p>
        </p:txBody>
      </p:sp>
      <p:pic>
        <p:nvPicPr>
          <p:cNvPr id="671" name="Picture 3"/>
          <p:cNvPicPr/>
          <p:nvPr/>
        </p:nvPicPr>
        <p:blipFill>
          <a:blip r:embed="rId2"/>
          <a:srcRect l="18904" t="21096" r="19111" b="22193"/>
          <a:stretch/>
        </p:blipFill>
        <p:spPr>
          <a:xfrm>
            <a:off x="4800600" y="3722760"/>
            <a:ext cx="2090160" cy="1434240"/>
          </a:xfrm>
          <a:prstGeom prst="rect">
            <a:avLst/>
          </a:prstGeom>
          <a:ln w="38160">
            <a:solidFill>
              <a:schemeClr val="tx2"/>
            </a:solidFill>
            <a:miter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CustomShape 1"/>
          <p:cNvSpPr/>
          <p:nvPr/>
        </p:nvSpPr>
        <p:spPr>
          <a:xfrm>
            <a:off x="685800" y="1219320"/>
            <a:ext cx="8076600" cy="60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002600"/>
                </a:solidFill>
                <a:latin typeface="Constantia"/>
              </a:rPr>
              <a:t>Figure 2.18: Customers who live on the same street and in the same city as Smith</a:t>
            </a:r>
            <a:endParaRPr lang="en-US" sz="4200" b="0" strike="noStrike" spc="-1">
              <a:latin typeface="Arial"/>
            </a:endParaRPr>
          </a:p>
        </p:txBody>
      </p:sp>
      <p:pic>
        <p:nvPicPr>
          <p:cNvPr id="673" name="Picture 3"/>
          <p:cNvPicPr/>
          <p:nvPr/>
        </p:nvPicPr>
        <p:blipFill>
          <a:blip r:embed="rId2"/>
          <a:srcRect l="377" t="13250" r="377" b="12625"/>
          <a:stretch/>
        </p:blipFill>
        <p:spPr>
          <a:xfrm>
            <a:off x="4724280" y="3951360"/>
            <a:ext cx="3023640" cy="1693080"/>
          </a:xfrm>
          <a:prstGeom prst="rect">
            <a:avLst/>
          </a:prstGeom>
          <a:ln w="38160">
            <a:solidFill>
              <a:schemeClr val="tx2"/>
            </a:solidFill>
            <a:miter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CustomShape 1"/>
          <p:cNvSpPr/>
          <p:nvPr/>
        </p:nvSpPr>
        <p:spPr>
          <a:xfrm>
            <a:off x="762120" y="533520"/>
            <a:ext cx="8076600" cy="60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002600"/>
                </a:solidFill>
                <a:latin typeface="Constantia"/>
              </a:rPr>
              <a:t>Figure 2.19: Customers with both an account and a loan at the bank</a:t>
            </a:r>
            <a:endParaRPr lang="en-US" sz="4200" b="0" strike="noStrike" spc="-1">
              <a:latin typeface="Arial"/>
            </a:endParaRPr>
          </a:p>
        </p:txBody>
      </p:sp>
      <p:pic>
        <p:nvPicPr>
          <p:cNvPr id="675" name="Picture 3"/>
          <p:cNvPicPr/>
          <p:nvPr/>
        </p:nvPicPr>
        <p:blipFill>
          <a:blip r:embed="rId2"/>
          <a:srcRect l="469" t="1564" r="469" b="1564"/>
          <a:stretch/>
        </p:blipFill>
        <p:spPr>
          <a:xfrm>
            <a:off x="5257800" y="3987720"/>
            <a:ext cx="2432880" cy="1783800"/>
          </a:xfrm>
          <a:prstGeom prst="rect">
            <a:avLst/>
          </a:prstGeom>
          <a:ln w="38160">
            <a:solidFill>
              <a:schemeClr val="tx2"/>
            </a:solidFill>
            <a:miter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CustomShape 1"/>
          <p:cNvSpPr/>
          <p:nvPr/>
        </p:nvSpPr>
        <p:spPr>
          <a:xfrm>
            <a:off x="457200" y="277920"/>
            <a:ext cx="822888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002600"/>
                </a:solidFill>
                <a:latin typeface="Constantia"/>
              </a:rPr>
              <a:t>Figure 2.20</a:t>
            </a:r>
            <a:endParaRPr lang="en-US" sz="4200" b="0" strike="noStrike" spc="-1">
              <a:latin typeface="Arial"/>
            </a:endParaRPr>
          </a:p>
        </p:txBody>
      </p:sp>
      <p:pic>
        <p:nvPicPr>
          <p:cNvPr id="677" name="Picture 3"/>
          <p:cNvPicPr/>
          <p:nvPr/>
        </p:nvPicPr>
        <p:blipFill>
          <a:blip r:embed="rId2"/>
          <a:srcRect l="609" t="7304" r="609" b="7846"/>
          <a:stretch/>
        </p:blipFill>
        <p:spPr>
          <a:xfrm>
            <a:off x="1828800" y="1685880"/>
            <a:ext cx="6185880" cy="3985560"/>
          </a:xfrm>
          <a:prstGeom prst="rect">
            <a:avLst/>
          </a:prstGeom>
          <a:ln w="38160">
            <a:solidFill>
              <a:schemeClr val="tx2"/>
            </a:solidFill>
            <a:miter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CustomShape 1"/>
          <p:cNvSpPr/>
          <p:nvPr/>
        </p:nvSpPr>
        <p:spPr>
          <a:xfrm>
            <a:off x="457200" y="277920"/>
            <a:ext cx="822888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002600"/>
                </a:solidFill>
                <a:latin typeface="Constantia"/>
              </a:rPr>
              <a:t>Figure 2.21</a:t>
            </a:r>
            <a:endParaRPr lang="en-US" sz="4200" b="0" strike="noStrike" spc="-1">
              <a:latin typeface="Arial"/>
            </a:endParaRPr>
          </a:p>
        </p:txBody>
      </p:sp>
      <p:pic>
        <p:nvPicPr>
          <p:cNvPr id="679" name="Picture 3"/>
          <p:cNvPicPr/>
          <p:nvPr/>
        </p:nvPicPr>
        <p:blipFill>
          <a:blip r:embed="rId2"/>
          <a:srcRect l="805" t="8038" r="1004" b="7501"/>
          <a:stretch/>
        </p:blipFill>
        <p:spPr>
          <a:xfrm>
            <a:off x="5257800" y="3824280"/>
            <a:ext cx="2885400" cy="1861560"/>
          </a:xfrm>
          <a:prstGeom prst="rect">
            <a:avLst/>
          </a:prstGeom>
          <a:ln w="38160">
            <a:solidFill>
              <a:schemeClr val="tx2"/>
            </a:solidFill>
            <a:miter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CustomShape 1"/>
          <p:cNvSpPr/>
          <p:nvPr/>
        </p:nvSpPr>
        <p:spPr>
          <a:xfrm>
            <a:off x="457200" y="277920"/>
            <a:ext cx="822888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002600"/>
                </a:solidFill>
                <a:latin typeface="Constantia"/>
              </a:rPr>
              <a:t>Figure 2.22</a:t>
            </a:r>
            <a:endParaRPr lang="en-US" sz="4200" b="0" strike="noStrike" spc="-1">
              <a:latin typeface="Arial"/>
            </a:endParaRPr>
          </a:p>
        </p:txBody>
      </p:sp>
      <p:pic>
        <p:nvPicPr>
          <p:cNvPr id="681" name="Picture 3"/>
          <p:cNvPicPr/>
          <p:nvPr/>
        </p:nvPicPr>
        <p:blipFill>
          <a:blip r:embed="rId2"/>
          <a:srcRect l="960" t="8628" r="1200" b="7988"/>
          <a:stretch/>
        </p:blipFill>
        <p:spPr>
          <a:xfrm>
            <a:off x="4495680" y="3054240"/>
            <a:ext cx="3090240" cy="1974240"/>
          </a:xfrm>
          <a:prstGeom prst="rect">
            <a:avLst/>
          </a:prstGeom>
          <a:ln w="38160">
            <a:solidFill>
              <a:schemeClr val="tx2"/>
            </a:solidFill>
            <a:miter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CustomShape 1"/>
          <p:cNvSpPr/>
          <p:nvPr/>
        </p:nvSpPr>
        <p:spPr>
          <a:xfrm>
            <a:off x="457200" y="277920"/>
            <a:ext cx="822888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002600"/>
                </a:solidFill>
                <a:latin typeface="Constantia"/>
              </a:rPr>
              <a:t>Figure 2.23</a:t>
            </a:r>
            <a:endParaRPr lang="en-US" sz="4200" b="0" strike="noStrike" spc="-1">
              <a:latin typeface="Arial"/>
            </a:endParaRPr>
          </a:p>
        </p:txBody>
      </p:sp>
      <p:pic>
        <p:nvPicPr>
          <p:cNvPr id="683" name="Picture 3"/>
          <p:cNvPicPr/>
          <p:nvPr/>
        </p:nvPicPr>
        <p:blipFill>
          <a:blip r:embed="rId2"/>
          <a:srcRect l="631" t="561" r="842" b="842"/>
          <a:stretch/>
        </p:blipFill>
        <p:spPr>
          <a:xfrm>
            <a:off x="3505320" y="2711520"/>
            <a:ext cx="4609440" cy="3459960"/>
          </a:xfrm>
          <a:prstGeom prst="rect">
            <a:avLst/>
          </a:prstGeom>
          <a:ln w="38160">
            <a:solidFill>
              <a:schemeClr val="tx2"/>
            </a:solidFill>
            <a:miter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457200" y="277920"/>
            <a:ext cx="822888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002600"/>
                </a:solidFill>
                <a:latin typeface="Constantia"/>
              </a:rPr>
              <a:t>Relation Instance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533520" y="1077840"/>
            <a:ext cx="7932600" cy="197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 algn="just">
              <a:lnSpc>
                <a:spcPct val="100000"/>
              </a:lnSpc>
              <a:spcBef>
                <a:spcPts val="601"/>
              </a:spcBef>
              <a:buClr>
                <a:srgbClr val="CC9933"/>
              </a:buClr>
              <a:buSzPct val="65000"/>
              <a:buFont typeface="Wingdings" charset="2"/>
              <a:buChar char=""/>
            </a:pP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The current values (</a:t>
            </a:r>
            <a:r>
              <a:rPr lang="en-US" sz="3000" b="0" i="1" strike="noStrike" spc="-1">
                <a:solidFill>
                  <a:srgbClr val="002600"/>
                </a:solidFill>
                <a:latin typeface="Franklin Gothic Book"/>
              </a:rPr>
              <a:t>relation instance</a:t>
            </a: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) of a relation are specified by a table</a:t>
            </a:r>
            <a:endParaRPr lang="en-US" sz="3000" b="0" strike="noStrike" spc="-1">
              <a:latin typeface="Arial"/>
            </a:endParaRPr>
          </a:p>
          <a:p>
            <a:pPr marL="343080" indent="-342360" algn="just">
              <a:lnSpc>
                <a:spcPct val="100000"/>
              </a:lnSpc>
              <a:spcBef>
                <a:spcPts val="601"/>
              </a:spcBef>
              <a:buClr>
                <a:srgbClr val="CC9933"/>
              </a:buClr>
              <a:buSzPct val="65000"/>
              <a:buFont typeface="Wingdings" charset="2"/>
              <a:buChar char=""/>
            </a:pP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An element </a:t>
            </a:r>
            <a:r>
              <a:rPr lang="en-US" sz="3000" b="1" i="1" strike="noStrike" spc="-1">
                <a:solidFill>
                  <a:srgbClr val="002600"/>
                </a:solidFill>
                <a:latin typeface="Franklin Gothic Book"/>
              </a:rPr>
              <a:t>t</a:t>
            </a: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 of </a:t>
            </a:r>
            <a:r>
              <a:rPr lang="en-US" sz="3000" b="1" i="1" strike="noStrike" spc="-1">
                <a:solidFill>
                  <a:srgbClr val="002600"/>
                </a:solidFill>
                <a:latin typeface="Franklin Gothic Book"/>
              </a:rPr>
              <a:t>r</a:t>
            </a: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 is a </a:t>
            </a:r>
            <a:r>
              <a:rPr lang="en-US" sz="3000" b="0" i="1" strike="noStrike" spc="-1">
                <a:solidFill>
                  <a:srgbClr val="002600"/>
                </a:solidFill>
                <a:latin typeface="Franklin Gothic Book"/>
              </a:rPr>
              <a:t>tuple</a:t>
            </a: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, represented by a </a:t>
            </a:r>
            <a:r>
              <a:rPr lang="en-US" sz="3000" b="0" i="1" strike="noStrike" spc="-1">
                <a:solidFill>
                  <a:srgbClr val="002600"/>
                </a:solidFill>
                <a:latin typeface="Franklin Gothic Book"/>
              </a:rPr>
              <a:t>row </a:t>
            </a:r>
            <a:r>
              <a:rPr lang="en-US" sz="3000" b="0" strike="noStrike" spc="-1">
                <a:solidFill>
                  <a:srgbClr val="002600"/>
                </a:solidFill>
                <a:latin typeface="Franklin Gothic Book"/>
              </a:rPr>
              <a:t>in a table</a:t>
            </a:r>
            <a:endParaRPr lang="en-US" sz="3000" b="0" strike="noStrike" spc="-1">
              <a:latin typeface="Arial"/>
            </a:endParaRPr>
          </a:p>
        </p:txBody>
      </p:sp>
      <p:grpSp>
        <p:nvGrpSpPr>
          <p:cNvPr id="146" name="Group 3"/>
          <p:cNvGrpSpPr/>
          <p:nvPr/>
        </p:nvGrpSpPr>
        <p:grpSpPr>
          <a:xfrm>
            <a:off x="685800" y="2819520"/>
            <a:ext cx="7861320" cy="3182760"/>
            <a:chOff x="685800" y="2819520"/>
            <a:chExt cx="7861320" cy="3182760"/>
          </a:xfrm>
        </p:grpSpPr>
        <p:sp>
          <p:nvSpPr>
            <p:cNvPr id="147" name="CustomShape 4"/>
            <p:cNvSpPr/>
            <p:nvPr/>
          </p:nvSpPr>
          <p:spPr>
            <a:xfrm>
              <a:off x="685800" y="3954240"/>
              <a:ext cx="2042280" cy="1665000"/>
            </a:xfrm>
            <a:prstGeom prst="rect">
              <a:avLst/>
            </a:prstGeom>
            <a:solidFill>
              <a:srgbClr val="92D050"/>
            </a:solidFill>
            <a:ln w="9360">
              <a:solidFill>
                <a:srgbClr val="00B05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800" b="1" i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Jones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800" b="1" i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Smith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800" b="1" i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Curry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800" b="1" i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Lindsay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48" name="CustomShape 5"/>
            <p:cNvSpPr/>
            <p:nvPr/>
          </p:nvSpPr>
          <p:spPr>
            <a:xfrm>
              <a:off x="685800" y="3454560"/>
              <a:ext cx="2042280" cy="415800"/>
            </a:xfrm>
            <a:prstGeom prst="rect">
              <a:avLst/>
            </a:prstGeom>
            <a:solidFill>
              <a:srgbClr val="92D050"/>
            </a:solidFill>
            <a:ln w="9360">
              <a:solidFill>
                <a:srgbClr val="00B05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1" i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customer_name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49" name="CustomShape 6"/>
            <p:cNvSpPr/>
            <p:nvPr/>
          </p:nvSpPr>
          <p:spPr>
            <a:xfrm>
              <a:off x="2728800" y="3954240"/>
              <a:ext cx="2042280" cy="1665000"/>
            </a:xfrm>
            <a:prstGeom prst="rect">
              <a:avLst/>
            </a:prstGeom>
            <a:solidFill>
              <a:srgbClr val="92D050"/>
            </a:solidFill>
            <a:ln w="9360">
              <a:solidFill>
                <a:srgbClr val="00B05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Main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North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North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Park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50" name="CustomShape 7"/>
            <p:cNvSpPr/>
            <p:nvPr/>
          </p:nvSpPr>
          <p:spPr>
            <a:xfrm>
              <a:off x="2728800" y="3454560"/>
              <a:ext cx="2042280" cy="415800"/>
            </a:xfrm>
            <a:prstGeom prst="rect">
              <a:avLst/>
            </a:prstGeom>
            <a:solidFill>
              <a:srgbClr val="92D050"/>
            </a:solidFill>
            <a:ln w="9360">
              <a:solidFill>
                <a:srgbClr val="00B05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1" i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customer_street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51" name="CustomShape 8"/>
            <p:cNvSpPr/>
            <p:nvPr/>
          </p:nvSpPr>
          <p:spPr>
            <a:xfrm>
              <a:off x="4771440" y="3954240"/>
              <a:ext cx="2042280" cy="1665000"/>
            </a:xfrm>
            <a:prstGeom prst="rect">
              <a:avLst/>
            </a:prstGeom>
            <a:solidFill>
              <a:srgbClr val="92D050"/>
            </a:solidFill>
            <a:ln w="9360">
              <a:solidFill>
                <a:srgbClr val="00B05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Harrison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Rye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Rye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Pittsfield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52" name="CustomShape 9"/>
            <p:cNvSpPr/>
            <p:nvPr/>
          </p:nvSpPr>
          <p:spPr>
            <a:xfrm>
              <a:off x="4771440" y="3454560"/>
              <a:ext cx="2042280" cy="415800"/>
            </a:xfrm>
            <a:prstGeom prst="rect">
              <a:avLst/>
            </a:prstGeom>
            <a:solidFill>
              <a:srgbClr val="92D050"/>
            </a:solidFill>
            <a:ln w="9360">
              <a:solidFill>
                <a:srgbClr val="00B05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customer_city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53" name="CustomShape 10"/>
            <p:cNvSpPr/>
            <p:nvPr/>
          </p:nvSpPr>
          <p:spPr>
            <a:xfrm>
              <a:off x="3134160" y="5637600"/>
              <a:ext cx="13863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  <a:spcBef>
                  <a:spcPts val="901"/>
                </a:spcBef>
              </a:pPr>
              <a:r>
                <a:rPr lang="en-US" sz="1800" b="1" i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customer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54" name="CustomShape 11"/>
            <p:cNvSpPr/>
            <p:nvPr/>
          </p:nvSpPr>
          <p:spPr>
            <a:xfrm>
              <a:off x="6738840" y="2819520"/>
              <a:ext cx="1808280" cy="638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attributes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(or columns)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55" name="Line 12"/>
            <p:cNvSpPr/>
            <p:nvPr/>
          </p:nvSpPr>
          <p:spPr>
            <a:xfrm flipH="1">
              <a:off x="1840320" y="3084840"/>
              <a:ext cx="5046120" cy="341640"/>
            </a:xfrm>
            <a:prstGeom prst="line">
              <a:avLst/>
            </a:prstGeom>
            <a:ln w="936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" name="Line 13"/>
            <p:cNvSpPr/>
            <p:nvPr/>
          </p:nvSpPr>
          <p:spPr>
            <a:xfrm flipH="1">
              <a:off x="3918240" y="3072600"/>
              <a:ext cx="2981160" cy="353880"/>
            </a:xfrm>
            <a:prstGeom prst="line">
              <a:avLst/>
            </a:prstGeom>
            <a:ln w="936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" name="Line 14"/>
            <p:cNvSpPr/>
            <p:nvPr/>
          </p:nvSpPr>
          <p:spPr>
            <a:xfrm flipH="1">
              <a:off x="5927760" y="3072600"/>
              <a:ext cx="984600" cy="353880"/>
            </a:xfrm>
            <a:prstGeom prst="line">
              <a:avLst/>
            </a:prstGeom>
            <a:ln w="936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" name="CustomShape 15"/>
            <p:cNvSpPr/>
            <p:nvPr/>
          </p:nvSpPr>
          <p:spPr>
            <a:xfrm>
              <a:off x="7074360" y="4351320"/>
              <a:ext cx="1355760" cy="638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tuples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2600"/>
                  </a:solidFill>
                  <a:latin typeface="Franklin Gothic Book"/>
                  <a:ea typeface="DejaVu Sans"/>
                </a:rPr>
                <a:t>(or rows)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59" name="Line 16"/>
            <p:cNvSpPr/>
            <p:nvPr/>
          </p:nvSpPr>
          <p:spPr>
            <a:xfrm flipH="1" flipV="1">
              <a:off x="6832800" y="4313160"/>
              <a:ext cx="430920" cy="241200"/>
            </a:xfrm>
            <a:prstGeom prst="line">
              <a:avLst/>
            </a:prstGeom>
            <a:ln w="936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" name="Line 17"/>
            <p:cNvSpPr/>
            <p:nvPr/>
          </p:nvSpPr>
          <p:spPr>
            <a:xfrm flipH="1">
              <a:off x="6818040" y="4552560"/>
              <a:ext cx="430920" cy="1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" name="Line 18"/>
            <p:cNvSpPr/>
            <p:nvPr/>
          </p:nvSpPr>
          <p:spPr>
            <a:xfrm flipH="1">
              <a:off x="6805080" y="4564800"/>
              <a:ext cx="456840" cy="341640"/>
            </a:xfrm>
            <a:prstGeom prst="line">
              <a:avLst/>
            </a:prstGeom>
            <a:ln w="936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" name="Line 19"/>
            <p:cNvSpPr/>
            <p:nvPr/>
          </p:nvSpPr>
          <p:spPr>
            <a:xfrm flipH="1">
              <a:off x="6818040" y="4575240"/>
              <a:ext cx="443880" cy="606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CustomShape 1"/>
          <p:cNvSpPr/>
          <p:nvPr/>
        </p:nvSpPr>
        <p:spPr>
          <a:xfrm>
            <a:off x="457200" y="277920"/>
            <a:ext cx="822888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002600"/>
                </a:solidFill>
                <a:latin typeface="Constantia"/>
              </a:rPr>
              <a:t>Figure 2.24: The </a:t>
            </a:r>
            <a:r>
              <a:rPr lang="en-US" sz="4200" b="0" i="1" strike="noStrike" spc="-1">
                <a:solidFill>
                  <a:srgbClr val="002600"/>
                </a:solidFill>
                <a:latin typeface="Constantia"/>
              </a:rPr>
              <a:t>credit_info</a:t>
            </a:r>
            <a:r>
              <a:rPr lang="en-US" sz="4200" b="0" strike="noStrike" spc="-1">
                <a:solidFill>
                  <a:srgbClr val="002600"/>
                </a:solidFill>
                <a:latin typeface="Constantia"/>
              </a:rPr>
              <a:t> relation</a:t>
            </a:r>
            <a:endParaRPr lang="en-US" sz="4200" b="0" strike="noStrike" spc="-1">
              <a:latin typeface="Arial"/>
            </a:endParaRPr>
          </a:p>
        </p:txBody>
      </p:sp>
      <p:pic>
        <p:nvPicPr>
          <p:cNvPr id="685" name="Picture 3"/>
          <p:cNvPicPr/>
          <p:nvPr/>
        </p:nvPicPr>
        <p:blipFill>
          <a:blip r:embed="rId2"/>
          <a:srcRect l="410" t="24659" r="616" b="24659"/>
          <a:stretch/>
        </p:blipFill>
        <p:spPr>
          <a:xfrm>
            <a:off x="1133640" y="2028960"/>
            <a:ext cx="6881040" cy="2642400"/>
          </a:xfrm>
          <a:prstGeom prst="rect">
            <a:avLst/>
          </a:prstGeom>
          <a:ln w="38160">
            <a:solidFill>
              <a:schemeClr val="tx2"/>
            </a:solidFill>
            <a:miter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CustomShape 1"/>
          <p:cNvSpPr/>
          <p:nvPr/>
        </p:nvSpPr>
        <p:spPr>
          <a:xfrm>
            <a:off x="457200" y="277920"/>
            <a:ext cx="822888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002600"/>
                </a:solidFill>
                <a:latin typeface="Constantia"/>
              </a:rPr>
              <a:t>Figure 2.25</a:t>
            </a:r>
            <a:endParaRPr lang="en-US" sz="4200" b="0" strike="noStrike" spc="-1">
              <a:latin typeface="Arial"/>
            </a:endParaRPr>
          </a:p>
        </p:txBody>
      </p:sp>
      <p:pic>
        <p:nvPicPr>
          <p:cNvPr id="687" name="Picture 3"/>
          <p:cNvPicPr/>
          <p:nvPr/>
        </p:nvPicPr>
        <p:blipFill>
          <a:blip r:embed="rId2"/>
          <a:srcRect l="196" t="20407" r="591" b="20407"/>
          <a:stretch/>
        </p:blipFill>
        <p:spPr>
          <a:xfrm>
            <a:off x="3352680" y="3003480"/>
            <a:ext cx="4776120" cy="2135880"/>
          </a:xfrm>
          <a:prstGeom prst="rect">
            <a:avLst/>
          </a:prstGeom>
          <a:ln w="38160">
            <a:solidFill>
              <a:schemeClr val="tx2"/>
            </a:solidFill>
            <a:miter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CustomShape 1"/>
          <p:cNvSpPr/>
          <p:nvPr/>
        </p:nvSpPr>
        <p:spPr>
          <a:xfrm>
            <a:off x="457200" y="277920"/>
            <a:ext cx="822888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002600"/>
                </a:solidFill>
                <a:latin typeface="Constantia"/>
              </a:rPr>
              <a:t>Figure 2.26: The </a:t>
            </a:r>
            <a:r>
              <a:rPr lang="en-US" sz="4200" b="0" i="1" strike="noStrike" spc="-1">
                <a:solidFill>
                  <a:srgbClr val="002600"/>
                </a:solidFill>
                <a:latin typeface="Constantia"/>
              </a:rPr>
              <a:t>pt_works </a:t>
            </a:r>
            <a:r>
              <a:rPr lang="en-US" sz="4200" b="0" strike="noStrike" spc="-1">
                <a:solidFill>
                  <a:srgbClr val="002600"/>
                </a:solidFill>
                <a:latin typeface="Constantia"/>
              </a:rPr>
              <a:t>relation</a:t>
            </a:r>
            <a:endParaRPr lang="en-US" sz="4200" b="0" strike="noStrike" spc="-1">
              <a:latin typeface="Arial"/>
            </a:endParaRPr>
          </a:p>
        </p:txBody>
      </p:sp>
      <p:pic>
        <p:nvPicPr>
          <p:cNvPr id="689" name="Picture 3"/>
          <p:cNvPicPr/>
          <p:nvPr/>
        </p:nvPicPr>
        <p:blipFill>
          <a:blip r:embed="rId2"/>
          <a:srcRect l="450" t="5419" r="676" b="6325"/>
          <a:stretch/>
        </p:blipFill>
        <p:spPr>
          <a:xfrm>
            <a:off x="1666800" y="1214280"/>
            <a:ext cx="6252480" cy="4185360"/>
          </a:xfrm>
          <a:prstGeom prst="rect">
            <a:avLst/>
          </a:prstGeom>
          <a:ln w="38160">
            <a:solidFill>
              <a:schemeClr val="tx2"/>
            </a:solidFill>
            <a:miter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CustomShape 1"/>
          <p:cNvSpPr/>
          <p:nvPr/>
        </p:nvSpPr>
        <p:spPr>
          <a:xfrm>
            <a:off x="762120" y="457200"/>
            <a:ext cx="8076600" cy="60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002600"/>
                </a:solidFill>
                <a:latin typeface="Constantia"/>
              </a:rPr>
              <a:t>Figure 2.27</a:t>
            </a:r>
            <a:r>
              <a:t/>
            </a:r>
            <a:br/>
            <a:r>
              <a:rPr lang="en-US" sz="4200" b="0" strike="noStrike" spc="-1">
                <a:solidFill>
                  <a:srgbClr val="002600"/>
                </a:solidFill>
                <a:latin typeface="Constantia"/>
              </a:rPr>
              <a:t>The </a:t>
            </a:r>
            <a:r>
              <a:rPr lang="en-US" sz="4200" b="0" i="1" strike="noStrike" spc="-1">
                <a:solidFill>
                  <a:srgbClr val="002600"/>
                </a:solidFill>
                <a:latin typeface="Constantia"/>
              </a:rPr>
              <a:t>pt_works</a:t>
            </a:r>
            <a:r>
              <a:rPr lang="en-US" sz="4200" b="0" strike="noStrike" spc="-1">
                <a:solidFill>
                  <a:srgbClr val="002600"/>
                </a:solidFill>
                <a:latin typeface="Constantia"/>
              </a:rPr>
              <a:t> relation after regrouping</a:t>
            </a:r>
            <a:endParaRPr lang="en-US" sz="4200" b="0" strike="noStrike" spc="-1">
              <a:latin typeface="Arial"/>
            </a:endParaRPr>
          </a:p>
        </p:txBody>
      </p:sp>
      <p:pic>
        <p:nvPicPr>
          <p:cNvPr id="691" name="Picture 3"/>
          <p:cNvPicPr/>
          <p:nvPr/>
        </p:nvPicPr>
        <p:blipFill>
          <a:blip r:embed="rId2"/>
          <a:srcRect l="450" t="3588" r="672" b="3888"/>
          <a:stretch/>
        </p:blipFill>
        <p:spPr>
          <a:xfrm>
            <a:off x="1371600" y="1752480"/>
            <a:ext cx="6295320" cy="4417200"/>
          </a:xfrm>
          <a:prstGeom prst="rect">
            <a:avLst/>
          </a:prstGeom>
          <a:ln w="38160">
            <a:solidFill>
              <a:schemeClr val="tx2"/>
            </a:solidFill>
            <a:miter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CustomShape 1"/>
          <p:cNvSpPr/>
          <p:nvPr/>
        </p:nvSpPr>
        <p:spPr>
          <a:xfrm>
            <a:off x="457200" y="277920"/>
            <a:ext cx="822888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002600"/>
                </a:solidFill>
                <a:latin typeface="Constantia"/>
              </a:rPr>
              <a:t>Figure 2.28</a:t>
            </a:r>
            <a:endParaRPr lang="en-US" sz="4200" b="0" strike="noStrike" spc="-1">
              <a:latin typeface="Arial"/>
            </a:endParaRPr>
          </a:p>
        </p:txBody>
      </p:sp>
      <p:pic>
        <p:nvPicPr>
          <p:cNvPr id="693" name="Picture 3"/>
          <p:cNvPicPr/>
          <p:nvPr/>
        </p:nvPicPr>
        <p:blipFill>
          <a:blip r:embed="rId2"/>
          <a:srcRect l="436" t="22321" r="653" b="22897"/>
          <a:stretch/>
        </p:blipFill>
        <p:spPr>
          <a:xfrm>
            <a:off x="1295280" y="2085840"/>
            <a:ext cx="6500160" cy="2699640"/>
          </a:xfrm>
          <a:prstGeom prst="rect">
            <a:avLst/>
          </a:prstGeom>
          <a:ln w="38160">
            <a:solidFill>
              <a:schemeClr val="tx2"/>
            </a:solidFill>
            <a:miter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CustomShape 1"/>
          <p:cNvSpPr/>
          <p:nvPr/>
        </p:nvSpPr>
        <p:spPr>
          <a:xfrm>
            <a:off x="457200" y="277920"/>
            <a:ext cx="822888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002600"/>
                </a:solidFill>
                <a:latin typeface="Constantia"/>
              </a:rPr>
              <a:t>Figure 2.29</a:t>
            </a:r>
            <a:endParaRPr lang="en-US" sz="4200" b="0" strike="noStrike" spc="-1">
              <a:latin typeface="Arial"/>
            </a:endParaRPr>
          </a:p>
        </p:txBody>
      </p:sp>
      <p:pic>
        <p:nvPicPr>
          <p:cNvPr id="695" name="Picture 3"/>
          <p:cNvPicPr/>
          <p:nvPr/>
        </p:nvPicPr>
        <p:blipFill>
          <a:blip r:embed="rId2"/>
          <a:srcRect l="402" t="29945" r="805" b="29945"/>
          <a:stretch/>
        </p:blipFill>
        <p:spPr>
          <a:xfrm>
            <a:off x="1133640" y="1757520"/>
            <a:ext cx="7038360" cy="2142360"/>
          </a:xfrm>
          <a:prstGeom prst="rect">
            <a:avLst/>
          </a:prstGeom>
          <a:ln w="38160">
            <a:solidFill>
              <a:schemeClr val="tx2"/>
            </a:solidFill>
            <a:miter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CustomShape 1"/>
          <p:cNvSpPr/>
          <p:nvPr/>
        </p:nvSpPr>
        <p:spPr>
          <a:xfrm>
            <a:off x="762120" y="533520"/>
            <a:ext cx="8076600" cy="60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002600"/>
                </a:solidFill>
                <a:latin typeface="Constantia"/>
              </a:rPr>
              <a:t>Figure 2.30</a:t>
            </a:r>
            <a:r>
              <a:t/>
            </a:r>
            <a:br/>
            <a:r>
              <a:rPr lang="en-US" sz="4200" b="0" strike="noStrike" spc="-1">
                <a:solidFill>
                  <a:srgbClr val="002600"/>
                </a:solidFill>
                <a:latin typeface="Constantia"/>
              </a:rPr>
              <a:t>The </a:t>
            </a:r>
            <a:r>
              <a:rPr lang="en-US" sz="4200" b="0" i="1" strike="noStrike" spc="-1">
                <a:solidFill>
                  <a:srgbClr val="002600"/>
                </a:solidFill>
                <a:latin typeface="Constantia"/>
              </a:rPr>
              <a:t>employee</a:t>
            </a:r>
            <a:r>
              <a:rPr lang="en-US" sz="4200" b="0" strike="noStrike" spc="-1">
                <a:solidFill>
                  <a:srgbClr val="002600"/>
                </a:solidFill>
                <a:latin typeface="Constantia"/>
              </a:rPr>
              <a:t> and </a:t>
            </a:r>
            <a:r>
              <a:rPr lang="en-US" sz="4200" b="0" i="1" strike="noStrike" spc="-1">
                <a:solidFill>
                  <a:srgbClr val="002600"/>
                </a:solidFill>
                <a:latin typeface="Constantia"/>
              </a:rPr>
              <a:t>ft_works relations</a:t>
            </a:r>
            <a:endParaRPr lang="en-US" sz="4200" b="0" strike="noStrike" spc="-1">
              <a:latin typeface="Arial"/>
            </a:endParaRPr>
          </a:p>
        </p:txBody>
      </p:sp>
      <p:pic>
        <p:nvPicPr>
          <p:cNvPr id="697" name="Picture 3"/>
          <p:cNvPicPr/>
          <p:nvPr/>
        </p:nvPicPr>
        <p:blipFill>
          <a:blip r:embed="rId2"/>
          <a:srcRect l="388" t="1290" r="580" b="773"/>
          <a:stretch/>
        </p:blipFill>
        <p:spPr>
          <a:xfrm>
            <a:off x="1752480" y="1676520"/>
            <a:ext cx="6185880" cy="4587120"/>
          </a:xfrm>
          <a:prstGeom prst="rect">
            <a:avLst/>
          </a:prstGeom>
          <a:ln w="38160">
            <a:solidFill>
              <a:schemeClr val="tx2"/>
            </a:solidFill>
            <a:miter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CustomShape 1"/>
          <p:cNvSpPr/>
          <p:nvPr/>
        </p:nvSpPr>
        <p:spPr>
          <a:xfrm>
            <a:off x="457200" y="277920"/>
            <a:ext cx="822888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002600"/>
                </a:solidFill>
                <a:latin typeface="Constantia"/>
              </a:rPr>
              <a:t>Figure 2.31</a:t>
            </a:r>
            <a:endParaRPr lang="en-US" sz="4200" b="0" strike="noStrike" spc="-1">
              <a:latin typeface="Arial"/>
            </a:endParaRPr>
          </a:p>
        </p:txBody>
      </p:sp>
      <p:pic>
        <p:nvPicPr>
          <p:cNvPr id="699" name="Picture 3"/>
          <p:cNvPicPr/>
          <p:nvPr/>
        </p:nvPicPr>
        <p:blipFill>
          <a:blip r:embed="rId2"/>
          <a:srcRect l="388" t="37865" r="580" b="38638"/>
          <a:stretch/>
        </p:blipFill>
        <p:spPr>
          <a:xfrm>
            <a:off x="428760" y="2138400"/>
            <a:ext cx="8133480" cy="1447200"/>
          </a:xfrm>
          <a:prstGeom prst="rect">
            <a:avLst/>
          </a:prstGeom>
          <a:ln w="38160">
            <a:solidFill>
              <a:schemeClr val="tx2"/>
            </a:solidFill>
            <a:miter/>
          </a:ln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CustomShape 1"/>
          <p:cNvSpPr/>
          <p:nvPr/>
        </p:nvSpPr>
        <p:spPr>
          <a:xfrm>
            <a:off x="457200" y="277920"/>
            <a:ext cx="822888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002600"/>
                </a:solidFill>
                <a:latin typeface="Constantia"/>
              </a:rPr>
              <a:t>Figure 2.32</a:t>
            </a:r>
            <a:endParaRPr lang="en-US" sz="4200" b="0" strike="noStrike" spc="-1">
              <a:latin typeface="Arial"/>
            </a:endParaRPr>
          </a:p>
        </p:txBody>
      </p:sp>
      <p:pic>
        <p:nvPicPr>
          <p:cNvPr id="701" name="Picture 3"/>
          <p:cNvPicPr/>
          <p:nvPr/>
        </p:nvPicPr>
        <p:blipFill>
          <a:blip r:embed="rId2"/>
          <a:srcRect l="413" t="35911" r="620" b="36462"/>
          <a:stretch/>
        </p:blipFill>
        <p:spPr>
          <a:xfrm>
            <a:off x="1119240" y="1900080"/>
            <a:ext cx="7301880" cy="1528200"/>
          </a:xfrm>
          <a:prstGeom prst="rect">
            <a:avLst/>
          </a:prstGeom>
          <a:ln w="38160">
            <a:solidFill>
              <a:schemeClr val="tx2"/>
            </a:solidFill>
            <a:miter/>
          </a:ln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CustomShape 1"/>
          <p:cNvSpPr/>
          <p:nvPr/>
        </p:nvSpPr>
        <p:spPr>
          <a:xfrm>
            <a:off x="457200" y="277920"/>
            <a:ext cx="822888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002600"/>
                </a:solidFill>
                <a:latin typeface="Constantia"/>
              </a:rPr>
              <a:t>Figure 2.33</a:t>
            </a:r>
            <a:endParaRPr lang="en-US" sz="4200" b="0" strike="noStrike" spc="-1">
              <a:latin typeface="Arial"/>
            </a:endParaRPr>
          </a:p>
        </p:txBody>
      </p:sp>
      <p:pic>
        <p:nvPicPr>
          <p:cNvPr id="703" name="Picture 3"/>
          <p:cNvPicPr/>
          <p:nvPr/>
        </p:nvPicPr>
        <p:blipFill>
          <a:blip r:embed="rId2"/>
          <a:srcRect l="616" t="35542" r="410" b="35542"/>
          <a:stretch/>
        </p:blipFill>
        <p:spPr>
          <a:xfrm>
            <a:off x="961920" y="2774880"/>
            <a:ext cx="6895440" cy="1510560"/>
          </a:xfrm>
          <a:prstGeom prst="rect">
            <a:avLst/>
          </a:prstGeom>
          <a:ln w="38160">
            <a:solidFill>
              <a:schemeClr val="tx2"/>
            </a:solidFill>
            <a:miter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2600"/>
      </a:dk2>
      <a:lt2>
        <a:srgbClr val="FAFACC"/>
      </a:lt2>
      <a:accent1>
        <a:srgbClr val="CC9933"/>
      </a:accent1>
      <a:accent2>
        <a:srgbClr val="8F9967"/>
      </a:accent2>
      <a:accent3>
        <a:srgbClr val="AAACAA"/>
      </a:accent3>
      <a:accent4>
        <a:srgbClr val="D4D4D4"/>
      </a:accent4>
      <a:accent5>
        <a:srgbClr val="E2CAAD"/>
      </a:accent5>
      <a:accent6>
        <a:srgbClr val="818A5D"/>
      </a:accent6>
      <a:hlink>
        <a:srgbClr val="336600"/>
      </a:hlink>
      <a:folHlink>
        <a:srgbClr val="808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1956</TotalTime>
  <Words>2983</Words>
  <Application>LibreOffice/6.0.7.3$Linux_X86_64 LibreOffice_project/00m0$Build-3</Application>
  <PresentationFormat>On-screen Show (4:3)</PresentationFormat>
  <Paragraphs>1052</Paragraphs>
  <Slides>100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100</vt:i4>
      </vt:variant>
    </vt:vector>
  </HeadingPairs>
  <TitlesOfParts>
    <vt:vector size="103" baseType="lpstr">
      <vt:lpstr>Office Theme</vt:lpstr>
      <vt:lpstr>Office Theme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Slide 69</vt:lpstr>
      <vt:lpstr>Slide 70</vt:lpstr>
      <vt:lpstr>Slide 71</vt:lpstr>
      <vt:lpstr>Slide 72</vt:lpstr>
      <vt:lpstr>Slide 73</vt:lpstr>
      <vt:lpstr>Slide 74</vt:lpstr>
      <vt:lpstr>Slide 75</vt:lpstr>
      <vt:lpstr>Slide 76</vt:lpstr>
      <vt:lpstr>Slide 77</vt:lpstr>
      <vt:lpstr>Slide 78</vt:lpstr>
      <vt:lpstr>Slide 79</vt:lpstr>
      <vt:lpstr>Slide 80</vt:lpstr>
      <vt:lpstr>Slide 81</vt:lpstr>
      <vt:lpstr>Slide 82</vt:lpstr>
      <vt:lpstr>Slide 83</vt:lpstr>
      <vt:lpstr>Slide 84</vt:lpstr>
      <vt:lpstr>Slide 85</vt:lpstr>
      <vt:lpstr>Slide 86</vt:lpstr>
      <vt:lpstr>Slide 87</vt:lpstr>
      <vt:lpstr>Slide 88</vt:lpstr>
      <vt:lpstr>Slide 89</vt:lpstr>
      <vt:lpstr>Slide 90</vt:lpstr>
      <vt:lpstr>Slide 91</vt:lpstr>
      <vt:lpstr>Slide 92</vt:lpstr>
      <vt:lpstr>Slide 93</vt:lpstr>
      <vt:lpstr>Slide 94</vt:lpstr>
      <vt:lpstr>Slide 95</vt:lpstr>
      <vt:lpstr>Slide 96</vt:lpstr>
      <vt:lpstr>Slide 97</vt:lpstr>
      <vt:lpstr>Slide 98</vt:lpstr>
      <vt:lpstr>Slide 99</vt:lpstr>
      <vt:lpstr>Slide 100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subject/>
  <dc:creator>cse</dc:creator>
  <dc:description/>
  <cp:lastModifiedBy>CSE</cp:lastModifiedBy>
  <cp:revision>262</cp:revision>
  <dcterms:created xsi:type="dcterms:W3CDTF">2006-08-16T00:00:00Z</dcterms:created>
  <dcterms:modified xsi:type="dcterms:W3CDTF">2020-02-17T18:26:29Z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100</vt:i4>
  </property>
</Properties>
</file>