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60" r:id="rId2"/>
    <p:sldId id="263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80" r:id="rId15"/>
    <p:sldId id="277" r:id="rId16"/>
    <p:sldId id="278" r:id="rId17"/>
    <p:sldId id="279" r:id="rId18"/>
    <p:sldId id="281" r:id="rId19"/>
    <p:sldId id="282" r:id="rId20"/>
    <p:sldId id="283" r:id="rId21"/>
    <p:sldId id="287" r:id="rId22"/>
    <p:sldId id="288" r:id="rId23"/>
    <p:sldId id="284" r:id="rId24"/>
    <p:sldId id="286" r:id="rId25"/>
    <p:sldId id="292" r:id="rId26"/>
    <p:sldId id="294" r:id="rId27"/>
    <p:sldId id="293" r:id="rId28"/>
    <p:sldId id="289" r:id="rId29"/>
    <p:sldId id="291" r:id="rId30"/>
    <p:sldId id="296" r:id="rId31"/>
    <p:sldId id="295" r:id="rId32"/>
    <p:sldId id="298" r:id="rId3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914"/>
    <a:srgbClr val="000000"/>
    <a:srgbClr val="2A2A2A"/>
    <a:srgbClr val="242C38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8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1DC0B46-757F-44BB-95AF-987F986EA2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7C41FF-AA16-411D-9CB1-838D5265C4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C118B-43D9-47C4-B89F-522E8ED26995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5FC3B3-A112-4DDD-B394-264AE7E11A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D2FCD-991C-4472-8302-1AFF3BA143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9586D-7729-4C81-A458-8CE8FC8FC3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85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4280F-B93A-4E41-8C78-6770EDDAB1B1}" type="datetimeFigureOut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80CA8A-F83A-46AC-8A65-5580CB993B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73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802DD17-C7B9-446B-BD9B-1B3DD3E4D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61DE34D1-DF08-4094-88B3-9896328F1FB8}"/>
              </a:ext>
            </a:extLst>
          </p:cNvPr>
          <p:cNvGrpSpPr/>
          <p:nvPr userDrawn="1"/>
        </p:nvGrpSpPr>
        <p:grpSpPr>
          <a:xfrm>
            <a:off x="-10259" y="0"/>
            <a:ext cx="9916260" cy="6858000"/>
            <a:chOff x="-10259" y="0"/>
            <a:chExt cx="9916260" cy="6858000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7D4937DC-3E8C-41C9-8121-3C2C3107D35F}"/>
                </a:ext>
              </a:extLst>
            </p:cNvPr>
            <p:cNvGrpSpPr/>
            <p:nvPr userDrawn="1"/>
          </p:nvGrpSpPr>
          <p:grpSpPr>
            <a:xfrm>
              <a:off x="-10259" y="0"/>
              <a:ext cx="9916260" cy="6858000"/>
              <a:chOff x="-10259" y="0"/>
              <a:chExt cx="9916260" cy="6858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F0FDF38-394A-4B0D-AC6B-650014B542D9}"/>
                  </a:ext>
                </a:extLst>
              </p:cNvPr>
              <p:cNvGrpSpPr/>
              <p:nvPr userDrawn="1"/>
            </p:nvGrpSpPr>
            <p:grpSpPr>
              <a:xfrm>
                <a:off x="-10258" y="0"/>
                <a:ext cx="9906000" cy="6858000"/>
                <a:chOff x="-1" y="0"/>
                <a:chExt cx="9906000" cy="6858000"/>
              </a:xfrm>
            </p:grpSpPr>
            <p:sp>
              <p:nvSpPr>
                <p:cNvPr id="4" name="직각 삼각형 3">
                  <a:extLst>
                    <a:ext uri="{FF2B5EF4-FFF2-40B4-BE49-F238E27FC236}">
                      <a16:creationId xmlns:a16="http://schemas.microsoft.com/office/drawing/2014/main" id="{9C308093-4C56-4AD2-AEEB-97D8F92A4168}"/>
                    </a:ext>
                  </a:extLst>
                </p:cNvPr>
                <p:cNvSpPr/>
                <p:nvPr userDrawn="1"/>
              </p:nvSpPr>
              <p:spPr>
                <a:xfrm>
                  <a:off x="7555522" y="0"/>
                  <a:ext cx="2350477" cy="6858000"/>
                </a:xfrm>
                <a:prstGeom prst="rtTriangle">
                  <a:avLst/>
                </a:prstGeom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5" name="직사각형 4">
                  <a:extLst>
                    <a:ext uri="{FF2B5EF4-FFF2-40B4-BE49-F238E27FC236}">
                      <a16:creationId xmlns:a16="http://schemas.microsoft.com/office/drawing/2014/main" id="{7103EDE4-EF32-4F0C-A7ED-13BF57642A03}"/>
                    </a:ext>
                  </a:extLst>
                </p:cNvPr>
                <p:cNvSpPr/>
                <p:nvPr userDrawn="1"/>
              </p:nvSpPr>
              <p:spPr>
                <a:xfrm>
                  <a:off x="-1" y="0"/>
                  <a:ext cx="7555523" cy="6858000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4A05ABF5-7FAC-4CBE-9C36-119A13E0F872}"/>
                  </a:ext>
                </a:extLst>
              </p:cNvPr>
              <p:cNvGrpSpPr/>
              <p:nvPr userDrawn="1"/>
            </p:nvGrpSpPr>
            <p:grpSpPr>
              <a:xfrm>
                <a:off x="-10259" y="0"/>
                <a:ext cx="9916260" cy="6858000"/>
                <a:chOff x="-10259" y="0"/>
                <a:chExt cx="9916260" cy="6858000"/>
              </a:xfrm>
            </p:grpSpPr>
            <p:sp>
              <p:nvSpPr>
                <p:cNvPr id="19" name="직각 삼각형 18">
                  <a:extLst>
                    <a:ext uri="{FF2B5EF4-FFF2-40B4-BE49-F238E27FC236}">
                      <a16:creationId xmlns:a16="http://schemas.microsoft.com/office/drawing/2014/main" id="{E3B5EAB8-19E2-45B8-896A-428A607BCF20}"/>
                    </a:ext>
                  </a:extLst>
                </p:cNvPr>
                <p:cNvSpPr/>
                <p:nvPr userDrawn="1"/>
              </p:nvSpPr>
              <p:spPr>
                <a:xfrm flipV="1">
                  <a:off x="5193323" y="0"/>
                  <a:ext cx="4712678" cy="6858000"/>
                </a:xfrm>
                <a:prstGeom prst="rtTriangle">
                  <a:avLst/>
                </a:prstGeom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7660AF9E-3469-4D5A-BEC1-61BE605327C5}"/>
                    </a:ext>
                  </a:extLst>
                </p:cNvPr>
                <p:cNvSpPr/>
                <p:nvPr userDrawn="1"/>
              </p:nvSpPr>
              <p:spPr>
                <a:xfrm>
                  <a:off x="-10259" y="1500554"/>
                  <a:ext cx="5203581" cy="535744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  <a:alpha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F7FAD4C7-5AA3-41A0-9575-6945F51A9446}"/>
                </a:ext>
              </a:extLst>
            </p:cNvPr>
            <p:cNvSpPr/>
            <p:nvPr userDrawn="1"/>
          </p:nvSpPr>
          <p:spPr>
            <a:xfrm rot="5400000" flipH="1" flipV="1">
              <a:off x="199206" y="-209465"/>
              <a:ext cx="1500552" cy="1919482"/>
            </a:xfrm>
            <a:prstGeom prst="rtTriangle">
              <a:avLst/>
            </a:prstGeom>
            <a:solidFill>
              <a:schemeClr val="tx1">
                <a:lumMod val="95000"/>
                <a:lumOff val="5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제목 14">
            <a:extLst>
              <a:ext uri="{FF2B5EF4-FFF2-40B4-BE49-F238E27FC236}">
                <a16:creationId xmlns:a16="http://schemas.microsoft.com/office/drawing/2014/main" id="{AACD66DB-AAF3-481B-AFE5-01B2B968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46" y="2146179"/>
            <a:ext cx="5971595" cy="131331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ko-KR" altLang="en-US" sz="480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6" name="날짜 개체 틀 15">
            <a:extLst>
              <a:ext uri="{FF2B5EF4-FFF2-40B4-BE49-F238E27FC236}">
                <a16:creationId xmlns:a16="http://schemas.microsoft.com/office/drawing/2014/main" id="{140C873E-FD93-4BB5-B763-F298220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3733-2A04-43AC-9069-095AABD827F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CFE2A325-0966-4311-BC5A-2E54C30CB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1EED4CEF-4072-4E1A-98C3-A292F7C6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60538-4954-4026-9B7F-3782E40F6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49" y="3788409"/>
            <a:ext cx="5970588" cy="63341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부제목 스타일 편집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C2077D-4024-4428-BDB1-D8AD783B6502}"/>
              </a:ext>
            </a:extLst>
          </p:cNvPr>
          <p:cNvSpPr/>
          <p:nvPr userDrawn="1"/>
        </p:nvSpPr>
        <p:spPr>
          <a:xfrm>
            <a:off x="1909224" y="0"/>
            <a:ext cx="3284098" cy="1500554"/>
          </a:xfrm>
          <a:prstGeom prst="rect">
            <a:avLst/>
          </a:prstGeom>
          <a:solidFill>
            <a:schemeClr val="tx1">
              <a:lumMod val="95000"/>
              <a:lumOff val="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603E1F-D582-4F0A-806F-89423ABDB2F5}"/>
              </a:ext>
            </a:extLst>
          </p:cNvPr>
          <p:cNvSpPr/>
          <p:nvPr userDrawn="1"/>
        </p:nvSpPr>
        <p:spPr>
          <a:xfrm>
            <a:off x="361777" y="3623873"/>
            <a:ext cx="309489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61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AA95B-3C92-4CC4-B022-F453CD21672F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87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EFF80-1355-4FC9-B3BA-4CF802B4DBE6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13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BF9D4-CFBC-4E7E-A7B7-D23C4587913D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080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4A3D1-A1F2-4139-BC54-CF34B7806C3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51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D735-21A3-4E0F-96BD-E8FCEEEC387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1833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48545-CC05-44E6-858E-C1084D393C2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4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A0B0FAB9-EB58-42EC-9D1C-D672EAF07637}"/>
              </a:ext>
            </a:extLst>
          </p:cNvPr>
          <p:cNvGrpSpPr/>
          <p:nvPr userDrawn="1"/>
        </p:nvGrpSpPr>
        <p:grpSpPr>
          <a:xfrm>
            <a:off x="2714623" y="0"/>
            <a:ext cx="4468816" cy="6858000"/>
            <a:chOff x="2714623" y="0"/>
            <a:chExt cx="4468816" cy="6858000"/>
          </a:xfrm>
        </p:grpSpPr>
        <p:pic>
          <p:nvPicPr>
            <p:cNvPr id="5126" name="Picture 6" descr="black iPhone on top of laptop computer turned-on">
              <a:extLst>
                <a:ext uri="{FF2B5EF4-FFF2-40B4-BE49-F238E27FC236}">
                  <a16:creationId xmlns:a16="http://schemas.microsoft.com/office/drawing/2014/main" id="{025F8268-90D1-4638-849E-5850369C312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1013" y="0"/>
              <a:ext cx="4422426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DB27F25-F5CB-40BD-ADCB-E9BE8DDB3E22}"/>
                </a:ext>
              </a:extLst>
            </p:cNvPr>
            <p:cNvGrpSpPr/>
            <p:nvPr userDrawn="1"/>
          </p:nvGrpSpPr>
          <p:grpSpPr>
            <a:xfrm>
              <a:off x="2714623" y="0"/>
              <a:ext cx="4468815" cy="6858000"/>
              <a:chOff x="2714623" y="0"/>
              <a:chExt cx="4468815" cy="6858000"/>
            </a:xfrm>
          </p:grpSpPr>
          <p:sp>
            <p:nvSpPr>
              <p:cNvPr id="20" name="직각 삼각형 19">
                <a:extLst>
                  <a:ext uri="{FF2B5EF4-FFF2-40B4-BE49-F238E27FC236}">
                    <a16:creationId xmlns:a16="http://schemas.microsoft.com/office/drawing/2014/main" id="{C3D4059A-AFBC-4D6D-A083-34271A61CB0B}"/>
                  </a:ext>
                </a:extLst>
              </p:cNvPr>
              <p:cNvSpPr/>
              <p:nvPr userDrawn="1"/>
            </p:nvSpPr>
            <p:spPr>
              <a:xfrm>
                <a:off x="3281361" y="0"/>
                <a:ext cx="1178296" cy="685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직각 삼각형 21">
                <a:extLst>
                  <a:ext uri="{FF2B5EF4-FFF2-40B4-BE49-F238E27FC236}">
                    <a16:creationId xmlns:a16="http://schemas.microsoft.com/office/drawing/2014/main" id="{58E2B218-2F63-468A-87E8-2D2BEB4764E9}"/>
                  </a:ext>
                </a:extLst>
              </p:cNvPr>
              <p:cNvSpPr/>
              <p:nvPr userDrawn="1"/>
            </p:nvSpPr>
            <p:spPr>
              <a:xfrm flipH="1">
                <a:off x="5452695" y="0"/>
                <a:ext cx="1171942" cy="6858000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63AEDCBF-EBFE-49F0-889D-EF96FCE16AE9}"/>
                  </a:ext>
                </a:extLst>
              </p:cNvPr>
              <p:cNvSpPr/>
              <p:nvPr userDrawn="1"/>
            </p:nvSpPr>
            <p:spPr>
              <a:xfrm>
                <a:off x="6624638" y="0"/>
                <a:ext cx="5588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9B8F3930-0761-4693-99E1-D081505574B8}"/>
                  </a:ext>
                </a:extLst>
              </p:cNvPr>
              <p:cNvSpPr/>
              <p:nvPr userDrawn="1"/>
            </p:nvSpPr>
            <p:spPr>
              <a:xfrm>
                <a:off x="2714623" y="0"/>
                <a:ext cx="573092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9080DF8-65F7-47A6-BA06-E3B11CE86D44}"/>
              </a:ext>
            </a:extLst>
          </p:cNvPr>
          <p:cNvGrpSpPr/>
          <p:nvPr userDrawn="1"/>
        </p:nvGrpSpPr>
        <p:grpSpPr>
          <a:xfrm flipH="1">
            <a:off x="5635256" y="0"/>
            <a:ext cx="4270744" cy="6858000"/>
            <a:chOff x="0" y="0"/>
            <a:chExt cx="4270744" cy="6858000"/>
          </a:xfrm>
          <a:solidFill>
            <a:srgbClr val="010914"/>
          </a:solidFill>
        </p:grpSpPr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B0BA404C-714E-44B9-A2B0-33E4C8743EAA}"/>
                </a:ext>
              </a:extLst>
            </p:cNvPr>
            <p:cNvSpPr/>
            <p:nvPr userDrawn="1"/>
          </p:nvSpPr>
          <p:spPr>
            <a:xfrm>
              <a:off x="3092448" y="0"/>
              <a:ext cx="117829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958B30A-46E7-4FB8-B5F6-DCDB5586B6CD}"/>
                </a:ext>
              </a:extLst>
            </p:cNvPr>
            <p:cNvSpPr/>
            <p:nvPr userDrawn="1"/>
          </p:nvSpPr>
          <p:spPr>
            <a:xfrm>
              <a:off x="0" y="0"/>
              <a:ext cx="309244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3D13521-8285-4724-845D-B99780F43277}"/>
              </a:ext>
            </a:extLst>
          </p:cNvPr>
          <p:cNvGrpSpPr/>
          <p:nvPr userDrawn="1"/>
        </p:nvGrpSpPr>
        <p:grpSpPr>
          <a:xfrm>
            <a:off x="0" y="0"/>
            <a:ext cx="4270744" cy="6858000"/>
            <a:chOff x="0" y="0"/>
            <a:chExt cx="4270744" cy="6858000"/>
          </a:xfrm>
          <a:solidFill>
            <a:srgbClr val="010914"/>
          </a:solidFill>
        </p:grpSpPr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94BABCE2-8DD0-4BC7-98F2-DE897BEDCFB3}"/>
                </a:ext>
              </a:extLst>
            </p:cNvPr>
            <p:cNvSpPr/>
            <p:nvPr userDrawn="1"/>
          </p:nvSpPr>
          <p:spPr>
            <a:xfrm>
              <a:off x="3092448" y="0"/>
              <a:ext cx="1178296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301A3A5-39B8-4D6F-BB70-36256CC323A4}"/>
                </a:ext>
              </a:extLst>
            </p:cNvPr>
            <p:cNvSpPr/>
            <p:nvPr userDrawn="1"/>
          </p:nvSpPr>
          <p:spPr>
            <a:xfrm>
              <a:off x="0" y="0"/>
              <a:ext cx="3092448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2E2800C-25C0-47C3-A3F8-D4707DBC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65127"/>
            <a:ext cx="2600325" cy="132556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5198AAA-174A-465B-8B35-F64D33DE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F60F-87E4-44C9-937A-2F5DAE8C9CD0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33C26-E634-4928-8872-471F3469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C7DC9C-DB8E-4143-9631-F0052E022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D46E8-2B4C-4B75-A474-310A005EEE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87BF1EA-6780-4373-9894-71F1124DCA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10375" y="365127"/>
            <a:ext cx="2600325" cy="1325563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3EC9883-38CB-4E34-8DCA-7C770F5B51B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95300" y="1963738"/>
            <a:ext cx="2600325" cy="4256087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949A68C5-5D2D-4520-9290-53C5086A0B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10374" y="1963861"/>
            <a:ext cx="2600325" cy="4256087"/>
          </a:xfrm>
        </p:spPr>
        <p:txBody>
          <a:bodyPr/>
          <a:lstStyle>
            <a:lvl1pPr latinLnBrk="0"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 latinLnBrk="0"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 latinLnBrk="0"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 latinLnBrk="0"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 latinLnBrk="0">
              <a:lnSpc>
                <a:spcPct val="150000"/>
              </a:lnSpc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E81515DF-B964-45A4-A113-AF2EAF1719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92145" y="360973"/>
            <a:ext cx="2730500" cy="1329717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 algn="ctr"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 algn="ctr"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 algn="ctr"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 algn="ctr"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67321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과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BE64DA-3E80-4FE0-B33B-390D83E02013}"/>
              </a:ext>
            </a:extLst>
          </p:cNvPr>
          <p:cNvSpPr/>
          <p:nvPr userDrawn="1"/>
        </p:nvSpPr>
        <p:spPr>
          <a:xfrm>
            <a:off x="4671646" y="0"/>
            <a:ext cx="523435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4" descr="turned on laptop on table">
            <a:extLst>
              <a:ext uri="{FF2B5EF4-FFF2-40B4-BE49-F238E27FC236}">
                <a16:creationId xmlns:a16="http://schemas.microsoft.com/office/drawing/2014/main" id="{8C449C4B-6D82-4A5B-B030-12E7E22219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127" y="650631"/>
            <a:ext cx="4445392" cy="555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E7071F1-DD54-4E56-9C63-427B290B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7"/>
            <a:ext cx="3343275" cy="1325563"/>
          </a:xfr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F94E0E-9021-41E9-9559-C64095868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6E13-A669-46D1-ABF5-A8DC4150D623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D34D9-19B8-4BC5-9AA9-5682D813C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53114-25A1-43D8-BBBF-06FD48F34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7D46E8-2B4C-4B75-A474-310A005EEE8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91F9952E-E1B5-44BD-9320-1B03F5638C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1038" y="1885219"/>
            <a:ext cx="3343275" cy="4191000"/>
          </a:xfrm>
        </p:spPr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59050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364AF5-D870-9C45-EBE5-FC7F26C501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569" y="-1446"/>
            <a:ext cx="10281138" cy="685944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654774-965E-934A-22DE-3C801FD3616B}"/>
              </a:ext>
            </a:extLst>
          </p:cNvPr>
          <p:cNvSpPr/>
          <p:nvPr userDrawn="1"/>
        </p:nvSpPr>
        <p:spPr>
          <a:xfrm>
            <a:off x="9341826" y="-8676"/>
            <a:ext cx="748811" cy="686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1948B18A-43D8-9A7A-7CEE-E42BA2CC9C85}"/>
              </a:ext>
            </a:extLst>
          </p:cNvPr>
          <p:cNvSpPr/>
          <p:nvPr userDrawn="1"/>
        </p:nvSpPr>
        <p:spPr>
          <a:xfrm rot="10800000" flipV="1">
            <a:off x="7595087" y="1446"/>
            <a:ext cx="1746739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E09E68-4842-D6BD-6345-1876B0B57351}"/>
              </a:ext>
            </a:extLst>
          </p:cNvPr>
          <p:cNvSpPr/>
          <p:nvPr userDrawn="1"/>
        </p:nvSpPr>
        <p:spPr>
          <a:xfrm>
            <a:off x="2963741" y="0"/>
            <a:ext cx="742949" cy="6860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E09C7B65-D6D3-19D0-8B2B-F65A0F1FC9DF}"/>
              </a:ext>
            </a:extLst>
          </p:cNvPr>
          <p:cNvSpPr/>
          <p:nvPr userDrawn="1"/>
        </p:nvSpPr>
        <p:spPr>
          <a:xfrm flipV="1">
            <a:off x="3706690" y="-4338"/>
            <a:ext cx="1746739" cy="685800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A5932BB-BE5A-AD44-9AC7-E9019A6E3330}"/>
              </a:ext>
            </a:extLst>
          </p:cNvPr>
          <p:cNvSpPr/>
          <p:nvPr userDrawn="1"/>
        </p:nvSpPr>
        <p:spPr>
          <a:xfrm flipV="1">
            <a:off x="3054959" y="-8676"/>
            <a:ext cx="1746739" cy="6866676"/>
          </a:xfrm>
          <a:prstGeom prst="rtTriangle">
            <a:avLst/>
          </a:prstGeom>
          <a:solidFill>
            <a:srgbClr val="01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4FF45-3EFF-1659-F3AB-E31B39ADCCC6}"/>
              </a:ext>
            </a:extLst>
          </p:cNvPr>
          <p:cNvSpPr/>
          <p:nvPr userDrawn="1"/>
        </p:nvSpPr>
        <p:spPr>
          <a:xfrm>
            <a:off x="-187568" y="0"/>
            <a:ext cx="3247292" cy="6859446"/>
          </a:xfrm>
          <a:prstGeom prst="rect">
            <a:avLst/>
          </a:prstGeom>
          <a:solidFill>
            <a:srgbClr val="01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DAC55A-2BE0-585A-3DE5-31269CC12D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037" y="2649600"/>
            <a:ext cx="3155949" cy="1325563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 dirty="0"/>
              <a:t>마스터 제목</a:t>
            </a:r>
            <a:br>
              <a:rPr lang="en-US" altLang="ko-KR" dirty="0"/>
            </a:br>
            <a:r>
              <a:rPr lang="ko-KR" altLang="en-US" dirty="0"/>
              <a:t>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A6ECC72-FA8F-1F73-9FFD-7C370394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D9DC-7356-4E4E-BDA9-4260A237D568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90B08-E6DE-BF91-D72C-D5DF6154F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57FACF-57B8-6F3A-CB19-7A3250D1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207C35D8-676A-A8D0-78B9-5D9CC1CB2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95600"/>
            <a:ext cx="3155950" cy="768350"/>
          </a:xfrm>
        </p:spPr>
        <p:txBody>
          <a:bodyPr anchor="b"/>
          <a:lstStyle>
            <a:lvl1pPr marL="0" indent="0">
              <a:buNone/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>
              <a:defRPr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1E35774E-2572-B59E-499C-010F1ABE7624}"/>
              </a:ext>
            </a:extLst>
          </p:cNvPr>
          <p:cNvSpPr/>
          <p:nvPr userDrawn="1"/>
        </p:nvSpPr>
        <p:spPr>
          <a:xfrm rot="10800000" flipV="1">
            <a:off x="8337302" y="-4338"/>
            <a:ext cx="1753333" cy="6863784"/>
          </a:xfrm>
          <a:prstGeom prst="rtTriangle">
            <a:avLst/>
          </a:prstGeom>
          <a:solidFill>
            <a:srgbClr val="010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36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bg>
      <p:bgPr>
        <a:solidFill>
          <a:srgbClr val="0109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3987F-151A-EAB8-F65B-AD10CEF82E7F}"/>
              </a:ext>
            </a:extLst>
          </p:cNvPr>
          <p:cNvSpPr/>
          <p:nvPr userDrawn="1"/>
        </p:nvSpPr>
        <p:spPr>
          <a:xfrm>
            <a:off x="199292" y="486507"/>
            <a:ext cx="9507416" cy="6123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93AEBF-8E17-341F-A0F2-E66E347D0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47" y="705099"/>
            <a:ext cx="9097108" cy="619609"/>
          </a:xfrm>
        </p:spPr>
        <p:txBody>
          <a:bodyPr>
            <a:normAutofit/>
          </a:bodyPr>
          <a:lstStyle>
            <a:lvl1pPr>
              <a:defRPr sz="2800">
                <a:latin typeface="나눔스퀘어_ac Bold" panose="020B0600000101010101" pitchFamily="50" charset="-127"/>
                <a:ea typeface="나눔스퀘어_ac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3A21C4-FCE4-D393-CB71-026D8557D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0886-EDFF-487A-ADB8-D3A65342764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987DB50-0CA5-D445-299A-5B545F84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15B15F-CACF-6441-FFA3-513C4090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9B144F5A-2911-84FD-BED9-565DD9411F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4081" y="1543300"/>
            <a:ext cx="9097108" cy="460985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24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0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18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6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 marL="2057400" indent="-228600">
              <a:buFont typeface="Wingdings" panose="05000000000000000000" pitchFamily="2" charset="2"/>
              <a:buChar char="§"/>
              <a:defRPr sz="1600"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74BCF0BE-E9ED-FC84-C276-813501FA6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0025" y="141288"/>
            <a:ext cx="1798760" cy="233362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DEE60CD-2D65-9A39-6D89-224341E53B25}"/>
              </a:ext>
            </a:extLst>
          </p:cNvPr>
          <p:cNvGrpSpPr/>
          <p:nvPr userDrawn="1"/>
        </p:nvGrpSpPr>
        <p:grpSpPr>
          <a:xfrm>
            <a:off x="9224963" y="424626"/>
            <a:ext cx="375139" cy="560447"/>
            <a:chOff x="3281363" y="397242"/>
            <a:chExt cx="375139" cy="560447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EB21A84-FF7F-D9D1-4416-ED1A7B6FC413}"/>
                </a:ext>
              </a:extLst>
            </p:cNvPr>
            <p:cNvGrpSpPr/>
            <p:nvPr userDrawn="1"/>
          </p:nvGrpSpPr>
          <p:grpSpPr>
            <a:xfrm>
              <a:off x="3281363" y="581210"/>
              <a:ext cx="375138" cy="376479"/>
              <a:chOff x="3674088" y="691785"/>
              <a:chExt cx="375138" cy="376479"/>
            </a:xfrm>
          </p:grpSpPr>
          <p:sp>
            <p:nvSpPr>
              <p:cNvPr id="16" name="직각 삼각형 15">
                <a:extLst>
                  <a:ext uri="{FF2B5EF4-FFF2-40B4-BE49-F238E27FC236}">
                    <a16:creationId xmlns:a16="http://schemas.microsoft.com/office/drawing/2014/main" id="{FE8BDB2D-3011-90C8-8146-183412D86F62}"/>
                  </a:ext>
                </a:extLst>
              </p:cNvPr>
              <p:cNvSpPr/>
              <p:nvPr userDrawn="1"/>
            </p:nvSpPr>
            <p:spPr>
              <a:xfrm rot="5400000">
                <a:off x="3674088" y="691785"/>
                <a:ext cx="375138" cy="37513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각 삼각형 17">
                <a:extLst>
                  <a:ext uri="{FF2B5EF4-FFF2-40B4-BE49-F238E27FC236}">
                    <a16:creationId xmlns:a16="http://schemas.microsoft.com/office/drawing/2014/main" id="{F04B13F8-F0FE-AB91-DE14-EB8C7AA6E299}"/>
                  </a:ext>
                </a:extLst>
              </p:cNvPr>
              <p:cNvSpPr/>
              <p:nvPr userDrawn="1"/>
            </p:nvSpPr>
            <p:spPr>
              <a:xfrm rot="10800000">
                <a:off x="3674088" y="693126"/>
                <a:ext cx="375138" cy="375138"/>
              </a:xfrm>
              <a:prstGeom prst="rt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48FB634-A7AE-B9B6-81E3-AFAE0CF76AD2}"/>
                </a:ext>
              </a:extLst>
            </p:cNvPr>
            <p:cNvSpPr/>
            <p:nvPr userDrawn="1"/>
          </p:nvSpPr>
          <p:spPr>
            <a:xfrm>
              <a:off x="3281363" y="397242"/>
              <a:ext cx="375139" cy="37513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B131A64-4D0B-E7F2-DE20-FC0F137F1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55369" y="435800"/>
            <a:ext cx="157163" cy="192087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20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1pPr>
            <a:lvl2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2pPr>
            <a:lvl3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3pPr>
            <a:lvl4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4pPr>
            <a:lvl5pPr>
              <a:defRPr>
                <a:latin typeface="나눔스퀘어_ac Light" panose="020B0600000101010101" pitchFamily="50" charset="-127"/>
                <a:ea typeface="나눔스퀘어_ac Light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E70C-C7E5-456D-B34A-283CD57138B1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7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E19B6-4A62-46D1-9907-6D614A9C027C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29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45F4-97FF-42C3-BC39-6920EC9CD8B2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1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802B-1820-41BC-87CB-29109DBEC306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3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3C32B-02CA-486A-89FC-C7F39DDAB2B4}" type="datetime1">
              <a:rPr lang="ko-KR" altLang="en-US" smtClean="0"/>
              <a:t>2022-05-30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D46E8-2B4C-4B75-A474-310A005EEE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49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  <p:sldLayoutId id="2147483674" r:id="rId4"/>
    <p:sldLayoutId id="2147483675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D37AD-5FC7-432C-8E04-3B8B7FE4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시스템 분석 설계</a:t>
            </a:r>
            <a:br>
              <a:rPr lang="en-US" altLang="ko-KR" dirty="0"/>
            </a:br>
            <a:r>
              <a:rPr lang="ko-KR" altLang="en-US" dirty="0"/>
              <a:t>교과목 포트폴리오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E9857-8ACE-4FE7-B147-7BB3573CC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20214223</a:t>
            </a:r>
            <a:r>
              <a:rPr lang="ko-KR" altLang="en-US" dirty="0"/>
              <a:t> 김태욱</a:t>
            </a:r>
          </a:p>
        </p:txBody>
      </p:sp>
    </p:spTree>
    <p:extLst>
      <p:ext uri="{BB962C8B-B14F-4D97-AF65-F5344CB8AC3E}">
        <p14:creationId xmlns:p14="http://schemas.microsoft.com/office/powerpoint/2010/main" val="1388009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12F16-D148-CA52-5863-49BE1909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3805C1-7C15-9B1B-7E68-DF3F426849C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공학의 특성</a:t>
            </a:r>
            <a:endParaRPr lang="en-US" altLang="ko-KR" dirty="0"/>
          </a:p>
          <a:p>
            <a:pPr lvl="1"/>
            <a:r>
              <a:rPr lang="ko-KR" altLang="en-US" dirty="0"/>
              <a:t>제약 사항</a:t>
            </a:r>
            <a:r>
              <a:rPr lang="en-US" altLang="ko-KR" dirty="0"/>
              <a:t>: </a:t>
            </a:r>
            <a:r>
              <a:rPr lang="ko-KR" altLang="en-US" dirty="0"/>
              <a:t>정해진 기간</a:t>
            </a:r>
            <a:r>
              <a:rPr lang="en-US" altLang="ko-KR" dirty="0"/>
              <a:t>, </a:t>
            </a:r>
            <a:r>
              <a:rPr lang="ko-KR" altLang="en-US" dirty="0"/>
              <a:t>주어진 비용</a:t>
            </a:r>
            <a:endParaRPr lang="en-US" altLang="ko-KR" dirty="0"/>
          </a:p>
          <a:p>
            <a:pPr lvl="1">
              <a:buFont typeface="나눔스퀘어_ac Light" panose="020B0600000101010101" pitchFamily="50" charset="-127"/>
              <a:buChar char="→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과학적 지식을 활용하여 문제를 해결하는데 한정된 기간과 비용의 제약을 받음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소프트웨어 공학</a:t>
            </a:r>
            <a:endParaRPr lang="en-US" altLang="ko-KR" dirty="0"/>
          </a:p>
          <a:p>
            <a:pPr lvl="1">
              <a:buFont typeface="나눔스퀘어_ac Light" panose="020B0600000101010101" pitchFamily="50" charset="-127"/>
              <a:buChar char="→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 개발 과정에 공학적인 원리를 적용하여 소프트웨어를 개발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5BA6C2-8D6B-6621-1E5E-6D10D2E80E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DCEE1A99-5B73-C87E-6E7E-BA51C18F08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326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5B96-36A4-3A1E-7A2A-3E1235F1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생명주기 </a:t>
            </a:r>
            <a:r>
              <a:rPr lang="en-US" altLang="ko-KR" dirty="0"/>
              <a:t>(SDLC)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1EBB8-880B-709C-7565-F9EDEB0E31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계획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분석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설계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테스트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유지보수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E8C6E-DCCD-B544-638B-D1CB7646F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897DE3-DF1A-06B6-62A8-A60F9EB59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750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5B96-36A4-3A1E-7A2A-3E1235F1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생명주기 </a:t>
            </a:r>
            <a:r>
              <a:rPr lang="en-US" altLang="ko-KR" dirty="0"/>
              <a:t>(SDLC)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1EBB8-880B-709C-7565-F9EDEB0E31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계획</a:t>
            </a:r>
            <a:endParaRPr lang="en-US" altLang="ko-KR" dirty="0"/>
          </a:p>
          <a:p>
            <a:pPr lvl="1"/>
            <a:r>
              <a:rPr lang="ko-KR" altLang="en-US" dirty="0"/>
              <a:t>개발 비용 산정</a:t>
            </a:r>
            <a:endParaRPr lang="en-US" altLang="ko-KR" dirty="0"/>
          </a:p>
          <a:p>
            <a:pPr lvl="1"/>
            <a:r>
              <a:rPr lang="ko-KR" altLang="en-US" dirty="0"/>
              <a:t>일정 계획</a:t>
            </a:r>
            <a:endParaRPr lang="en-US" altLang="ko-KR" dirty="0"/>
          </a:p>
          <a:p>
            <a:pPr lvl="1"/>
            <a:r>
              <a:rPr lang="ko-KR" altLang="en-US" dirty="0"/>
              <a:t>위험 관리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ko-KR" altLang="en-US" dirty="0"/>
              <a:t>기존 시스템의 문제점 파악 → 새로운 요구사항 도출 → 다이어그램 작성</a:t>
            </a:r>
            <a:endParaRPr lang="en-US" altLang="ko-KR" dirty="0"/>
          </a:p>
          <a:p>
            <a:pPr lvl="1"/>
            <a:r>
              <a:rPr lang="ko-KR" altLang="en-US" dirty="0"/>
              <a:t>개발 방법론에 따른 표현 도구</a:t>
            </a:r>
            <a:endParaRPr lang="en-US" altLang="ko-KR" dirty="0"/>
          </a:p>
          <a:p>
            <a:pPr lvl="2"/>
            <a:r>
              <a:rPr lang="ko-KR" altLang="en-US" dirty="0"/>
              <a:t>구조적 방법론</a:t>
            </a:r>
            <a:r>
              <a:rPr lang="en-US" altLang="ko-KR" dirty="0"/>
              <a:t>: DFD(Data Flow Diagram), DD(Data Dictionary)</a:t>
            </a:r>
          </a:p>
          <a:p>
            <a:pPr lvl="2"/>
            <a:r>
              <a:rPr lang="ko-KR" altLang="en-US" dirty="0"/>
              <a:t>정보공학 방법론</a:t>
            </a:r>
            <a:r>
              <a:rPr lang="en-US" altLang="ko-KR" dirty="0"/>
              <a:t>: E-R </a:t>
            </a:r>
            <a:r>
              <a:rPr lang="ko-KR" altLang="en-US" dirty="0"/>
              <a:t>다이어그램</a:t>
            </a:r>
            <a:r>
              <a:rPr lang="en-US" altLang="ko-KR" dirty="0"/>
              <a:t>(Entity-Relationship)</a:t>
            </a:r>
          </a:p>
          <a:p>
            <a:pPr lvl="2"/>
            <a:r>
              <a:rPr lang="ko-KR" altLang="en-US" dirty="0"/>
              <a:t>객체지향 방법론</a:t>
            </a:r>
            <a:r>
              <a:rPr lang="en-US" altLang="ko-KR" dirty="0"/>
              <a:t>(OOP)</a:t>
            </a:r>
          </a:p>
          <a:p>
            <a:pPr lvl="1"/>
            <a:r>
              <a:rPr lang="ko-KR" altLang="en-US" dirty="0"/>
              <a:t>최종 산출물</a:t>
            </a:r>
            <a:r>
              <a:rPr lang="en-US" altLang="ko-KR" dirty="0"/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요구분석 명세서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2"/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E8C6E-DCCD-B544-638B-D1CB7646F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897DE3-DF1A-06B6-62A8-A60F9EB59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5B96-36A4-3A1E-7A2A-3E1235F1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생명주기 </a:t>
            </a:r>
            <a:r>
              <a:rPr lang="en-US" altLang="ko-KR" dirty="0"/>
              <a:t>(SDLC)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1EBB8-880B-709C-7565-F9EDEB0E31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설계</a:t>
            </a:r>
            <a:endParaRPr lang="en-US" altLang="ko-KR" dirty="0"/>
          </a:p>
          <a:p>
            <a:pPr lvl="1"/>
            <a:r>
              <a:rPr lang="ko-KR" altLang="en-US" dirty="0"/>
              <a:t>설계 원리</a:t>
            </a:r>
            <a:r>
              <a:rPr lang="en-US" altLang="ko-KR" dirty="0"/>
              <a:t>: </a:t>
            </a:r>
            <a:r>
              <a:rPr lang="ko-KR" altLang="en-US" dirty="0"/>
              <a:t>분할 정복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r>
              <a:rPr lang="en-US" altLang="ko-KR" dirty="0"/>
              <a:t>, </a:t>
            </a:r>
            <a:r>
              <a:rPr lang="ko-KR" altLang="en-US" dirty="0"/>
              <a:t>단계적 분해</a:t>
            </a:r>
            <a:r>
              <a:rPr lang="en-US" altLang="ko-KR" dirty="0"/>
              <a:t>, </a:t>
            </a:r>
            <a:r>
              <a:rPr lang="ko-KR" altLang="en-US" dirty="0"/>
              <a:t>모듈화</a:t>
            </a:r>
            <a:r>
              <a:rPr lang="en-US" altLang="ko-KR" dirty="0"/>
              <a:t>, </a:t>
            </a:r>
            <a:r>
              <a:rPr lang="ko-KR" altLang="en-US" dirty="0"/>
              <a:t>정보 은닉</a:t>
            </a:r>
            <a:endParaRPr lang="en-US" altLang="ko-KR" dirty="0"/>
          </a:p>
          <a:p>
            <a:pPr lvl="1"/>
            <a:r>
              <a:rPr lang="ko-KR" altLang="en-US" dirty="0"/>
              <a:t>소프트웨어 아키텍처</a:t>
            </a:r>
            <a:r>
              <a:rPr lang="en-US" altLang="ko-KR" dirty="0"/>
              <a:t>, </a:t>
            </a:r>
            <a:r>
              <a:rPr lang="ko-KR" altLang="en-US" dirty="0"/>
              <a:t>객체지향 설계</a:t>
            </a:r>
            <a:endParaRPr lang="en-US" altLang="ko-KR" dirty="0"/>
          </a:p>
          <a:p>
            <a:pPr lvl="1"/>
            <a:r>
              <a:rPr lang="ko-KR" altLang="en-US" dirty="0"/>
              <a:t>아키텍처 스타일</a:t>
            </a:r>
            <a:endParaRPr lang="en-US" altLang="ko-KR" dirty="0"/>
          </a:p>
          <a:p>
            <a:pPr lvl="1"/>
            <a:r>
              <a:rPr lang="en-US" altLang="ko-KR" dirty="0" err="1"/>
              <a:t>GoF</a:t>
            </a:r>
            <a:r>
              <a:rPr lang="ko-KR" altLang="en-US" dirty="0"/>
              <a:t>의 디자인 패턴</a:t>
            </a:r>
            <a:endParaRPr lang="en-US" altLang="ko-KR" dirty="0"/>
          </a:p>
          <a:p>
            <a:pPr lvl="1"/>
            <a:r>
              <a:rPr lang="ko-KR" altLang="en-US" dirty="0"/>
              <a:t>모듈 평가 기준</a:t>
            </a:r>
            <a:r>
              <a:rPr lang="en-US" altLang="ko-KR" dirty="0"/>
              <a:t>: </a:t>
            </a:r>
            <a:r>
              <a:rPr lang="ko-KR" altLang="en-US" dirty="0"/>
              <a:t>응집도와 결합도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실질적인 코딩</a:t>
            </a:r>
            <a:endParaRPr lang="en-US" altLang="ko-KR" dirty="0"/>
          </a:p>
          <a:p>
            <a:pPr lvl="1"/>
            <a:r>
              <a:rPr lang="ko-KR" altLang="en-US" dirty="0"/>
              <a:t>간략한 프로그래밍 언어의 역사</a:t>
            </a:r>
            <a:endParaRPr lang="en-US" altLang="ko-KR" dirty="0"/>
          </a:p>
          <a:p>
            <a:pPr lvl="1"/>
            <a:r>
              <a:rPr lang="ko-KR" altLang="en-US" dirty="0"/>
              <a:t>표준 코딩 규칙</a:t>
            </a:r>
            <a:endParaRPr lang="en-US" altLang="ko-KR" dirty="0"/>
          </a:p>
          <a:p>
            <a:pPr marL="457200" indent="-457200">
              <a:buFont typeface="+mj-lt"/>
              <a:buAutoNum type="arabicPeriod" startAt="3"/>
            </a:pPr>
            <a:r>
              <a:rPr lang="ko-KR" altLang="en-US" dirty="0"/>
              <a:t>테스트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E8C6E-DCCD-B544-638B-D1CB7646F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897DE3-DF1A-06B6-62A8-A60F9EB59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777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65B96-36A4-3A1E-7A2A-3E1235F1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 개발 생명주기 </a:t>
            </a:r>
            <a:r>
              <a:rPr lang="en-US" altLang="ko-KR" dirty="0"/>
              <a:t>(SDLC)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91EBB8-880B-709C-7565-F9EDEB0E31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ko-KR" altLang="en-US" dirty="0"/>
              <a:t>유지보수</a:t>
            </a:r>
            <a:endParaRPr lang="en-US" altLang="ko-KR" dirty="0"/>
          </a:p>
          <a:p>
            <a:pPr lvl="1"/>
            <a:r>
              <a:rPr lang="ko-KR" altLang="en-US" dirty="0"/>
              <a:t>수정 유지보수</a:t>
            </a:r>
            <a:endParaRPr lang="en-US" altLang="ko-KR" dirty="0"/>
          </a:p>
          <a:p>
            <a:pPr lvl="1"/>
            <a:r>
              <a:rPr lang="ko-KR" altLang="en-US" dirty="0"/>
              <a:t>적응 유지보수</a:t>
            </a:r>
            <a:endParaRPr lang="en-US" altLang="ko-KR" dirty="0"/>
          </a:p>
          <a:p>
            <a:pPr lvl="1"/>
            <a:r>
              <a:rPr lang="ko-KR" altLang="en-US" dirty="0"/>
              <a:t>기능보강 유지보수</a:t>
            </a:r>
            <a:endParaRPr lang="en-US" altLang="ko-KR" dirty="0"/>
          </a:p>
          <a:p>
            <a:pPr lvl="1"/>
            <a:r>
              <a:rPr lang="ko-KR" altLang="en-US" dirty="0"/>
              <a:t>예방 유지보수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5E8C6E-DCCD-B544-638B-D1CB7646F0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2897DE3-DF1A-06B6-62A8-A60F9EB59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552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2635C-3C7C-64B6-F6D0-D8F9831C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관리와 지식 체계의 </a:t>
            </a:r>
            <a:r>
              <a:rPr lang="en-US" altLang="ko-KR" dirty="0"/>
              <a:t>9</a:t>
            </a:r>
            <a:r>
              <a:rPr lang="ko-KR" altLang="en-US" dirty="0"/>
              <a:t>가지 관점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4B4A3E-984A-8737-5278-2F7B75286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프로젝트 관리</a:t>
            </a:r>
            <a:endParaRPr lang="en-US" altLang="ko-KR" dirty="0"/>
          </a:p>
          <a:p>
            <a:r>
              <a:rPr lang="ko-KR" altLang="en-US" dirty="0"/>
              <a:t>형상 관리</a:t>
            </a:r>
            <a:r>
              <a:rPr lang="en-US" altLang="ko-KR" dirty="0"/>
              <a:t>: </a:t>
            </a:r>
            <a:r>
              <a:rPr lang="ko-KR" altLang="en-US" dirty="0"/>
              <a:t>문서 관리를 중심으로</a:t>
            </a:r>
            <a:r>
              <a:rPr lang="en-US" altLang="ko-KR" dirty="0"/>
              <a:t>(</a:t>
            </a:r>
            <a:r>
              <a:rPr lang="ko-KR" altLang="en-US" dirty="0"/>
              <a:t>중간 산출물을 통한 관리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0" indent="0">
              <a:buNone/>
            </a:pPr>
            <a:r>
              <a:rPr lang="en-US" altLang="ko-KR" dirty="0"/>
              <a:t>PMBOK(Project</a:t>
            </a:r>
            <a:r>
              <a:rPr lang="ko-KR" altLang="en-US" dirty="0"/>
              <a:t> </a:t>
            </a:r>
            <a:r>
              <a:rPr lang="en-US" altLang="ko-KR" dirty="0"/>
              <a:t>Management Body of Knowledge)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통합</a:t>
            </a:r>
            <a:r>
              <a:rPr lang="ko-KR" altLang="en-US" sz="1800" dirty="0"/>
              <a:t>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</a:t>
            </a:r>
            <a:r>
              <a:rPr lang="ko-KR" altLang="en-US" sz="1800" dirty="0"/>
              <a:t>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일정</a:t>
            </a:r>
            <a:r>
              <a:rPr lang="ko-KR" altLang="en-US" sz="1800" dirty="0"/>
              <a:t>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비용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품질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인적자원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의사소통</a:t>
            </a:r>
            <a:r>
              <a:rPr lang="ko-KR" altLang="en-US" sz="1800" dirty="0"/>
              <a:t>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위험 관리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프로젝트 조달 관리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382806-07DE-8238-4223-98504A14D3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AE88560-C6C3-5542-F656-A5C7633D1A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819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FCB4B-0C82-CA2B-3A80-58B65234C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A9D17-E855-9B09-AA49-695D32E667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의미</a:t>
            </a:r>
            <a:endParaRPr lang="en-US" altLang="ko-KR" dirty="0"/>
          </a:p>
          <a:p>
            <a:r>
              <a:rPr lang="ko-KR" altLang="en-US" dirty="0"/>
              <a:t>일이 처리되는 과정 </a:t>
            </a:r>
            <a:r>
              <a:rPr lang="en-US" altLang="ko-KR" dirty="0"/>
              <a:t>or </a:t>
            </a:r>
            <a:r>
              <a:rPr lang="ko-KR" altLang="en-US" dirty="0"/>
              <a:t>공정</a:t>
            </a:r>
            <a:endParaRPr lang="en-US" altLang="ko-KR" dirty="0"/>
          </a:p>
          <a:p>
            <a:r>
              <a:rPr lang="ko-KR" altLang="en-US" dirty="0"/>
              <a:t>주어진 일을 해결하기 위한 목적으로 수행되는 일련의 절차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노하우 전달</a:t>
            </a:r>
            <a:endParaRPr lang="en-US" altLang="ko-KR" dirty="0"/>
          </a:p>
          <a:p>
            <a:r>
              <a:rPr lang="ko-KR" altLang="en-US" b="1" dirty="0"/>
              <a:t>가이드 역할</a:t>
            </a:r>
            <a:endParaRPr lang="en-US" altLang="ko-KR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B32DFF-DBDE-03AD-F69D-46B089408F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B30A3E4-5CFA-D6DE-5D00-A9455E748A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362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B8A0-B7FA-2BA2-4F94-5C47DA7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657E2-4415-C66F-FAE3-95F7FE7AE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정의</a:t>
            </a:r>
            <a:endParaRPr lang="en-US" altLang="ko-KR" dirty="0"/>
          </a:p>
          <a:p>
            <a:r>
              <a:rPr lang="en-US" altLang="ko-KR" dirty="0"/>
              <a:t>S/W</a:t>
            </a:r>
            <a:r>
              <a:rPr lang="ko-KR" altLang="en-US" dirty="0"/>
              <a:t>를 어떻게 개발할 것인가에 대한 전체적인 흐름을 체계화한 개념</a:t>
            </a:r>
            <a:endParaRPr lang="en-US" altLang="ko-KR" dirty="0"/>
          </a:p>
          <a:p>
            <a:r>
              <a:rPr lang="ko-KR" altLang="en-US" dirty="0"/>
              <a:t>순차적 단계로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소프트웨어 개발의 전 과정을 </a:t>
            </a:r>
            <a:r>
              <a:rPr lang="ko-KR" altLang="en-US" u="sng" dirty="0"/>
              <a:t>하나의 프로세스로 정의</a:t>
            </a:r>
            <a:endParaRPr lang="en-US" altLang="ko-KR" u="sng" dirty="0"/>
          </a:p>
          <a:p>
            <a:r>
              <a:rPr lang="ko-KR" altLang="en-US" dirty="0"/>
              <a:t>주어진 예산과 자원으로 개발</a:t>
            </a:r>
            <a:r>
              <a:rPr lang="en-US" altLang="ko-KR" dirty="0"/>
              <a:t>, </a:t>
            </a:r>
            <a:r>
              <a:rPr lang="ko-KR" altLang="en-US" dirty="0"/>
              <a:t>관리하는 방법을 구체적으로 정의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C4572-1434-4C49-7583-4D337C75A3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0E8FB2-9ABF-4039-56D1-094966C2B2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52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B8A0-B7FA-2BA2-4F94-5C47DA7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모델의 종류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657E2-4415-C66F-FAE3-95F7FE7AE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주먹구구식 모델</a:t>
            </a:r>
            <a:endParaRPr lang="en-US" altLang="ko-KR" dirty="0"/>
          </a:p>
          <a:p>
            <a:r>
              <a:rPr lang="ko-KR" altLang="en-US" dirty="0"/>
              <a:t>정확한 앞뒤 계산 없이 일을 대충 처리할 때</a:t>
            </a:r>
            <a:endParaRPr lang="en-US" altLang="ko-KR" dirty="0"/>
          </a:p>
          <a:p>
            <a:r>
              <a:rPr lang="ko-KR" altLang="en-US" dirty="0"/>
              <a:t>요구 분석 명세서나 설계 단계 없이 간단한 기능만 정리하여 개발하는 형태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개발 순서나 단계별로 문서화된 산출물이 없어 유지 보수가 어려움</a:t>
            </a:r>
            <a:endParaRPr lang="en-US" altLang="ko-KR" dirty="0"/>
          </a:p>
          <a:p>
            <a:r>
              <a:rPr lang="ko-KR" altLang="en-US" dirty="0"/>
              <a:t>프로젝트 전체 범위를 알 수 없음</a:t>
            </a:r>
            <a:r>
              <a:rPr lang="en-US" altLang="ko-KR" dirty="0"/>
              <a:t>, </a:t>
            </a:r>
            <a:r>
              <a:rPr lang="ko-KR" altLang="en-US" dirty="0"/>
              <a:t>좋은 아키텍처를 만들 수 없음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C4572-1434-4C49-7583-4D337C75A3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0E8FB2-9ABF-4039-56D1-094966C2B2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074" name="Picture 2" descr="24.소프트웨어 개발 프로세스">
            <a:extLst>
              <a:ext uri="{FF2B5EF4-FFF2-40B4-BE49-F238E27FC236}">
                <a16:creationId xmlns:a16="http://schemas.microsoft.com/office/drawing/2014/main" id="{CDD8BC9C-0D0E-5643-EC0D-F3D53AB8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813" y="5028951"/>
            <a:ext cx="50482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86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B8A0-B7FA-2BA2-4F94-5C47DA7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모델의 종류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657E2-4415-C66F-FAE3-95F7FE7AE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선형 순차적 모델</a:t>
            </a:r>
            <a:r>
              <a:rPr lang="en-US" altLang="ko-KR" dirty="0"/>
              <a:t> (</a:t>
            </a:r>
            <a:r>
              <a:rPr lang="ko-KR" altLang="en-US" dirty="0"/>
              <a:t>폭포수 모델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관리의 용이</a:t>
            </a:r>
            <a:r>
              <a:rPr lang="en-US" altLang="ko-KR" dirty="0"/>
              <a:t>, </a:t>
            </a:r>
            <a:r>
              <a:rPr lang="ko-KR" altLang="en-US" dirty="0"/>
              <a:t>체계적인 문서화</a:t>
            </a:r>
            <a:endParaRPr lang="en-US" altLang="ko-KR" dirty="0"/>
          </a:p>
          <a:p>
            <a:r>
              <a:rPr lang="ko-KR" altLang="en-US" dirty="0"/>
              <a:t>요구사항의 변화가 적은 프로젝트에 적합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/>
              <a:t>각 단계는 앞 단계가 완료되어야 수행 가능</a:t>
            </a:r>
            <a:endParaRPr lang="en-US" altLang="ko-KR" dirty="0"/>
          </a:p>
          <a:p>
            <a:r>
              <a:rPr lang="ko-KR" altLang="en-US" dirty="0"/>
              <a:t>각 단계의 결과물이 완벽한 수준으로 작성되어야 다음 단계의 오류를 넘기지 않음</a:t>
            </a:r>
            <a:endParaRPr lang="en-US" altLang="ko-KR" dirty="0"/>
          </a:p>
          <a:p>
            <a:r>
              <a:rPr lang="ko-KR" altLang="en-US" dirty="0"/>
              <a:t>사용자가 중간에 가시적인 변화를 볼 수 없음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C4572-1434-4C49-7583-4D337C75A3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0E8FB2-9ABF-4039-56D1-094966C2B2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68D13DA-6478-7A8A-65B6-FBB80E043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95" y="1401920"/>
            <a:ext cx="3716337" cy="137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2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E74E2-8303-488F-AFA6-601DDC2C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3600" dirty="0"/>
              <a:t>Contents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EE534-C578-4FE1-ABA9-A4D3AD11CF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t">
            <a:normAutofit/>
          </a:bodyPr>
          <a:lstStyle/>
          <a:p>
            <a:pPr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소프트웨어 공학</a:t>
            </a:r>
            <a:endParaRPr lang="en-US" altLang="ko-KR" sz="2400" dirty="0"/>
          </a:p>
          <a:p>
            <a:pPr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깃과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깃허브</a:t>
            </a:r>
            <a:endParaRPr lang="en-US" altLang="ko-KR" sz="2400" dirty="0"/>
          </a:p>
          <a:p>
            <a:pPr latinLnBrk="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ko-KR" altLang="en-US" sz="2400" dirty="0"/>
              <a:t>안드로이드 스튜디오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2536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0B8A0-B7FA-2BA2-4F94-5C47DA71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프로세스 모델의 종류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5657E2-4415-C66F-FAE3-95F7FE7AE7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V</a:t>
            </a:r>
            <a:r>
              <a:rPr lang="ko-KR" altLang="en-US" dirty="0"/>
              <a:t>모델</a:t>
            </a:r>
            <a:endParaRPr lang="en-US" altLang="ko-KR" dirty="0"/>
          </a:p>
          <a:p>
            <a:r>
              <a:rPr lang="ko-KR" altLang="en-US" dirty="0"/>
              <a:t>폭포수 </a:t>
            </a:r>
            <a:r>
              <a:rPr lang="en-US" altLang="ko-KR" dirty="0"/>
              <a:t>+ </a:t>
            </a:r>
            <a:r>
              <a:rPr lang="ko-KR" altLang="en-US" dirty="0"/>
              <a:t>테스트 단계 추가 확장</a:t>
            </a:r>
            <a:endParaRPr lang="en-US" altLang="ko-KR" dirty="0"/>
          </a:p>
          <a:p>
            <a:r>
              <a:rPr lang="ko-KR" altLang="en-US" dirty="0"/>
              <a:t>산출물 중심</a:t>
            </a:r>
            <a:r>
              <a:rPr lang="en-US" altLang="ko-KR" dirty="0"/>
              <a:t>(</a:t>
            </a:r>
            <a:r>
              <a:rPr lang="ko-KR" altLang="en-US" dirty="0"/>
              <a:t>폭포수</a:t>
            </a:r>
            <a:r>
              <a:rPr lang="en-US" altLang="ko-KR" dirty="0"/>
              <a:t>) vs </a:t>
            </a:r>
            <a:r>
              <a:rPr lang="ko-KR" altLang="en-US" dirty="0"/>
              <a:t>각 개발 단계를 검증하는데 초점 </a:t>
            </a:r>
            <a:r>
              <a:rPr lang="en-US" altLang="ko-KR" dirty="0"/>
              <a:t>(V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4C4572-1434-4C49-7583-4D337C75A3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F0E8FB2-9ABF-4039-56D1-094966C2B2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39463A-68E5-B10B-1175-E927BFAE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5" y="3486882"/>
            <a:ext cx="4179277" cy="22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90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29A5F-EEBD-E7B4-4D0D-150C2256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31ECA-9091-9838-D90E-7230B59DFF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대량 생산에 앞서 미리 제작해보는 원형 또는 시제품</a:t>
            </a:r>
            <a:r>
              <a:rPr lang="en-US" altLang="ko-KR" dirty="0"/>
              <a:t>, </a:t>
            </a:r>
            <a:r>
              <a:rPr lang="ko-KR" altLang="en-US" dirty="0"/>
              <a:t>제작물의 모형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사용자의 요구를 받아 모형을 만들고 이를 통해 사용자와 의사소통 하는 도구로 활용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26115-9C28-7178-E72D-AF3FEA4A95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87160D-D01E-A9F1-44BF-8A87C55F8A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513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17184-42B1-F1DB-7342-8F9C6743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프로토타입 개발 생명주기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23A98-FD5E-A790-EAC7-9C5A3BE1C6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요구 사항 정의 및 분석 단계에서 개발 진행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요구 수정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빠른 설계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프로토타입 개발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고객 평가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프로토타입 조정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구현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r>
              <a:rPr lang="ko-KR" altLang="en-US" dirty="0"/>
              <a:t>이후 다음 프로세스 모델 진행 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설계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…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D6BA3-DB80-4659-4E9A-A3B6D8C65A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DA457-18F2-C04E-4566-21272494F3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6154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AE88-3D51-70D9-14A2-D9B630829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깃과</a:t>
            </a:r>
            <a:br>
              <a:rPr lang="en-US" altLang="ko-KR" dirty="0"/>
            </a:b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2F76D-7ADB-9DFF-8818-18E23B493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2409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C3F0-DD9C-E362-1C4E-41FBB88D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깃</a:t>
            </a:r>
            <a:r>
              <a:rPr lang="en-US" altLang="ko-KR" dirty="0"/>
              <a:t>? </a:t>
            </a:r>
            <a:r>
              <a:rPr lang="ko-KR" altLang="en-US" dirty="0" err="1"/>
              <a:t>깃허브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D3F0-6293-1850-7657-13D62732CA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깃</a:t>
            </a:r>
            <a:r>
              <a:rPr lang="en-US" altLang="ko-KR" dirty="0"/>
              <a:t>(Git)</a:t>
            </a:r>
          </a:p>
          <a:p>
            <a:r>
              <a:rPr lang="ko-KR" altLang="en-US" dirty="0"/>
              <a:t>분산 버전 제어 </a:t>
            </a:r>
            <a:r>
              <a:rPr lang="en-US" altLang="ko-KR" dirty="0"/>
              <a:t>SW(Version Control System)</a:t>
            </a:r>
          </a:p>
          <a:p>
            <a:r>
              <a:rPr lang="ko-KR" altLang="en-US" dirty="0"/>
              <a:t>파일이 변경되는 것을 기록하여 버전 이력을 추적</a:t>
            </a:r>
            <a:r>
              <a:rPr lang="en-US" altLang="ko-KR" dirty="0"/>
              <a:t>, </a:t>
            </a:r>
            <a:r>
              <a:rPr lang="ko-KR" altLang="en-US" dirty="0"/>
              <a:t>관리하는 시스템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깃허브</a:t>
            </a:r>
            <a:r>
              <a:rPr lang="en-US" altLang="ko-KR" dirty="0"/>
              <a:t>(GitHub)</a:t>
            </a:r>
          </a:p>
          <a:p>
            <a:r>
              <a:rPr lang="ko-KR" altLang="en-US" dirty="0"/>
              <a:t>깃을 위한 웹 저장소</a:t>
            </a:r>
            <a:endParaRPr lang="en-US" altLang="ko-KR" dirty="0"/>
          </a:p>
          <a:p>
            <a:r>
              <a:rPr lang="ko-KR" altLang="en-US" dirty="0"/>
              <a:t>개발자들의 커뮤니티 협의</a:t>
            </a:r>
            <a:r>
              <a:rPr lang="en-US" altLang="ko-KR" dirty="0"/>
              <a:t>(</a:t>
            </a:r>
            <a:r>
              <a:rPr lang="ko-KR" altLang="en-US" dirty="0"/>
              <a:t>협업</a:t>
            </a:r>
            <a:r>
              <a:rPr lang="en-US" altLang="ko-KR" dirty="0"/>
              <a:t>) </a:t>
            </a:r>
            <a:r>
              <a:rPr lang="ko-KR" altLang="en-US" dirty="0"/>
              <a:t>공간</a:t>
            </a:r>
            <a:endParaRPr lang="en-US" altLang="ko-KR" dirty="0"/>
          </a:p>
          <a:p>
            <a:pPr>
              <a:buFont typeface="나눔스퀘어_ac Light" panose="020B0600000101010101" pitchFamily="50" charset="-127"/>
              <a:buChar char="→"/>
            </a:pPr>
            <a:r>
              <a:rPr lang="ko-KR" altLang="en-US" dirty="0"/>
              <a:t>버전 관리를 위한 서버 저장소 및 프로젝트 개발을 위한 협업 관리 서비스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4D568-1870-A0B6-089C-5205F5DB48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깃과 깃허브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27B48-D9EB-4063-FD9B-02477BF5A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1836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C3F0-DD9C-E362-1C4E-41FBB88D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D3F0-6293-1850-7657-13D62732CA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Fork: </a:t>
            </a:r>
            <a:r>
              <a:rPr lang="ko-KR" altLang="en-US" dirty="0"/>
              <a:t>내 계정의 저장소에 다른 사람의 저장소를 복사하는 것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Upstream: </a:t>
            </a:r>
            <a:r>
              <a:rPr lang="ko-KR" altLang="en-US" dirty="0" err="1"/>
              <a:t>깃허브의</a:t>
            </a:r>
            <a:r>
              <a:rPr lang="ko-KR" altLang="en-US" dirty="0"/>
              <a:t> 모든 오픈 프로젝트 저장소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Origin: </a:t>
            </a:r>
            <a:r>
              <a:rPr lang="ko-KR" altLang="en-US" dirty="0"/>
              <a:t>나의 저장소</a:t>
            </a:r>
            <a:r>
              <a:rPr lang="en-US" altLang="ko-KR" dirty="0"/>
              <a:t>(</a:t>
            </a:r>
            <a:r>
              <a:rPr lang="ko-KR" altLang="en-US" dirty="0" err="1"/>
              <a:t>깃허브의</a:t>
            </a:r>
            <a:r>
              <a:rPr lang="ko-KR" altLang="en-US" dirty="0"/>
              <a:t> 내 계정에 있는 </a:t>
            </a:r>
            <a:r>
              <a:rPr lang="en-US" altLang="ko-KR" dirty="0"/>
              <a:t>fork</a:t>
            </a:r>
            <a:r>
              <a:rPr lang="ko-KR" altLang="en-US" dirty="0"/>
              <a:t>한 저장소도 포함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로컬 저장소</a:t>
            </a:r>
            <a:r>
              <a:rPr lang="en-US" altLang="ko-KR" dirty="0"/>
              <a:t>: PC</a:t>
            </a:r>
            <a:r>
              <a:rPr lang="ko-KR" altLang="en-US" dirty="0"/>
              <a:t>에 복사한 지역 저장소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Push: </a:t>
            </a:r>
            <a:r>
              <a:rPr lang="ko-KR" altLang="en-US" dirty="0"/>
              <a:t>로컬 저장소의 프로젝트를 오리진에 업데이트할 때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4D568-1870-A0B6-089C-5205F5DB48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27B48-D9EB-4063-FD9B-02477BF5A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2660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C3F0-DD9C-E362-1C4E-41FBB88D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D3F0-6293-1850-7657-13D62732CA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Fetch(Pull</a:t>
            </a:r>
            <a:r>
              <a:rPr lang="ko-KR" altLang="en-US" dirty="0"/>
              <a:t>이라고도 함</a:t>
            </a:r>
            <a:r>
              <a:rPr lang="en-US" altLang="ko-KR" dirty="0"/>
              <a:t>): </a:t>
            </a:r>
            <a:r>
              <a:rPr lang="ko-KR" altLang="en-US" dirty="0"/>
              <a:t>오리진에서 로컬 저장소로 가지고 올 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Fetch &amp; Merge: Upstream</a:t>
            </a:r>
            <a:r>
              <a:rPr lang="ko-KR" altLang="en-US" dirty="0"/>
              <a:t>에서 </a:t>
            </a:r>
            <a:r>
              <a:rPr lang="en-US" altLang="ko-KR" dirty="0"/>
              <a:t>origin</a:t>
            </a:r>
            <a:r>
              <a:rPr lang="ko-KR" altLang="en-US" dirty="0"/>
              <a:t>으로 끌어올 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Clone: </a:t>
            </a:r>
            <a:r>
              <a:rPr lang="ko-KR" altLang="en-US" dirty="0"/>
              <a:t>주인이 내 것인 저장소를 로컬 저장소에 끌어올 때 </a:t>
            </a:r>
            <a:r>
              <a:rPr lang="en-US" altLang="ko-KR" dirty="0"/>
              <a:t>(Fork</a:t>
            </a:r>
            <a:r>
              <a:rPr lang="ko-KR" altLang="en-US" dirty="0"/>
              <a:t>와 차이점은 소유자가 다른 사람의 것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4D568-1870-A0B6-089C-5205F5DB48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27B48-D9EB-4063-FD9B-02477BF5A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58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AC3F0-DD9C-E362-1C4E-41FBB88D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 소스 프로젝트 기여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D3F0-6293-1850-7657-13D62732CA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프로젝트의 </a:t>
            </a:r>
            <a:r>
              <a:rPr lang="ko-KR" altLang="en-US" dirty="0" err="1"/>
              <a:t>깃허브</a:t>
            </a:r>
            <a:r>
              <a:rPr lang="ko-KR" altLang="en-US" dirty="0"/>
              <a:t> 저장소를 포크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나의 </a:t>
            </a:r>
            <a:r>
              <a:rPr lang="en-US" altLang="ko-KR" dirty="0"/>
              <a:t>PC</a:t>
            </a:r>
            <a:r>
              <a:rPr lang="ko-KR" altLang="en-US" dirty="0"/>
              <a:t>에 복사</a:t>
            </a:r>
            <a:r>
              <a:rPr lang="en-US" altLang="ko-KR" dirty="0"/>
              <a:t>(Clone)</a:t>
            </a:r>
          </a:p>
          <a:p>
            <a:pPr lvl="1"/>
            <a:r>
              <a:rPr lang="ko-KR" altLang="en-US" dirty="0"/>
              <a:t>로컬 복사본에 변경 사항을 적용 또는 편집 뒤에 커밋하고 저장소애 </a:t>
            </a:r>
            <a:r>
              <a:rPr lang="en-US" altLang="ko-KR" dirty="0"/>
              <a:t>push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병합 요청</a:t>
            </a:r>
          </a:p>
          <a:p>
            <a:pPr lvl="1"/>
            <a:r>
              <a:rPr lang="ko-KR" altLang="en-US" dirty="0"/>
              <a:t>오픈 소스에 병합할 때 </a:t>
            </a:r>
            <a:r>
              <a:rPr lang="en-US" altLang="ko-KR" dirty="0"/>
              <a:t>Pull Request</a:t>
            </a:r>
            <a:r>
              <a:rPr lang="ko-KR" altLang="en-US" dirty="0"/>
              <a:t>를 통해 요청을 보내고 오픈 소스 원작자가 검토를 끝낸 후 그에 따라 병합 여부를 결정</a:t>
            </a:r>
          </a:p>
          <a:p>
            <a:pPr marL="457200" indent="-45720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4D568-1870-A0B6-089C-5205F5DB48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B27B48-D9EB-4063-FD9B-02477BF5A8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02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849CE-C88C-55F8-8B2E-A50A06683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안드로이드</a:t>
            </a:r>
            <a:br>
              <a:rPr lang="en-US" altLang="ko-KR" dirty="0"/>
            </a:br>
            <a:r>
              <a:rPr lang="ko-KR" altLang="en-US" dirty="0"/>
              <a:t>스튜디오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B10B1-3C62-D5E9-1E54-13F7F24640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9269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89BF0-3D75-8AFA-70D5-4B9DD260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7E6EA-DC5B-9880-7192-4B747EF5DC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앱 구동 중 메모리에 저장된 데이터는 모두 사라지기에 다음 번 실행 시 필요한 데이터를 저장해야 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안드로이드에서 지원하는 데이터 저장 방식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DBMS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SharedPreference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File system</a:t>
            </a:r>
          </a:p>
          <a:p>
            <a:r>
              <a:rPr lang="en-US" altLang="ko-KR" dirty="0"/>
              <a:t>SQLite</a:t>
            </a:r>
            <a:r>
              <a:rPr lang="ko-KR" altLang="en-US" dirty="0"/>
              <a:t>란 안드로이드 앱에서 데이터를 저장할 때 사용하는 관계형 데이터베이스 시스템으로 간편하게 사용 가능함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1B4D99-2ED2-0653-0B98-897AD2CAF9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안드로이드 스튜디오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AD038B-6704-FF85-0679-3EFA06387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1479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339A1-E654-761D-6807-F55B551D3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2651127"/>
            <a:ext cx="3155949" cy="1325563"/>
          </a:xfrm>
        </p:spPr>
        <p:txBody>
          <a:bodyPr/>
          <a:lstStyle/>
          <a:p>
            <a:r>
              <a:rPr lang="ko-KR" altLang="en-US" dirty="0"/>
              <a:t>소프트웨어</a:t>
            </a:r>
            <a:br>
              <a:rPr lang="en-US" altLang="ko-KR" dirty="0"/>
            </a:br>
            <a:r>
              <a:rPr lang="ko-KR" altLang="en-US" dirty="0"/>
              <a:t>공학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204AC-8862-05CC-238B-5471E793CE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1038" y="1693984"/>
            <a:ext cx="3155950" cy="768350"/>
          </a:xfrm>
        </p:spPr>
        <p:txBody>
          <a:bodyPr/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986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CBEDC-91E5-29FE-1CBF-29BD519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객체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DFF1D-D921-19CD-368F-3173AD0141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객체 생성 이벤트 때 </a:t>
            </a:r>
            <a:r>
              <a:rPr lang="en-US" altLang="ko-KR" dirty="0"/>
              <a:t>DB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ko-KR" altLang="en-US" dirty="0" err="1"/>
              <a:t>질의어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객체 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7606E-4914-C09A-4EA2-9E6D6093FE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안드로이드 스튜디오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AD4003-9AB6-2B68-DD7D-283E72F06B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3086E8-7BF3-2FCD-4723-435048CA2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24" y="2022596"/>
            <a:ext cx="6053138" cy="6244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3FB5A6-DF61-CECE-D859-7891D4CC0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4" y="3349094"/>
            <a:ext cx="5591175" cy="1619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386CE-9A1E-7A8B-C76A-8D59B4EFA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24" y="5651219"/>
            <a:ext cx="32099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377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CBEDC-91E5-29FE-1CBF-29BD5195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데이터베이스에 데이터 삽입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0DFF1D-D921-19CD-368F-3173AD0141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인텐트로 받아온 데이터를 </a:t>
            </a:r>
            <a:r>
              <a:rPr lang="en-US" altLang="ko-KR" dirty="0" err="1"/>
              <a:t>ContentValues</a:t>
            </a:r>
            <a:r>
              <a:rPr lang="en-US" altLang="ko-KR" dirty="0"/>
              <a:t> </a:t>
            </a:r>
            <a:r>
              <a:rPr lang="ko-KR" altLang="en-US" dirty="0"/>
              <a:t>객체에 담아 저장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7606E-4914-C09A-4EA2-9E6D6093FE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안드로이드 스튜디오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AD4003-9AB6-2B68-DD7D-283E72F06B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89B90BC-C34B-1E7F-89C4-37DBE9A90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60" y="2110154"/>
            <a:ext cx="49720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31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88954-BD4B-9804-1049-56816069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실행 </a:t>
            </a:r>
            <a:r>
              <a:rPr lang="ko-KR" altLang="en-US" dirty="0"/>
              <a:t>화면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9142B-1F6E-5BCB-03C8-0C8381D6BB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CBEC0D-4961-180C-9DBF-7724BB86FE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안드로이드 스튜디오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B1B2FD-4BED-14B2-0B9A-EB13EC89AB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65B2D3-2D6C-3637-05D4-3022B22DBA8D}"/>
              </a:ext>
            </a:extLst>
          </p:cNvPr>
          <p:cNvGrpSpPr/>
          <p:nvPr/>
        </p:nvGrpSpPr>
        <p:grpSpPr>
          <a:xfrm>
            <a:off x="963111" y="1799559"/>
            <a:ext cx="2097000" cy="4097332"/>
            <a:chOff x="977043" y="1864080"/>
            <a:chExt cx="2097000" cy="409733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BD295C-8790-08AB-B7DD-69ACEE45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043" y="1864080"/>
              <a:ext cx="2097000" cy="3728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9B2307-84A0-2762-666B-A3145AEF3E30}"/>
                </a:ext>
              </a:extLst>
            </p:cNvPr>
            <p:cNvSpPr txBox="1"/>
            <p:nvPr/>
          </p:nvSpPr>
          <p:spPr>
            <a:xfrm>
              <a:off x="977043" y="5592080"/>
              <a:ext cx="20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첫 화면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77C6C5B-738D-FD64-04D2-5DACE05F7B94}"/>
              </a:ext>
            </a:extLst>
          </p:cNvPr>
          <p:cNvGrpSpPr/>
          <p:nvPr/>
        </p:nvGrpSpPr>
        <p:grpSpPr>
          <a:xfrm>
            <a:off x="3904135" y="1799559"/>
            <a:ext cx="2097000" cy="4097332"/>
            <a:chOff x="3768604" y="1864080"/>
            <a:chExt cx="2097000" cy="409733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D59C5DB-2C0B-E4CF-61CD-F049F4C44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604" y="1864080"/>
              <a:ext cx="2097000" cy="37280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2E9E8C-A20A-4D91-6DF5-87E1CF6F4F65}"/>
                </a:ext>
              </a:extLst>
            </p:cNvPr>
            <p:cNvSpPr txBox="1"/>
            <p:nvPr/>
          </p:nvSpPr>
          <p:spPr>
            <a:xfrm>
              <a:off x="3768604" y="5592080"/>
              <a:ext cx="20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아이템 추가 액티비티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1448E8E-5B12-2754-D82B-F3C8F8880EC4}"/>
              </a:ext>
            </a:extLst>
          </p:cNvPr>
          <p:cNvGrpSpPr/>
          <p:nvPr/>
        </p:nvGrpSpPr>
        <p:grpSpPr>
          <a:xfrm>
            <a:off x="6845889" y="1799559"/>
            <a:ext cx="2097000" cy="4097332"/>
            <a:chOff x="6560165" y="1830154"/>
            <a:chExt cx="2097000" cy="4097332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2B76B5D-0C0B-5E63-DF50-A121FA526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0165" y="1830154"/>
              <a:ext cx="2097000" cy="3728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DBD610-DC31-EDF4-457C-EA9F29251557}"/>
                </a:ext>
              </a:extLst>
            </p:cNvPr>
            <p:cNvSpPr txBox="1"/>
            <p:nvPr/>
          </p:nvSpPr>
          <p:spPr>
            <a:xfrm>
              <a:off x="6560165" y="5558154"/>
              <a:ext cx="20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스퀘어_ac Light" panose="020B0600000101010101" pitchFamily="50" charset="-127"/>
                  <a:ea typeface="나눔스퀘어_ac Light" panose="020B0600000101010101" pitchFamily="50" charset="-127"/>
                </a:rPr>
                <a:t>결과 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96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2D5DA-521E-F3E2-7D57-B2892A89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소프트웨어가 사용되는 곳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3123E7-9567-8762-521D-FFB6EBC635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금융</a:t>
            </a:r>
            <a:endParaRPr lang="en-US" altLang="ko-KR" dirty="0"/>
          </a:p>
          <a:p>
            <a:r>
              <a:rPr lang="ko-KR" altLang="en-US" dirty="0"/>
              <a:t>노트북</a:t>
            </a:r>
            <a:endParaRPr lang="en-US" altLang="ko-KR" dirty="0"/>
          </a:p>
          <a:p>
            <a:r>
              <a:rPr lang="ko-KR" altLang="en-US" dirty="0"/>
              <a:t>스마트폰</a:t>
            </a:r>
            <a:endParaRPr lang="en-US" altLang="ko-KR" dirty="0"/>
          </a:p>
          <a:p>
            <a:pPr lvl="1"/>
            <a:r>
              <a:rPr lang="ko-KR" altLang="en-US" dirty="0"/>
              <a:t>애플</a:t>
            </a:r>
            <a:r>
              <a:rPr lang="en-US" altLang="ko-KR" dirty="0"/>
              <a:t>: IOS</a:t>
            </a:r>
          </a:p>
          <a:p>
            <a:pPr lvl="2"/>
            <a:r>
              <a:rPr lang="en-US" altLang="ko-KR" dirty="0"/>
              <a:t>Objective-C -&gt; Swift</a:t>
            </a:r>
            <a:r>
              <a:rPr lang="ko-KR" altLang="en-US" dirty="0"/>
              <a:t>로 바뀌는 추세</a:t>
            </a:r>
            <a:endParaRPr lang="en-US" altLang="ko-KR" dirty="0"/>
          </a:p>
          <a:p>
            <a:pPr lvl="1"/>
            <a:r>
              <a:rPr lang="ko-KR" altLang="en-US" dirty="0"/>
              <a:t>안드로이드</a:t>
            </a:r>
            <a:endParaRPr lang="en-US" altLang="ko-KR" dirty="0"/>
          </a:p>
          <a:p>
            <a:pPr lvl="2"/>
            <a:r>
              <a:rPr lang="en-US" altLang="ko-KR" dirty="0"/>
              <a:t>JAVA</a:t>
            </a:r>
          </a:p>
          <a:p>
            <a:r>
              <a:rPr lang="ko-KR" altLang="en-US" dirty="0"/>
              <a:t>자동차</a:t>
            </a:r>
            <a:endParaRPr lang="en-US" altLang="ko-KR" dirty="0"/>
          </a:p>
          <a:p>
            <a:r>
              <a:rPr lang="ko-KR" altLang="en-US" dirty="0"/>
              <a:t>건물</a:t>
            </a:r>
            <a:endParaRPr lang="en-US" altLang="ko-KR" dirty="0"/>
          </a:p>
          <a:p>
            <a:r>
              <a:rPr lang="ko-KR" altLang="en-US" dirty="0"/>
              <a:t>항공기</a:t>
            </a:r>
            <a:endParaRPr lang="en-US" altLang="ko-KR" dirty="0"/>
          </a:p>
          <a:p>
            <a:r>
              <a:rPr lang="ko-KR" altLang="en-US" dirty="0"/>
              <a:t>의료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6C371E-DFFA-92F2-5312-FE90FE597E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0C023623-CF7A-4F45-6769-E4FD55669F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2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BC59E-2D3C-E446-8442-E9945FCA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프로그램과 소프트웨어의 차이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09A7F4-D63F-5E45-E8EE-E74B771FD2D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프로그램</a:t>
            </a:r>
            <a:endParaRPr lang="en-US" altLang="ko-KR" dirty="0"/>
          </a:p>
          <a:p>
            <a:r>
              <a:rPr lang="ko-KR" altLang="en-US" dirty="0"/>
              <a:t>원시코드</a:t>
            </a:r>
            <a:r>
              <a:rPr lang="en-US" altLang="ko-KR" dirty="0"/>
              <a:t>(C, JAVA, Python, …)</a:t>
            </a:r>
            <a:r>
              <a:rPr lang="ko-KR" altLang="en-US" dirty="0"/>
              <a:t> 간의 상호작용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소프트웨어</a:t>
            </a:r>
            <a:endParaRPr lang="en-US" altLang="ko-KR" dirty="0"/>
          </a:p>
          <a:p>
            <a:r>
              <a:rPr lang="ko-KR" altLang="en-US" dirty="0"/>
              <a:t>원시코드</a:t>
            </a:r>
            <a:endParaRPr lang="en-US" altLang="ko-KR" dirty="0"/>
          </a:p>
          <a:p>
            <a:r>
              <a:rPr lang="ko-KR" altLang="en-US" dirty="0"/>
              <a:t>모든 산출물</a:t>
            </a:r>
            <a:r>
              <a:rPr lang="en-US" altLang="ko-KR" dirty="0"/>
              <a:t>(</a:t>
            </a:r>
            <a:r>
              <a:rPr lang="ko-KR" altLang="en-US" dirty="0"/>
              <a:t>자료구조</a:t>
            </a:r>
            <a:r>
              <a:rPr lang="en-US" altLang="ko-KR" dirty="0"/>
              <a:t>, DB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테스트 결과 등등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단계마다 생산되는 문서</a:t>
            </a:r>
            <a:endParaRPr lang="en-US" altLang="ko-KR" dirty="0"/>
          </a:p>
          <a:p>
            <a:r>
              <a:rPr lang="ko-KR" altLang="en-US" dirty="0"/>
              <a:t>사용자 매뉴얼</a:t>
            </a:r>
            <a:endParaRPr lang="en-US" altLang="ko-KR" dirty="0"/>
          </a:p>
          <a:p>
            <a:endParaRPr lang="en-US" altLang="ko-KR" dirty="0"/>
          </a:p>
          <a:p>
            <a:pPr>
              <a:buFont typeface="나눔스퀘어_ac Light" panose="020B0600000101010101" pitchFamily="50" charset="-127"/>
              <a:buChar char="→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프로그램 뿐만 아니라 그 이상의 것도 포함하는 매우 포괄적인 개념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0139DD-17C6-ADED-EA57-37301EFFAA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58A35F-A384-355D-9864-F87124061E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05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83BB8-5BD2-B1C0-79BA-C58CB9A1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소프트웨어의 특징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70248-26E8-ACE9-B6D1-8C950713A9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제조가 아닌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소모가 아닌 품질 저하</a:t>
            </a:r>
            <a:endParaRPr lang="en-US" altLang="ko-KR" dirty="0"/>
          </a:p>
          <a:p>
            <a:pPr lvl="1"/>
            <a:r>
              <a:rPr lang="en-US" altLang="ko-KR" dirty="0"/>
              <a:t>H/W: </a:t>
            </a:r>
            <a:r>
              <a:rPr lang="ko-KR" altLang="en-US" dirty="0"/>
              <a:t>오래 사용하면 부품이 닳고</a:t>
            </a:r>
            <a:r>
              <a:rPr lang="en-US" altLang="ko-KR" dirty="0"/>
              <a:t>, </a:t>
            </a:r>
            <a:r>
              <a:rPr lang="ko-KR" altLang="en-US" dirty="0"/>
              <a:t>고장 발생 빈도↑</a:t>
            </a:r>
            <a:r>
              <a:rPr lang="en-US" altLang="ko-KR" dirty="0"/>
              <a:t>, </a:t>
            </a:r>
            <a:r>
              <a:rPr lang="ko-KR" altLang="en-US" dirty="0"/>
              <a:t>기능↓</a:t>
            </a:r>
            <a:endParaRPr lang="en-US" altLang="ko-KR" dirty="0"/>
          </a:p>
          <a:p>
            <a:pPr lvl="1"/>
            <a:r>
              <a:rPr lang="en-US" altLang="ko-KR" dirty="0"/>
              <a:t>S/W: </a:t>
            </a:r>
            <a:r>
              <a:rPr lang="ko-KR" altLang="en-US" dirty="0"/>
              <a:t>오래 사용해도 닳지 않음</a:t>
            </a:r>
            <a:r>
              <a:rPr lang="en-US" altLang="ko-KR" dirty="0"/>
              <a:t>, </a:t>
            </a:r>
            <a:r>
              <a:rPr lang="ko-KR" altLang="en-US" dirty="0"/>
              <a:t>고장 발생 빈도↓</a:t>
            </a:r>
            <a:r>
              <a:rPr lang="en-US" altLang="ko-KR" dirty="0"/>
              <a:t>, </a:t>
            </a:r>
            <a:r>
              <a:rPr lang="ko-KR" altLang="en-US" dirty="0"/>
              <a:t>기능 동일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6BED88-0508-CBE6-80EB-CD7C5BFD50E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45922F9-3E7F-C2E3-A1BB-B6A43D5626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3890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07225-E079-A661-8ABA-321DB5C4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</a:t>
            </a:r>
            <a:r>
              <a:rPr lang="ko-KR" altLang="en-US" dirty="0"/>
              <a:t>의 실패 곡선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83460-B1C2-2227-0782-5A18160745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초기 실패율 높음</a:t>
            </a:r>
            <a:endParaRPr lang="en-US" altLang="ko-KR" dirty="0"/>
          </a:p>
          <a:p>
            <a:r>
              <a:rPr lang="ko-KR" altLang="en-US" dirty="0"/>
              <a:t>오류 해결</a:t>
            </a:r>
            <a:r>
              <a:rPr lang="en-US" altLang="ko-KR" dirty="0"/>
              <a:t>(</a:t>
            </a:r>
            <a:r>
              <a:rPr lang="ko-KR" altLang="en-US" dirty="0"/>
              <a:t>실패율 낮음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오랜 기간 사용하며 문제 발생</a:t>
            </a:r>
            <a:endParaRPr lang="en-US" altLang="ko-KR" dirty="0"/>
          </a:p>
          <a:p>
            <a:r>
              <a:rPr lang="ko-KR" altLang="en-US" dirty="0"/>
              <a:t>다시 실패율 증가</a:t>
            </a:r>
            <a:endParaRPr lang="en-US" altLang="ko-KR" dirty="0"/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실패율이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자형 곡선을 그림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936308-C023-9ADD-CC69-7C4154C878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AF0045B-0405-03F4-1EB2-C0FDA878F0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1026" name="Picture 2" descr="소프트웨어본질">
            <a:extLst>
              <a:ext uri="{FF2B5EF4-FFF2-40B4-BE49-F238E27FC236}">
                <a16:creationId xmlns:a16="http://schemas.microsoft.com/office/drawing/2014/main" id="{A87CFD3E-25A1-F45E-72CF-10AAE9567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075" y="1976437"/>
            <a:ext cx="433387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2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6ED9-D1DD-A0E6-BCB6-D840071E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S/W</a:t>
            </a:r>
            <a:r>
              <a:rPr lang="ko-KR" altLang="en-US" dirty="0"/>
              <a:t>의 실패 곡선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B57FDE-4CC5-12B8-287E-3A820FC03D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발견되지 않은 오류로 실패율 높음</a:t>
            </a:r>
            <a:endParaRPr lang="en-US" altLang="ko-KR" dirty="0"/>
          </a:p>
          <a:p>
            <a:r>
              <a:rPr lang="ko-KR" altLang="en-US" dirty="0"/>
              <a:t>오류 해결</a:t>
            </a:r>
            <a:endParaRPr lang="en-US" altLang="ko-KR" dirty="0"/>
          </a:p>
          <a:p>
            <a:r>
              <a:rPr lang="ko-KR" altLang="en-US" dirty="0"/>
              <a:t>오랜 기간 사용</a:t>
            </a:r>
            <a:r>
              <a:rPr lang="en-US" altLang="ko-KR" dirty="0"/>
              <a:t>(</a:t>
            </a:r>
            <a:r>
              <a:rPr lang="ko-KR" altLang="en-US" dirty="0"/>
              <a:t>실패율 낮음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실패율이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자형 곡선을 그림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실제 소프트웨어 실패 곡선</a:t>
            </a:r>
            <a:endParaRPr lang="en-US" altLang="ko-KR" dirty="0"/>
          </a:p>
          <a:p>
            <a:r>
              <a:rPr lang="ko-KR" altLang="en-US" dirty="0"/>
              <a:t>이상적인 곡선과 다르게 업데이트마다</a:t>
            </a:r>
            <a:br>
              <a:rPr lang="en-US" altLang="ko-KR" dirty="0"/>
            </a:br>
            <a:r>
              <a:rPr lang="ko-KR" altLang="en-US" dirty="0"/>
              <a:t>실패율이 급격히 증가</a:t>
            </a:r>
            <a:endParaRPr lang="en-US" altLang="ko-KR" dirty="0"/>
          </a:p>
          <a:p>
            <a:r>
              <a:rPr lang="ko-KR" altLang="en-US" dirty="0"/>
              <a:t>오류를 해결</a:t>
            </a:r>
            <a:endParaRPr lang="en-US" altLang="ko-KR" dirty="0"/>
          </a:p>
          <a:p>
            <a:r>
              <a:rPr lang="ko-KR" altLang="en-US" dirty="0"/>
              <a:t>업데이트마다 순차적으로 반복됨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F2F9BA-824E-245B-680D-FADBFDF4F8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6F02404-0984-599B-A2D5-94EF3B56E7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2050" name="Picture 2" descr="1 소프트웨어 공학의 개념">
            <a:extLst>
              <a:ext uri="{FF2B5EF4-FFF2-40B4-BE49-F238E27FC236}">
                <a16:creationId xmlns:a16="http://schemas.microsoft.com/office/drawing/2014/main" id="{DE328C85-0C9E-D689-3D45-7B54AD4C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495" y="1976400"/>
            <a:ext cx="4141455" cy="29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51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E4EE4-B7E6-2826-A4D5-078882A13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소프트웨어의 개발 속도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EBB43-9D7A-C4B3-B4C4-2E127A8EBC4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하드웨어보다 소프트웨어의 개발 속도가 느림</a:t>
            </a:r>
            <a:endParaRPr lang="en-US" altLang="ko-KR" dirty="0"/>
          </a:p>
          <a:p>
            <a:pPr lvl="1"/>
            <a:r>
              <a:rPr lang="ko-KR" altLang="en-US" dirty="0"/>
              <a:t>하드웨어와 소프트웨어의 근본적인 개발 방법 차이 때문</a:t>
            </a:r>
            <a:endParaRPr lang="en-US" altLang="ko-KR" dirty="0"/>
          </a:p>
          <a:p>
            <a:pPr lvl="1"/>
            <a:r>
              <a:rPr lang="en-US" altLang="ko-KR" dirty="0"/>
              <a:t>H/W: </a:t>
            </a:r>
            <a:r>
              <a:rPr lang="ko-KR" altLang="en-US" dirty="0" err="1"/>
              <a:t>검증받은</a:t>
            </a:r>
            <a:r>
              <a:rPr lang="ko-KR" altLang="en-US" dirty="0"/>
              <a:t> 부품을 조립하는 형태의 생산</a:t>
            </a:r>
            <a:endParaRPr lang="en-US" altLang="ko-KR" dirty="0"/>
          </a:p>
          <a:p>
            <a:pPr lvl="1"/>
            <a:r>
              <a:rPr lang="en-US" altLang="ko-KR" dirty="0"/>
              <a:t>S/W: </a:t>
            </a:r>
            <a:r>
              <a:rPr lang="ko-KR" altLang="en-US" dirty="0"/>
              <a:t>처음부터 만들어가는 개발 형태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>
              <a:buFont typeface="나눔스퀘어_ac Light" panose="020B0600000101010101" pitchFamily="50" charset="-127"/>
              <a:buChar char="→"/>
            </a:pPr>
            <a:r>
              <a:rPr lang="ko-KR" altLang="en-US" dirty="0"/>
              <a:t>해결 방안</a:t>
            </a:r>
            <a:r>
              <a:rPr lang="en-US" altLang="ko-KR" dirty="0"/>
              <a:t>: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CBD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개발 방법론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(Component-Based Development)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25ED81-B51A-827F-88B2-FEFECED563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소프트웨어 공학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98DF3E6-7F53-9F00-E76D-5007763EC5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635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</TotalTime>
  <Words>1054</Words>
  <Application>Microsoft Office PowerPoint</Application>
  <PresentationFormat>A4 용지(210x297mm)</PresentationFormat>
  <Paragraphs>284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0" baseType="lpstr">
      <vt:lpstr>나눔스퀘어_ac Bold</vt:lpstr>
      <vt:lpstr>나눔스퀘어_ac Light</vt:lpstr>
      <vt:lpstr>맑은 고딕</vt:lpstr>
      <vt:lpstr>Arial</vt:lpstr>
      <vt:lpstr>Calibri</vt:lpstr>
      <vt:lpstr>Calibri Light</vt:lpstr>
      <vt:lpstr>Wingdings</vt:lpstr>
      <vt:lpstr>Office 테마</vt:lpstr>
      <vt:lpstr>시스템 분석 설계 교과목 포트폴리오</vt:lpstr>
      <vt:lpstr>Contents</vt:lpstr>
      <vt:lpstr>소프트웨어 공학</vt:lpstr>
      <vt:lpstr>소프트웨어가 사용되는 곳</vt:lpstr>
      <vt:lpstr>프로그램과 소프트웨어의 차이</vt:lpstr>
      <vt:lpstr>소프트웨어의 특징</vt:lpstr>
      <vt:lpstr>H/W의 실패 곡선</vt:lpstr>
      <vt:lpstr>S/W의 실패 곡선</vt:lpstr>
      <vt:lpstr>소프트웨어의 개발 속도</vt:lpstr>
      <vt:lpstr>소프트웨어 공학</vt:lpstr>
      <vt:lpstr>소프트웨어 개발 생명주기 (SDLC)</vt:lpstr>
      <vt:lpstr>소프트웨어 개발 생명주기 (SDLC)</vt:lpstr>
      <vt:lpstr>소프트웨어 개발 생명주기 (SDLC)</vt:lpstr>
      <vt:lpstr>소프트웨어 개발 생명주기 (SDLC)</vt:lpstr>
      <vt:lpstr>프로젝트 관리와 지식 체계의 9가지 관점</vt:lpstr>
      <vt:lpstr>프로세스</vt:lpstr>
      <vt:lpstr>프로세스 모델</vt:lpstr>
      <vt:lpstr>프로세스 모델의 종류</vt:lpstr>
      <vt:lpstr>프로세스 모델의 종류</vt:lpstr>
      <vt:lpstr>프로세스 모델의 종류</vt:lpstr>
      <vt:lpstr>프로토타입</vt:lpstr>
      <vt:lpstr>프로토타입 개발 생명주기</vt:lpstr>
      <vt:lpstr>깃과 깃허브</vt:lpstr>
      <vt:lpstr>깃? 깃허브?</vt:lpstr>
      <vt:lpstr>깃허브 용어</vt:lpstr>
      <vt:lpstr>깃허브 용어</vt:lpstr>
      <vt:lpstr>오픈 소스 프로젝트 기여 과정</vt:lpstr>
      <vt:lpstr>안드로이드 스튜디오</vt:lpstr>
      <vt:lpstr>DBMS</vt:lpstr>
      <vt:lpstr>데이터베이스 객체 생성 </vt:lpstr>
      <vt:lpstr>데이터베이스에 데이터 삽입</vt:lpstr>
      <vt:lpstr>실행 화면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superman2080@naver.com</dc:creator>
  <cp:lastModifiedBy>superman2080@naver.com</cp:lastModifiedBy>
  <cp:revision>160</cp:revision>
  <dcterms:created xsi:type="dcterms:W3CDTF">2021-05-15T15:40:10Z</dcterms:created>
  <dcterms:modified xsi:type="dcterms:W3CDTF">2022-05-30T14:18:39Z</dcterms:modified>
</cp:coreProperties>
</file>