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96" r:id="rId4"/>
    <p:sldId id="263" r:id="rId5"/>
    <p:sldId id="290" r:id="rId6"/>
    <p:sldId id="291" r:id="rId7"/>
    <p:sldId id="292" r:id="rId8"/>
    <p:sldId id="293" r:id="rId9"/>
    <p:sldId id="295" r:id="rId10"/>
    <p:sldId id="294" r:id="rId11"/>
    <p:sldId id="270" r:id="rId12"/>
    <p:sldId id="298" r:id="rId13"/>
    <p:sldId id="300" r:id="rId14"/>
    <p:sldId id="299" r:id="rId15"/>
    <p:sldId id="297" r:id="rId16"/>
    <p:sldId id="302" r:id="rId17"/>
    <p:sldId id="303" r:id="rId18"/>
    <p:sldId id="30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2921-2E99-4AF0-90DF-2CB97A789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433B35-A31D-4759-8767-7CFB9AA16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52F00-0ED0-4B87-80FE-E1A4BE02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08983-5C28-452B-94A0-F80A6C9B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112B5-EEA4-4245-9D88-0159BF10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8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43A8-E54A-4653-8B50-3E07F66E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2B913E-B3FE-4902-AFDF-2398724BB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38034-82A6-4B54-A350-6CDA40FF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31971-CADB-4145-BD03-0FB74AA7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EA2FA-1F0D-41F6-8B63-7A7BABB1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4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82887F-B4A2-477D-97F7-6FFAAB108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E6883D-C89F-4AFE-9755-F4E74EE1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B25D2-FE85-4C4B-BFFE-86949B2B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EA270-F024-445D-9AE8-CBE57175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01F99-2627-4F99-9A01-64603EE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2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BB856-6DD8-4166-986B-775A7591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421C0-5F97-416D-B7DC-3A34C983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33F05-B54F-4368-AF78-41E71DEF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C1DA2-17DF-4791-9D11-C2C3B5C9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2D236-29A1-4F74-AAF5-D472DE71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4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2AC6-D08D-46EE-8A53-050FD3FC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4C8B8-6C5A-416C-92A4-5E7B248CD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C5C16-A55C-4020-B337-B41BE90E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47B01-0D67-47A0-AF0C-CAEE4C19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524C1-27AD-4A4C-BB9B-82840354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5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A6E4F-1C10-4629-91A0-0476E2DD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81ECA-CE56-48D9-B6D9-23A84ADE8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211404-2290-4908-9FD9-67C0AD5D8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65CE1-66E4-43BC-BB7F-1E28B173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F8953-0D09-4949-989F-FE00F82F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4E5E3-7B1B-405A-848F-5D52B0FE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8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2F18D-3038-48DB-8DC4-0F40340E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19464-BAF8-4EC3-AE5A-FAFA0391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3E16E9-AA4C-4E88-815E-7294166D5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EB1C04-77F1-4927-BF5E-30AB6A993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18B9B8-4CAB-4C21-AE79-DB28F4546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A41BB3-13ED-4ACD-A9C0-79D48CCF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24BBE-4063-4E0E-A345-6CAB129E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EEDB17-9F8C-4E4D-87B2-413A9BD3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19445-1FAE-42AE-B926-002988C1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37AADF-BE1F-45FC-9994-FD7D6FF4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456703-51EC-47F1-9D90-7AC2C86E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99783F-E391-491D-85A9-6BD9D50A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93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2857A0-B842-4694-A00F-FF121A39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7F561A-F876-4EA4-80D6-85B8FD04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C6A9AA-DB2A-4ED9-A455-14E9C283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3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D425A-794E-438C-BB43-98992AA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FB7D6-B00A-49AB-82F5-A79AB317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06BB23-4AFF-4161-A2CF-33B4B1E26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45ADB3-4EA9-412C-9103-14D86195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C8C41-02B7-4332-85C6-1D43C060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7E822-B0EB-4760-860A-CBA43C1D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8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40A2F-B550-4DE2-BE63-63064D2D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A15195-A8A7-4C10-BFDA-5BA9A5005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7CEEF-93D3-4200-85B2-5BB8601E2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DE6B5-CF01-46E3-AD10-F93D3493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6310A-B9E9-4C6B-B197-1D7C2F7A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D9FE6-93F4-4575-924B-06DB1088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AC968E-2BBD-4058-ADB2-14053BDC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ACDD2D-AC1E-4491-82C7-504A98808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7BA5E-9ED0-47BC-8C17-ACFDCCA48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4186-D249-4F93-8D1F-F8E947BD30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4E4A6-0472-4D75-A114-FD868C233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FC701-8CFB-4402-88B6-02BEF1A93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3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1E8A24-D2BD-4F24-BA0A-E5348FFC47D3}"/>
              </a:ext>
            </a:extLst>
          </p:cNvPr>
          <p:cNvSpPr/>
          <p:nvPr/>
        </p:nvSpPr>
        <p:spPr>
          <a:xfrm>
            <a:off x="362712" y="315468"/>
            <a:ext cx="11466576" cy="6227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rgbClr val="0C81F2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362712" y="315468"/>
            <a:ext cx="4483608" cy="6227064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45" name="표 45">
            <a:extLst>
              <a:ext uri="{FF2B5EF4-FFF2-40B4-BE49-F238E27FC236}">
                <a16:creationId xmlns:a16="http://schemas.microsoft.com/office/drawing/2014/main" id="{D6A3DB51-1842-4B47-97F2-312EB64E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4959"/>
              </p:ext>
            </p:extLst>
          </p:nvPr>
        </p:nvGraphicFramePr>
        <p:xfrm>
          <a:off x="6093013" y="2976880"/>
          <a:ext cx="4557486" cy="125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486">
                  <a:extLst>
                    <a:ext uri="{9D8B030D-6E8A-4147-A177-3AD203B41FA5}">
                      <a16:colId xmlns:a16="http://schemas.microsoft.com/office/drawing/2014/main" val="2847537923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20190738</a:t>
                      </a:r>
                      <a:endParaRPr lang="ko-KR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564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latinLnBrk="1"/>
                      <a:endParaRPr lang="ko-KR" altLang="en-US" sz="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19005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박석훈</a:t>
                      </a:r>
                      <a:endParaRPr lang="ko-KR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10950"/>
                  </a:ext>
                </a:extLst>
              </a:tr>
            </a:tbl>
          </a:graphicData>
        </a:graphic>
      </p:graphicFrame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6213B534-391D-4BCF-8E6E-8A262482373C}"/>
              </a:ext>
            </a:extLst>
          </p:cNvPr>
          <p:cNvSpPr/>
          <p:nvPr/>
        </p:nvSpPr>
        <p:spPr>
          <a:xfrm>
            <a:off x="6879118" y="4789647"/>
            <a:ext cx="2917371" cy="485873"/>
          </a:xfrm>
          <a:prstGeom prst="roundRect">
            <a:avLst>
              <a:gd name="adj" fmla="val 50000"/>
            </a:avLst>
          </a:prstGeom>
          <a:pattFill prst="pct5">
            <a:fgClr>
              <a:srgbClr val="0C81F2"/>
            </a:fgClr>
            <a:bgClr>
              <a:srgbClr val="0C81F2"/>
            </a:bgClr>
          </a:pattFill>
          <a:ln w="9525">
            <a:noFill/>
            <a:prstDash val="solid"/>
          </a:ln>
          <a:effectLst>
            <a:outerShdw blurRad="304800" dist="38100" dir="2700000" algn="tl" rotWithShape="0">
              <a:srgbClr val="0C81F2">
                <a:alpha val="17000"/>
              </a:srgb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PRESENTATION START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362711" y="331343"/>
          <a:ext cx="4483608" cy="61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68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</a:tblGrid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349254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50699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42576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70902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362710" y="1926998"/>
            <a:ext cx="4483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시스템분석설계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452068-4D9E-4D25-9E2A-35C3C622F5A5}"/>
              </a:ext>
            </a:extLst>
          </p:cNvPr>
          <p:cNvSpPr txBox="1"/>
          <p:nvPr/>
        </p:nvSpPr>
        <p:spPr>
          <a:xfrm>
            <a:off x="6244864" y="1574873"/>
            <a:ext cx="440054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/>
              <a:t>개인 교과목 포트폴리오</a:t>
            </a:r>
            <a:endParaRPr lang="en-US" altLang="ko-KR" sz="2400" b="1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1BA663E-45B6-4C2C-B2E9-DB732813B517}"/>
              </a:ext>
            </a:extLst>
          </p:cNvPr>
          <p:cNvGrpSpPr/>
          <p:nvPr/>
        </p:nvGrpSpPr>
        <p:grpSpPr>
          <a:xfrm>
            <a:off x="3175107" y="2906014"/>
            <a:ext cx="360000" cy="1519682"/>
            <a:chOff x="3175107" y="2906014"/>
            <a:chExt cx="360000" cy="151968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3E5BC57-257D-4034-B6AA-386AF2A3C57E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E27B153-D673-4A80-886F-3C031E7B2146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8BDBD16-0C86-4297-B1BF-2A0C2974B2E1}"/>
                </a:ext>
              </a:extLst>
            </p:cNvPr>
            <p:cNvCxnSpPr>
              <a:cxnSpLocks/>
              <a:stCxn id="41" idx="4"/>
              <a:endCxn id="63" idx="3"/>
            </p:cNvCxnSpPr>
            <p:nvPr/>
          </p:nvCxnSpPr>
          <p:spPr>
            <a:xfrm>
              <a:off x="3355107" y="3266014"/>
              <a:ext cx="741" cy="1159682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CAF1CA6-CF89-4471-B143-123BEDD7AF54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357853" y="4425696"/>
            <a:ext cx="4479323" cy="2131608"/>
            <a:chOff x="357853" y="4425696"/>
            <a:chExt cx="447932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0" y="4425696"/>
              <a:ext cx="3739896" cy="2112264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9896" h="2112264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3739896" y="1426464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08C90F95-48B7-4B07-9B5C-47278389F460}"/>
              </a:ext>
            </a:extLst>
          </p:cNvPr>
          <p:cNvSpPr/>
          <p:nvPr/>
        </p:nvSpPr>
        <p:spPr>
          <a:xfrm>
            <a:off x="3307842" y="4408239"/>
            <a:ext cx="94527" cy="94527"/>
          </a:xfrm>
          <a:prstGeom prst="ellipse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4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642172" y="237001"/>
            <a:ext cx="9700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(3)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블루투스 통신 </a:t>
            </a: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800" kern="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아두이노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블루투스 회로 연결 및 코딩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1448209" y="5260355"/>
            <a:ext cx="8835856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1600" b="1" dirty="0">
                <a:solidFill>
                  <a:srgbClr val="4E5D70"/>
                </a:solidFill>
              </a:rPr>
              <a:t>블루투스 통신 설정 </a:t>
            </a:r>
            <a:r>
              <a:rPr lang="en-US" altLang="ko-KR" sz="1600" b="1" dirty="0">
                <a:solidFill>
                  <a:srgbClr val="4E5D70"/>
                </a:solidFill>
              </a:rPr>
              <a:t>– </a:t>
            </a:r>
            <a:r>
              <a:rPr lang="ko-KR" altLang="en-US" sz="1600" b="1" dirty="0" err="1">
                <a:solidFill>
                  <a:srgbClr val="4E5D70"/>
                </a:solidFill>
              </a:rPr>
              <a:t>아두이노</a:t>
            </a:r>
            <a:endParaRPr lang="en-US" altLang="ko-KR" sz="1600" b="1" dirty="0">
              <a:solidFill>
                <a:srgbClr val="4E5D70"/>
              </a:solidFill>
            </a:endParaRPr>
          </a:p>
          <a:p>
            <a:pPr algn="ctr" latinLnBrk="0">
              <a:lnSpc>
                <a:spcPct val="150000"/>
              </a:lnSpc>
            </a:pPr>
            <a:r>
              <a:rPr lang="ko-KR" altLang="en-US" sz="1600" dirty="0">
                <a:solidFill>
                  <a:srgbClr val="4E5D70"/>
                </a:solidFill>
              </a:rPr>
              <a:t>블루투스 모듈을 </a:t>
            </a:r>
            <a:r>
              <a:rPr lang="ko-KR" altLang="en-US" sz="1600" dirty="0" err="1">
                <a:solidFill>
                  <a:srgbClr val="4E5D70"/>
                </a:solidFill>
              </a:rPr>
              <a:t>아두이노</a:t>
            </a:r>
            <a:r>
              <a:rPr lang="ko-KR" altLang="en-US" sz="1600" dirty="0">
                <a:solidFill>
                  <a:srgbClr val="4E5D70"/>
                </a:solidFill>
              </a:rPr>
              <a:t> 보드에 연결 후 위와 같이 코드를 작성하여 기본적인 블루투스 통신을 구현할 수 있다</a:t>
            </a:r>
            <a:r>
              <a:rPr lang="en-US" altLang="ko-KR" sz="1600" dirty="0">
                <a:solidFill>
                  <a:srgbClr val="4E5D70"/>
                </a:solidFill>
              </a:rPr>
              <a:t>.</a:t>
            </a:r>
            <a:r>
              <a:rPr lang="ko-KR" altLang="en-US" sz="1600" dirty="0">
                <a:solidFill>
                  <a:srgbClr val="4E5D70"/>
                </a:solidFill>
              </a:rPr>
              <a:t> </a:t>
            </a:r>
            <a:endParaRPr lang="en-US" altLang="ko-KR" sz="1600" dirty="0">
              <a:solidFill>
                <a:srgbClr val="4E5D7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A473DF-1060-4D64-866D-F72168D1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32" y="1503056"/>
            <a:ext cx="4629562" cy="3746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A934BA-3892-4A68-A923-00AC9141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92" y="1503056"/>
            <a:ext cx="4740399" cy="375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8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3306618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919318" y="3551383"/>
            <a:ext cx="10350983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rgbClr val="4E5D70"/>
                </a:solidFill>
              </a:rPr>
              <a:t>2. </a:t>
            </a:r>
            <a:r>
              <a:rPr lang="ko-KR" altLang="en-US" sz="5400" b="1" dirty="0">
                <a:solidFill>
                  <a:srgbClr val="4E5D70"/>
                </a:solidFill>
              </a:rPr>
              <a:t>안드로이드</a:t>
            </a:r>
            <a:endParaRPr lang="ko-KR" altLang="en-US" sz="3200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1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642172" y="237001"/>
            <a:ext cx="9700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(1)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안드로이드 블루투스 권한 설정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1642172" y="1732064"/>
            <a:ext cx="8835856" cy="33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1600" i="0" dirty="0">
                <a:solidFill>
                  <a:srgbClr val="3E4D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블루투스 연결을 위한 권한을 얻기 위해서 </a:t>
            </a:r>
            <a:r>
              <a:rPr lang="en-US" altLang="ko-KR" sz="1600" b="1" i="0" dirty="0">
                <a:solidFill>
                  <a:srgbClr val="3E4D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AndroidManifest.xml</a:t>
            </a:r>
            <a:r>
              <a:rPr lang="en-US" altLang="ko-KR" sz="1600" b="1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다음과 같이 코드를 추가한다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 latinLnBrk="0">
              <a:lnSpc>
                <a:spcPct val="150000"/>
              </a:lnSpc>
            </a:pP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&lt;uses-permission </a:t>
            </a:r>
            <a:r>
              <a:rPr lang="en-US" altLang="ko-KR" sz="1600" i="0" dirty="0" err="1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android:name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en-US" altLang="ko-KR" sz="1600" i="0" dirty="0" err="1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android.permission.</a:t>
            </a:r>
            <a:r>
              <a:rPr lang="en-US" altLang="ko-KR" sz="1600" b="1" i="0" dirty="0" err="1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BLUETOOTH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 /&gt;</a:t>
            </a:r>
          </a:p>
          <a:p>
            <a:pPr algn="ctr" latinLnBrk="0">
              <a:lnSpc>
                <a:spcPct val="150000"/>
              </a:lnSpc>
            </a:pP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&lt;uses-permission </a:t>
            </a:r>
            <a:r>
              <a:rPr lang="en-US" altLang="ko-KR" sz="1600" i="0" dirty="0" err="1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android:name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en-US" altLang="ko-KR" sz="1600" i="0" dirty="0" err="1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android.permission.</a:t>
            </a:r>
            <a:r>
              <a:rPr lang="en-US" altLang="ko-KR" sz="1600" b="1" i="0" dirty="0" err="1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BLUETOOTH_ADMIN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 /&gt;</a:t>
            </a:r>
          </a:p>
          <a:p>
            <a:pPr algn="ctr" latinLnBrk="0">
              <a:lnSpc>
                <a:spcPct val="150000"/>
              </a:lnSpc>
            </a:pPr>
            <a:endParaRPr lang="en-US" altLang="ko-KR" sz="1600" dirty="0">
              <a:solidFill>
                <a:srgbClr val="4E5D7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lnSpc>
                <a:spcPct val="150000"/>
              </a:lnSpc>
            </a:pPr>
            <a:r>
              <a:rPr lang="en-US" altLang="ko-KR" sz="1600" b="1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BLUETOOTH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 </a:t>
            </a:r>
            <a:r>
              <a:rPr lang="ko-KR" altLang="en-US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블루투스 연결 요청과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연결 수락 및 데이터 전송과 같은 블루투스 통신을 수행하기 위해 선언한다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 latinLnBrk="0">
              <a:lnSpc>
                <a:spcPct val="150000"/>
              </a:lnSpc>
            </a:pPr>
            <a:r>
              <a:rPr lang="en-US" altLang="ko-KR" sz="1600" b="1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BLUETOOTH_ADMIN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블루투스 설정 조작 및 앱에서 기기를 검색하기 위해 선언한다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 latinLnBrk="0">
              <a:lnSpc>
                <a:spcPct val="150000"/>
              </a:lnSpc>
            </a:pPr>
            <a:r>
              <a:rPr lang="ko-KR" altLang="en-US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7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642172" y="172347"/>
            <a:ext cx="9700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(1)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안드로이드 블루투스 </a:t>
            </a: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r>
              <a:rPr lang="en-US" altLang="ko-KR" sz="2800" kern="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BluetoothAdapter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1642172" y="1732064"/>
            <a:ext cx="8835856" cy="33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1600" dirty="0">
                <a:solidFill>
                  <a:srgbClr val="4E5D70"/>
                </a:solidFill>
              </a:rPr>
              <a:t>블루투스 </a:t>
            </a:r>
            <a:r>
              <a:rPr lang="en-US" altLang="ko-KR" sz="1600" dirty="0">
                <a:solidFill>
                  <a:srgbClr val="4E5D70"/>
                </a:solidFill>
              </a:rPr>
              <a:t>Activity</a:t>
            </a:r>
            <a:r>
              <a:rPr lang="ko-KR" altLang="en-US" sz="1600" dirty="0">
                <a:solidFill>
                  <a:srgbClr val="4E5D70"/>
                </a:solidFill>
              </a:rPr>
              <a:t>에는 </a:t>
            </a:r>
            <a:r>
              <a:rPr lang="en-US" altLang="ko-KR" sz="1600" b="1" dirty="0" err="1">
                <a:solidFill>
                  <a:srgbClr val="4E5D70"/>
                </a:solidFill>
              </a:rPr>
              <a:t>BluetoothAdapter</a:t>
            </a:r>
            <a:r>
              <a:rPr lang="ko-KR" altLang="en-US" sz="1600" dirty="0">
                <a:solidFill>
                  <a:srgbClr val="4E5D70"/>
                </a:solidFill>
              </a:rPr>
              <a:t>가 필요하다</a:t>
            </a:r>
            <a:r>
              <a:rPr lang="en-US" altLang="ko-KR" sz="1600" dirty="0">
                <a:solidFill>
                  <a:srgbClr val="4E5D70"/>
                </a:solidFill>
              </a:rPr>
              <a:t>. </a:t>
            </a:r>
            <a:r>
              <a:rPr lang="en-US" altLang="ko-KR" sz="1600" b="1" dirty="0" err="1">
                <a:solidFill>
                  <a:srgbClr val="4E5D70"/>
                </a:solidFill>
              </a:rPr>
              <a:t>BluetoothAdapter</a:t>
            </a:r>
            <a:r>
              <a:rPr lang="ko-KR" altLang="en-US" sz="1600" dirty="0">
                <a:solidFill>
                  <a:srgbClr val="4E5D70"/>
                </a:solidFill>
              </a:rPr>
              <a:t>를 가져오기 위해 </a:t>
            </a:r>
            <a:r>
              <a:rPr lang="en-US" altLang="ko-KR" sz="1600" b="1" dirty="0" err="1">
                <a:solidFill>
                  <a:srgbClr val="4E5D70"/>
                </a:solidFill>
              </a:rPr>
              <a:t>getDefaultAdapter</a:t>
            </a:r>
            <a:r>
              <a:rPr lang="en-US" altLang="ko-KR" sz="1600" b="1" dirty="0">
                <a:solidFill>
                  <a:srgbClr val="4E5D70"/>
                </a:solidFill>
              </a:rPr>
              <a:t>()</a:t>
            </a:r>
            <a:r>
              <a:rPr lang="en-US" altLang="ko-KR" sz="1600" dirty="0">
                <a:solidFill>
                  <a:srgbClr val="4E5D70"/>
                </a:solidFill>
              </a:rPr>
              <a:t> </a:t>
            </a:r>
            <a:r>
              <a:rPr lang="ko-KR" altLang="en-US" sz="1600" dirty="0">
                <a:solidFill>
                  <a:srgbClr val="4E5D70"/>
                </a:solidFill>
              </a:rPr>
              <a:t>메서드를 호출한다</a:t>
            </a:r>
            <a:r>
              <a:rPr lang="en-US" altLang="ko-KR" sz="1600" dirty="0">
                <a:solidFill>
                  <a:srgbClr val="4E5D70"/>
                </a:solidFill>
              </a:rPr>
              <a:t>. </a:t>
            </a:r>
            <a:r>
              <a:rPr lang="ko-KR" altLang="en-US" sz="1600" dirty="0">
                <a:solidFill>
                  <a:srgbClr val="4E5D70"/>
                </a:solidFill>
              </a:rPr>
              <a:t>그러면 기기의 자체 블루투스 송수신 장치를 나타내는 </a:t>
            </a:r>
            <a:r>
              <a:rPr lang="en-US" altLang="ko-KR" sz="1600" b="1" dirty="0" err="1">
                <a:solidFill>
                  <a:srgbClr val="4E5D70"/>
                </a:solidFill>
              </a:rPr>
              <a:t>BluetoothAdapter</a:t>
            </a:r>
            <a:r>
              <a:rPr lang="ko-KR" altLang="en-US" sz="1600" dirty="0">
                <a:solidFill>
                  <a:srgbClr val="4E5D70"/>
                </a:solidFill>
              </a:rPr>
              <a:t>가 반환된다</a:t>
            </a:r>
            <a:r>
              <a:rPr lang="en-US" altLang="ko-KR" sz="1600" dirty="0">
                <a:solidFill>
                  <a:srgbClr val="4E5D70"/>
                </a:solidFill>
              </a:rPr>
              <a:t>.</a:t>
            </a:r>
          </a:p>
          <a:p>
            <a:pPr algn="ctr" latinLnBrk="0">
              <a:lnSpc>
                <a:spcPct val="150000"/>
              </a:lnSpc>
            </a:pPr>
            <a:endParaRPr lang="en-US" altLang="ko-KR" sz="1600" dirty="0">
              <a:solidFill>
                <a:srgbClr val="4E5D70"/>
              </a:solidFill>
            </a:endParaRPr>
          </a:p>
          <a:p>
            <a:pPr algn="ctr" latinLnBrk="0">
              <a:lnSpc>
                <a:spcPct val="150000"/>
              </a:lnSpc>
            </a:pPr>
            <a:r>
              <a:rPr lang="ko-KR" altLang="en-US" sz="1600" b="1" dirty="0">
                <a:solidFill>
                  <a:srgbClr val="4E5D70"/>
                </a:solidFill>
              </a:rPr>
              <a:t>예제 코드 </a:t>
            </a:r>
            <a:r>
              <a:rPr lang="en-US" altLang="ko-KR" sz="1600" b="1" dirty="0">
                <a:solidFill>
                  <a:srgbClr val="4E5D70"/>
                </a:solidFill>
              </a:rPr>
              <a:t>)</a:t>
            </a:r>
          </a:p>
          <a:p>
            <a:pPr algn="ctr" latinLnBrk="0">
              <a:lnSpc>
                <a:spcPct val="150000"/>
              </a:lnSpc>
            </a:pPr>
            <a:r>
              <a:rPr lang="en-US" altLang="ko-KR" sz="1600" i="0" dirty="0" err="1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BluetoothAdapter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i="0" dirty="0" err="1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bluetoothAdapter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i="0" dirty="0" err="1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BluetoothAdapter.getDefaultAdapter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algn="ctr" latinLnBrk="0">
              <a:lnSpc>
                <a:spcPct val="150000"/>
              </a:lnSpc>
            </a:pP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if (</a:t>
            </a:r>
            <a:r>
              <a:rPr lang="en-US" altLang="ko-KR" sz="1600" i="0" dirty="0" err="1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bluetoothAdapter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== null) {</a:t>
            </a:r>
          </a:p>
          <a:p>
            <a:pPr algn="ctr" latinLnBrk="0">
              <a:lnSpc>
                <a:spcPct val="150000"/>
              </a:lnSpc>
            </a:pP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// null </a:t>
            </a:r>
            <a:r>
              <a:rPr lang="ko-KR" altLang="en-US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값이 반환될 경우 해당 기기는 블루투스 기능을 지원하지 않는 것이다</a:t>
            </a:r>
            <a:endParaRPr lang="en-US" altLang="ko-KR" sz="1600" i="0" dirty="0">
              <a:solidFill>
                <a:srgbClr val="4E5D7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lnSpc>
                <a:spcPct val="150000"/>
              </a:lnSpc>
            </a:pP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i="0" dirty="0">
              <a:solidFill>
                <a:srgbClr val="4E5D7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13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642172" y="237001"/>
            <a:ext cx="9700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(1)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안드로이드 블루투스 활성화 요청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1642172" y="1732064"/>
            <a:ext cx="8835856" cy="33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4E5D70"/>
                </a:solidFill>
              </a:rPr>
              <a:t>isEnabled</a:t>
            </a:r>
            <a:r>
              <a:rPr lang="en-US" altLang="ko-KR" sz="1600" b="1" dirty="0">
                <a:solidFill>
                  <a:srgbClr val="4E5D70"/>
                </a:solidFill>
              </a:rPr>
              <a:t>() </a:t>
            </a:r>
            <a:r>
              <a:rPr lang="ko-KR" altLang="en-US" sz="1600" dirty="0">
                <a:solidFill>
                  <a:srgbClr val="4E5D70"/>
                </a:solidFill>
              </a:rPr>
              <a:t>메소드를 호출하여 현재 블루투스가 활성화되었는지 확인한다</a:t>
            </a:r>
            <a:r>
              <a:rPr lang="en-US" altLang="ko-KR" sz="1600" dirty="0">
                <a:solidFill>
                  <a:srgbClr val="4E5D70"/>
                </a:solidFill>
              </a:rPr>
              <a:t>. </a:t>
            </a:r>
            <a:r>
              <a:rPr lang="ko-KR" altLang="en-US" sz="1600" dirty="0">
                <a:solidFill>
                  <a:srgbClr val="4E5D70"/>
                </a:solidFill>
              </a:rPr>
              <a:t>이 메소드가 </a:t>
            </a:r>
            <a:r>
              <a:rPr lang="en-US" altLang="ko-KR" sz="1600" dirty="0">
                <a:solidFill>
                  <a:srgbClr val="4E5D70"/>
                </a:solidFill>
              </a:rPr>
              <a:t>false</a:t>
            </a:r>
            <a:r>
              <a:rPr lang="ko-KR" altLang="en-US" sz="1600" dirty="0">
                <a:solidFill>
                  <a:srgbClr val="4E5D70"/>
                </a:solidFill>
              </a:rPr>
              <a:t>를 반환하는 경우 블루투스가 비활성화된 것이다</a:t>
            </a:r>
            <a:r>
              <a:rPr lang="en-US" altLang="ko-KR" sz="1600" dirty="0">
                <a:solidFill>
                  <a:srgbClr val="4E5D70"/>
                </a:solidFill>
              </a:rPr>
              <a:t>. </a:t>
            </a:r>
            <a:r>
              <a:rPr lang="ko-KR" altLang="en-US" sz="1600" dirty="0">
                <a:solidFill>
                  <a:srgbClr val="4E5D70"/>
                </a:solidFill>
              </a:rPr>
              <a:t>블루투스 활성화를 요청하기 위해 </a:t>
            </a:r>
            <a:r>
              <a:rPr lang="en-US" altLang="ko-KR" sz="1600" b="1" dirty="0" err="1">
                <a:solidFill>
                  <a:srgbClr val="4E5D70"/>
                </a:solidFill>
              </a:rPr>
              <a:t>startActivityForResult</a:t>
            </a:r>
            <a:r>
              <a:rPr lang="en-US" altLang="ko-KR" sz="1600" b="1" dirty="0">
                <a:solidFill>
                  <a:srgbClr val="4E5D70"/>
                </a:solidFill>
              </a:rPr>
              <a:t>()</a:t>
            </a:r>
            <a:r>
              <a:rPr lang="en-US" altLang="ko-KR" sz="1600" dirty="0">
                <a:solidFill>
                  <a:srgbClr val="4E5D70"/>
                </a:solidFill>
              </a:rPr>
              <a:t> </a:t>
            </a:r>
            <a:r>
              <a:rPr lang="ko-KR" altLang="en-US" sz="1600" dirty="0">
                <a:solidFill>
                  <a:srgbClr val="4E5D70"/>
                </a:solidFill>
              </a:rPr>
              <a:t>를 호출하면 안드로이드 기기에서 권한을 요청하는 대화상자가 나타난다</a:t>
            </a:r>
            <a:r>
              <a:rPr lang="en-US" altLang="ko-KR" sz="1600" dirty="0">
                <a:solidFill>
                  <a:srgbClr val="4E5D70"/>
                </a:solidFill>
              </a:rPr>
              <a:t>. </a:t>
            </a:r>
          </a:p>
          <a:p>
            <a:pPr algn="ctr" latinLnBrk="0">
              <a:lnSpc>
                <a:spcPct val="150000"/>
              </a:lnSpc>
            </a:pPr>
            <a:r>
              <a:rPr lang="ko-KR" altLang="en-US" sz="1600" b="1" dirty="0">
                <a:solidFill>
                  <a:srgbClr val="4E5D70"/>
                </a:solidFill>
              </a:rPr>
              <a:t>예제 코드 </a:t>
            </a:r>
            <a:r>
              <a:rPr lang="en-US" altLang="ko-KR" sz="1600" b="1" dirty="0">
                <a:solidFill>
                  <a:srgbClr val="4E5D70"/>
                </a:solidFill>
              </a:rPr>
              <a:t>)</a:t>
            </a:r>
          </a:p>
          <a:p>
            <a:pPr algn="ctr" latinLnBrk="0">
              <a:lnSpc>
                <a:spcPct val="150000"/>
              </a:lnSpc>
            </a:pP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if (!</a:t>
            </a:r>
            <a:r>
              <a:rPr lang="en-US" altLang="ko-KR" sz="1600" i="0" dirty="0" err="1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bluetoothAdapter.isEnabled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()) { </a:t>
            </a:r>
          </a:p>
          <a:p>
            <a:pPr algn="ctr" latinLnBrk="0">
              <a:lnSpc>
                <a:spcPct val="150000"/>
              </a:lnSpc>
            </a:pP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Intent </a:t>
            </a:r>
            <a:r>
              <a:rPr lang="en-US" altLang="ko-KR" sz="1600" i="0" dirty="0" err="1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enableBtIntent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new Intent(</a:t>
            </a:r>
            <a:r>
              <a:rPr lang="en-US" altLang="ko-KR" sz="1600" i="0" dirty="0" err="1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BluetoothAdapter.ACTION_REQUEST_ENABLE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algn="ctr" latinLnBrk="0">
              <a:lnSpc>
                <a:spcPct val="150000"/>
              </a:lnSpc>
            </a:pP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i="0" dirty="0" err="1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startActivityForResult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i="0" dirty="0" err="1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enableBtIntent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REQUEST_ENABLE_BT);</a:t>
            </a:r>
          </a:p>
          <a:p>
            <a:pPr algn="ctr" latinLnBrk="0">
              <a:lnSpc>
                <a:spcPct val="150000"/>
              </a:lnSpc>
            </a:pP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524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3306618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919318" y="3551383"/>
            <a:ext cx="10350983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rgbClr val="4E5D70"/>
                </a:solidFill>
              </a:rPr>
              <a:t>3. </a:t>
            </a:r>
            <a:r>
              <a:rPr lang="ko-KR" altLang="en-US" sz="5400" b="1" dirty="0" err="1">
                <a:solidFill>
                  <a:srgbClr val="4E5D70"/>
                </a:solidFill>
              </a:rPr>
              <a:t>깃허브</a:t>
            </a:r>
            <a:endParaRPr lang="ko-KR" altLang="en-US" sz="3200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642172" y="237001"/>
            <a:ext cx="9700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(1) </a:t>
            </a:r>
            <a:r>
              <a:rPr lang="ko-KR" altLang="en-US" sz="2800" kern="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깃허브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개요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1676882" y="3976500"/>
            <a:ext cx="8835856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Git</a:t>
            </a:r>
            <a:r>
              <a:rPr lang="en-US" altLang="ko-KR" sz="1600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:</a:t>
            </a:r>
            <a:r>
              <a:rPr lang="ko-KR" altLang="en-US" sz="1600" b="0" i="0" dirty="0">
                <a:solidFill>
                  <a:srgbClr val="2F2F2F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b="0" i="0" dirty="0">
                <a:solidFill>
                  <a:srgbClr val="2F2F2F"/>
                </a:solidFill>
                <a:effectLst/>
                <a:latin typeface="나눔고딕" pitchFamily="2" charset="-127"/>
                <a:ea typeface="나눔고딕" pitchFamily="2" charset="-127"/>
              </a:rPr>
              <a:t>2005</a:t>
            </a:r>
            <a:r>
              <a:rPr lang="ko-KR" altLang="en-US" sz="1600" b="0" i="0" dirty="0">
                <a:solidFill>
                  <a:srgbClr val="2F2F2F"/>
                </a:solidFill>
                <a:effectLst/>
                <a:latin typeface="나눔고딕" pitchFamily="2" charset="-127"/>
                <a:ea typeface="나눔고딕" pitchFamily="2" charset="-127"/>
              </a:rPr>
              <a:t>년에 개발된 </a:t>
            </a:r>
            <a:r>
              <a:rPr lang="ko-KR" altLang="en-US" sz="1600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오픈소스</a:t>
            </a:r>
            <a:r>
              <a:rPr lang="ko-KR" altLang="en-US" sz="1600" b="0" i="0" dirty="0">
                <a:solidFill>
                  <a:srgbClr val="2F2F2F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600" b="1" i="0" dirty="0">
                <a:solidFill>
                  <a:srgbClr val="2F2F2F"/>
                </a:solidFill>
                <a:effectLst/>
                <a:latin typeface="나눔고딕" pitchFamily="2" charset="-127"/>
                <a:ea typeface="나눔고딕" pitchFamily="2" charset="-127"/>
              </a:rPr>
              <a:t>분산형 버전관리 시스템</a:t>
            </a:r>
            <a:r>
              <a:rPr lang="en-US" altLang="ko-KR" sz="1600" b="0" i="0" dirty="0">
                <a:solidFill>
                  <a:srgbClr val="2F2F2F"/>
                </a:solidFill>
                <a:effectLst/>
                <a:latin typeface="나눔고딕" pitchFamily="2" charset="-127"/>
                <a:ea typeface="나눔고딕" pitchFamily="2" charset="-127"/>
              </a:rPr>
              <a:t>(DVCS)</a:t>
            </a:r>
            <a:r>
              <a:rPr lang="ko-KR" altLang="en-US" sz="1600" b="0" i="0" dirty="0">
                <a:solidFill>
                  <a:srgbClr val="2F2F2F"/>
                </a:solidFill>
                <a:effectLst/>
                <a:latin typeface="나눔고딕" pitchFamily="2" charset="-127"/>
                <a:ea typeface="나눔고딕" pitchFamily="2" charset="-127"/>
              </a:rPr>
              <a:t>으로 버전 관리 </a:t>
            </a:r>
            <a:r>
              <a:rPr lang="ko-KR" altLang="en-US" sz="1600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등 협업에 유용하게 사용할 수 있는 기능을 탑재하고 있다</a:t>
            </a:r>
            <a:r>
              <a:rPr lang="en-US" altLang="ko-KR" sz="1600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.</a:t>
            </a:r>
            <a:r>
              <a:rPr lang="ko-KR" altLang="en-US" sz="1600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endParaRPr lang="en-US" altLang="ko-KR" sz="1600" b="0" i="0" dirty="0">
              <a:solidFill>
                <a:srgbClr val="2F2F2F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algn="ctr" latinLnBrk="0">
              <a:lnSpc>
                <a:spcPct val="150000"/>
              </a:lnSpc>
            </a:pPr>
            <a:endParaRPr lang="en-US" altLang="ko-KR" sz="1600" b="0" i="0" dirty="0">
              <a:solidFill>
                <a:srgbClr val="2F2F2F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algn="ctr" latinLnBrk="0"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4E5D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sz="1600" b="1" i="0" dirty="0" err="1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ithub</a:t>
            </a:r>
            <a:r>
              <a:rPr lang="en-US" altLang="ko-KR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Git</a:t>
            </a:r>
            <a:r>
              <a:rPr lang="ko-KR" altLang="en-US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보다 편하게 </a:t>
            </a:r>
            <a:r>
              <a:rPr lang="ko-KR" altLang="en-US" sz="1600" dirty="0">
                <a:solidFill>
                  <a:srgbClr val="4E5D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이용할 수 있게 해주는</a:t>
            </a:r>
            <a:r>
              <a:rPr lang="en-US" altLang="ko-KR" sz="1600" dirty="0">
                <a:solidFill>
                  <a:srgbClr val="4E5D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srgbClr val="4E5D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버전 관리를 위한</a:t>
            </a:r>
            <a:r>
              <a:rPr lang="ko-KR" altLang="en-US" sz="1600" b="1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서버 저장소</a:t>
            </a:r>
            <a:r>
              <a:rPr lang="ko-KR" altLang="en-US" sz="1600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및 프로젝트 개발을 위한 </a:t>
            </a:r>
            <a:r>
              <a:rPr lang="ko-KR" altLang="en-US" sz="1600" b="1" i="0" dirty="0">
                <a:solidFill>
                  <a:srgbClr val="4E5D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협업 관리 서비스</a:t>
            </a:r>
            <a:endParaRPr lang="en-US" altLang="ko-KR" sz="1600" b="1" i="0" dirty="0">
              <a:solidFill>
                <a:srgbClr val="4E5D7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041774-C999-4E90-96B3-38390E96D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13" y="1761637"/>
            <a:ext cx="3471575" cy="22397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B19F03-76D9-403D-80E9-E2C5C6A7A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13" y="168676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1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642172" y="237001"/>
            <a:ext cx="9700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(2)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주요용어 정리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1154369" y="1929166"/>
            <a:ext cx="8835856" cy="2999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Clone : </a:t>
            </a:r>
            <a:r>
              <a:rPr lang="ko-KR" altLang="en-US" sz="1600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최초의 원격 저장소에서 로컬 저장소로 파일을 생성 및 추가하는 것</a:t>
            </a:r>
            <a:endParaRPr lang="en-US" altLang="ko-KR" sz="1600" dirty="0">
              <a:solidFill>
                <a:srgbClr val="2F2F2F"/>
              </a:solidFill>
              <a:latin typeface="나눔고딕" pitchFamily="2" charset="-127"/>
              <a:ea typeface="나눔고딕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Push</a:t>
            </a:r>
            <a:r>
              <a:rPr lang="ko-KR" altLang="en-US" sz="1600" b="1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b="1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:</a:t>
            </a:r>
            <a:r>
              <a:rPr lang="ko-KR" altLang="en-US" sz="1600" b="1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600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로컬 저장소를 원격 저장소에 반영</a:t>
            </a:r>
            <a:endParaRPr lang="en-US" altLang="ko-KR" sz="1600" dirty="0">
              <a:solidFill>
                <a:srgbClr val="2F2F2F"/>
              </a:solidFill>
              <a:latin typeface="나눔고딕" pitchFamily="2" charset="-127"/>
              <a:ea typeface="나눔고딕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Commit : </a:t>
            </a:r>
            <a:r>
              <a:rPr lang="ko-KR" altLang="en-US" sz="1600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수정한 내용을 로컬 저장소에 반영</a:t>
            </a:r>
            <a:endParaRPr lang="en-US" altLang="ko-KR" sz="1600" dirty="0">
              <a:solidFill>
                <a:srgbClr val="2F2F2F"/>
              </a:solidFill>
              <a:latin typeface="나눔고딕" pitchFamily="2" charset="-127"/>
              <a:ea typeface="나눔고딕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Pull : </a:t>
            </a:r>
            <a:r>
              <a:rPr lang="ko-KR" altLang="en-US" sz="1600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원격 저장소의 내용을 로컬 저장소에 가져옴</a:t>
            </a:r>
            <a:endParaRPr lang="en-US" altLang="ko-KR" sz="1600" dirty="0">
              <a:solidFill>
                <a:srgbClr val="2F2F2F"/>
              </a:solidFill>
              <a:latin typeface="나눔고딕" pitchFamily="2" charset="-127"/>
              <a:ea typeface="나눔고딕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Fork : </a:t>
            </a:r>
            <a:r>
              <a:rPr lang="ko-KR" altLang="en-US" sz="1600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다른 원격 저장소에서 다른 원격 저장소로 복사해오는 것</a:t>
            </a:r>
            <a:endParaRPr lang="en-US" altLang="ko-KR" sz="1600" dirty="0">
              <a:solidFill>
                <a:srgbClr val="2F2F2F"/>
              </a:solidFill>
              <a:latin typeface="나눔고딕" pitchFamily="2" charset="-127"/>
              <a:ea typeface="나눔고딕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PR</a:t>
            </a:r>
            <a:r>
              <a:rPr lang="ko-KR" altLang="en-US" sz="1600" b="1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b="1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:</a:t>
            </a:r>
            <a:r>
              <a:rPr lang="ko-KR" altLang="en-US" sz="1600" b="1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600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병합을 요청하는 것으로 원격 저장소에서 원격 저장소로 반영</a:t>
            </a:r>
            <a:endParaRPr lang="en-US" altLang="ko-KR" sz="1600" dirty="0">
              <a:solidFill>
                <a:srgbClr val="2F2F2F"/>
              </a:solidFill>
              <a:latin typeface="나눔고딕" pitchFamily="2" charset="-127"/>
              <a:ea typeface="나눔고딕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Roll Back : </a:t>
            </a:r>
            <a:r>
              <a:rPr lang="ko-KR" altLang="en-US" sz="1600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이전의 </a:t>
            </a:r>
            <a:r>
              <a:rPr lang="en-US" altLang="ko-KR" sz="1600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Commit Point</a:t>
            </a:r>
            <a:r>
              <a:rPr lang="ko-KR" altLang="en-US" sz="1600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로 </a:t>
            </a:r>
            <a:r>
              <a:rPr lang="ko-KR" altLang="en-US" sz="1600" dirty="0" err="1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돌아감</a:t>
            </a:r>
            <a:endParaRPr lang="en-US" altLang="ko-KR" sz="1600" dirty="0">
              <a:solidFill>
                <a:srgbClr val="2F2F2F"/>
              </a:solidFill>
              <a:latin typeface="나눔고딕" pitchFamily="2" charset="-127"/>
              <a:ea typeface="나눔고딕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Branch : </a:t>
            </a:r>
            <a:r>
              <a:rPr lang="ko-KR" altLang="en-US" sz="1600" dirty="0">
                <a:solidFill>
                  <a:srgbClr val="2F2F2F"/>
                </a:solidFill>
                <a:latin typeface="나눔고딕" pitchFamily="2" charset="-127"/>
                <a:ea typeface="나눔고딕" pitchFamily="2" charset="-127"/>
              </a:rPr>
              <a:t>완전히 독립된 작업 공간을 만드는 것</a:t>
            </a:r>
            <a:endParaRPr lang="en-US" altLang="ko-KR" sz="1600" dirty="0">
              <a:solidFill>
                <a:srgbClr val="2F2F2F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76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3306618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919318" y="3551383"/>
            <a:ext cx="10350983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rgbClr val="4E5D70"/>
                </a:solidFill>
              </a:rPr>
              <a:t>감사합니다 </a:t>
            </a:r>
            <a:r>
              <a:rPr lang="en-US" altLang="ko-KR" sz="5400" b="1" dirty="0">
                <a:solidFill>
                  <a:srgbClr val="4E5D70"/>
                </a:solidFill>
              </a:rPr>
              <a:t>!</a:t>
            </a:r>
            <a:endParaRPr lang="ko-KR" altLang="en-US" sz="3200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739813" y="237001"/>
            <a:ext cx="4483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2391D72-672A-4C23-B031-7A88E693AF5A}"/>
              </a:ext>
            </a:extLst>
          </p:cNvPr>
          <p:cNvSpPr/>
          <p:nvPr/>
        </p:nvSpPr>
        <p:spPr>
          <a:xfrm>
            <a:off x="1822123" y="1882113"/>
            <a:ext cx="5054028" cy="457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 err="1"/>
              <a:t>아두이노</a:t>
            </a:r>
            <a:endParaRPr lang="en-US" altLang="ko-KR" sz="2800" b="1" dirty="0"/>
          </a:p>
          <a:p>
            <a:pPr marL="971550" lvl="1" indent="-514350">
              <a:lnSpc>
                <a:spcPct val="150000"/>
              </a:lnSpc>
              <a:buAutoNum type="arabicParenBoth"/>
            </a:pPr>
            <a:r>
              <a:rPr lang="ko-KR" altLang="en-US" sz="1400" b="1" dirty="0"/>
              <a:t>전원 연결</a:t>
            </a:r>
            <a:endParaRPr lang="en-US" altLang="ko-KR" sz="1400" b="1" dirty="0"/>
          </a:p>
          <a:p>
            <a:pPr marL="971550" lvl="1" indent="-514350">
              <a:lnSpc>
                <a:spcPct val="150000"/>
              </a:lnSpc>
              <a:buAutoNum type="arabicParenBoth"/>
            </a:pPr>
            <a:r>
              <a:rPr lang="ko-KR" altLang="en-US" sz="1400" b="1" dirty="0"/>
              <a:t>디스플레이 출력</a:t>
            </a:r>
            <a:endParaRPr lang="en-US" altLang="ko-KR" sz="1400" b="1" dirty="0"/>
          </a:p>
          <a:p>
            <a:pPr marL="971550" lvl="1" indent="-514350">
              <a:lnSpc>
                <a:spcPct val="150000"/>
              </a:lnSpc>
              <a:buAutoNum type="arabicParenBoth"/>
            </a:pPr>
            <a:r>
              <a:rPr lang="ko-KR" altLang="en-US" sz="1400" b="1" dirty="0"/>
              <a:t>블루투스 통신</a:t>
            </a:r>
            <a:endParaRPr lang="en-US" altLang="ko-KR" sz="14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/>
              <a:t>안드로이드</a:t>
            </a:r>
            <a:endParaRPr lang="en-US" altLang="ko-KR" sz="1400" b="1" dirty="0"/>
          </a:p>
          <a:p>
            <a:pPr marL="971550" lvl="1" indent="-514350">
              <a:lnSpc>
                <a:spcPct val="150000"/>
              </a:lnSpc>
              <a:buAutoNum type="arabicParenBoth"/>
            </a:pPr>
            <a:r>
              <a:rPr lang="ko-KR" altLang="en-US" sz="1400" b="1" dirty="0"/>
              <a:t>블루투스 통신</a:t>
            </a:r>
            <a:endParaRPr lang="en-US" altLang="ko-KR" sz="14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깃 허브</a:t>
            </a:r>
            <a:endParaRPr lang="en-US" altLang="ko-KR" sz="2800" b="1" dirty="0"/>
          </a:p>
          <a:p>
            <a:pPr marL="971550" lvl="1" indent="-514350">
              <a:lnSpc>
                <a:spcPct val="150000"/>
              </a:lnSpc>
              <a:buAutoNum type="arabicParenBoth"/>
            </a:pPr>
            <a:r>
              <a:rPr lang="ko-KR" altLang="en-US" sz="1400" b="1" dirty="0" err="1"/>
              <a:t>깃허브</a:t>
            </a:r>
            <a:r>
              <a:rPr lang="ko-KR" altLang="en-US" sz="1400" b="1" dirty="0"/>
              <a:t> 개요</a:t>
            </a:r>
            <a:endParaRPr lang="en-US" altLang="ko-KR" sz="1400" b="1" dirty="0"/>
          </a:p>
          <a:p>
            <a:pPr marL="971550" lvl="1" indent="-514350">
              <a:lnSpc>
                <a:spcPct val="150000"/>
              </a:lnSpc>
              <a:buAutoNum type="arabicParenBoth"/>
            </a:pPr>
            <a:r>
              <a:rPr lang="ko-KR" altLang="en-US" sz="1400" b="1" dirty="0"/>
              <a:t>주요 용어 정리</a:t>
            </a:r>
            <a:endParaRPr lang="en-US" altLang="ko-KR" sz="1400" b="1" dirty="0"/>
          </a:p>
          <a:p>
            <a:pPr marL="971550" lvl="1" indent="-514350">
              <a:lnSpc>
                <a:spcPct val="150000"/>
              </a:lnSpc>
              <a:buAutoNum type="arabicParenBoth"/>
            </a:pPr>
            <a:endParaRPr lang="en-US" altLang="ko-KR" sz="1400" b="1" dirty="0"/>
          </a:p>
          <a:p>
            <a:pPr marL="971550" lvl="1" indent="-514350">
              <a:lnSpc>
                <a:spcPct val="150000"/>
              </a:lnSpc>
              <a:buAutoNum type="arabicParenBoth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8439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3306618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919319" y="3551383"/>
            <a:ext cx="10350983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rgbClr val="4E5D70"/>
                </a:solidFill>
              </a:rPr>
              <a:t>1. </a:t>
            </a:r>
            <a:r>
              <a:rPr lang="ko-KR" altLang="en-US" sz="5400" b="1" dirty="0" err="1">
                <a:solidFill>
                  <a:srgbClr val="4E5D70"/>
                </a:solidFill>
              </a:rPr>
              <a:t>아두이노</a:t>
            </a:r>
            <a:endParaRPr lang="ko-KR" altLang="en-US" sz="3200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3DB1C7-EFF7-4085-94C7-7A4E6BEAF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347" y="997222"/>
            <a:ext cx="3190924" cy="26563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642172" y="237001"/>
            <a:ext cx="9239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(1)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전원 연결 </a:t>
            </a: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리튬 폴리머 배터리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1843942" y="3122500"/>
            <a:ext cx="8835856" cy="2035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1600" b="1" dirty="0">
                <a:solidFill>
                  <a:srgbClr val="4E5D70"/>
                </a:solidFill>
              </a:rPr>
              <a:t>리튬 폴리머 배터리</a:t>
            </a:r>
            <a:endParaRPr lang="en-US" altLang="ko-KR" sz="1600" b="1" dirty="0">
              <a:solidFill>
                <a:srgbClr val="4E5D70"/>
              </a:solidFill>
            </a:endParaRPr>
          </a:p>
          <a:p>
            <a:pPr algn="ctr" latinLnBrk="0">
              <a:lnSpc>
                <a:spcPct val="150000"/>
              </a:lnSpc>
            </a:pPr>
            <a:r>
              <a:rPr lang="ko-KR" altLang="en-US" sz="1400" dirty="0">
                <a:solidFill>
                  <a:srgbClr val="4E5D70"/>
                </a:solidFill>
              </a:rPr>
              <a:t>리튬 폴리머 배터리는 리튬 이온 배터리의 한 종류로서 일반적인 리튬 이온 배터리에서 사용되는 액체 전해질 대신에 </a:t>
            </a:r>
            <a:r>
              <a:rPr lang="ko-KR" altLang="en-US" sz="1400" b="1" dirty="0">
                <a:solidFill>
                  <a:schemeClr val="accent1"/>
                </a:solidFill>
              </a:rPr>
              <a:t>폴리머</a:t>
            </a:r>
            <a:r>
              <a:rPr lang="ko-KR" altLang="en-US" sz="1400" dirty="0">
                <a:solidFill>
                  <a:srgbClr val="4E5D70"/>
                </a:solidFill>
              </a:rPr>
              <a:t> 상태의 전해질을 사용하는 배터리이다</a:t>
            </a:r>
            <a:r>
              <a:rPr lang="en-US" altLang="ko-KR" sz="1400" dirty="0">
                <a:solidFill>
                  <a:srgbClr val="4E5D70"/>
                </a:solidFill>
              </a:rPr>
              <a:t>. </a:t>
            </a:r>
            <a:r>
              <a:rPr lang="ko-KR" altLang="en-US" sz="1400" dirty="0">
                <a:solidFill>
                  <a:srgbClr val="4E5D70"/>
                </a:solidFill>
              </a:rPr>
              <a:t>폴리머 상태는 화학적으로 안정적인 형태이기에 기존 액체 전해질을 사용한 배터리에서 발생할 수 있는 문제점인 </a:t>
            </a:r>
            <a:r>
              <a:rPr lang="ko-KR" altLang="en-US" sz="1400" b="1" dirty="0" err="1"/>
              <a:t>누액과</a:t>
            </a:r>
            <a:r>
              <a:rPr lang="ko-KR" altLang="en-US" sz="1400" b="1" dirty="0"/>
              <a:t> 폭발의 위험성이 없을 뿐만 아니라 자연 방전이 적고</a:t>
            </a:r>
            <a:r>
              <a:rPr lang="en-US" altLang="ko-KR" sz="1400" dirty="0">
                <a:solidFill>
                  <a:srgbClr val="4E5D70"/>
                </a:solidFill>
              </a:rPr>
              <a:t>,  </a:t>
            </a:r>
            <a:r>
              <a:rPr lang="ko-KR" altLang="en-US" sz="1400" b="1" dirty="0">
                <a:solidFill>
                  <a:schemeClr val="accent1"/>
                </a:solidFill>
              </a:rPr>
              <a:t>메모리 효과</a:t>
            </a:r>
            <a:r>
              <a:rPr lang="ko-KR" altLang="en-US" sz="1400" b="1" dirty="0"/>
              <a:t>가 없는 장점</a:t>
            </a:r>
            <a:r>
              <a:rPr lang="ko-KR" altLang="en-US" sz="1400" dirty="0">
                <a:solidFill>
                  <a:srgbClr val="4E5D70"/>
                </a:solidFill>
              </a:rPr>
              <a:t>이 있다</a:t>
            </a:r>
            <a:r>
              <a:rPr lang="en-US" altLang="ko-KR" sz="1400" dirty="0">
                <a:solidFill>
                  <a:srgbClr val="4E5D70"/>
                </a:solidFill>
              </a:rPr>
              <a:t>.</a:t>
            </a:r>
            <a:r>
              <a:rPr lang="ko-KR" altLang="en-US" sz="1400" dirty="0">
                <a:solidFill>
                  <a:srgbClr val="4E5D70"/>
                </a:solidFill>
              </a:rPr>
              <a:t> 그 외에도 </a:t>
            </a:r>
            <a:r>
              <a:rPr lang="ko-KR" altLang="en-US" sz="1400" b="1" dirty="0">
                <a:solidFill>
                  <a:srgbClr val="4E5D70"/>
                </a:solidFill>
              </a:rPr>
              <a:t>다른 방식의 배터리에 비해 가벼우며 다양한 형태로 배터리를 제작</a:t>
            </a:r>
            <a:r>
              <a:rPr lang="ko-KR" altLang="en-US" sz="1400" dirty="0">
                <a:solidFill>
                  <a:srgbClr val="4E5D70"/>
                </a:solidFill>
              </a:rPr>
              <a:t>할 수 있어서 </a:t>
            </a:r>
            <a:r>
              <a:rPr lang="ko-KR" altLang="en-US" sz="1400" dirty="0" err="1">
                <a:solidFill>
                  <a:srgbClr val="4E5D70"/>
                </a:solidFill>
              </a:rPr>
              <a:t>드론이나</a:t>
            </a:r>
            <a:r>
              <a:rPr lang="ko-KR" altLang="en-US" sz="1400" dirty="0">
                <a:solidFill>
                  <a:srgbClr val="4E5D70"/>
                </a:solidFill>
              </a:rPr>
              <a:t> 노트북 등에 주로 사용된다</a:t>
            </a:r>
            <a:r>
              <a:rPr lang="en-US" altLang="ko-KR" sz="1400" dirty="0">
                <a:solidFill>
                  <a:srgbClr val="4E5D70"/>
                </a:solidFill>
              </a:rPr>
              <a:t>.</a:t>
            </a:r>
            <a:r>
              <a:rPr lang="ko-KR" altLang="en-US" sz="1400" dirty="0">
                <a:solidFill>
                  <a:srgbClr val="4E5D70"/>
                </a:solidFill>
              </a:rPr>
              <a:t>   </a:t>
            </a:r>
            <a:endParaRPr lang="ko-KR" altLang="en-US" sz="1000" dirty="0">
              <a:solidFill>
                <a:srgbClr val="4E5D7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6C3E7-8773-4594-85EC-FAD6B41007AE}"/>
              </a:ext>
            </a:extLst>
          </p:cNvPr>
          <p:cNvSpPr/>
          <p:nvPr/>
        </p:nvSpPr>
        <p:spPr>
          <a:xfrm>
            <a:off x="2748268" y="5246704"/>
            <a:ext cx="2702619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※ </a:t>
            </a:r>
            <a:r>
              <a:rPr lang="ko-KR" altLang="en-US" sz="1600" b="1" dirty="0">
                <a:solidFill>
                  <a:schemeClr val="accent1"/>
                </a:solidFill>
              </a:rPr>
              <a:t>메모리 효과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E5D70"/>
                </a:solidFill>
              </a:rPr>
              <a:t>완전 방전되지 않은 상태에서 배터리의 충전을 반복하면 배터리의 용량이 줄어드는 현상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65AFF3-FEFE-4B7F-A4E5-77CC22EC18EF}"/>
              </a:ext>
            </a:extLst>
          </p:cNvPr>
          <p:cNvSpPr/>
          <p:nvPr/>
        </p:nvSpPr>
        <p:spPr>
          <a:xfrm>
            <a:off x="6741114" y="5246704"/>
            <a:ext cx="2521142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※ </a:t>
            </a:r>
            <a:r>
              <a:rPr lang="ko-KR" altLang="en-US" sz="1600" b="1" dirty="0">
                <a:solidFill>
                  <a:schemeClr val="accent1"/>
                </a:solidFill>
              </a:rPr>
              <a:t>폴리머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E5D70"/>
                </a:solidFill>
              </a:rPr>
              <a:t>고체 또는 젤 형태의 고분자 </a:t>
            </a:r>
            <a:r>
              <a:rPr lang="ko-KR" altLang="en-US" sz="1000" dirty="0" err="1">
                <a:solidFill>
                  <a:srgbClr val="4E5D70"/>
                </a:solidFill>
              </a:rPr>
              <a:t>중합체</a:t>
            </a:r>
            <a:endParaRPr lang="ko-KR" altLang="en-US" sz="1000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8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642172" y="237001"/>
            <a:ext cx="9239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(1)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전원 연결 </a:t>
            </a: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TP4056(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배터리 충전 모듈</a:t>
            </a: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1676882" y="4397119"/>
            <a:ext cx="8835856" cy="143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4E5D70"/>
                </a:solidFill>
              </a:rPr>
              <a:t>TP4056 </a:t>
            </a:r>
            <a:r>
              <a:rPr lang="ko-KR" altLang="en-US" sz="1600" b="1" dirty="0">
                <a:solidFill>
                  <a:srgbClr val="4E5D70"/>
                </a:solidFill>
              </a:rPr>
              <a:t>리튬 배터리 충전 모듈</a:t>
            </a:r>
            <a:endParaRPr lang="en-US" altLang="ko-KR" sz="1600" b="1" dirty="0">
              <a:solidFill>
                <a:srgbClr val="4E5D70"/>
              </a:solidFill>
            </a:endParaRPr>
          </a:p>
          <a:p>
            <a:pPr algn="ctr" latinLnBrk="0">
              <a:lnSpc>
                <a:spcPct val="150000"/>
              </a:lnSpc>
            </a:pPr>
            <a:r>
              <a:rPr lang="en-US" altLang="ko-KR" sz="1600" b="1" i="0" dirty="0">
                <a:solidFill>
                  <a:srgbClr val="000000"/>
                </a:solidFill>
                <a:effectLst/>
              </a:rPr>
              <a:t>TP4056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Ubuntu Condensed"/>
              </a:rPr>
              <a:t>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Ubuntu Condensed"/>
              </a:rPr>
              <a:t>모듈은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Ubuntu Condensed"/>
              </a:rPr>
              <a:t>5V  USB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Ubuntu Condensed"/>
              </a:rPr>
              <a:t>전압을 입력 받아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Ubuntu Condensed"/>
              </a:rPr>
              <a:t>3.7V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Ubuntu Condensed"/>
              </a:rPr>
              <a:t>리튬이온 배터리를 충전시켜 주는 모듈이다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 algn="ctr" latinLnBrk="0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</a:rPr>
              <a:t>또한 배터리 보호회로가 장착되어 있어 배터리 이용 시 과방전이 되는 것을 막아준다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</a:p>
          <a:p>
            <a:pPr algn="ctr" latinLnBrk="0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</a:rPr>
              <a:t>단 </a:t>
            </a:r>
            <a:r>
              <a:rPr lang="ko-KR" altLang="en-US" sz="1400" dirty="0">
                <a:solidFill>
                  <a:srgbClr val="FF0000"/>
                </a:solidFill>
              </a:rPr>
              <a:t>충전과 동시에 배터리를 사용할 경우 회로가 손상</a:t>
            </a:r>
            <a:r>
              <a:rPr lang="ko-KR" altLang="en-US" sz="1400" dirty="0">
                <a:solidFill>
                  <a:srgbClr val="000000"/>
                </a:solidFill>
              </a:rPr>
              <a:t>될 수 있으므로 주의해야 한다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  <a:endParaRPr lang="ko-KR" altLang="en-US" sz="1000" dirty="0">
              <a:solidFill>
                <a:srgbClr val="4E5D7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BC5FF1-0D76-4084-AB86-F5CA17CB7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000" r="90000">
                        <a14:backgroundMark x1="40000" y1="34500" x2="42000" y2="34000"/>
                        <a14:backgroundMark x1="28500" y1="37500" x2="30000" y2="37500"/>
                        <a14:backgroundMark x1="20500" y1="43000" x2="20500" y2="4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80" y="1681017"/>
            <a:ext cx="3077250" cy="2716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C7A649-37A3-4D1F-8F66-F9C861E92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30" y="1681016"/>
            <a:ext cx="3368577" cy="27161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167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642172" y="237001"/>
            <a:ext cx="9700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(1)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전원 연결 </a:t>
            </a: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TP4056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회로 연결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1676882" y="4397119"/>
            <a:ext cx="8835856" cy="1396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4E5D70"/>
                </a:solidFill>
              </a:rPr>
              <a:t>TP4056 </a:t>
            </a:r>
            <a:r>
              <a:rPr lang="ko-KR" altLang="en-US" sz="1600" b="1" dirty="0">
                <a:solidFill>
                  <a:srgbClr val="4E5D70"/>
                </a:solidFill>
              </a:rPr>
              <a:t>회로 연결</a:t>
            </a:r>
            <a:endParaRPr lang="en-US" altLang="ko-KR" sz="1600" b="1" dirty="0">
              <a:solidFill>
                <a:srgbClr val="4E5D70"/>
              </a:solidFill>
            </a:endParaRPr>
          </a:p>
          <a:p>
            <a:pPr algn="ctr" latinLnBrk="0">
              <a:lnSpc>
                <a:spcPct val="150000"/>
              </a:lnSpc>
            </a:pP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충전용 전원 연결 </a:t>
            </a:r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: USB </a:t>
            </a: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연결 또는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USB </a:t>
            </a: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커넥터 옆에 있는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+, – </a:t>
            </a: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패드를 통해 연결</a:t>
            </a:r>
          </a:p>
          <a:p>
            <a:pPr algn="ctr" latinLnBrk="0">
              <a:lnSpc>
                <a:spcPct val="150000"/>
              </a:lnSpc>
            </a:pP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배터리 연결 </a:t>
            </a:r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: USB </a:t>
            </a: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커넥터 반대편에 </a:t>
            </a:r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B+, B- </a:t>
            </a: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를 통해 연결</a:t>
            </a:r>
          </a:p>
          <a:p>
            <a:pPr algn="ctr" latinLnBrk="0">
              <a:lnSpc>
                <a:spcPct val="150000"/>
              </a:lnSpc>
            </a:pP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전원 출력 </a:t>
            </a:r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: OUT + , OUT – </a:t>
            </a: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를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</a:rPr>
              <a:t>아두이노</a:t>
            </a: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 보드의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Vin</a:t>
            </a: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과 </a:t>
            </a:r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GND</a:t>
            </a: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에 각각 연결</a:t>
            </a:r>
            <a:endParaRPr lang="ko-KR" altLang="en-US" sz="1000" dirty="0">
              <a:solidFill>
                <a:srgbClr val="4E5D7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C7A649-37A3-4D1F-8F66-F9C861E92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21" y="1681018"/>
            <a:ext cx="3368577" cy="27161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198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642172" y="237001"/>
            <a:ext cx="9700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(2)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디스플레이 출력 </a:t>
            </a: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TFT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디스플레이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1676882" y="4397119"/>
            <a:ext cx="8835856" cy="143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b="1" i="0" dirty="0">
                <a:solidFill>
                  <a:srgbClr val="4E5D70"/>
                </a:solidFill>
                <a:effectLst/>
              </a:rPr>
              <a:t>TFT</a:t>
            </a:r>
            <a:r>
              <a:rPr lang="en-US" altLang="ko-KR" sz="1600" b="1" i="0" dirty="0">
                <a:solidFill>
                  <a:srgbClr val="4E5D70"/>
                </a:solidFill>
                <a:effectLst/>
              </a:rPr>
              <a:t>(</a:t>
            </a:r>
            <a:r>
              <a:rPr lang="en-US" altLang="ko-KR" b="1" i="0" dirty="0">
                <a:effectLst/>
              </a:rPr>
              <a:t>T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hin 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F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ilm 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T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ransistor</a:t>
            </a:r>
            <a:r>
              <a:rPr lang="en-US" altLang="ko-KR" sz="1600" b="1" i="0" dirty="0">
                <a:solidFill>
                  <a:srgbClr val="4E5D70"/>
                </a:solidFill>
                <a:effectLst/>
              </a:rPr>
              <a:t>)</a:t>
            </a:r>
            <a:r>
              <a:rPr lang="ko-KR" altLang="en-US" sz="1600" b="1" i="0" dirty="0">
                <a:solidFill>
                  <a:srgbClr val="4E5D70"/>
                </a:solidFill>
                <a:effectLst/>
              </a:rPr>
              <a:t> 디스플레이</a:t>
            </a:r>
            <a:endParaRPr lang="en-US" altLang="ko-KR" sz="1600" b="1" i="0" dirty="0">
              <a:solidFill>
                <a:srgbClr val="4E5D70"/>
              </a:solidFill>
              <a:effectLst/>
            </a:endParaRPr>
          </a:p>
          <a:p>
            <a:pPr algn="ctr" latinLnBrk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</a:rPr>
              <a:t>TFT</a:t>
            </a:r>
            <a:r>
              <a:rPr lang="ko-KR" altLang="en-US" sz="1400" dirty="0">
                <a:solidFill>
                  <a:srgbClr val="000000"/>
                </a:solidFill>
              </a:rPr>
              <a:t>는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</a:rPr>
              <a:t>초박막</a:t>
            </a: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 액정표시장치의 약자로 액체와 고체의 중간 특성을 가진 액정의 상태 변화와 편광판의 편광 성질을 이용하여 통과하는 빛의 양을 조절하여 정보를 표시하는 디스플레이이다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ctr" latinLnBrk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</a:rPr>
              <a:t>TFT</a:t>
            </a:r>
            <a:r>
              <a:rPr lang="ko-KR" altLang="en-US" sz="1400" dirty="0">
                <a:solidFill>
                  <a:srgbClr val="000000"/>
                </a:solidFill>
              </a:rPr>
              <a:t> 디스플레이는 </a:t>
            </a:r>
            <a:r>
              <a:rPr lang="en-US" altLang="ko-KR" sz="1400" dirty="0">
                <a:solidFill>
                  <a:srgbClr val="000000"/>
                </a:solidFill>
              </a:rPr>
              <a:t>OLED </a:t>
            </a:r>
            <a:r>
              <a:rPr lang="ko-KR" altLang="en-US" sz="1400" dirty="0">
                <a:solidFill>
                  <a:srgbClr val="000000"/>
                </a:solidFill>
              </a:rPr>
              <a:t>디스플레이에 비해 색표현이 다양하며 세밀한 이미지를 표현 가능하다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  <a:endParaRPr lang="ko-KR" altLang="en-US" sz="10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D90003-FCC0-46B4-B75C-4B45F9D93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03" y="1524000"/>
            <a:ext cx="4288613" cy="2771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692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642172" y="237001"/>
            <a:ext cx="9700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(2)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디스플레이 출력 </a:t>
            </a: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TFT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라이브러리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1642172" y="3998269"/>
            <a:ext cx="8835856" cy="2647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b="1" i="0" dirty="0">
                <a:solidFill>
                  <a:srgbClr val="4E5D70"/>
                </a:solidFill>
                <a:effectLst/>
              </a:rPr>
              <a:t>TFT</a:t>
            </a:r>
            <a:r>
              <a:rPr lang="en-US" altLang="ko-KR" sz="1600" b="1" dirty="0">
                <a:solidFill>
                  <a:srgbClr val="4E5D70"/>
                </a:solidFill>
              </a:rPr>
              <a:t> </a:t>
            </a:r>
            <a:r>
              <a:rPr lang="ko-KR" altLang="en-US" sz="1600" b="1" i="0" dirty="0">
                <a:solidFill>
                  <a:srgbClr val="4E5D70"/>
                </a:solidFill>
                <a:effectLst/>
              </a:rPr>
              <a:t>라이브러리</a:t>
            </a:r>
            <a:endParaRPr lang="en-US" altLang="ko-KR" sz="1600" b="1" i="0" dirty="0">
              <a:solidFill>
                <a:srgbClr val="4E5D70"/>
              </a:solidFill>
              <a:effectLst/>
            </a:endParaRPr>
          </a:p>
          <a:p>
            <a:pPr algn="ctr" latinLnBrk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</a:rPr>
              <a:t>TFT</a:t>
            </a:r>
            <a:r>
              <a:rPr lang="ko-KR" altLang="en-US" sz="1400" dirty="0">
                <a:solidFill>
                  <a:srgbClr val="000000"/>
                </a:solidFill>
              </a:rPr>
              <a:t> 디스플레이의 출력을 위해서 </a:t>
            </a:r>
            <a:r>
              <a:rPr lang="ko-KR" altLang="en-US" sz="1400" dirty="0" err="1">
                <a:solidFill>
                  <a:srgbClr val="000000"/>
                </a:solidFill>
              </a:rPr>
              <a:t>아두이노</a:t>
            </a:r>
            <a:r>
              <a:rPr lang="ko-KR" altLang="en-US" sz="1400" dirty="0">
                <a:solidFill>
                  <a:srgbClr val="000000"/>
                </a:solidFill>
              </a:rPr>
              <a:t> 프로그램에 기본으로 포함된 </a:t>
            </a:r>
            <a:r>
              <a:rPr lang="en-US" altLang="ko-KR" sz="1400" dirty="0">
                <a:solidFill>
                  <a:srgbClr val="000000"/>
                </a:solidFill>
              </a:rPr>
              <a:t>TFT </a:t>
            </a:r>
            <a:r>
              <a:rPr lang="ko-KR" altLang="en-US" sz="1400" dirty="0">
                <a:solidFill>
                  <a:srgbClr val="000000"/>
                </a:solidFill>
              </a:rPr>
              <a:t>라이브러리를 사용한다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algn="ctr" latinLnBrk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</a:rPr>
              <a:t>TFT</a:t>
            </a:r>
            <a:r>
              <a:rPr lang="ko-KR" altLang="en-US" sz="1400" dirty="0">
                <a:solidFill>
                  <a:srgbClr val="000000"/>
                </a:solidFill>
              </a:rPr>
              <a:t> 라이브러리에 포함된 주요 함수에는 다음과 같은 것들이 있다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285750" indent="-285750" algn="ctr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Open Sans" panose="020B0606030504020204" pitchFamily="34" charset="0"/>
              </a:rPr>
              <a:t>begin() : </a:t>
            </a:r>
            <a:r>
              <a:rPr lang="ko-KR" alt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화면을 초기화하기 위해 가장 먼저 출력하는 함수</a:t>
            </a:r>
            <a:endParaRPr lang="en-US" altLang="ko-KR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 algn="ctr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Open Sans" panose="020B0606030504020204" pitchFamily="34" charset="0"/>
              </a:rPr>
              <a:t>Background() : </a:t>
            </a:r>
            <a:r>
              <a:rPr lang="ko-KR" alt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화면 색상을 지정한 색으로 변경하는 함수</a:t>
            </a:r>
            <a:r>
              <a:rPr lang="en-US" altLang="ko-KR" sz="1400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매개변수로 </a:t>
            </a:r>
            <a:r>
              <a:rPr lang="en-US" altLang="ko-KR" sz="1400" dirty="0">
                <a:solidFill>
                  <a:srgbClr val="000000"/>
                </a:solidFill>
                <a:latin typeface="Open Sans" panose="020B0606030504020204" pitchFamily="34" charset="0"/>
              </a:rPr>
              <a:t>RGB</a:t>
            </a:r>
            <a:r>
              <a:rPr lang="ko-KR" alt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값을 지정한다</a:t>
            </a:r>
            <a:endParaRPr lang="en-US" altLang="ko-KR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 algn="ctr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</a:rPr>
              <a:t>text() : </a:t>
            </a:r>
            <a:r>
              <a:rPr lang="ko-KR" altLang="en-US" sz="1400" dirty="0">
                <a:solidFill>
                  <a:srgbClr val="000000"/>
                </a:solidFill>
              </a:rPr>
              <a:t>지정한 좌표에 텍스트를 출력하는 함수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285750" indent="-285750" algn="ctr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0000"/>
                </a:solidFill>
              </a:rPr>
              <a:t>loadImage</a:t>
            </a:r>
            <a:r>
              <a:rPr lang="en-US" altLang="ko-KR" sz="1400" dirty="0">
                <a:solidFill>
                  <a:srgbClr val="000000"/>
                </a:solidFill>
              </a:rPr>
              <a:t>() : SD </a:t>
            </a:r>
            <a:r>
              <a:rPr lang="ko-KR" altLang="en-US" sz="1400" dirty="0">
                <a:solidFill>
                  <a:srgbClr val="000000"/>
                </a:solidFill>
              </a:rPr>
              <a:t>카드에 들어있는 이미지를 불러와 출력해주는 함수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171450" indent="-171450" algn="ctr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4E5D7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99BC97-8588-4787-AF4F-A916B74EB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1" y="1265780"/>
            <a:ext cx="5403273" cy="2647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11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995A72-1D7E-476E-A82D-FB9A30D9A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09" y="1184083"/>
            <a:ext cx="8990972" cy="38894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642172" y="237001"/>
            <a:ext cx="9700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(2)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디스플레이 출력 </a:t>
            </a: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TFT</a:t>
            </a:r>
            <a:r>
              <a:rPr lang="ko-KR" altLang="en-US" sz="2800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비트맵 이미지 출력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1448209" y="5260355"/>
            <a:ext cx="883585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4E5D70"/>
                </a:solidFill>
              </a:rPr>
              <a:t>TFT</a:t>
            </a:r>
            <a:r>
              <a:rPr lang="ko-KR" altLang="en-US" sz="1600" b="1" dirty="0">
                <a:solidFill>
                  <a:srgbClr val="4E5D70"/>
                </a:solidFill>
              </a:rPr>
              <a:t> 이미지 출력 예제</a:t>
            </a:r>
            <a:endParaRPr lang="en-US" altLang="ko-KR" sz="1600" b="1" dirty="0">
              <a:solidFill>
                <a:srgbClr val="4E5D70"/>
              </a:solidFill>
            </a:endParaRPr>
          </a:p>
          <a:p>
            <a:pPr algn="ctr" latinLnBrk="0">
              <a:lnSpc>
                <a:spcPct val="150000"/>
              </a:lnSpc>
            </a:pPr>
            <a:r>
              <a:rPr lang="en-US" altLang="ko-KR" sz="1600" dirty="0">
                <a:solidFill>
                  <a:srgbClr val="4E5D70"/>
                </a:solidFill>
              </a:rPr>
              <a:t>SD </a:t>
            </a:r>
            <a:r>
              <a:rPr lang="ko-KR" altLang="en-US" sz="1600" dirty="0">
                <a:solidFill>
                  <a:srgbClr val="4E5D70"/>
                </a:solidFill>
              </a:rPr>
              <a:t>카드에 저장된 비트맵 이미지를 출력할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57577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789</Words>
  <Application>Microsoft Office PowerPoint</Application>
  <PresentationFormat>와이드스크린</PresentationFormat>
  <Paragraphs>91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Tmon몬소리 Black</vt:lpstr>
      <vt:lpstr>Ubuntu Condensed</vt:lpstr>
      <vt:lpstr>나눔고딕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</cp:revision>
  <dcterms:created xsi:type="dcterms:W3CDTF">2022-05-19T08:27:30Z</dcterms:created>
  <dcterms:modified xsi:type="dcterms:W3CDTF">2022-05-30T12:15:57Z</dcterms:modified>
</cp:coreProperties>
</file>