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9" r:id="rId4"/>
    <p:sldId id="269" r:id="rId5"/>
    <p:sldId id="287" r:id="rId6"/>
    <p:sldId id="285" r:id="rId7"/>
    <p:sldId id="286" r:id="rId8"/>
    <p:sldId id="288" r:id="rId9"/>
    <p:sldId id="289" r:id="rId10"/>
    <p:sldId id="290" r:id="rId11"/>
    <p:sldId id="260" r:id="rId12"/>
    <p:sldId id="266" r:id="rId13"/>
    <p:sldId id="291" r:id="rId14"/>
    <p:sldId id="292" r:id="rId15"/>
    <p:sldId id="293" r:id="rId16"/>
    <p:sldId id="294" r:id="rId17"/>
    <p:sldId id="295" r:id="rId18"/>
    <p:sldId id="296" r:id="rId19"/>
    <p:sldId id="263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5" r:id="rId28"/>
    <p:sldId id="304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C1C4"/>
    <a:srgbClr val="E8E2E2"/>
    <a:srgbClr val="DAD8D5"/>
    <a:srgbClr val="EBEDEE"/>
    <a:srgbClr val="E9E9E9"/>
    <a:srgbClr val="E4E3E1"/>
    <a:srgbClr val="E6E4E5"/>
    <a:srgbClr val="D1D1CF"/>
    <a:srgbClr val="DEDEE0"/>
    <a:srgbClr val="E1E1E2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17" autoAdjust="0"/>
    <p:restoredTop sz="94660"/>
  </p:normalViewPr>
  <p:slideViewPr>
    <p:cSldViewPr snapToGrid="0" showGuides="1">
      <p:cViewPr varScale="1">
        <p:scale>
          <a:sx n="160" d="100"/>
          <a:sy n="160" d="100"/>
        </p:scale>
        <p:origin x="462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480822-AB83-4CAF-A2AE-7AA0E31D7CB3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44337F-7E71-42CE-8427-7E011651C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856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428E6-48F8-48FF-A4B7-7E67A9EE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A2431C-BDF3-4534-AED0-115F103A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0173CB-01B9-4295-A804-D7D5973D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C5FE16-77A0-484E-AEFD-FF537292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3DF25-2E65-49D3-8F6F-64AA1109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3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20652-E714-4A15-826F-1B53C709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14771D-DE0A-400C-8C59-8670E31F7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BEACB7-48C9-4FB8-8D34-7F4C6393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31818-B6CD-47B0-9353-395CC539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08922-CAE3-4884-AE59-2BC74144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4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371B8A-69A6-43D4-8783-6456E3350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9DA1AA-3028-44E4-B5B0-C19BF61DC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2BCD8D-3E10-4F33-BC43-EACB05C0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E365BE-78DE-4079-B7F3-706874E9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0D9E52-1AFA-4482-A474-91FF4C5C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83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BF82B-6C4A-4F6E-A362-B2BF3BDC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E6E910-43A6-49D6-A1B5-99E3B0C27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DB3AC-66C4-4244-9CE9-54D71AA5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92C886-882E-440B-806C-B06DE508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9323D2-1426-48F9-A93B-729E72E2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42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3C500-C8D9-4EBC-AC73-9F7D65F0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56CD17-259A-42E8-B64F-04C51B7C1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76CE5-8C59-42A2-A597-465DEAC8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312C6-1DCE-41BC-B5FA-FCFF5BE3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4339A5-69DC-4256-84CA-F160D48E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82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37A4D-E01E-45A7-B166-73EE7826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0D6757-7DA6-452C-9903-7536978F1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DCC3C8-286B-4184-8752-32BC3B116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CA751A-C45B-42C8-893F-826B22E7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77210C-0EDE-42F3-A19F-12B3884B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15D590-E2D2-480C-AF73-67D855C5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0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3AF97-024B-4EF1-B5B6-2E362F07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41334B-2AA0-4E32-9445-B691EAB2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B62D6F-224F-4433-9752-11A255D32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04EE0E-6C7E-4160-86AA-136E97F9F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390FB9-7573-4784-A2A4-EDF1B3C59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64B30B-9C6A-4C96-8DB5-BCE9A09F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A11AC4-2315-46FE-81A4-FE4B8434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2D39CB-CB92-40B8-9B0C-3FBBBDF9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9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32E25-F5B3-41EE-BD3B-6965721B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FE1863-7C02-424B-AF80-CDB39671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99FB34-90A4-44A0-9CF8-F0BC0FE4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375702-4955-406C-919C-D35A1B84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06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6E1BA2-3103-4DB2-AAEB-ED1BAE45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5D5A54-85CA-45E5-9801-A3F15EEF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12AF2F-D0EC-4C7E-8979-4C17E3F4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1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3A167-5C7C-4CD2-A3E4-B6F9458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21CEB6-C525-4AEB-BB3E-B1315690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296C9A-4472-4D30-BFAE-60CB397B5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4E3F16-D603-4838-BA1C-0C9EEDE4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8873C6-9D3A-4C62-9D46-88E6BAAB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A9C646-865F-49F4-8BDD-FB9A4DEC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1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258A6-5AAD-4F1F-976F-EDB5FF72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F4441E-0165-42AA-88F8-E53C4BAAC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FCA1E8-0D3C-4590-82E2-D018D6E61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674557-7FD9-416C-A8B5-FA6C4B55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4A215C-B55F-4988-B45B-7667E8C7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FF3B86-5A48-411F-8090-830140A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09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DF84FF-C412-430B-963A-695AABF7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EE7982-A999-4B0A-85F1-A0D5C5503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48EB6A-F091-464F-A783-1AE546A56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E467A-4026-4A8D-97BF-715EF7FA6491}" type="datetimeFigureOut">
              <a:rPr lang="ko-KR" altLang="en-US" smtClean="0"/>
              <a:t>2022-05-29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31D2C7-63D5-4319-952D-A6F8404F4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9517A-02D4-4037-9427-974339FE7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0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ko.wikipedia.org/wiki/%EC%86%8C%ED%94%84%ED%8A%B8%EC%9B%A8%EC%96%B4_%EA%B3%B5%ED%95%99" TargetMode="External"/><Relationship Id="rId3" Type="http://schemas.openxmlformats.org/officeDocument/2006/relationships/hyperlink" Target="https://backlog.com/gittutorial/kr/stepup/stepup3_2.html" TargetMode="External"/><Relationship Id="rId7" Type="http://schemas.openxmlformats.org/officeDocument/2006/relationships/hyperlink" Target="https://juahnpop.tistory.com/123" TargetMode="External"/><Relationship Id="rId2" Type="http://schemas.openxmlformats.org/officeDocument/2006/relationships/hyperlink" Target="https://github.com/jojun01835/github-basic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juahnpop.tistory.com/156" TargetMode="External"/><Relationship Id="rId5" Type="http://schemas.openxmlformats.org/officeDocument/2006/relationships/hyperlink" Target="https://tosuccess.tistory.com/119" TargetMode="External"/><Relationship Id="rId4" Type="http://schemas.openxmlformats.org/officeDocument/2006/relationships/hyperlink" Target="https://developer.android.com/guide/components/fragments?hl=ko" TargetMode="External"/><Relationship Id="rId9" Type="http://schemas.openxmlformats.org/officeDocument/2006/relationships/hyperlink" Target="http://wiki.hash.kr/index.php/%EC%86%8C%ED%94%84%ED%8A%B8%EC%9B%A8%EC%96%B4_%EA%B0%9C%EB%B0%9C%EB%B0%A9%EB%B2%95%EB%A1%A0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1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0C938C-F8B1-4FFF-8F74-6ED0A876B136}"/>
              </a:ext>
            </a:extLst>
          </p:cNvPr>
          <p:cNvSpPr txBox="1"/>
          <p:nvPr/>
        </p:nvSpPr>
        <p:spPr>
          <a:xfrm>
            <a:off x="3333803" y="1776665"/>
            <a:ext cx="570220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시스템 분석 설계</a:t>
            </a:r>
            <a:endParaRPr lang="en-US" altLang="ko-KR" sz="6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sz="6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포트폴리오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61FC92-B1C1-4C46-ABEF-2B6B78AA5915}"/>
              </a:ext>
            </a:extLst>
          </p:cNvPr>
          <p:cNvSpPr txBox="1"/>
          <p:nvPr/>
        </p:nvSpPr>
        <p:spPr>
          <a:xfrm rot="10800000">
            <a:off x="-1526989" y="584030"/>
            <a:ext cx="15245977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700" dirty="0">
                <a:latin typeface="+mn-ea"/>
              </a:rPr>
              <a:t>[         ]</a:t>
            </a:r>
            <a:endParaRPr lang="ko-KR" altLang="en-US" sz="28700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C5690E-8967-EB3F-CA86-BFF2B65702D5}"/>
              </a:ext>
            </a:extLst>
          </p:cNvPr>
          <p:cNvSpPr txBox="1"/>
          <p:nvPr/>
        </p:nvSpPr>
        <p:spPr>
          <a:xfrm>
            <a:off x="3651624" y="5169647"/>
            <a:ext cx="506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20210996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조준영</a:t>
            </a:r>
          </a:p>
        </p:txBody>
      </p:sp>
    </p:spTree>
    <p:extLst>
      <p:ext uri="{BB962C8B-B14F-4D97-AF65-F5344CB8AC3E}">
        <p14:creationId xmlns:p14="http://schemas.microsoft.com/office/powerpoint/2010/main" val="232135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86C5E1A-73FB-0A6D-E4A1-70BAD089B884}"/>
              </a:ext>
            </a:extLst>
          </p:cNvPr>
          <p:cNvSpPr txBox="1"/>
          <p:nvPr/>
        </p:nvSpPr>
        <p:spPr>
          <a:xfrm>
            <a:off x="152400" y="337574"/>
            <a:ext cx="44912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altLang="ko-KR" sz="4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Fetch </a:t>
            </a:r>
            <a:r>
              <a:rPr lang="ko-KR" altLang="en-US" sz="4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와 </a:t>
            </a:r>
            <a:r>
              <a:rPr lang="en-US" altLang="ko-KR" sz="4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Merge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DC7659B-CA95-5E8D-9AF2-74C5A23F56A2}"/>
              </a:ext>
            </a:extLst>
          </p:cNvPr>
          <p:cNvSpPr txBox="1"/>
          <p:nvPr/>
        </p:nvSpPr>
        <p:spPr>
          <a:xfrm>
            <a:off x="439386" y="1281260"/>
            <a:ext cx="51933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Git pull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명령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Fetch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명령과 병합하는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merge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명령이 순차적으로 진행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CEE88D5-13B5-97FA-B79E-834DBFC4B5F3}"/>
              </a:ext>
            </a:extLst>
          </p:cNvPr>
          <p:cNvSpPr txBox="1"/>
          <p:nvPr/>
        </p:nvSpPr>
        <p:spPr>
          <a:xfrm>
            <a:off x="439386" y="1824837"/>
            <a:ext cx="51933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Fetch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명령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원격 저장소의 정보를 로컬 저장소로 가져오는 명령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9429D4-E88A-8D43-BFD9-F238DAB1666B}"/>
              </a:ext>
            </a:extLst>
          </p:cNvPr>
          <p:cNvSpPr txBox="1"/>
          <p:nvPr/>
        </p:nvSpPr>
        <p:spPr>
          <a:xfrm>
            <a:off x="439386" y="2368414"/>
            <a:ext cx="5193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Merge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명령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변경된 정보를 로컬 저장소의 내용과 병합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CB0954-3498-3C66-9391-4993E3B0CAF6}"/>
              </a:ext>
            </a:extLst>
          </p:cNvPr>
          <p:cNvSpPr txBox="1"/>
          <p:nvPr/>
        </p:nvSpPr>
        <p:spPr>
          <a:xfrm>
            <a:off x="439386" y="3429000"/>
            <a:ext cx="51933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Fetch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명령으로 작업한 내용을 확인한 후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Merge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여부를 결정하는 과정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병합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(merge)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다른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브랜치의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내용을 합침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EAA1AB8-8EA9-7C85-EDFE-48D1A6BFC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86" y="4512625"/>
            <a:ext cx="4442511" cy="1906862"/>
          </a:xfrm>
          <a:prstGeom prst="rect">
            <a:avLst/>
          </a:prstGeom>
        </p:spPr>
      </p:pic>
      <p:pic>
        <p:nvPicPr>
          <p:cNvPr id="37" name="Picture 2" descr="image">
            <a:extLst>
              <a:ext uri="{FF2B5EF4-FFF2-40B4-BE49-F238E27FC236}">
                <a16:creationId xmlns:a16="http://schemas.microsoft.com/office/drawing/2014/main" id="{DD61513D-7313-4F08-6770-B6946D085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704" y="2563501"/>
            <a:ext cx="5714743" cy="3731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1B1A6849-09C4-C6C5-54D7-B908F4297BEE}"/>
              </a:ext>
            </a:extLst>
          </p:cNvPr>
          <p:cNvSpPr txBox="1"/>
          <p:nvPr/>
        </p:nvSpPr>
        <p:spPr>
          <a:xfrm>
            <a:off x="5632704" y="2134718"/>
            <a:ext cx="5193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algn="ctr"/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Git life cycle</a:t>
            </a:r>
          </a:p>
        </p:txBody>
      </p:sp>
    </p:spTree>
    <p:extLst>
      <p:ext uri="{BB962C8B-B14F-4D97-AF65-F5344CB8AC3E}">
        <p14:creationId xmlns:p14="http://schemas.microsoft.com/office/powerpoint/2010/main" val="67836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921DE68-E754-4D80-8D0A-8A087AF93E2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75DB5D-21C7-4AF7-83F4-2F90A21B484B}"/>
              </a:ext>
            </a:extLst>
          </p:cNvPr>
          <p:cNvSpPr txBox="1"/>
          <p:nvPr/>
        </p:nvSpPr>
        <p:spPr>
          <a:xfrm>
            <a:off x="901700" y="2721114"/>
            <a:ext cx="332655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lt"/>
              </a:rPr>
              <a:t>Chapter 2.</a:t>
            </a:r>
          </a:p>
          <a:p>
            <a:endParaRPr lang="en-US" altLang="ko-KR" sz="4400" dirty="0">
              <a:latin typeface="+mj-lt"/>
            </a:endParaRPr>
          </a:p>
          <a:p>
            <a:pPr algn="just"/>
            <a:r>
              <a:rPr lang="ko-KR" altLang="en-US" sz="4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안드로이드</a:t>
            </a:r>
            <a:endParaRPr lang="en-US" altLang="ko-KR" sz="4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047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190DFDA-C0B7-8D71-A23F-57B36A4F1F7B}"/>
              </a:ext>
            </a:extLst>
          </p:cNvPr>
          <p:cNvSpPr txBox="1"/>
          <p:nvPr/>
        </p:nvSpPr>
        <p:spPr>
          <a:xfrm>
            <a:off x="152400" y="337574"/>
            <a:ext cx="57286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ko-KR" altLang="en-US" sz="4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안드로이드 </a:t>
            </a:r>
            <a:r>
              <a:rPr lang="en-US" altLang="ko-KR" sz="4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Fragment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962DC758-D12B-4D33-341B-9B4C6E40B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443851"/>
            <a:ext cx="5334000" cy="3076575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DAF244BB-DFFC-634F-2761-328D71F19641}"/>
              </a:ext>
            </a:extLst>
          </p:cNvPr>
          <p:cNvSpPr txBox="1"/>
          <p:nvPr/>
        </p:nvSpPr>
        <p:spPr>
          <a:xfrm>
            <a:off x="-386215" y="1315458"/>
            <a:ext cx="66751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Fragment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개요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b="0" i="0" dirty="0" err="1">
                <a:solidFill>
                  <a:srgbClr val="333333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프래그먼트는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액티비티 내에서 화면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UI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일부를 나타냅니다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lvl="2"/>
            <a:r>
              <a:rPr lang="en-US" altLang="ko-KR" b="0" i="0" dirty="0">
                <a:solidFill>
                  <a:srgbClr val="333333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여러 개의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프래그먼트를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조합하여 액티비티가 출력하는 한 화면의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UI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표현할 수 있습니다</a:t>
            </a:r>
            <a:endParaRPr lang="en-US" altLang="ko-KR" b="0" i="0" dirty="0">
              <a:solidFill>
                <a:srgbClr val="333333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2"/>
            <a:endParaRPr lang="en-US" altLang="ko-KR" b="0" i="0" dirty="0">
              <a:solidFill>
                <a:srgbClr val="333333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하나의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프래그먼트를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다른 액티비티에 재사용할 수 있습니다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	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93D7B3EA-252B-8EF5-D436-46D8F0E4095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725" y="642694"/>
            <a:ext cx="5053316" cy="3653852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B7CB96E6-EED2-869D-011A-7DB93AC55777}"/>
              </a:ext>
            </a:extLst>
          </p:cNvPr>
          <p:cNvSpPr txBox="1"/>
          <p:nvPr/>
        </p:nvSpPr>
        <p:spPr>
          <a:xfrm>
            <a:off x="6288905" y="4593458"/>
            <a:ext cx="54238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	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위와 같은 그림으로 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MainActivity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</a:t>
            </a:r>
            <a:endParaRPr lang="en-US" altLang="ko-KR" b="0" i="0" dirty="0">
              <a:solidFill>
                <a:srgbClr val="555555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1"/>
            <a:endParaRPr lang="en-US" altLang="ko-KR" b="0" i="0" dirty="0">
              <a:solidFill>
                <a:srgbClr val="555555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1"/>
            <a:r>
              <a:rPr lang="en-US" altLang="ko-KR" b="0" i="0" dirty="0">
                <a:solidFill>
                  <a:srgbClr val="55555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	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프래그먼가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들어갈 틀을 선언하고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endParaRPr lang="en-US" altLang="ko-KR" b="0" i="0" dirty="0">
              <a:solidFill>
                <a:srgbClr val="555555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1"/>
            <a:r>
              <a:rPr lang="en-US" altLang="ko-KR" b="0" i="0" dirty="0">
                <a:solidFill>
                  <a:srgbClr val="55555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	</a:t>
            </a:r>
          </a:p>
          <a:p>
            <a:pPr lvl="1"/>
            <a:r>
              <a:rPr lang="en-US" altLang="ko-KR" b="0" i="0" dirty="0">
                <a:solidFill>
                  <a:srgbClr val="55555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	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틀 위에 올려놓을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프래그먼트를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여러 개</a:t>
            </a:r>
            <a:endParaRPr lang="en-US" altLang="ko-KR" b="0" i="0" dirty="0">
              <a:solidFill>
                <a:srgbClr val="555555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1"/>
            <a:r>
              <a:rPr lang="ko-KR" altLang="en-US" b="0" i="0" dirty="0">
                <a:solidFill>
                  <a:srgbClr val="55555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endParaRPr lang="en-US" altLang="ko-KR" b="0" i="0" dirty="0">
              <a:solidFill>
                <a:srgbClr val="555555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1"/>
            <a:r>
              <a:rPr lang="en-US" altLang="ko-KR" dirty="0">
                <a:solidFill>
                  <a:srgbClr val="55555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	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만들어 끼우고 빼고 하는게 가능하다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.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295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C23DA7E-32FD-E115-D63C-0A3472695CBB}"/>
              </a:ext>
            </a:extLst>
          </p:cNvPr>
          <p:cNvSpPr txBox="1"/>
          <p:nvPr/>
        </p:nvSpPr>
        <p:spPr>
          <a:xfrm>
            <a:off x="-377952" y="254508"/>
            <a:ext cx="57286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ko-KR" altLang="en-US" sz="4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안드로이드 </a:t>
            </a:r>
            <a:r>
              <a:rPr lang="en-US" altLang="ko-KR" sz="4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Fragment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658FBBE3-6633-7F58-4C67-C545E3835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15" y="1269130"/>
            <a:ext cx="3408241" cy="53343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A4C483-9D5C-65E6-A727-0FC0ECC2479F}"/>
              </a:ext>
            </a:extLst>
          </p:cNvPr>
          <p:cNvSpPr txBox="1"/>
          <p:nvPr/>
        </p:nvSpPr>
        <p:spPr>
          <a:xfrm>
            <a:off x="4242816" y="1312188"/>
            <a:ext cx="728776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Fragment </a:t>
            </a: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LifeCycle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	</a:t>
            </a:r>
          </a:p>
          <a:p>
            <a:pPr algn="l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1. </a:t>
            </a:r>
            <a:r>
              <a:rPr lang="en-US" altLang="ko-KR" b="1" i="0" dirty="0" err="1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onCreate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()</a:t>
            </a:r>
            <a:endParaRPr lang="ko-KR" altLang="en-US" b="0" i="0" dirty="0">
              <a:solidFill>
                <a:srgbClr val="666666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l" latinLnBrk="1"/>
            <a:endParaRPr lang="en-US" altLang="ko-KR" b="0" i="0" dirty="0">
              <a:solidFill>
                <a:srgbClr val="000000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l" latinLnBrk="1"/>
            <a:r>
              <a:rPr lang="ko-KR" altLang="en-US" b="0" i="0" dirty="0" err="1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프래그먼트를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생성할 때 호출합니다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프래그먼트가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일시정지 혹은 중단 후 재개되었을 때 유지하고 있어야 하는 것을 여기서 초기화 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b="0" i="0" dirty="0">
              <a:solidFill>
                <a:srgbClr val="666666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l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b="1" i="0" dirty="0" err="1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onCreateView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()</a:t>
            </a:r>
            <a:endParaRPr lang="ko-KR" altLang="en-US" b="0" i="0" dirty="0">
              <a:solidFill>
                <a:srgbClr val="666666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l" latinLnBrk="1"/>
            <a:endParaRPr lang="en-US" altLang="ko-KR" b="0" i="0" dirty="0">
              <a:solidFill>
                <a:srgbClr val="000000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l" latinLnBrk="1"/>
            <a:r>
              <a:rPr lang="ko-KR" altLang="en-US" b="0" i="0" dirty="0" err="1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프래그먼트가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자신의 인터페이스를 처음 그리기 위해 호출합니다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View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반환해야 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 메서드는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프래그먼트의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레이아웃 루트이기 때문에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UI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제공하지 않는 경우에는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null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반환합니다</a:t>
            </a:r>
            <a:endParaRPr lang="ko-KR" altLang="en-US" b="0" i="0" dirty="0">
              <a:solidFill>
                <a:srgbClr val="666666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3.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b="1" i="0" dirty="0" err="1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onPause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()</a:t>
            </a:r>
          </a:p>
          <a:p>
            <a:endParaRPr lang="en-US" altLang="ko-KR" b="0" i="0" dirty="0">
              <a:solidFill>
                <a:srgbClr val="000000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사용자가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프래그먼트를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떠나면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첫번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째로 이 메서드를 호출합니다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사용자가 돌아오지 않을 수도 있으므로 여기에 현재 사용자 세션을 넘어 지속되어야 하는 변경사항을 저장합니다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 </a:t>
            </a:r>
            <a:endParaRPr lang="en-US" altLang="ko-KR" b="0" i="0" dirty="0">
              <a:solidFill>
                <a:srgbClr val="666666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	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5063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C23DA7E-32FD-E115-D63C-0A3472695CBB}"/>
              </a:ext>
            </a:extLst>
          </p:cNvPr>
          <p:cNvSpPr txBox="1"/>
          <p:nvPr/>
        </p:nvSpPr>
        <p:spPr>
          <a:xfrm>
            <a:off x="-377952" y="254508"/>
            <a:ext cx="78398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ko-KR" altLang="en-US" sz="4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안드로이드 </a:t>
            </a:r>
            <a:r>
              <a:rPr lang="en-US" altLang="ko-KR" sz="4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Fragment </a:t>
            </a:r>
            <a:r>
              <a:rPr lang="ko-KR" altLang="en-US" sz="4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구현절차</a:t>
            </a:r>
            <a:endParaRPr lang="en-US" altLang="ko-KR" sz="4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D38A6818-401F-B3CC-9887-904DAAEDAE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52" y="1583765"/>
            <a:ext cx="3873808" cy="51109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358A7D-3B42-3BA6-E904-C3EC627BD12F}"/>
              </a:ext>
            </a:extLst>
          </p:cNvPr>
          <p:cNvSpPr txBox="1"/>
          <p:nvPr/>
        </p:nvSpPr>
        <p:spPr>
          <a:xfrm>
            <a:off x="723153" y="1077594"/>
            <a:ext cx="4625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activity_main.xml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작성</a:t>
            </a:r>
            <a:r>
              <a:rPr lang="en-US" altLang="ko-KR" dirty="0">
                <a:solidFill>
                  <a:srgbClr val="555555"/>
                </a:solidFill>
                <a:latin typeface="AppleSDGothicNeo"/>
              </a:rPr>
              <a:t>	</a:t>
            </a:r>
            <a:endParaRPr lang="ko-KR" altLang="en-US" dirty="0"/>
          </a:p>
        </p:txBody>
      </p:sp>
      <p:pic>
        <p:nvPicPr>
          <p:cNvPr id="19" name="그림 18" descr="텍스트이(가) 표시된 사진&#10;&#10;자동 생성된 설명">
            <a:extLst>
              <a:ext uri="{FF2B5EF4-FFF2-40B4-BE49-F238E27FC236}">
                <a16:creationId xmlns:a16="http://schemas.microsoft.com/office/drawing/2014/main" id="{AC7F538B-5A23-8347-837D-09C46652C8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753" y="1678212"/>
            <a:ext cx="3087143" cy="5110913"/>
          </a:xfrm>
          <a:prstGeom prst="rect">
            <a:avLst/>
          </a:prstGeom>
        </p:spPr>
      </p:pic>
      <p:pic>
        <p:nvPicPr>
          <p:cNvPr id="21" name="그림 20" descr="텍스트이(가) 표시된 사진&#10;&#10;자동 생성된 설명">
            <a:extLst>
              <a:ext uri="{FF2B5EF4-FFF2-40B4-BE49-F238E27FC236}">
                <a16:creationId xmlns:a16="http://schemas.microsoft.com/office/drawing/2014/main" id="{FA174D43-5C56-D096-DB4C-66A31CC758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632" y="1678211"/>
            <a:ext cx="2974272" cy="511091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237275E-976E-2B80-C82C-6DAD541FB4A1}"/>
              </a:ext>
            </a:extLst>
          </p:cNvPr>
          <p:cNvSpPr txBox="1"/>
          <p:nvPr/>
        </p:nvSpPr>
        <p:spPr>
          <a:xfrm>
            <a:off x="6834116" y="1193236"/>
            <a:ext cx="4625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2. 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화면이동을 보여 줄 두개의 </a:t>
            </a:r>
            <a:r>
              <a:rPr lang="en-US" altLang="ko-KR" sz="1400" dirty="0">
                <a:solidFill>
                  <a:srgbClr val="55555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xml</a:t>
            </a:r>
            <a:r>
              <a:rPr lang="ko-KR" altLang="en-US" sz="1400" dirty="0">
                <a:solidFill>
                  <a:srgbClr val="55555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파일 작성</a:t>
            </a:r>
            <a:r>
              <a:rPr lang="en-US" altLang="ko-KR" dirty="0">
                <a:solidFill>
                  <a:srgbClr val="555555"/>
                </a:solidFill>
                <a:latin typeface="AppleSDGothicNeo"/>
              </a:rPr>
              <a:t>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902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C23DA7E-32FD-E115-D63C-0A3472695CBB}"/>
              </a:ext>
            </a:extLst>
          </p:cNvPr>
          <p:cNvSpPr txBox="1"/>
          <p:nvPr/>
        </p:nvSpPr>
        <p:spPr>
          <a:xfrm>
            <a:off x="-377952" y="254508"/>
            <a:ext cx="78398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ko-KR" altLang="en-US" sz="4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안드로이드 </a:t>
            </a:r>
            <a:r>
              <a:rPr lang="en-US" altLang="ko-KR" sz="4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Fragment </a:t>
            </a:r>
            <a:r>
              <a:rPr lang="ko-KR" altLang="en-US" sz="4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구현절차</a:t>
            </a:r>
            <a:endParaRPr lang="en-US" altLang="ko-KR" sz="4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358A7D-3B42-3BA6-E904-C3EC627BD12F}"/>
              </a:ext>
            </a:extLst>
          </p:cNvPr>
          <p:cNvSpPr txBox="1"/>
          <p:nvPr/>
        </p:nvSpPr>
        <p:spPr>
          <a:xfrm>
            <a:off x="493322" y="1089420"/>
            <a:ext cx="4520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55555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3.</a:t>
            </a:r>
            <a:r>
              <a:rPr lang="ko-KR" altLang="en-US" sz="1400" dirty="0">
                <a:solidFill>
                  <a:srgbClr val="55555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두개의 </a:t>
            </a:r>
            <a:r>
              <a:rPr lang="en-US" altLang="ko-KR" sz="1400" dirty="0" err="1">
                <a:solidFill>
                  <a:srgbClr val="55555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java.class</a:t>
            </a:r>
            <a:r>
              <a:rPr lang="en-US" altLang="ko-KR" sz="1400" dirty="0">
                <a:solidFill>
                  <a:srgbClr val="55555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400" dirty="0">
                <a:solidFill>
                  <a:srgbClr val="55555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파일을 만든다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r>
              <a:rPr lang="ko-KR" altLang="en-US" sz="1400" dirty="0">
                <a:solidFill>
                  <a:srgbClr val="55555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400" dirty="0">
                <a:solidFill>
                  <a:srgbClr val="55555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	</a:t>
            </a:r>
            <a:endParaRPr lang="ko-KR" altLang="en-US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37275E-976E-2B80-C82C-6DAD541FB4A1}"/>
              </a:ext>
            </a:extLst>
          </p:cNvPr>
          <p:cNvSpPr txBox="1"/>
          <p:nvPr/>
        </p:nvSpPr>
        <p:spPr>
          <a:xfrm>
            <a:off x="5579057" y="1058642"/>
            <a:ext cx="4625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 inflate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함수</a:t>
            </a:r>
            <a:r>
              <a:rPr lang="en-US" altLang="ko-KR" dirty="0">
                <a:solidFill>
                  <a:srgbClr val="555555"/>
                </a:solidFill>
                <a:latin typeface="AppleSDGothicNeo"/>
              </a:rPr>
              <a:t>	</a:t>
            </a:r>
            <a:endParaRPr lang="ko-KR" altLang="en-US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8BCBD922-4445-7303-73E6-04AF0387A33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217377"/>
            <a:ext cx="4861859" cy="2334918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7638B4E2-F1F9-BCC1-D4AD-4BDEADF71B0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38503"/>
            <a:ext cx="4861859" cy="2678873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6003CAD5-164C-3450-A6CA-15BE5127259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057" y="1538503"/>
            <a:ext cx="5277656" cy="282996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13DD307-9816-F3CD-976F-10457558371A}"/>
              </a:ext>
            </a:extLst>
          </p:cNvPr>
          <p:cNvSpPr txBox="1"/>
          <p:nvPr/>
        </p:nvSpPr>
        <p:spPr>
          <a:xfrm>
            <a:off x="5257800" y="4736413"/>
            <a:ext cx="6781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en-US" altLang="ko-KR" sz="1400" b="0" i="0" dirty="0">
                <a:solidFill>
                  <a:srgbClr val="55555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 </a:t>
            </a:r>
            <a:r>
              <a:rPr lang="en-US" altLang="ko-KR" sz="1400" b="1" i="0" dirty="0">
                <a:solidFill>
                  <a:srgbClr val="55555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resource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 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객체화 될 </a:t>
            </a:r>
            <a:r>
              <a:rPr lang="ko-KR" altLang="en-US" sz="1400" b="0" i="0" dirty="0" err="1">
                <a:solidFill>
                  <a:srgbClr val="55555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프래그먼트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xml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의미합니다</a:t>
            </a:r>
            <a:endParaRPr lang="en-US" altLang="ko-KR" sz="1400" b="0" i="0" dirty="0">
              <a:solidFill>
                <a:srgbClr val="555555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l" latinLnBrk="1"/>
            <a:r>
              <a:rPr lang="en-US" altLang="ko-KR" sz="1400" b="0" i="0" dirty="0">
                <a:solidFill>
                  <a:srgbClr val="55555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 </a:t>
            </a:r>
          </a:p>
          <a:p>
            <a:pPr algn="l" latinLnBrk="1"/>
            <a:r>
              <a:rPr lang="en-US" altLang="ko-KR" sz="1400" b="1" i="0" dirty="0">
                <a:solidFill>
                  <a:srgbClr val="55555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root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 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객체화 될 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View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parent layout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지정해 주며 </a:t>
            </a:r>
            <a:r>
              <a:rPr lang="ko-KR" altLang="en-US" sz="1400" b="0" i="0" dirty="0" err="1">
                <a:solidFill>
                  <a:srgbClr val="55555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선택사항입니다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r>
              <a:rPr lang="en-US" altLang="ko-KR" sz="1400" b="0" i="0" dirty="0" err="1">
                <a:solidFill>
                  <a:srgbClr val="55555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attachToRoot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 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true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이면 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parent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객체화 된 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View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바로 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add 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해 버리고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false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 경우 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parent 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레이아웃의 레이아웃 파라미터만 받아옵니다</a:t>
            </a:r>
            <a:endParaRPr lang="en-US" altLang="ko-KR" sz="1400" b="0" i="0" dirty="0">
              <a:solidFill>
                <a:srgbClr val="555555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l" latinLnBrk="1"/>
            <a:r>
              <a:rPr lang="en-US" altLang="ko-KR" sz="1400" b="0" i="0" dirty="0">
                <a:solidFill>
                  <a:srgbClr val="55555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 </a:t>
            </a:r>
          </a:p>
          <a:p>
            <a:pPr algn="l" latinLnBrk="1"/>
            <a:r>
              <a:rPr lang="en-US" altLang="ko-KR" sz="1400" b="1" i="0" dirty="0" err="1">
                <a:solidFill>
                  <a:srgbClr val="55555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attachToRoot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 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부모 </a:t>
            </a:r>
            <a:r>
              <a:rPr lang="en-US" altLang="ko-KR" sz="1400" b="0" i="0" dirty="0" err="1">
                <a:solidFill>
                  <a:srgbClr val="55555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ViewGroup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</a:t>
            </a:r>
            <a:r>
              <a:rPr lang="ko-KR" altLang="en-US" sz="1400" b="0" i="0" dirty="0" err="1">
                <a:solidFill>
                  <a:srgbClr val="55555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프래그먼트가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바로 자식으로 들어갈지 말지를 결정합니다</a:t>
            </a:r>
            <a:endParaRPr lang="en-US" altLang="ko-KR" sz="1400" b="0" i="0" dirty="0">
              <a:solidFill>
                <a:srgbClr val="555555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400" dirty="0">
                <a:solidFill>
                  <a:srgbClr val="55555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	</a:t>
            </a:r>
            <a:endParaRPr lang="ko-KR" altLang="en-US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8891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C23DA7E-32FD-E115-D63C-0A3472695CBB}"/>
              </a:ext>
            </a:extLst>
          </p:cNvPr>
          <p:cNvSpPr txBox="1"/>
          <p:nvPr/>
        </p:nvSpPr>
        <p:spPr>
          <a:xfrm>
            <a:off x="-377952" y="254508"/>
            <a:ext cx="78398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ko-KR" altLang="en-US" sz="4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안드로이드 </a:t>
            </a:r>
            <a:r>
              <a:rPr lang="en-US" altLang="ko-KR" sz="4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Fragment </a:t>
            </a:r>
            <a:r>
              <a:rPr lang="ko-KR" altLang="en-US" sz="4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구현절차</a:t>
            </a:r>
            <a:endParaRPr lang="en-US" altLang="ko-KR" sz="4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358A7D-3B42-3BA6-E904-C3EC627BD12F}"/>
              </a:ext>
            </a:extLst>
          </p:cNvPr>
          <p:cNvSpPr txBox="1"/>
          <p:nvPr/>
        </p:nvSpPr>
        <p:spPr>
          <a:xfrm>
            <a:off x="493322" y="1089420"/>
            <a:ext cx="4520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55555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4.MainActivity </a:t>
            </a:r>
            <a:r>
              <a:rPr lang="ko-KR" altLang="en-US" sz="1400" dirty="0">
                <a:solidFill>
                  <a:srgbClr val="55555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파일을 작성한다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r>
              <a:rPr lang="ko-KR" altLang="en-US" sz="1400" dirty="0">
                <a:solidFill>
                  <a:srgbClr val="55555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400" dirty="0">
                <a:solidFill>
                  <a:srgbClr val="55555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	</a:t>
            </a:r>
            <a:endParaRPr lang="ko-KR" altLang="en-US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37275E-976E-2B80-C82C-6DAD541FB4A1}"/>
              </a:ext>
            </a:extLst>
          </p:cNvPr>
          <p:cNvSpPr txBox="1"/>
          <p:nvPr/>
        </p:nvSpPr>
        <p:spPr>
          <a:xfrm>
            <a:off x="5579057" y="1058642"/>
            <a:ext cx="4625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 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결과 화면</a:t>
            </a:r>
            <a:r>
              <a:rPr lang="en-US" altLang="ko-KR" dirty="0">
                <a:solidFill>
                  <a:srgbClr val="555555"/>
                </a:solidFill>
                <a:latin typeface="AppleSDGothicNeo"/>
              </a:rPr>
              <a:t>	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3DD307-9816-F3CD-976F-10457558371A}"/>
              </a:ext>
            </a:extLst>
          </p:cNvPr>
          <p:cNvSpPr txBox="1"/>
          <p:nvPr/>
        </p:nvSpPr>
        <p:spPr>
          <a:xfrm>
            <a:off x="5579057" y="5366004"/>
            <a:ext cx="678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en-US" altLang="ko-KR" sz="1400" b="0" i="0" dirty="0">
                <a:solidFill>
                  <a:srgbClr val="55555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 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위의 결과화면 같이 두개의 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xml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파일을 번갈아 가면서 보여준다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400" dirty="0">
                <a:solidFill>
                  <a:srgbClr val="55555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	</a:t>
            </a:r>
            <a:endParaRPr lang="ko-KR" altLang="en-US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C14ADC1A-7749-7FE8-6943-A40B172C2AC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22" y="1491996"/>
            <a:ext cx="4319514" cy="5111496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173EC9B2-64E3-907C-191F-AFDC65B56F0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032" y="1491996"/>
            <a:ext cx="1872234" cy="3500102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36080CA1-D6E9-132F-E829-FA273D0C2814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432" y="1491995"/>
            <a:ext cx="1872234" cy="350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08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C23DA7E-32FD-E115-D63C-0A3472695CBB}"/>
              </a:ext>
            </a:extLst>
          </p:cNvPr>
          <p:cNvSpPr txBox="1"/>
          <p:nvPr/>
        </p:nvSpPr>
        <p:spPr>
          <a:xfrm>
            <a:off x="-377952" y="254508"/>
            <a:ext cx="47003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ko-KR" altLang="en-US" sz="4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안드로이드</a:t>
            </a:r>
            <a:r>
              <a:rPr lang="en-US" altLang="ko-KR" sz="4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4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크롤링</a:t>
            </a:r>
            <a:endParaRPr lang="en-US" altLang="ko-KR" sz="4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DC24F4-5689-C816-8FEF-E71A7479B0D8}"/>
              </a:ext>
            </a:extLst>
          </p:cNvPr>
          <p:cNvSpPr txBox="1"/>
          <p:nvPr/>
        </p:nvSpPr>
        <p:spPr>
          <a:xfrm>
            <a:off x="353568" y="1087956"/>
            <a:ext cx="46257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ac"/>
              </a:rPr>
              <a:t>Jsop</a:t>
            </a:r>
            <a:endParaRPr lang="en-US" altLang="ko-KR" dirty="0">
              <a:latin typeface="나눔스퀘어ac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스퀘어ac"/>
              </a:rPr>
              <a:t>Jsoup</a:t>
            </a:r>
            <a:r>
              <a:rPr lang="ko-KR" altLang="en-US" dirty="0">
                <a:latin typeface="나눔스퀘어ac"/>
              </a:rPr>
              <a:t>란 특정 </a:t>
            </a:r>
            <a:r>
              <a:rPr lang="en-US" altLang="ko-KR" dirty="0" err="1">
                <a:latin typeface="나눔스퀘어ac"/>
              </a:rPr>
              <a:t>url</a:t>
            </a:r>
            <a:r>
              <a:rPr lang="ko-KR" altLang="en-US" dirty="0">
                <a:latin typeface="나눔스퀘어ac"/>
              </a:rPr>
              <a:t>의 </a:t>
            </a:r>
            <a:r>
              <a:rPr lang="en-US" altLang="ko-KR" dirty="0">
                <a:latin typeface="나눔스퀘어ac"/>
              </a:rPr>
              <a:t>html</a:t>
            </a:r>
            <a:r>
              <a:rPr lang="ko-KR" altLang="en-US" dirty="0">
                <a:latin typeface="나눔스퀘어ac"/>
              </a:rPr>
              <a:t>을 </a:t>
            </a:r>
            <a:r>
              <a:rPr lang="ko-KR" altLang="en-US" dirty="0" err="1">
                <a:latin typeface="나눔스퀘어ac"/>
              </a:rPr>
              <a:t>파싱해주는</a:t>
            </a:r>
            <a:r>
              <a:rPr lang="ko-KR" altLang="en-US" dirty="0">
                <a:latin typeface="나눔스퀘어ac"/>
              </a:rPr>
              <a:t> 라이브러리</a:t>
            </a:r>
            <a:endParaRPr lang="en-US" altLang="ko-KR" dirty="0">
              <a:latin typeface="나눔스퀘어ac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ac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ac"/>
              </a:rPr>
              <a:t>파싱은 </a:t>
            </a:r>
            <a:r>
              <a:rPr lang="ko-KR" altLang="en-US" b="0" i="0" dirty="0">
                <a:effectLst/>
                <a:latin typeface="나눔스퀘어ac"/>
              </a:rPr>
              <a:t>어떤 페이지</a:t>
            </a:r>
            <a:r>
              <a:rPr lang="en-US" altLang="ko-KR" b="0" i="0" dirty="0">
                <a:effectLst/>
                <a:latin typeface="나눔스퀘어ac"/>
              </a:rPr>
              <a:t>(</a:t>
            </a:r>
            <a:r>
              <a:rPr lang="ko-KR" altLang="en-US" b="0" i="0" dirty="0">
                <a:effectLst/>
                <a:latin typeface="나눔스퀘어ac"/>
              </a:rPr>
              <a:t>문서</a:t>
            </a:r>
            <a:r>
              <a:rPr lang="en-US" altLang="ko-KR" b="0" i="0" dirty="0">
                <a:effectLst/>
                <a:latin typeface="나눔스퀘어ac"/>
              </a:rPr>
              <a:t>, html </a:t>
            </a:r>
            <a:r>
              <a:rPr lang="ko-KR" altLang="en-US" b="0" i="0" dirty="0">
                <a:effectLst/>
                <a:latin typeface="나눔스퀘어ac"/>
              </a:rPr>
              <a:t>등</a:t>
            </a:r>
            <a:r>
              <a:rPr lang="en-US" altLang="ko-KR" b="0" i="0" dirty="0">
                <a:effectLst/>
                <a:latin typeface="나눔스퀘어ac"/>
              </a:rPr>
              <a:t>)</a:t>
            </a:r>
            <a:r>
              <a:rPr lang="ko-KR" altLang="en-US" b="0" i="0" dirty="0">
                <a:effectLst/>
                <a:latin typeface="나눔스퀘어ac"/>
              </a:rPr>
              <a:t>에서 내가 원하는 데이터를 특정 패턴이나 순서로 추출해 가공하는 것을 말한다</a:t>
            </a:r>
            <a:endParaRPr lang="en-US" altLang="ko-KR" dirty="0">
              <a:latin typeface="나눔스퀘어ac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latin typeface="나눔스퀘어ac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8EE79C5-D2FB-E29B-5C57-7FEEEC6E7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36" y="4229710"/>
            <a:ext cx="4801240" cy="41915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C2FB02B-7D7D-4A66-3765-3E11278881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36" y="5369938"/>
            <a:ext cx="4801240" cy="4001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5DAB5B5-26D3-089B-AE0D-BDA03387A173}"/>
              </a:ext>
            </a:extLst>
          </p:cNvPr>
          <p:cNvSpPr txBox="1"/>
          <p:nvPr/>
        </p:nvSpPr>
        <p:spPr>
          <a:xfrm>
            <a:off x="493136" y="4766114"/>
            <a:ext cx="4801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0" dirty="0">
                <a:solidFill>
                  <a:srgbClr val="383838"/>
                </a:solidFill>
                <a:effectLst/>
                <a:latin typeface="나눔스퀘어ac"/>
                <a:ea typeface="Noto Sans KR" panose="020B0500000000000000" pitchFamily="34" charset="-127"/>
              </a:rPr>
              <a:t>app </a:t>
            </a:r>
            <a:r>
              <a:rPr lang="ko-KR" altLang="en-US" i="0" dirty="0">
                <a:solidFill>
                  <a:srgbClr val="383838"/>
                </a:solidFill>
                <a:effectLst/>
                <a:latin typeface="나눔스퀘어ac"/>
                <a:ea typeface="Noto Sans KR" panose="020B0500000000000000" pitchFamily="34" charset="-127"/>
              </a:rPr>
              <a:t>모듈의 </a:t>
            </a:r>
            <a:r>
              <a:rPr lang="en-US" altLang="ko-KR" i="0" dirty="0" err="1">
                <a:solidFill>
                  <a:srgbClr val="383838"/>
                </a:solidFill>
                <a:effectLst/>
                <a:latin typeface="나눔스퀘어ac"/>
                <a:ea typeface="Noto Sans KR" panose="020B0500000000000000" pitchFamily="34" charset="-127"/>
              </a:rPr>
              <a:t>build.gradle</a:t>
            </a:r>
            <a:r>
              <a:rPr lang="ko-KR" altLang="en-US" i="0" dirty="0">
                <a:solidFill>
                  <a:srgbClr val="383838"/>
                </a:solidFill>
                <a:effectLst/>
                <a:latin typeface="나눔스퀘어ac"/>
                <a:ea typeface="Noto Sans KR" panose="020B0500000000000000" pitchFamily="34" charset="-127"/>
              </a:rPr>
              <a:t>에 </a:t>
            </a:r>
            <a:r>
              <a:rPr lang="en-US" altLang="ko-KR" dirty="0" err="1">
                <a:solidFill>
                  <a:srgbClr val="383838"/>
                </a:solidFill>
                <a:latin typeface="나눔스퀘어ac"/>
                <a:ea typeface="Noto Sans KR" panose="020B0500000000000000" pitchFamily="34" charset="-127"/>
              </a:rPr>
              <a:t>jsoup</a:t>
            </a:r>
            <a:r>
              <a:rPr lang="en-US" altLang="ko-KR" dirty="0">
                <a:solidFill>
                  <a:srgbClr val="383838"/>
                </a:solidFill>
                <a:latin typeface="나눔스퀘어ac"/>
                <a:ea typeface="Noto Sans KR" panose="020B0500000000000000" pitchFamily="34" charset="-127"/>
              </a:rPr>
              <a:t> </a:t>
            </a:r>
            <a:r>
              <a:rPr lang="ko-KR" altLang="en-US" dirty="0">
                <a:solidFill>
                  <a:srgbClr val="383838"/>
                </a:solidFill>
                <a:latin typeface="나눔스퀘어ac"/>
                <a:ea typeface="Noto Sans KR" panose="020B0500000000000000" pitchFamily="34" charset="-127"/>
              </a:rPr>
              <a:t>추가</a:t>
            </a:r>
            <a:r>
              <a:rPr lang="ko-KR" altLang="en-US" dirty="0">
                <a:latin typeface="나눔스퀘어ac"/>
              </a:rPr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D84263-0B16-2A63-94C5-470DE351BB8A}"/>
              </a:ext>
            </a:extLst>
          </p:cNvPr>
          <p:cNvSpPr txBox="1"/>
          <p:nvPr/>
        </p:nvSpPr>
        <p:spPr>
          <a:xfrm>
            <a:off x="353568" y="5939096"/>
            <a:ext cx="4801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383838"/>
                </a:solidFill>
                <a:latin typeface="나눔스퀘어ac"/>
                <a:ea typeface="Noto Sans KR" panose="020B0500000000000000" pitchFamily="34" charset="-127"/>
              </a:rPr>
              <a:t>Manifest</a:t>
            </a:r>
            <a:r>
              <a:rPr lang="ko-KR" altLang="en-US" dirty="0">
                <a:solidFill>
                  <a:srgbClr val="383838"/>
                </a:solidFill>
                <a:latin typeface="나눔스퀘어ac"/>
                <a:ea typeface="Noto Sans KR" panose="020B0500000000000000" pitchFamily="34" charset="-127"/>
              </a:rPr>
              <a:t>파일에 권한 추가</a:t>
            </a:r>
            <a:r>
              <a:rPr lang="ko-KR" altLang="en-US" dirty="0">
                <a:latin typeface="나눔스퀘어ac"/>
              </a:rPr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DB65F9-441C-C908-D732-B3BED689FA26}"/>
              </a:ext>
            </a:extLst>
          </p:cNvPr>
          <p:cNvSpPr txBox="1"/>
          <p:nvPr/>
        </p:nvSpPr>
        <p:spPr>
          <a:xfrm>
            <a:off x="462966" y="3328860"/>
            <a:ext cx="4801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안드로이드 </a:t>
            </a:r>
            <a:r>
              <a:rPr lang="ko-KR" altLang="en-US" dirty="0" err="1"/>
              <a:t>크롤링</a:t>
            </a:r>
            <a:r>
              <a:rPr lang="ko-KR" altLang="en-US" dirty="0"/>
              <a:t> 구현절차</a:t>
            </a:r>
            <a:endParaRPr lang="en-US" altLang="ko-K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574228-685E-311A-AA3C-029F3A6FB760}"/>
              </a:ext>
            </a:extLst>
          </p:cNvPr>
          <p:cNvSpPr txBox="1"/>
          <p:nvPr/>
        </p:nvSpPr>
        <p:spPr>
          <a:xfrm>
            <a:off x="462966" y="3698192"/>
            <a:ext cx="4801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나눔스퀘어ac"/>
              </a:rPr>
              <a:t>1. manifest</a:t>
            </a:r>
            <a:r>
              <a:rPr lang="ko-KR" altLang="en-US" b="1" dirty="0">
                <a:latin typeface="나눔스퀘어ac"/>
              </a:rPr>
              <a:t>파일과 </a:t>
            </a:r>
            <a:r>
              <a:rPr lang="en-US" altLang="ko-KR" b="1" dirty="0" err="1">
                <a:latin typeface="나눔스퀘어ac"/>
              </a:rPr>
              <a:t>build.gradle</a:t>
            </a:r>
            <a:r>
              <a:rPr lang="en-US" altLang="ko-KR" b="1" dirty="0">
                <a:latin typeface="나눔스퀘어ac"/>
              </a:rPr>
              <a:t> </a:t>
            </a:r>
            <a:r>
              <a:rPr lang="ko-KR" altLang="en-US" b="1" dirty="0">
                <a:latin typeface="나눔스퀘어ac"/>
              </a:rPr>
              <a:t>수정</a:t>
            </a:r>
            <a:endParaRPr lang="en-US" altLang="ko-KR" b="1" dirty="0">
              <a:latin typeface="나눔스퀘어ac"/>
            </a:endParaRPr>
          </a:p>
        </p:txBody>
      </p:sp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3662227C-BFB7-D042-58D0-1D6B92E149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742" y="1445270"/>
            <a:ext cx="4999918" cy="432477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0258B4D-5233-5518-F141-31C0BA6613F6}"/>
              </a:ext>
            </a:extLst>
          </p:cNvPr>
          <p:cNvSpPr txBox="1"/>
          <p:nvPr/>
        </p:nvSpPr>
        <p:spPr>
          <a:xfrm>
            <a:off x="6715420" y="903290"/>
            <a:ext cx="4801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2. xml</a:t>
            </a:r>
            <a:r>
              <a:rPr lang="ko-KR" altLang="en-US" dirty="0"/>
              <a:t>파일 수정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97738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C23DA7E-32FD-E115-D63C-0A3472695CBB}"/>
              </a:ext>
            </a:extLst>
          </p:cNvPr>
          <p:cNvSpPr txBox="1"/>
          <p:nvPr/>
        </p:nvSpPr>
        <p:spPr>
          <a:xfrm>
            <a:off x="-377952" y="254508"/>
            <a:ext cx="47003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ko-KR" altLang="en-US" sz="4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안드로이드</a:t>
            </a:r>
            <a:r>
              <a:rPr lang="en-US" altLang="ko-KR" sz="4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4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크롤링</a:t>
            </a:r>
            <a:endParaRPr lang="en-US" altLang="ko-KR" sz="4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D84263-0B16-2A63-94C5-470DE351BB8A}"/>
              </a:ext>
            </a:extLst>
          </p:cNvPr>
          <p:cNvSpPr txBox="1"/>
          <p:nvPr/>
        </p:nvSpPr>
        <p:spPr>
          <a:xfrm>
            <a:off x="563162" y="1272622"/>
            <a:ext cx="4801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ac"/>
              </a:rPr>
              <a:t>2. </a:t>
            </a:r>
            <a:r>
              <a:rPr lang="ko-KR" altLang="en-US" dirty="0">
                <a:latin typeface="나눔스퀘어ac"/>
              </a:rPr>
              <a:t>크롤링할 사이트 찾고 원하는 데이터의 </a:t>
            </a:r>
            <a:endParaRPr lang="en-US" altLang="ko-KR" dirty="0">
              <a:latin typeface="나눔스퀘어ac"/>
            </a:endParaRPr>
          </a:p>
          <a:p>
            <a:pPr algn="ctr"/>
            <a:r>
              <a:rPr lang="ko-KR" altLang="en-US" dirty="0">
                <a:latin typeface="나눔스퀘어ac"/>
              </a:rPr>
              <a:t>위치를 찾아보기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93B8C36-D344-CDA9-9340-C0A6B1B432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68" y="1871667"/>
            <a:ext cx="5220429" cy="2305129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B46BC597-2F25-65EF-24E8-8AEDC4F61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68" y="4176796"/>
            <a:ext cx="5220428" cy="2159331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CCCFE4AC-18A3-7E5A-5E0D-35A7FE920DE0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342" y="1409813"/>
            <a:ext cx="3734148" cy="459028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82C03CB-00D5-16ED-B69C-F32BBC95690E}"/>
              </a:ext>
            </a:extLst>
          </p:cNvPr>
          <p:cNvSpPr txBox="1"/>
          <p:nvPr/>
        </p:nvSpPr>
        <p:spPr>
          <a:xfrm>
            <a:off x="6440278" y="903290"/>
            <a:ext cx="4801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ac"/>
              </a:rPr>
              <a:t>3. </a:t>
            </a:r>
            <a:r>
              <a:rPr lang="en-US" altLang="ko-KR" dirty="0" err="1">
                <a:latin typeface="나눔스퀘어ac"/>
              </a:rPr>
              <a:t>MainActivity</a:t>
            </a:r>
            <a:r>
              <a:rPr lang="ko-KR" altLang="en-US" dirty="0">
                <a:latin typeface="나눔스퀘어ac"/>
              </a:rPr>
              <a:t>작성 </a:t>
            </a:r>
            <a:r>
              <a:rPr lang="en-US" altLang="ko-KR" dirty="0">
                <a:latin typeface="나눔스퀘어ac"/>
              </a:rPr>
              <a:t>, </a:t>
            </a:r>
            <a:r>
              <a:rPr lang="ko-KR" altLang="en-US" dirty="0">
                <a:latin typeface="나눔스퀘어ac"/>
              </a:rPr>
              <a:t>결과확인</a:t>
            </a:r>
          </a:p>
        </p:txBody>
      </p:sp>
      <p:pic>
        <p:nvPicPr>
          <p:cNvPr id="24" name="그림 23" descr="텍스트, 식물, 스크린샷이(가) 표시된 사진&#10;&#10;자동 생성된 설명">
            <a:extLst>
              <a:ext uri="{FF2B5EF4-FFF2-40B4-BE49-F238E27FC236}">
                <a16:creationId xmlns:a16="http://schemas.microsoft.com/office/drawing/2014/main" id="{A39B4D5B-7A2A-FA17-1F82-16DEF940DA6E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8835" y="1409814"/>
            <a:ext cx="2171631" cy="459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759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77B88BF-C076-44AE-9D15-FD9C354415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FCD041-4878-AC00-2935-3536258BB13B}"/>
              </a:ext>
            </a:extLst>
          </p:cNvPr>
          <p:cNvSpPr txBox="1"/>
          <p:nvPr/>
        </p:nvSpPr>
        <p:spPr>
          <a:xfrm>
            <a:off x="901700" y="2721114"/>
            <a:ext cx="332655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lt"/>
              </a:rPr>
              <a:t>Chapter 3.</a:t>
            </a:r>
          </a:p>
          <a:p>
            <a:endParaRPr lang="en-US" altLang="ko-KR" sz="4400" dirty="0">
              <a:latin typeface="+mj-lt"/>
            </a:endParaRPr>
          </a:p>
          <a:p>
            <a:pPr algn="just"/>
            <a:r>
              <a:rPr lang="ko-KR" altLang="en-US" sz="4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</a:t>
            </a:r>
            <a:r>
              <a:rPr lang="ko-KR" altLang="en-US" sz="4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아두이노</a:t>
            </a:r>
            <a:endParaRPr lang="en-US" altLang="ko-KR" sz="4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311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386C685-8BB9-46FB-AB55-17CEF03D9EAF}"/>
              </a:ext>
            </a:extLst>
          </p:cNvPr>
          <p:cNvSpPr txBox="1"/>
          <p:nvPr/>
        </p:nvSpPr>
        <p:spPr>
          <a:xfrm>
            <a:off x="-80616" y="-274183"/>
            <a:ext cx="485581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800" b="0" i="0" dirty="0">
                <a:solidFill>
                  <a:srgbClr val="373A3C"/>
                </a:solidFill>
                <a:effectLst/>
                <a:latin typeface="+mj-lt"/>
              </a:rPr>
              <a:t>Contents</a:t>
            </a:r>
            <a:r>
              <a:rPr lang="en-US" altLang="ko-KR" sz="8800" dirty="0">
                <a:solidFill>
                  <a:schemeClr val="accent1"/>
                </a:solidFill>
                <a:latin typeface="+mj-lt"/>
              </a:rPr>
              <a:t>.</a:t>
            </a:r>
            <a:endParaRPr lang="ko-KR" altLang="en-US" sz="88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4ED38D-BC23-6225-7039-8EAE8043C5FE}"/>
              </a:ext>
            </a:extLst>
          </p:cNvPr>
          <p:cNvSpPr txBox="1"/>
          <p:nvPr/>
        </p:nvSpPr>
        <p:spPr>
          <a:xfrm>
            <a:off x="1525734" y="1172367"/>
            <a:ext cx="6370916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0" i="0" dirty="0">
                <a:solidFill>
                  <a:srgbClr val="373A3C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깃과 </a:t>
            </a:r>
            <a:r>
              <a:rPr lang="ko-KR" altLang="en-US" b="0" i="0" dirty="0" err="1">
                <a:solidFill>
                  <a:srgbClr val="373A3C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깃허브</a:t>
            </a:r>
            <a:endParaRPr lang="en-US" altLang="ko-KR" b="0" i="0" dirty="0">
              <a:solidFill>
                <a:srgbClr val="373A3C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rgbClr val="373A3C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857250" lvl="1" indent="-400050">
              <a:buFont typeface="+mj-lt"/>
              <a:buAutoNum type="romanUcPeriod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깃의 기능 및 구조 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857250" lvl="1" indent="-400050">
              <a:buFont typeface="+mj-lt"/>
              <a:buAutoNum type="romanUcPeriod"/>
            </a:pP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857250" lvl="1" indent="-400050">
              <a:buFont typeface="+mj-lt"/>
              <a:buAutoNum type="romanUcPeriod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깃 명령어 활용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857250" lvl="1" indent="-400050">
              <a:buFont typeface="+mj-lt"/>
              <a:buAutoNum type="romanUcPeriod"/>
            </a:pP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857250" lvl="1" indent="-400050">
              <a:buFont typeface="+mj-lt"/>
              <a:buAutoNum type="romanUcPeriod"/>
            </a:pP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Fetch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와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Merge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674FF6-11C1-D4EF-D776-45223061185C}"/>
              </a:ext>
            </a:extLst>
          </p:cNvPr>
          <p:cNvSpPr txBox="1"/>
          <p:nvPr/>
        </p:nvSpPr>
        <p:spPr>
          <a:xfrm>
            <a:off x="1525734" y="2895916"/>
            <a:ext cx="6370916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373A3C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 </a:t>
            </a:r>
            <a:r>
              <a:rPr lang="ko-KR" altLang="en-US" dirty="0">
                <a:solidFill>
                  <a:srgbClr val="373A3C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안드로이드</a:t>
            </a:r>
            <a:endParaRPr lang="en-US" altLang="ko-KR" dirty="0">
              <a:solidFill>
                <a:srgbClr val="373A3C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dirty="0">
              <a:solidFill>
                <a:srgbClr val="373A3C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857250" lvl="1" indent="-400050">
              <a:buFont typeface="+mj-lt"/>
              <a:buAutoNum type="romanUcPeriod"/>
            </a:pP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Fragment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화면이동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857250" lvl="1" indent="-400050">
              <a:buFont typeface="+mj-lt"/>
              <a:buAutoNum type="romanUcPeriod"/>
            </a:pP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857250" lvl="1" indent="-400050">
              <a:buFont typeface="+mj-lt"/>
              <a:buAutoNum type="romanUcPeriod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안드로이드 </a:t>
            </a:r>
            <a:r>
              <a:rPr lang="ko-KR" altLang="en-US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크롤링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0FB7AA-46EC-B016-3865-4E9A8925ADAE}"/>
              </a:ext>
            </a:extLst>
          </p:cNvPr>
          <p:cNvSpPr txBox="1"/>
          <p:nvPr/>
        </p:nvSpPr>
        <p:spPr>
          <a:xfrm>
            <a:off x="1525734" y="4342466"/>
            <a:ext cx="637091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373A3C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3. </a:t>
            </a:r>
            <a:r>
              <a:rPr lang="ko-KR" altLang="en-US" dirty="0" err="1">
                <a:solidFill>
                  <a:srgbClr val="373A3C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아두이노</a:t>
            </a:r>
            <a:endParaRPr lang="en-US" altLang="ko-KR" dirty="0">
              <a:solidFill>
                <a:srgbClr val="373A3C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1"/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라이브러리 활용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E4B6F4F-1E7F-4BE1-7D0F-F689C519A73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53412" y="0"/>
            <a:ext cx="5438588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572AB8-C406-55FE-A14A-479F20935721}"/>
              </a:ext>
            </a:extLst>
          </p:cNvPr>
          <p:cNvSpPr txBox="1"/>
          <p:nvPr/>
        </p:nvSpPr>
        <p:spPr>
          <a:xfrm>
            <a:off x="1525734" y="5358128"/>
            <a:ext cx="6370916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373A3C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4. </a:t>
            </a:r>
            <a:r>
              <a:rPr lang="ko-KR" altLang="en-US" dirty="0">
                <a:solidFill>
                  <a:srgbClr val="373A3C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소프트웨어 공학</a:t>
            </a:r>
            <a:endParaRPr lang="en-US" altLang="ko-KR" dirty="0">
              <a:solidFill>
                <a:srgbClr val="373A3C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dirty="0">
              <a:solidFill>
                <a:srgbClr val="373A3C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857250" lvl="1" indent="-400050">
              <a:buFont typeface="+mj-lt"/>
              <a:buAutoNum type="romanUcPeriod"/>
            </a:pPr>
            <a:r>
              <a:rPr lang="ko-KR" altLang="en-US" sz="1400" dirty="0">
                <a:solidFill>
                  <a:srgbClr val="373A3C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소프트웨어 공학 개요</a:t>
            </a:r>
            <a:endParaRPr lang="en-US" altLang="ko-KR" sz="1400" dirty="0">
              <a:solidFill>
                <a:srgbClr val="373A3C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857250" lvl="1" indent="-400050">
              <a:buFont typeface="+mj-lt"/>
              <a:buAutoNum type="romanUcPeriod"/>
            </a:pPr>
            <a:endParaRPr lang="en-US" altLang="ko-KR" sz="1400" dirty="0">
              <a:solidFill>
                <a:srgbClr val="373A3C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857250" lvl="1" indent="-400050">
              <a:buFont typeface="+mj-lt"/>
              <a:buAutoNum type="romanUcPeriod"/>
            </a:pPr>
            <a:r>
              <a:rPr lang="ko-KR" altLang="en-US" sz="1400" dirty="0">
                <a:solidFill>
                  <a:srgbClr val="373A3C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소프트웨어 개발 방법론</a:t>
            </a:r>
            <a:endParaRPr lang="en-US" altLang="ko-KR" sz="1400" dirty="0">
              <a:solidFill>
                <a:srgbClr val="373A3C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857250" lvl="1" indent="-400050">
              <a:buFont typeface="+mj-lt"/>
              <a:buAutoNum type="romanUcPeriod"/>
            </a:pPr>
            <a:endParaRPr lang="en-US" altLang="ko-KR" sz="1400" dirty="0">
              <a:solidFill>
                <a:srgbClr val="373A3C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400" dirty="0">
                <a:solidFill>
                  <a:srgbClr val="373A3C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	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49905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C23DA7E-32FD-E115-D63C-0A3472695CBB}"/>
              </a:ext>
            </a:extLst>
          </p:cNvPr>
          <p:cNvSpPr txBox="1"/>
          <p:nvPr/>
        </p:nvSpPr>
        <p:spPr>
          <a:xfrm>
            <a:off x="-377952" y="254508"/>
            <a:ext cx="51587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ko-KR" altLang="en-US" sz="4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아두이노</a:t>
            </a:r>
            <a:r>
              <a:rPr lang="ko-KR" altLang="en-US" sz="4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라이브러리</a:t>
            </a:r>
            <a:endParaRPr lang="en-US" altLang="ko-KR" sz="4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C73DC2-B23D-1583-9608-863163CBA10D}"/>
              </a:ext>
            </a:extLst>
          </p:cNvPr>
          <p:cNvSpPr txBox="1"/>
          <p:nvPr/>
        </p:nvSpPr>
        <p:spPr>
          <a:xfrm>
            <a:off x="-233777" y="1148476"/>
            <a:ext cx="8493864" cy="338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DHT11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온습도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센서 주요 함수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DHT(uint8_t pin, uint8_t type, uint8_t count = 6)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Pin : DHT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연결 핀 번호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Type :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센서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Type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으로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DHT11, DHT12, DHT22, DHT21,AM2301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중의 하나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Count :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센서의 개수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DHT.begin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() : DHT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 선언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Float.DHT.readTemperature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(bool S = </a:t>
            </a:r>
            <a:r>
              <a:rPr lang="en-US" altLang="ko-KR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fasle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bool force = false) :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화씨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섭씨 중 선택된 온도 단위 반환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 : </a:t>
            </a:r>
            <a:r>
              <a:rPr lang="en-US" altLang="ko-KR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ture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입력 시 화씨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false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입력 시 섭씨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Float </a:t>
            </a:r>
            <a:r>
              <a:rPr lang="en-US" altLang="ko-KR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DHT.converCtoF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(float) :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섭씨를 화씨로 반환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Float </a:t>
            </a:r>
            <a:r>
              <a:rPr lang="en-US" altLang="ko-KR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DHT.converFtoC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(float) :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화씨를 섭씨로 변환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Float </a:t>
            </a:r>
            <a:r>
              <a:rPr lang="en-US" altLang="ko-KR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computeHeatindex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(float temperature, float </a:t>
            </a:r>
            <a:r>
              <a:rPr lang="en-US" altLang="ko-KR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percentHumidity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bool </a:t>
            </a:r>
            <a:r>
              <a:rPr lang="en-US" altLang="ko-KR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isFahrenheit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= </a:t>
            </a:r>
            <a:r>
              <a:rPr lang="en-US" altLang="ko-KR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ture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Temperature : </a:t>
            </a:r>
            <a:r>
              <a:rPr lang="ko-KR" altLang="en-US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온도값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percentHumidity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: </a:t>
            </a:r>
            <a:r>
              <a:rPr lang="ko-KR" altLang="en-US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습도값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IsFahrenheit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: true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입력 시 화씨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false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입력 시 섭씨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Float </a:t>
            </a:r>
            <a:r>
              <a:rPr lang="en-US" altLang="ko-KR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readHumidity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(bool force = false) :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습도를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%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단위로 반환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A1188268-77C7-9F27-0BB8-0D4042EA315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760" y="190500"/>
            <a:ext cx="5044240" cy="2133483"/>
          </a:xfrm>
          <a:prstGeom prst="rect">
            <a:avLst/>
          </a:prstGeom>
        </p:spPr>
      </p:pic>
      <p:pic>
        <p:nvPicPr>
          <p:cNvPr id="9" name="그림 8" descr="텍스트, 오렌지이(가) 표시된 사진&#10;&#10;자동 생성된 설명">
            <a:extLst>
              <a:ext uri="{FF2B5EF4-FFF2-40B4-BE49-F238E27FC236}">
                <a16:creationId xmlns:a16="http://schemas.microsoft.com/office/drawing/2014/main" id="{B9B2B2C1-4FA1-B766-D6E8-C1254D6A5A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857" y="2323983"/>
            <a:ext cx="3934374" cy="828791"/>
          </a:xfrm>
          <a:prstGeom prst="rect">
            <a:avLst/>
          </a:prstGeom>
        </p:spPr>
      </p:pic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4DB209F7-B63B-1F1A-6932-9F3458964931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033" y="3152774"/>
            <a:ext cx="2932967" cy="3705226"/>
          </a:xfrm>
          <a:prstGeom prst="rect">
            <a:avLst/>
          </a:prstGeom>
        </p:spPr>
      </p:pic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C10AFE5E-CED4-20C8-E982-600CE4984CA6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009" y="3705227"/>
            <a:ext cx="3161802" cy="315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722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C23DA7E-32FD-E115-D63C-0A3472695CBB}"/>
              </a:ext>
            </a:extLst>
          </p:cNvPr>
          <p:cNvSpPr txBox="1"/>
          <p:nvPr/>
        </p:nvSpPr>
        <p:spPr>
          <a:xfrm>
            <a:off x="-377952" y="254508"/>
            <a:ext cx="51587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ko-KR" altLang="en-US" sz="4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아두이노</a:t>
            </a:r>
            <a:r>
              <a:rPr lang="ko-KR" altLang="en-US" sz="4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라이브러리</a:t>
            </a:r>
            <a:endParaRPr lang="en-US" altLang="ko-KR" sz="4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C73DC2-B23D-1583-9608-863163CBA10D}"/>
              </a:ext>
            </a:extLst>
          </p:cNvPr>
          <p:cNvSpPr txBox="1"/>
          <p:nvPr/>
        </p:nvSpPr>
        <p:spPr>
          <a:xfrm>
            <a:off x="-262965" y="1340513"/>
            <a:ext cx="765131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1400" b="1" dirty="0">
                <a:latin typeface="나눔스퀘어ac"/>
                <a:ea typeface="나눔스퀘어_ac" panose="020B0600000101010101" pitchFamily="50" charset="-127"/>
              </a:rPr>
              <a:t>Servo </a:t>
            </a:r>
            <a:r>
              <a:rPr lang="ko-KR" altLang="en-US" sz="1400" b="1" dirty="0">
                <a:latin typeface="나눔스퀘어ac"/>
                <a:ea typeface="나눔스퀘어_ac" panose="020B0600000101010101" pitchFamily="50" charset="-127"/>
              </a:rPr>
              <a:t>라이브러리 주요함수</a:t>
            </a:r>
            <a:endParaRPr lang="en-US" altLang="ko-KR" sz="1400" b="1" dirty="0">
              <a:latin typeface="나눔스퀘어ac"/>
              <a:ea typeface="나눔스퀘어_ac" panose="020B0600000101010101" pitchFamily="50" charset="-127"/>
            </a:endParaRPr>
          </a:p>
          <a:p>
            <a:pPr lvl="1"/>
            <a:endParaRPr lang="en-US" altLang="ko-KR" sz="1400" b="1" dirty="0">
              <a:latin typeface="나눔스퀘어ac"/>
              <a:ea typeface="나눔스퀘어_ac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ac"/>
                <a:ea typeface="나눔스퀘어_ac" panose="020B0600000101010101" pitchFamily="50" charset="-127"/>
              </a:rPr>
              <a:t>Attach() </a:t>
            </a:r>
            <a:r>
              <a:rPr lang="ko-KR" altLang="en-US" sz="1400" dirty="0">
                <a:latin typeface="나눔스퀘어ac"/>
                <a:ea typeface="나눔스퀘어_ac" panose="020B0600000101010101" pitchFamily="50" charset="-127"/>
              </a:rPr>
              <a:t>함수</a:t>
            </a:r>
            <a:endParaRPr lang="en-US" altLang="ko-KR" sz="1400" dirty="0">
              <a:latin typeface="나눔스퀘어ac"/>
              <a:ea typeface="나눔스퀘어_ac" panose="020B06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나눔스퀘어ac"/>
                <a:ea typeface="나눔스퀘어_ac" panose="020B0600000101010101" pitchFamily="50" charset="-127"/>
              </a:rPr>
              <a:t>Servo.attach</a:t>
            </a:r>
            <a:r>
              <a:rPr lang="en-US" altLang="ko-KR" sz="1400" dirty="0">
                <a:latin typeface="나눔스퀘어ac"/>
                <a:ea typeface="나눔스퀘어_ac" panose="020B0600000101010101" pitchFamily="50" charset="-127"/>
              </a:rPr>
              <a:t>(</a:t>
            </a:r>
            <a:r>
              <a:rPr lang="en-US" altLang="ko-KR" sz="1400" dirty="0" err="1">
                <a:latin typeface="나눔스퀘어ac"/>
                <a:ea typeface="나눔스퀘어_ac" panose="020B0600000101010101" pitchFamily="50" charset="-127"/>
              </a:rPr>
              <a:t>pin,min,max</a:t>
            </a:r>
            <a:r>
              <a:rPr lang="en-US" altLang="ko-KR" sz="1400" dirty="0">
                <a:latin typeface="나눔스퀘어ac"/>
                <a:ea typeface="나눔스퀘어_ac" panose="020B0600000101010101" pitchFamily="50" charset="-127"/>
              </a:rPr>
              <a:t>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ac"/>
                <a:ea typeface="나눔스퀘어_ac" panose="020B0600000101010101" pitchFamily="50" charset="-127"/>
              </a:rPr>
              <a:t>Servo : Servo </a:t>
            </a:r>
            <a:r>
              <a:rPr lang="ko-KR" altLang="en-US" sz="1400" dirty="0">
                <a:latin typeface="나눔스퀘어ac"/>
                <a:ea typeface="나눔스퀘어_ac" panose="020B0600000101010101" pitchFamily="50" charset="-127"/>
              </a:rPr>
              <a:t>함수 </a:t>
            </a:r>
            <a:r>
              <a:rPr lang="ko-KR" altLang="en-US" sz="1400" dirty="0" err="1">
                <a:latin typeface="나눔스퀘어ac"/>
                <a:ea typeface="나눔스퀘어_ac" panose="020B0600000101010101" pitchFamily="50" charset="-127"/>
              </a:rPr>
              <a:t>객체명</a:t>
            </a:r>
            <a:endParaRPr lang="en-US" altLang="ko-KR" sz="1400" dirty="0">
              <a:latin typeface="나눔스퀘어ac"/>
              <a:ea typeface="나눔스퀘어_ac" panose="020B0600000101010101" pitchFamily="50" charset="-127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ac"/>
                <a:ea typeface="나눔스퀘어_ac" panose="020B0600000101010101" pitchFamily="50" charset="-127"/>
              </a:rPr>
              <a:t>Pin : </a:t>
            </a:r>
            <a:r>
              <a:rPr lang="ko-KR" altLang="en-US" sz="1400" dirty="0" err="1">
                <a:latin typeface="나눔스퀘어ac"/>
                <a:ea typeface="나눔스퀘어_ac" panose="020B0600000101010101" pitchFamily="50" charset="-127"/>
              </a:rPr>
              <a:t>서보</a:t>
            </a:r>
            <a:r>
              <a:rPr lang="ko-KR" altLang="en-US" sz="1400" dirty="0">
                <a:latin typeface="나눔스퀘어ac"/>
                <a:ea typeface="나눔스퀘어_ac" panose="020B0600000101010101" pitchFamily="50" charset="-127"/>
              </a:rPr>
              <a:t> 모터 연결 핀 </a:t>
            </a:r>
            <a:r>
              <a:rPr lang="en-US" altLang="ko-KR" sz="1400" dirty="0">
                <a:latin typeface="나눔스퀘어ac"/>
                <a:ea typeface="나눔스퀘어_ac" panose="020B0600000101010101" pitchFamily="50" charset="-127"/>
              </a:rPr>
              <a:t>Arduino Uno </a:t>
            </a:r>
            <a:r>
              <a:rPr lang="ko-KR" altLang="en-US" sz="1400" dirty="0">
                <a:latin typeface="나눔스퀘어ac"/>
                <a:ea typeface="나눔스퀘어_ac" panose="020B0600000101010101" pitchFamily="50" charset="-127"/>
              </a:rPr>
              <a:t>보드의 경우 </a:t>
            </a:r>
            <a:r>
              <a:rPr lang="en-US" altLang="ko-KR" sz="1400" dirty="0">
                <a:latin typeface="나눔스퀘어ac"/>
                <a:ea typeface="나눔스퀘어_ac" panose="020B0600000101010101" pitchFamily="50" charset="-127"/>
              </a:rPr>
              <a:t>9</a:t>
            </a:r>
            <a:r>
              <a:rPr lang="ko-KR" altLang="en-US" sz="1400" dirty="0">
                <a:latin typeface="나눔스퀘어ac"/>
                <a:ea typeface="나눔스퀘어_ac" panose="020B0600000101010101" pitchFamily="50" charset="-127"/>
              </a:rPr>
              <a:t>번 또는 </a:t>
            </a:r>
            <a:r>
              <a:rPr lang="en-US" altLang="ko-KR" sz="1400" dirty="0">
                <a:latin typeface="나눔스퀘어ac"/>
                <a:ea typeface="나눔스퀘어_ac" panose="020B0600000101010101" pitchFamily="50" charset="-127"/>
              </a:rPr>
              <a:t>10</a:t>
            </a:r>
            <a:r>
              <a:rPr lang="ko-KR" altLang="en-US" sz="1400" dirty="0">
                <a:latin typeface="나눔스퀘어ac"/>
                <a:ea typeface="나눔스퀘어_ac" panose="020B0600000101010101" pitchFamily="50" charset="-127"/>
              </a:rPr>
              <a:t>번 핀</a:t>
            </a:r>
            <a:endParaRPr lang="en-US" altLang="ko-KR" sz="1400" dirty="0">
              <a:latin typeface="나눔스퀘어ac"/>
              <a:ea typeface="나눔스퀘어_ac" panose="020B0600000101010101" pitchFamily="50" charset="-127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ac"/>
                <a:ea typeface="나눔스퀘어_ac" panose="020B0600000101010101" pitchFamily="50" charset="-127"/>
              </a:rPr>
              <a:t>Min : </a:t>
            </a:r>
            <a:r>
              <a:rPr lang="ko-KR" altLang="en-US" sz="1400" dirty="0">
                <a:latin typeface="나눔스퀘어ac"/>
                <a:ea typeface="나눔스퀘어_ac" panose="020B0600000101010101" pitchFamily="50" charset="-127"/>
              </a:rPr>
              <a:t>최소 각도</a:t>
            </a:r>
            <a:r>
              <a:rPr lang="en-US" altLang="ko-KR" sz="1400" dirty="0">
                <a:latin typeface="나눔스퀘어ac"/>
                <a:ea typeface="나눔스퀘어_ac" panose="020B0600000101010101" pitchFamily="50" charset="-127"/>
              </a:rPr>
              <a:t>(0</a:t>
            </a:r>
            <a:r>
              <a:rPr lang="en-US" altLang="ko-KR" sz="1400" dirty="0">
                <a:effectLst/>
                <a:latin typeface="나눔스퀘어ac"/>
                <a:ea typeface="Noto Sans KR" panose="020B0500000000000000" pitchFamily="34" charset="-127"/>
              </a:rPr>
              <a:t>º)</a:t>
            </a:r>
            <a:r>
              <a:rPr lang="ko-KR" altLang="en-US" sz="1400" dirty="0">
                <a:effectLst/>
                <a:latin typeface="나눔스퀘어ac"/>
                <a:ea typeface="Noto Sans KR" panose="020B0500000000000000" pitchFamily="34" charset="-127"/>
              </a:rPr>
              <a:t>일</a:t>
            </a:r>
            <a:r>
              <a:rPr lang="en-US" altLang="ko-KR" sz="1400" dirty="0">
                <a:effectLst/>
                <a:latin typeface="나눔스퀘어ac"/>
                <a:ea typeface="Noto Sans KR" panose="020B0500000000000000" pitchFamily="34" charset="-127"/>
              </a:rPr>
              <a:t> </a:t>
            </a:r>
            <a:r>
              <a:rPr lang="ko-KR" altLang="en-US" sz="1400" dirty="0">
                <a:effectLst/>
                <a:latin typeface="나눔스퀘어ac"/>
                <a:ea typeface="Noto Sans KR" panose="020B0500000000000000" pitchFamily="34" charset="-127"/>
              </a:rPr>
              <a:t>때 </a:t>
            </a:r>
            <a:r>
              <a:rPr lang="en-US" altLang="ko-KR" sz="1400" dirty="0">
                <a:effectLst/>
                <a:latin typeface="나눔스퀘어ac"/>
                <a:ea typeface="Noto Sans KR" panose="020B0500000000000000" pitchFamily="34" charset="-127"/>
              </a:rPr>
              <a:t>HIGH </a:t>
            </a:r>
            <a:r>
              <a:rPr lang="ko-KR" altLang="en-US" sz="1400" dirty="0">
                <a:effectLst/>
                <a:latin typeface="나눔스퀘어ac"/>
                <a:ea typeface="Noto Sans KR" panose="020B0500000000000000" pitchFamily="34" charset="-127"/>
              </a:rPr>
              <a:t>유지 시간</a:t>
            </a:r>
            <a:endParaRPr lang="en-US" altLang="ko-KR" sz="1400" dirty="0">
              <a:effectLst/>
              <a:latin typeface="나눔스퀘어ac"/>
              <a:ea typeface="Noto Sans KR" panose="020B0500000000000000" pitchFamily="34" charset="-127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ac"/>
                <a:ea typeface="Noto Sans KR" panose="020B0500000000000000" pitchFamily="34" charset="-127"/>
              </a:rPr>
              <a:t>max : </a:t>
            </a:r>
            <a:r>
              <a:rPr lang="ko-KR" altLang="en-US" sz="1400" dirty="0">
                <a:latin typeface="나눔스퀘어ac"/>
                <a:ea typeface="Noto Sans KR" panose="020B0500000000000000" pitchFamily="34" charset="-127"/>
              </a:rPr>
              <a:t>최대 각도</a:t>
            </a:r>
            <a:r>
              <a:rPr lang="en-US" altLang="ko-KR" sz="1400" dirty="0">
                <a:latin typeface="나눔스퀘어ac"/>
                <a:ea typeface="Noto Sans KR" panose="020B0500000000000000" pitchFamily="34" charset="-127"/>
              </a:rPr>
              <a:t>(180</a:t>
            </a:r>
            <a:r>
              <a:rPr lang="en-US" altLang="ko-KR" sz="1400" dirty="0">
                <a:effectLst/>
                <a:latin typeface="나눔스퀘어ac"/>
                <a:ea typeface="Noto Sans KR" panose="020B0500000000000000" pitchFamily="34" charset="-127"/>
              </a:rPr>
              <a:t>º)</a:t>
            </a:r>
            <a:r>
              <a:rPr lang="ko-KR" altLang="en-US" sz="1400" dirty="0">
                <a:effectLst/>
                <a:latin typeface="나눔스퀘어ac"/>
                <a:ea typeface="Noto Sans KR" panose="020B0500000000000000" pitchFamily="34" charset="-127"/>
              </a:rPr>
              <a:t>일 때 </a:t>
            </a:r>
            <a:r>
              <a:rPr lang="en-US" altLang="ko-KR" sz="1400" dirty="0">
                <a:effectLst/>
                <a:latin typeface="나눔스퀘어ac"/>
                <a:ea typeface="Noto Sans KR" panose="020B0500000000000000" pitchFamily="34" charset="-127"/>
              </a:rPr>
              <a:t>HIGH </a:t>
            </a:r>
            <a:r>
              <a:rPr lang="ko-KR" altLang="en-US" sz="1400" dirty="0">
                <a:effectLst/>
                <a:latin typeface="나눔스퀘어ac"/>
                <a:ea typeface="Noto Sans KR" panose="020B0500000000000000" pitchFamily="34" charset="-127"/>
              </a:rPr>
              <a:t>유지 시간</a:t>
            </a:r>
            <a:endParaRPr lang="en-US" altLang="ko-KR" sz="1400" dirty="0">
              <a:latin typeface="나눔스퀘어ac"/>
              <a:ea typeface="Noto Sans KR" panose="020B0500000000000000" pitchFamily="34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ko-KR" altLang="ko-KR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ac"/>
              </a:rPr>
              <a:t>detach</a:t>
            </a:r>
            <a:r>
              <a:rPr kumimoji="0" lang="ko-KR" altLang="ko-K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ac"/>
              </a:rPr>
              <a:t>()</a:t>
            </a:r>
            <a:r>
              <a:rPr kumimoji="0" lang="en-US" altLang="ko-K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ac"/>
              </a:rPr>
              <a:t> </a:t>
            </a:r>
            <a:r>
              <a:rPr lang="ko-KR" altLang="en-US" sz="1400" dirty="0">
                <a:latin typeface="나눔스퀘어ac"/>
              </a:rPr>
              <a:t>함수</a:t>
            </a:r>
            <a:endParaRPr kumimoji="0" lang="ko-KR" altLang="ko-KR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스퀘어ac"/>
            </a:endParaRPr>
          </a:p>
          <a:p>
            <a:pPr marL="1200150" lvl="2" indent="-28575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ac"/>
              </a:rPr>
              <a:t>servo.detach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ac"/>
              </a:rPr>
              <a:t>() 와 같이 사용 가능하며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ac"/>
              </a:rPr>
              <a:t>서보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ac"/>
              </a:rPr>
              <a:t> 모터에 할당된 핀 사용을 중지합니다.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ac"/>
              </a:rPr>
              <a:t>servo.datach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ac"/>
              </a:rPr>
              <a:t>() 후에 9번핀 10번핀을 PWM 포트로 사용 가능합니다.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스퀘어ac"/>
            </a:endParaRPr>
          </a:p>
          <a:p>
            <a:pPr marL="742950" lvl="1" indent="-28575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ko-KR" altLang="ko-KR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ac"/>
              </a:rPr>
              <a:t>write</a:t>
            </a:r>
            <a:r>
              <a:rPr kumimoji="0" lang="ko-KR" altLang="ko-K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ac"/>
              </a:rPr>
              <a:t>()</a:t>
            </a:r>
          </a:p>
          <a:p>
            <a:pPr marL="1200150" lvl="2" indent="-28575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ac"/>
              </a:rPr>
              <a:t>servo.write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ac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ac"/>
              </a:rPr>
              <a:t>angle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ac"/>
              </a:rPr>
              <a:t>) 와 같이 사용 가능하며,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ac"/>
              </a:rPr>
              <a:t>angle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ac"/>
              </a:rPr>
              <a:t> 에 입력된 0º ~ 180º 범위 내 값으로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ac"/>
              </a:rPr>
              <a:t>서보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ac"/>
              </a:rPr>
              <a:t> 모터를 제어합니다.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스퀘어ac"/>
            </a:endParaRPr>
          </a:p>
          <a:p>
            <a:pPr marL="742950" lvl="1" indent="-28575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ko-KR" altLang="ko-KR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ac"/>
              </a:rPr>
              <a:t>writeMicroseconds</a:t>
            </a:r>
            <a:r>
              <a:rPr kumimoji="0" lang="ko-KR" altLang="ko-K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ac"/>
              </a:rPr>
              <a:t>()</a:t>
            </a:r>
          </a:p>
          <a:p>
            <a:pPr marL="1257300" lvl="2" indent="-34290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ac"/>
              </a:rPr>
              <a:t>servo.writeMicroseconds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ac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ac"/>
              </a:rPr>
              <a:t>microSeconds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ac"/>
              </a:rPr>
              <a:t>) 와 같이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ac"/>
              </a:rPr>
              <a:t>사용가능하며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ac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ac"/>
              </a:rPr>
              <a:t>microSeoncds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ac"/>
              </a:rPr>
              <a:t> 에 입력된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ac"/>
              </a:rPr>
              <a:t>us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ac"/>
              </a:rPr>
              <a:t> 단위 시간 만큼 HIGH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ac"/>
              </a:rPr>
              <a:t>Pulse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ac"/>
              </a:rPr>
              <a:t> 상태를 유지합니다. 일반적으로 사용되는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ac"/>
              </a:rPr>
              <a:t>Servo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ac"/>
              </a:rPr>
              <a:t> Motor 가 아닌 경우 시간을 직접 입력하여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ac"/>
              </a:rPr>
              <a:t>서보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ac"/>
              </a:rPr>
              <a:t> 모터를 제어 할 수 있습니다. 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스퀘어ac"/>
            </a:endParaRP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스퀘어ac"/>
            </a:endParaRPr>
          </a:p>
          <a:p>
            <a:pPr marL="1257300" lvl="2" indent="-34290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ac"/>
              </a:rPr>
              <a:t>servo.read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ac"/>
              </a:rPr>
              <a:t>()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ac"/>
              </a:rPr>
              <a:t>서보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ac"/>
              </a:rPr>
              <a:t> 모터에 마지막으로 설정한 각도 값을 반환합니다.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ac"/>
              </a:rPr>
              <a:t>Servo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ac"/>
              </a:rPr>
              <a:t> 모터 현재 상태를 읽어 오는 것이 아니라, 마지막으로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ac"/>
              </a:rPr>
              <a:t>servo.write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ac"/>
              </a:rPr>
              <a:t>() 함수로 설정 한 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스퀘어ac"/>
              </a:rPr>
              <a:t>한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ac"/>
              </a:rPr>
              <a:t> 값을 기억했다가 반환해줍니다.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400" dirty="0">
              <a:effectLst/>
              <a:latin typeface="나눔스퀘어ac"/>
              <a:ea typeface="Noto Sans KR" panose="020B0500000000000000" pitchFamily="34" charset="-127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en-US" altLang="ko-KR" sz="1400" b="1" dirty="0">
              <a:latin typeface="나눔스퀘어ac"/>
              <a:ea typeface="나눔스퀘어_ac" panose="020B0600000101010101" pitchFamily="50" charset="-127"/>
            </a:endParaRPr>
          </a:p>
          <a:p>
            <a:pPr lvl="1"/>
            <a:endParaRPr lang="en-US" altLang="ko-KR" sz="1400" b="1" dirty="0">
              <a:latin typeface="나눔스퀘어ac"/>
              <a:ea typeface="나눔스퀘어_ac" panose="020B0600000101010101" pitchFamily="50" charset="-127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649CAC60-2115-3429-46F5-67DF4D32E9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169" y="1481327"/>
            <a:ext cx="4780831" cy="461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95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FFCD041-4878-AC00-2935-3536258BB13B}"/>
              </a:ext>
            </a:extLst>
          </p:cNvPr>
          <p:cNvSpPr txBox="1"/>
          <p:nvPr/>
        </p:nvSpPr>
        <p:spPr>
          <a:xfrm>
            <a:off x="865124" y="2367171"/>
            <a:ext cx="372570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lt"/>
              </a:rPr>
              <a:t>Chapter 4.</a:t>
            </a:r>
          </a:p>
          <a:p>
            <a:endParaRPr lang="en-US" altLang="ko-KR" sz="4400" dirty="0">
              <a:latin typeface="+mj-lt"/>
            </a:endParaRPr>
          </a:p>
          <a:p>
            <a:pPr algn="just"/>
            <a:r>
              <a:rPr lang="ko-KR" altLang="en-US" sz="4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소프트웨어 공학</a:t>
            </a:r>
            <a:endParaRPr lang="en-US" altLang="ko-KR" sz="4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357A1D5-EEA0-A7B3-0786-846C8C46813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9AFE7FA-1C65-8ED0-10CA-E45F563103E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48400" y="152400"/>
            <a:ext cx="609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893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C23DA7E-32FD-E115-D63C-0A3472695CBB}"/>
              </a:ext>
            </a:extLst>
          </p:cNvPr>
          <p:cNvSpPr txBox="1"/>
          <p:nvPr/>
        </p:nvSpPr>
        <p:spPr>
          <a:xfrm>
            <a:off x="-338568" y="284768"/>
            <a:ext cx="42146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ko-KR" altLang="en-US" sz="4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소프트웨어 공학</a:t>
            </a:r>
            <a:endParaRPr lang="en-US" altLang="ko-KR" sz="4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C73DC2-B23D-1583-9608-863163CBA10D}"/>
              </a:ext>
            </a:extLst>
          </p:cNvPr>
          <p:cNvSpPr txBox="1"/>
          <p:nvPr/>
        </p:nvSpPr>
        <p:spPr>
          <a:xfrm>
            <a:off x="-338568" y="1865166"/>
            <a:ext cx="795323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소프트웨어 공학 개요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1"/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소프트웨어 공학</a:t>
            </a:r>
            <a:r>
              <a:rPr lang="ko-KR" altLang="en-US" sz="1400" b="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은 소프트웨어의 개발</a:t>
            </a:r>
            <a:r>
              <a:rPr lang="en-US" altLang="ko-KR" sz="1400" b="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b="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운용</a:t>
            </a:r>
            <a:r>
              <a:rPr lang="en-US" altLang="ko-KR" sz="1400" b="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b="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유지보수 등의 생명 주기 전반을 체계적이고 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1"/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  </a:t>
            </a:r>
            <a:r>
              <a:rPr lang="ko-KR" altLang="en-US" sz="1400" b="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서술적이며 정량적으로 다루는 학문이다</a:t>
            </a:r>
            <a:r>
              <a:rPr lang="en-US" altLang="ko-KR" sz="1400" b="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400" b="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즉</a:t>
            </a:r>
            <a:r>
              <a:rPr lang="en-US" altLang="ko-KR" sz="1400" b="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 </a:t>
            </a:r>
            <a:r>
              <a:rPr lang="ko-KR" altLang="en-US" sz="1400" b="0" i="0" u="none" strike="noStrike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공학</a:t>
            </a:r>
            <a:r>
              <a:rPr lang="ko-KR" altLang="en-US" sz="1400" b="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소프트웨어에 적용하는 것이다</a:t>
            </a:r>
            <a:r>
              <a:rPr lang="en-US" altLang="ko-KR" sz="1400" b="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algn="l"/>
            <a:endParaRPr lang="ko-KR" altLang="en-US" sz="1400" b="0" i="0" dirty="0"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소프트웨어 공학이라는 용어가 처음 나타난 곳은 </a:t>
            </a:r>
            <a:r>
              <a:rPr lang="en-US" altLang="ko-KR" sz="1400" b="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1968</a:t>
            </a:r>
            <a:r>
              <a:rPr lang="ko-KR" altLang="en-US" sz="1400" b="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년 나토 소프트웨어 공학 학회로</a:t>
            </a:r>
            <a:r>
              <a:rPr lang="en-US" altLang="ko-KR" sz="1400" b="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</a:p>
          <a:p>
            <a:pPr algn="l"/>
            <a:r>
              <a:rPr lang="en-US" altLang="ko-KR" sz="1400" b="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            </a:t>
            </a:r>
            <a:r>
              <a:rPr lang="ko-KR" altLang="en-US" sz="1400" b="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당시에는 </a:t>
            </a:r>
            <a:r>
              <a:rPr lang="ko-KR" altLang="en-US" sz="1400" b="0" i="0" u="none" strike="noStrike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소프트웨어 위기</a:t>
            </a:r>
            <a:r>
              <a:rPr lang="ko-KR" altLang="en-US" sz="1400" b="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관해 사람들이 주의를 기울여 생각할 것을 장려하기 </a:t>
            </a:r>
            <a:r>
              <a:rPr lang="ko-KR" altLang="en-US" sz="1400" b="0" i="0" dirty="0" err="1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위해서였다</a:t>
            </a:r>
            <a:r>
              <a:rPr lang="en-US" altLang="ko-KR" sz="1400" b="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en-US" altLang="ko-KR" sz="1400" b="0" i="0" baseline="30000" dirty="0"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l"/>
            <a:endParaRPr lang="en-US" altLang="ko-KR" sz="1400" b="0" i="0" dirty="0"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그 이후로</a:t>
            </a:r>
            <a:r>
              <a:rPr lang="en-US" altLang="ko-KR" sz="1400" b="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b="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하나의 </a:t>
            </a:r>
            <a:r>
              <a:rPr lang="ko-KR" altLang="en-US" sz="1400" b="0" i="0" u="none" strike="noStrike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직업</a:t>
            </a:r>
            <a:r>
              <a:rPr lang="ko-KR" altLang="en-US" sz="1400" b="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으로서</a:t>
            </a:r>
            <a:r>
              <a:rPr lang="en-US" altLang="ko-KR" sz="1400" b="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b="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또한 학문의 한분야로서 꾸준히 품질</a:t>
            </a:r>
            <a:r>
              <a:rPr lang="en-US" altLang="ko-KR" sz="1400" b="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b="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비용</a:t>
            </a:r>
            <a:r>
              <a:rPr lang="en-US" altLang="ko-KR" sz="1400" b="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b="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유지 보수성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1"/>
            <a:r>
              <a:rPr lang="en-US" altLang="ko-KR" sz="1400" b="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   </a:t>
            </a:r>
            <a:r>
              <a:rPr lang="ko-KR" altLang="en-US" sz="1400" b="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빌드 속도가 개선된 소프트웨어를 창조하는데 전념해 왔다</a:t>
            </a:r>
            <a:r>
              <a:rPr lang="en-US" altLang="ko-KR" sz="1400" b="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</a:p>
          <a:p>
            <a:pPr algn="l"/>
            <a:endParaRPr lang="en-US" altLang="ko-KR" sz="1400" b="0" i="0" dirty="0"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 분야는 그 자매 분야인 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공학</a:t>
            </a:r>
            <a:r>
              <a:rPr lang="ko-KR" altLang="en-US" sz="1400" b="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비해 아직도 상대적으로 젊은 분야로</a:t>
            </a:r>
            <a:r>
              <a:rPr lang="en-US" altLang="ko-KR" sz="1400" b="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b="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소프트웨어공학</a:t>
            </a:r>
            <a:r>
              <a:rPr lang="en-US" altLang="ko-KR" sz="1400" b="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</a:t>
            </a:r>
            <a:r>
              <a:rPr lang="ko-KR" altLang="en-US" sz="1400" b="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이란 실제로</a:t>
            </a:r>
            <a:endParaRPr lang="en-US" altLang="ko-KR" sz="1400" b="0" i="0" dirty="0"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l"/>
            <a:r>
              <a:rPr lang="ko-KR" altLang="en-US" sz="1400" b="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           </a:t>
            </a:r>
            <a:r>
              <a:rPr lang="ko-KR" altLang="en-US" sz="1400" b="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무엇이며 전통적인 공학의 정의에 부합하는지에 대한 논의가 이루어지고 있다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</a:p>
          <a:p>
            <a:pPr algn="l"/>
            <a:endParaRPr lang="en-US" altLang="ko-KR" sz="1400" b="0" i="0" dirty="0"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소프트웨어를 단순히 </a:t>
            </a:r>
            <a:r>
              <a:rPr lang="ko-KR" altLang="en-US" sz="1400" b="0" i="0" u="none" strike="noStrike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프로그래밍</a:t>
            </a:r>
            <a:r>
              <a:rPr lang="ko-KR" altLang="en-US" sz="1400" b="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으로만 보는 한계를 벗어나는 것으로부터 유기적으로 성장한분야이다</a:t>
            </a:r>
            <a:r>
              <a:rPr lang="en-US" altLang="ko-KR" sz="1400" b="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</a:p>
          <a:p>
            <a:pPr algn="l"/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             </a:t>
            </a:r>
            <a:r>
              <a:rPr lang="ko-KR" altLang="en-US" sz="1400" b="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최근의 흐름으로는 </a:t>
            </a:r>
            <a:r>
              <a:rPr lang="ko-KR" altLang="en-US" sz="1400" b="0" i="0" u="none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관점 지향</a:t>
            </a:r>
            <a:r>
              <a:rPr lang="en-US" altLang="ko-KR" sz="1400" b="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(Aspect), </a:t>
            </a:r>
            <a:r>
              <a:rPr lang="ko-KR" altLang="en-US" sz="1400" b="0" i="0" u="none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애자일</a:t>
            </a:r>
            <a:r>
              <a:rPr lang="en-US" altLang="ko-KR" sz="1400" b="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(Agile), </a:t>
            </a:r>
            <a:r>
              <a:rPr lang="ko-KR" altLang="en-US" sz="1400" b="0" i="0" u="none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모델주도</a:t>
            </a:r>
            <a:r>
              <a:rPr lang="en-US" altLang="ko-KR" sz="1400" b="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(Model-Driven) </a:t>
            </a:r>
            <a:r>
              <a:rPr lang="ko-KR" altLang="en-US" sz="1400" b="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등이 있다</a:t>
            </a:r>
            <a:r>
              <a:rPr lang="en-US" altLang="ko-KR" sz="1400" b="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A057C4-30EB-CB71-5F4D-5AE6C6AF5092}"/>
              </a:ext>
            </a:extLst>
          </p:cNvPr>
          <p:cNvSpPr txBox="1"/>
          <p:nvPr/>
        </p:nvSpPr>
        <p:spPr>
          <a:xfrm>
            <a:off x="6967444" y="1054209"/>
            <a:ext cx="4994786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0" i="0" u="none" strike="noStrike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소프트웨어위기</a:t>
            </a:r>
            <a:endParaRPr lang="en-US" altLang="ko-KR" sz="1400" b="0" i="0" u="none" strike="noStrike" dirty="0"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소프트웨어 </a:t>
            </a:r>
            <a:r>
              <a:rPr lang="ko-KR" altLang="en-US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위기란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소프트웨어가 더 이상 하드웨어의 개발 속도를 따라가지 못하거나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소프트웨어가 더 이상 사용자의 요구를 충족시킬 수가 없음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극복방안 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소프트웨어 설계 및 개발에 대한 전문적인 연구 및 방법론 도출 필요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자동화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CASE,MUL/ERD,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형상관리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품질보증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ITIL,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CMMi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SPICE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공학적 접근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구조적 방법론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정보공학 방법론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객체지향 방법론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, CBD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방법론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표준화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ISO, IEC, IEEE, IEFT, W3C </a:t>
            </a:r>
          </a:p>
          <a:p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50092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C23DA7E-32FD-E115-D63C-0A3472695CBB}"/>
              </a:ext>
            </a:extLst>
          </p:cNvPr>
          <p:cNvSpPr txBox="1"/>
          <p:nvPr/>
        </p:nvSpPr>
        <p:spPr>
          <a:xfrm>
            <a:off x="-338568" y="284768"/>
            <a:ext cx="58128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ko-KR" altLang="en-US" sz="4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소프트웨어 개발 방법론</a:t>
            </a:r>
            <a:endParaRPr lang="en-US" altLang="ko-KR" sz="4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C73DC2-B23D-1583-9608-863163CBA10D}"/>
              </a:ext>
            </a:extLst>
          </p:cNvPr>
          <p:cNvSpPr txBox="1"/>
          <p:nvPr/>
        </p:nvSpPr>
        <p:spPr>
          <a:xfrm>
            <a:off x="-338568" y="1269331"/>
            <a:ext cx="6137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소프트웨어 개발 방법론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1"/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i="0" dirty="0">
                <a:solidFill>
                  <a:srgbClr val="22222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소프트웨어 개발방법론은 소프트웨어를 어떻게 만들지에 대해 관심을 가진다</a:t>
            </a:r>
            <a:r>
              <a:rPr lang="en-US" altLang="ko-KR" sz="1400" i="0" dirty="0">
                <a:solidFill>
                  <a:srgbClr val="22222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r>
              <a:rPr lang="ko-KR" altLang="en-US" sz="1400" i="0" dirty="0">
                <a:solidFill>
                  <a:srgbClr val="22222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따라서 개발 방법론에는 단계별 </a:t>
            </a:r>
            <a:r>
              <a:rPr lang="ko-KR" altLang="en-US" sz="1400" i="0" dirty="0" err="1">
                <a:solidFill>
                  <a:srgbClr val="22222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산출물뿐만</a:t>
            </a:r>
            <a:r>
              <a:rPr lang="ko-KR" altLang="en-US" sz="1400" i="0" dirty="0">
                <a:solidFill>
                  <a:srgbClr val="22222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아니라 산출물은 누가 어떤 순서로 어떻게 만들어야 하는지 그리고 어떤 도구를 사용해야 하는지 구체적으로 정의한다</a:t>
            </a:r>
            <a:r>
              <a:rPr lang="en-US" altLang="ko-KR" sz="1400" i="0" dirty="0">
                <a:solidFill>
                  <a:srgbClr val="22222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198CE80-30E2-F03E-2582-F981FAF88D6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30" y="2869448"/>
            <a:ext cx="5065535" cy="21929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B6F0BF3-CDA8-B1C3-B2B0-9524DC2A07AE}"/>
              </a:ext>
            </a:extLst>
          </p:cNvPr>
          <p:cNvSpPr txBox="1"/>
          <p:nvPr/>
        </p:nvSpPr>
        <p:spPr>
          <a:xfrm>
            <a:off x="6295281" y="1269331"/>
            <a:ext cx="551201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역사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1969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년까지 구조적 프로그래밍이 주로 쓰였다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1400" b="0" i="0" dirty="0">
              <a:solidFill>
                <a:srgbClr val="222222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1980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년대 구조적 시스템 분석과 설계 방법론이 쓰였다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1400" b="0" i="0" dirty="0">
              <a:solidFill>
                <a:srgbClr val="222222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1990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년대 객체 지향 프로그래밍이 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1960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년대부터 개발되어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1990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년대 중반에 주류 개발 방법론이 된다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1400" b="0" i="0" dirty="0">
              <a:solidFill>
                <a:srgbClr val="222222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22222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고속 개발 방법론이 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1991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년부터 쓰인다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1400" b="0" i="0" dirty="0">
              <a:solidFill>
                <a:srgbClr val="222222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22222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스크럼이 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1990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년 후반부터 쓰인다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algn="l"/>
            <a:endParaRPr lang="en-US" altLang="ko-KR" sz="1400" b="0" i="0" dirty="0">
              <a:solidFill>
                <a:srgbClr val="222222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SEI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</a:t>
            </a:r>
            <a:r>
              <a:rPr lang="ko-KR" altLang="en-US" sz="1400" b="0" i="0" dirty="0" err="1">
                <a:solidFill>
                  <a:srgbClr val="22222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와츠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400" b="0" i="0" dirty="0" err="1">
                <a:solidFill>
                  <a:srgbClr val="22222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험프리가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팀 소프트웨어 프로세스를 개발한다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1400" b="0" i="0" dirty="0">
              <a:solidFill>
                <a:srgbClr val="222222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2000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년대 </a:t>
            </a:r>
            <a:r>
              <a:rPr lang="ko-KR" altLang="en-US" sz="1400" b="0" i="0" dirty="0" err="1">
                <a:solidFill>
                  <a:srgbClr val="22222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익스트림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프로그래밍이 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1999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년부터 쓰인다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1400" b="0" i="0" dirty="0">
              <a:solidFill>
                <a:srgbClr val="222222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0" i="0" dirty="0" err="1">
                <a:solidFill>
                  <a:srgbClr val="22222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래셔널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통합 프로세스 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(RUP)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 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1998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년부터 쓰인다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1400" b="0" i="0" dirty="0">
              <a:solidFill>
                <a:srgbClr val="222222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22222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스콧 </a:t>
            </a:r>
            <a:r>
              <a:rPr lang="ko-KR" altLang="en-US" sz="1400" b="0" i="0" dirty="0" err="1">
                <a:solidFill>
                  <a:srgbClr val="22222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앰블러가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2005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년에 애자일 통합 프로세스 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(AUP)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시작한다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endParaRPr lang="ko-KR" altLang="en-US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4831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C23DA7E-32FD-E115-D63C-0A3472695CBB}"/>
              </a:ext>
            </a:extLst>
          </p:cNvPr>
          <p:cNvSpPr txBox="1"/>
          <p:nvPr/>
        </p:nvSpPr>
        <p:spPr>
          <a:xfrm>
            <a:off x="-338568" y="284768"/>
            <a:ext cx="57855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ko-KR" altLang="en-US" sz="4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소프트웨어 개발 방법론</a:t>
            </a:r>
            <a:endParaRPr lang="en-US" altLang="ko-KR" sz="4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C73DC2-B23D-1583-9608-863163CBA10D}"/>
              </a:ext>
            </a:extLst>
          </p:cNvPr>
          <p:cNvSpPr txBox="1"/>
          <p:nvPr/>
        </p:nvSpPr>
        <p:spPr>
          <a:xfrm>
            <a:off x="-338568" y="1242601"/>
            <a:ext cx="61376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소프트웨어 개발 방법론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1"/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구조적 방법론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구조적 방법론은 정형화된 분석 절차에 따라 사용자 요구사항을 파악하여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문서화하는 처리중심의 방법론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1960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년대까지 가장 많이 적용되었던 소프트웨어 개발 방법론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쉬운 이해 및 검증이 가능한 프로그램 코드를 생성하는 것이 목적이다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복잡한 문제를 다루기 위해 분할과 정복 원리를 적용한다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109D34-D7CC-45BE-41B9-17B54F4EFB0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50" y="3814200"/>
            <a:ext cx="4392013" cy="28533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387B61A-8A67-614C-848C-5C9983565886}"/>
              </a:ext>
            </a:extLst>
          </p:cNvPr>
          <p:cNvSpPr txBox="1"/>
          <p:nvPr/>
        </p:nvSpPr>
        <p:spPr>
          <a:xfrm>
            <a:off x="5261963" y="1405016"/>
            <a:ext cx="61376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소프트웨어 개발 방법론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1"/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정보공학 방법론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정보공학 방법론은 정보 시스템의 개발을 위해 계획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분석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설계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2"/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 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구축에 정형화된 기법들을 상호 연관성 있게 통합 및 적용하는 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2"/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 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자료 중심의 방법론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22222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설계할 때는 스토리보드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설계서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UI 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설계서 정도를 작성하고 개발 과정에서는 이를 바탕으로 물리적 테이블과 프로그램 코드가 만들어 진다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73987D1-4573-691D-EA6A-39A0DF9F7F5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584" y="3895139"/>
            <a:ext cx="4242303" cy="256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156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C23DA7E-32FD-E115-D63C-0A3472695CBB}"/>
              </a:ext>
            </a:extLst>
          </p:cNvPr>
          <p:cNvSpPr txBox="1"/>
          <p:nvPr/>
        </p:nvSpPr>
        <p:spPr>
          <a:xfrm>
            <a:off x="-338568" y="284768"/>
            <a:ext cx="57855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ko-KR" altLang="en-US" sz="4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소프트웨어 개발 방법론</a:t>
            </a:r>
            <a:endParaRPr lang="en-US" altLang="ko-KR" sz="4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C73DC2-B23D-1583-9608-863163CBA10D}"/>
              </a:ext>
            </a:extLst>
          </p:cNvPr>
          <p:cNvSpPr txBox="1"/>
          <p:nvPr/>
        </p:nvSpPr>
        <p:spPr>
          <a:xfrm>
            <a:off x="-338568" y="1242601"/>
            <a:ext cx="613763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소프트웨어 개발 방법론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1"/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객체지향 개발 방법론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객체지향 방법론은 현실 세계의 개체를 기계의 부품처럼 하나의 객체로 만들어 소프트웨어를 개발할 때 기계의 부품을 조립하듯이 객체들을 조립해서 필요한 소프트웨어를 구현하는 방법론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객체지향 방법론은 구조적 기법의 문제점으로 인한 소프트웨어 위기의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2"/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 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해결책으로 채택되었다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lvl="2"/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87B61A-8A67-614C-848C-5C9983565886}"/>
              </a:ext>
            </a:extLst>
          </p:cNvPr>
          <p:cNvSpPr txBox="1"/>
          <p:nvPr/>
        </p:nvSpPr>
        <p:spPr>
          <a:xfrm>
            <a:off x="5677738" y="1242601"/>
            <a:ext cx="651426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소프트웨어 개발 방법론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1"/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애자일 방법론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애자일은 민첩한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기민한 이라는 의미로 애자일 방법론은 고객의 요구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2"/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 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사항 변화에 유연하게 대응할 수 있도록 일정한 주기를 반복하면서 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2"/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 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개발 과정을 진행하는 방법론이다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lvl="2"/>
            <a:endParaRPr lang="en-US" altLang="ko-KR" sz="1400" b="0" i="0" dirty="0">
              <a:solidFill>
                <a:srgbClr val="222222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22222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소규모 프로젝트</a:t>
            </a:r>
            <a:r>
              <a:rPr lang="en-US" altLang="ko-KR" sz="1400" dirty="0">
                <a:solidFill>
                  <a:srgbClr val="22222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rgbClr val="22222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고도로 숙달된 개발자</a:t>
            </a:r>
            <a:r>
              <a:rPr lang="en-US" altLang="ko-KR" sz="1400" dirty="0">
                <a:solidFill>
                  <a:srgbClr val="22222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rgbClr val="22222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급변하는 요구사항에 적합하다</a:t>
            </a:r>
            <a:endParaRPr lang="en-US" altLang="ko-KR" sz="1400" dirty="0">
              <a:solidFill>
                <a:srgbClr val="222222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rgbClr val="222222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22222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애자일 방법론의 대표적인 종류에는 </a:t>
            </a:r>
            <a:r>
              <a:rPr lang="en-US" altLang="ko-KR" sz="1400" dirty="0">
                <a:solidFill>
                  <a:srgbClr val="22222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XP, </a:t>
            </a:r>
            <a:r>
              <a:rPr lang="ko-KR" altLang="en-US" sz="1400" dirty="0">
                <a:solidFill>
                  <a:srgbClr val="22222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스크럼</a:t>
            </a:r>
            <a:r>
              <a:rPr lang="en-US" altLang="ko-KR" sz="1400" dirty="0">
                <a:solidFill>
                  <a:srgbClr val="22222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 err="1">
                <a:solidFill>
                  <a:srgbClr val="22222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칸반</a:t>
            </a:r>
            <a:r>
              <a:rPr lang="en-US" altLang="ko-KR" sz="1400" dirty="0">
                <a:solidFill>
                  <a:srgbClr val="22222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rgbClr val="22222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크리스탈 등이 있다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5A1DCD-8AA5-C8F5-FF93-CBFAAC3072B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36" y="3752835"/>
            <a:ext cx="3936425" cy="285273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B74EA6C-3175-5FE4-7BB8-D615B4E56BC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750" y="3747685"/>
            <a:ext cx="4968719" cy="285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166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C23DA7E-32FD-E115-D63C-0A3472695CBB}"/>
              </a:ext>
            </a:extLst>
          </p:cNvPr>
          <p:cNvSpPr txBox="1"/>
          <p:nvPr/>
        </p:nvSpPr>
        <p:spPr>
          <a:xfrm>
            <a:off x="-338568" y="284768"/>
            <a:ext cx="37016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ko-KR" altLang="en-US" sz="4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참조한 사이트</a:t>
            </a:r>
            <a:endParaRPr lang="en-US" altLang="ko-KR" sz="4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C73DC2-B23D-1583-9608-863163CBA10D}"/>
              </a:ext>
            </a:extLst>
          </p:cNvPr>
          <p:cNvSpPr txBox="1"/>
          <p:nvPr/>
        </p:nvSpPr>
        <p:spPr>
          <a:xfrm>
            <a:off x="-338568" y="1368107"/>
            <a:ext cx="823348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ko-KR" altLang="en-US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깃허브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hlinkClick r:id="rId2"/>
              </a:rPr>
              <a:t>https://github.com/jojun01835/github-basic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2"/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2"/>
            <a:r>
              <a:rPr lang="ko-KR" altLang="en-US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깃허브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hlinkClick r:id="rId3"/>
              </a:rPr>
              <a:t>https://backlog.com/gittutorial/kr/stepup/stepup3_2.html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2"/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2"/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안드로이드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hlinkClick r:id="rId4"/>
              </a:rPr>
              <a:t>https://developer.android.com/guide/components/fragments?hl=ko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2"/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2"/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안드로이드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hlinkClick r:id="rId5"/>
              </a:rPr>
              <a:t>https://tosuccess.tistory.com/119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2"/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2"/>
            <a:r>
              <a:rPr lang="ko-KR" altLang="en-US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아두이노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hlinkClick r:id="rId6"/>
              </a:rPr>
              <a:t>https://juahnpop.tistory.com/156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2"/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2"/>
            <a:r>
              <a:rPr lang="ko-KR" altLang="en-US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아두이노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hlinkClick r:id="rId7"/>
              </a:rPr>
              <a:t>https://juahnpop.tistory.com/123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2"/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2"/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소프트웨어 공학 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2"/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  <a:hlinkClick r:id="rId8"/>
            </a:endParaRPr>
          </a:p>
          <a:p>
            <a:pPr lvl="2"/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hlinkClick r:id="rId8"/>
              </a:rPr>
              <a:t>https://ko.wikipedia.org/wiki/%EC%86%8C%ED%94%84%ED%8A%B8%EC%9B%A8%EC%96%B4_%EA%B3%B5%ED%95%99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2"/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2"/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개발방법론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2"/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  <a:hlinkClick r:id="rId9"/>
            </a:endParaRPr>
          </a:p>
          <a:p>
            <a:pPr lvl="2"/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hlinkClick r:id="rId9"/>
              </a:rPr>
              <a:t>http://wiki.hash.kr/index.php/%EC%86%8C%ED%94%84%ED%8A%B8%EC%9B%A8%EC%96%B4_%EA%B0%9C%EB%B0%9C%EB%B0%A9%EB%B2%95%EB%A1%A0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2"/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9971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1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0C938C-F8B1-4FFF-8F74-6ED0A876B136}"/>
              </a:ext>
            </a:extLst>
          </p:cNvPr>
          <p:cNvSpPr txBox="1"/>
          <p:nvPr/>
        </p:nvSpPr>
        <p:spPr>
          <a:xfrm>
            <a:off x="4273164" y="1776665"/>
            <a:ext cx="382348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감사합니다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61FC92-B1C1-4C46-ABEF-2B6B78AA5915}"/>
              </a:ext>
            </a:extLst>
          </p:cNvPr>
          <p:cNvSpPr txBox="1"/>
          <p:nvPr/>
        </p:nvSpPr>
        <p:spPr>
          <a:xfrm rot="10800000">
            <a:off x="-1440331" y="392952"/>
            <a:ext cx="15245977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700" dirty="0">
                <a:latin typeface="+mn-ea"/>
              </a:rPr>
              <a:t>[         ]</a:t>
            </a:r>
            <a:endParaRPr lang="ko-KR" altLang="en-US" sz="28700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C5690E-8967-EB3F-CA86-BFF2B65702D5}"/>
              </a:ext>
            </a:extLst>
          </p:cNvPr>
          <p:cNvSpPr txBox="1"/>
          <p:nvPr/>
        </p:nvSpPr>
        <p:spPr>
          <a:xfrm>
            <a:off x="3651623" y="5175623"/>
            <a:ext cx="506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20210996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조준영</a:t>
            </a:r>
          </a:p>
        </p:txBody>
      </p:sp>
    </p:spTree>
    <p:extLst>
      <p:ext uri="{BB962C8B-B14F-4D97-AF65-F5344CB8AC3E}">
        <p14:creationId xmlns:p14="http://schemas.microsoft.com/office/powerpoint/2010/main" val="403433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8DF8F64-FACD-4847-BB7E-4C0E15556C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245DB8B0-BCF9-4A29-9197-7A48AFB9D1DC}"/>
              </a:ext>
            </a:extLst>
          </p:cNvPr>
          <p:cNvGrpSpPr/>
          <p:nvPr/>
        </p:nvGrpSpPr>
        <p:grpSpPr>
          <a:xfrm>
            <a:off x="901700" y="2721114"/>
            <a:ext cx="3219151" cy="3470510"/>
            <a:chOff x="901700" y="2721114"/>
            <a:chExt cx="3219151" cy="141577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2F75DDD-8FAC-423E-87FB-5D62741FF7B1}"/>
                </a:ext>
              </a:extLst>
            </p:cNvPr>
            <p:cNvSpPr txBox="1"/>
            <p:nvPr/>
          </p:nvSpPr>
          <p:spPr>
            <a:xfrm>
              <a:off x="901700" y="2721114"/>
              <a:ext cx="3219151" cy="866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>
                  <a:latin typeface="+mj-lt"/>
                </a:rPr>
                <a:t>Chapter 1.</a:t>
              </a:r>
            </a:p>
            <a:p>
              <a:endParaRPr lang="en-US" altLang="ko-KR" sz="4400" dirty="0">
                <a:latin typeface="+mj-lt"/>
              </a:endParaRPr>
            </a:p>
            <a:p>
              <a:r>
                <a:rPr lang="ko-KR" altLang="en-US" sz="4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깃과 </a:t>
              </a:r>
              <a:r>
                <a:rPr lang="ko-KR" altLang="en-US" sz="4400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깃허브</a:t>
              </a:r>
              <a:endParaRPr lang="ko-KR" altLang="en-US" sz="44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88839C2-BAAB-4531-A42C-39A13C09E321}"/>
                </a:ext>
              </a:extLst>
            </p:cNvPr>
            <p:cNvSpPr txBox="1"/>
            <p:nvPr/>
          </p:nvSpPr>
          <p:spPr>
            <a:xfrm>
              <a:off x="901700" y="3490555"/>
              <a:ext cx="1847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3600" spc="-3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7566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4F87C74-0D80-47BF-BD30-3D720B93F7FF}"/>
              </a:ext>
            </a:extLst>
          </p:cNvPr>
          <p:cNvSpPr txBox="1"/>
          <p:nvPr/>
        </p:nvSpPr>
        <p:spPr>
          <a:xfrm>
            <a:off x="5760361" y="2047280"/>
            <a:ext cx="6591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A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88FCD75-C68C-5B4A-EACD-D253AB946AB2}"/>
              </a:ext>
            </a:extLst>
          </p:cNvPr>
          <p:cNvSpPr txBox="1"/>
          <p:nvPr/>
        </p:nvSpPr>
        <p:spPr>
          <a:xfrm>
            <a:off x="152400" y="349449"/>
            <a:ext cx="37257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깃의 기능 및 구조</a:t>
            </a:r>
          </a:p>
        </p:txBody>
      </p:sp>
      <p:sp>
        <p:nvSpPr>
          <p:cNvPr id="37" name="내용 개체 틀 2">
            <a:extLst>
              <a:ext uri="{FF2B5EF4-FFF2-40B4-BE49-F238E27FC236}">
                <a16:creationId xmlns:a16="http://schemas.microsoft.com/office/drawing/2014/main" id="{8DB705B6-8CF2-5F6D-179E-17291446785D}"/>
              </a:ext>
            </a:extLst>
          </p:cNvPr>
          <p:cNvSpPr txBox="1">
            <a:spLocks/>
          </p:cNvSpPr>
          <p:nvPr/>
        </p:nvSpPr>
        <p:spPr>
          <a:xfrm>
            <a:off x="252643" y="1385276"/>
            <a:ext cx="9865096" cy="52822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1. 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정의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lvl="1" indent="0">
              <a:buNone/>
            </a:pP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컴퓨터 파일의 변경을 추적하는 데 사용되는 버전 관리 시스템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 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기능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857250" lvl="1" indent="-400050">
              <a:buFont typeface="+mj-lt"/>
              <a:buAutoNum type="romanUcPeriod"/>
            </a:pP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소스 코드의 변경 사항을 추적하는 데 사용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857250" lvl="1" indent="-400050">
              <a:buFont typeface="+mj-lt"/>
              <a:buAutoNum type="romanUcPeriod"/>
            </a:pP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소스 코드 관리에 분산 버전 제어 도구가 사용</a:t>
            </a:r>
          </a:p>
          <a:p>
            <a:pPr marL="857250" lvl="1" indent="-400050">
              <a:buFont typeface="+mj-lt"/>
              <a:buAutoNum type="romanUcPeriod"/>
            </a:pP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여러 개발자가 함께 작업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857250" lvl="1" indent="-400050">
              <a:buFont typeface="+mj-lt"/>
              <a:buAutoNum type="romanUcPeriod"/>
            </a:pP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여러 개의 평행 분기를 통해 비선형 개발을 지원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3. 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특징</a:t>
            </a:r>
          </a:p>
          <a:p>
            <a:pPr marL="857250" lvl="1" indent="-400050">
              <a:buFont typeface="+mj-lt"/>
              <a:buAutoNum type="romanUcPeriod"/>
            </a:pP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기록 추적</a:t>
            </a:r>
          </a:p>
          <a:p>
            <a:pPr marL="857250" lvl="1" indent="-400050">
              <a:buFont typeface="+mj-lt"/>
              <a:buAutoNum type="romanUcPeriod"/>
            </a:pP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백업 생성</a:t>
            </a:r>
          </a:p>
          <a:p>
            <a:pPr marL="857250" lvl="1" indent="-400050">
              <a:buFont typeface="+mj-lt"/>
              <a:buAutoNum type="romanUcPeriod"/>
            </a:pP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협업 지원</a:t>
            </a:r>
          </a:p>
          <a:p>
            <a:pPr marL="857250" lvl="1" indent="-400050">
              <a:buFont typeface="+mj-lt"/>
              <a:buAutoNum type="romanUcPeriod"/>
            </a:pP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분산 개발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857250" lvl="1" indent="-400050">
              <a:buFont typeface="+mj-lt"/>
              <a:buAutoNum type="romanUcPeriod"/>
            </a:pP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비선형 개발 지원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indent="0">
              <a:buNone/>
            </a:pP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4. </a:t>
            </a:r>
            <a:r>
              <a:rPr lang="ko-KR" altLang="en-US" sz="18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브렌치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지원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lvl="1" indent="0">
              <a:buNone/>
            </a:pP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오픈 소스에 적합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E91D72-B6B5-9BCB-B804-32E36CC43A7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938" y="2716699"/>
            <a:ext cx="6149130" cy="421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055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88FCD75-C68C-5B4A-EACD-D253AB946AB2}"/>
              </a:ext>
            </a:extLst>
          </p:cNvPr>
          <p:cNvSpPr txBox="1"/>
          <p:nvPr/>
        </p:nvSpPr>
        <p:spPr>
          <a:xfrm>
            <a:off x="152400" y="349449"/>
            <a:ext cx="37257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깃의 기능 및 구조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FE9DF0-19C1-A61C-D8AC-CD942DF70D1D}"/>
              </a:ext>
            </a:extLst>
          </p:cNvPr>
          <p:cNvSpPr txBox="1"/>
          <p:nvPr/>
        </p:nvSpPr>
        <p:spPr>
          <a:xfrm>
            <a:off x="152400" y="1401289"/>
            <a:ext cx="769521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Branch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개요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314450" lvl="2" indent="-400050">
              <a:buFont typeface="+mj-lt"/>
              <a:buAutoNum type="romanUcPeriod"/>
            </a:pP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314450" lvl="2" indent="-400050">
              <a:buFont typeface="+mj-lt"/>
              <a:buAutoNum type="romanUcPeriod"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개발과정에서 각각 서로 다른 버전의 코드가 만들어 질 수 있는 상황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314450" lvl="2" indent="-400050">
              <a:buFont typeface="+mj-lt"/>
              <a:buAutoNum type="romanUcPeriod"/>
            </a:pP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314450" lvl="2" indent="-400050">
              <a:buFont typeface="+mj-lt"/>
              <a:buAutoNum type="romanUcPeriod"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동일한 소스코드 위에서 어떤 개발자는 버그를 수정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314450" lvl="2" indent="-400050">
              <a:buFont typeface="+mj-lt"/>
              <a:buAutoNum type="romanUcPeriod"/>
            </a:pP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314450" lvl="2" indent="-400050">
              <a:buFont typeface="+mj-lt"/>
              <a:buAutoNum type="romanUcPeriod"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또 다른 개발자는 새로운 기능을 만들어 냄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2"/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 Branch</a:t>
            </a:r>
          </a:p>
          <a:p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314450" lvl="2" indent="-400050">
              <a:buFont typeface="+mj-lt"/>
              <a:buAutoNum type="romanUcPeriod"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여러 개발자들이 동시에 다양한 작업을 할 수 있게 만들어 주는 기능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314450" lvl="2" indent="-400050">
              <a:buFont typeface="+mj-lt"/>
              <a:buAutoNum type="romanUcPeriod"/>
            </a:pP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314450" lvl="2" indent="-400050">
              <a:buFont typeface="+mj-lt"/>
              <a:buAutoNum type="romanUcPeriod"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각자 독립적인 작업 영역 안에서 코드 변경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314450" lvl="2" indent="-400050">
              <a:buFont typeface="+mj-lt"/>
              <a:buAutoNum type="romanUcPeriod"/>
            </a:pP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314450" lvl="2" indent="-400050">
              <a:buFont typeface="+mj-lt"/>
              <a:buAutoNum type="romanUcPeriod"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분리된 작업 영역에서 변경된 내용은 나중에 원래의 버전과 비교하여 하나의 새로운 버전으로 생성 가능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	</a:t>
            </a:r>
            <a:r>
              <a:rPr lang="en-US" altLang="ko-KR" dirty="0"/>
              <a:t>	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F3A24A-6FA1-55E4-BEFE-1CF368498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771" y="4103807"/>
            <a:ext cx="4550229" cy="270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059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4F87C74-0D80-47BF-BD30-3D720B93F7FF}"/>
              </a:ext>
            </a:extLst>
          </p:cNvPr>
          <p:cNvSpPr txBox="1"/>
          <p:nvPr/>
        </p:nvSpPr>
        <p:spPr>
          <a:xfrm>
            <a:off x="5760361" y="2047280"/>
            <a:ext cx="6591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A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88FCD75-C68C-5B4A-EACD-D253AB946AB2}"/>
              </a:ext>
            </a:extLst>
          </p:cNvPr>
          <p:cNvSpPr txBox="1"/>
          <p:nvPr/>
        </p:nvSpPr>
        <p:spPr>
          <a:xfrm>
            <a:off x="152400" y="349449"/>
            <a:ext cx="37257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깃의 기능 및 구조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8E9EC5D-B098-D534-01D1-3F25D4414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623" y="3918858"/>
            <a:ext cx="5540270" cy="28794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D07B02C-B405-3D29-0A96-818F782C63B3}"/>
              </a:ext>
            </a:extLst>
          </p:cNvPr>
          <p:cNvSpPr txBox="1"/>
          <p:nvPr/>
        </p:nvSpPr>
        <p:spPr>
          <a:xfrm>
            <a:off x="295332" y="1268582"/>
            <a:ext cx="63709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373A3C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Untracked</a:t>
            </a:r>
          </a:p>
          <a:p>
            <a:pPr lvl="1"/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깃은 파일관리를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tracked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와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untracked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나누는데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untracked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는 관리대상이 아닌 파일을 의미한다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D0727045-6997-B476-3A8E-72939F7650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516" y="196273"/>
            <a:ext cx="5772484" cy="139695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36250BF-45B2-1F4E-8104-CA411A59056C}"/>
              </a:ext>
            </a:extLst>
          </p:cNvPr>
          <p:cNvSpPr txBox="1"/>
          <p:nvPr/>
        </p:nvSpPr>
        <p:spPr>
          <a:xfrm>
            <a:off x="295332" y="2642135"/>
            <a:ext cx="63709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373A3C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tracked</a:t>
            </a:r>
          </a:p>
          <a:p>
            <a:pPr lvl="1"/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깃은 파일관리를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tracked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와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untracked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나누는데 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1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tracked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는 관리대상인 파일을 의미한다 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1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Working Directory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와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Staging Area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저장된다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E971DEC0-5512-1B51-A935-22A73C834B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516" y="2070401"/>
            <a:ext cx="5772484" cy="12003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A627281-D165-70E2-F7D2-19FB48615584}"/>
              </a:ext>
            </a:extLst>
          </p:cNvPr>
          <p:cNvSpPr txBox="1"/>
          <p:nvPr/>
        </p:nvSpPr>
        <p:spPr>
          <a:xfrm>
            <a:off x="6429647" y="1669626"/>
            <a:ext cx="5540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파일을 만든 후 깃의 상태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24EAC6-B28C-AC66-73CF-B538AB37AF12}"/>
              </a:ext>
            </a:extLst>
          </p:cNvPr>
          <p:cNvSpPr txBox="1"/>
          <p:nvPr/>
        </p:nvSpPr>
        <p:spPr>
          <a:xfrm>
            <a:off x="6419516" y="3326663"/>
            <a:ext cx="5540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Git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add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이용하여 파일을 추가한 상태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02492B-73C9-0E20-AC72-B684AE4B3104}"/>
              </a:ext>
            </a:extLst>
          </p:cNvPr>
          <p:cNvSpPr txBox="1"/>
          <p:nvPr/>
        </p:nvSpPr>
        <p:spPr>
          <a:xfrm>
            <a:off x="295332" y="4019757"/>
            <a:ext cx="598077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Working Directory</a:t>
            </a:r>
          </a:p>
          <a:p>
            <a:pPr lvl="1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Working Directory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는 현재 사용자가 사용하고 있는 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1"/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컴퓨터에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작업 디렉토리를 말한다 각자의 컴퓨터에서 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1"/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어떤 파일을 만들거나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파일의 내용을 수정하였거나 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1"/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등등 각자 어떠한 작업을 한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디렉토리다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1"/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dirty="0">
              <a:solidFill>
                <a:srgbClr val="373A3C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   </a:t>
            </a:r>
          </a:p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75445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88FCD75-C68C-5B4A-EACD-D253AB946AB2}"/>
              </a:ext>
            </a:extLst>
          </p:cNvPr>
          <p:cNvSpPr txBox="1"/>
          <p:nvPr/>
        </p:nvSpPr>
        <p:spPr>
          <a:xfrm>
            <a:off x="152400" y="349449"/>
            <a:ext cx="37257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깃의 기능 및 구조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D81983B-6BDC-FDF6-3B10-2CA156F06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283" y="3809221"/>
            <a:ext cx="4953480" cy="304877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C7FD3E7-F34D-D7AC-CC82-28EC153B38C2}"/>
              </a:ext>
            </a:extLst>
          </p:cNvPr>
          <p:cNvSpPr txBox="1"/>
          <p:nvPr/>
        </p:nvSpPr>
        <p:spPr>
          <a:xfrm>
            <a:off x="152400" y="1280956"/>
            <a:ext cx="65897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Staging Area </a:t>
            </a:r>
          </a:p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	Staging Area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작업 진행 중에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commit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할 준비가 되어 있는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	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파일을 옮겨 두는 영역입니다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working directory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에서 작업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	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하고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commit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할 대상만 선택적으로 옮겨 둘 수 있습니다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988F2C-CA5D-5EE7-012B-447E6C521D5D}"/>
              </a:ext>
            </a:extLst>
          </p:cNvPr>
          <p:cNvSpPr txBox="1"/>
          <p:nvPr/>
        </p:nvSpPr>
        <p:spPr>
          <a:xfrm>
            <a:off x="152400" y="2655059"/>
            <a:ext cx="658977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.git directory	</a:t>
            </a:r>
          </a:p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	 git directory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는 전 단계인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staging area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파일들을 최종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	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적으로 우리 컴퓨터에 저장하는 저장소이다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b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	</a:t>
            </a:r>
          </a:p>
          <a:p>
            <a:r>
              <a:rPr lang="en-US" altLang="ko-KR" dirty="0">
                <a:solidFill>
                  <a:srgbClr val="212529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	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r>
              <a:rPr lang="en-US" altLang="ko-KR" dirty="0">
                <a:solidFill>
                  <a:srgbClr val="212529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git</a:t>
            </a:r>
            <a:r>
              <a:rPr lang="ko-KR" altLang="en-US" dirty="0">
                <a:solidFill>
                  <a:srgbClr val="212529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dirty="0">
                <a:solidFill>
                  <a:srgbClr val="212529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directory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는 다음 단계인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remote repo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저장하기 전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	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단계이다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.remote repo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는 원격 저장소라는 의미이고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en-US" altLang="ko-KR" b="0" i="0" dirty="0" err="1">
                <a:solidFill>
                  <a:srgbClr val="21252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github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	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저장소가 이에 해당한다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b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22" name="그림 21" descr="텍스트이(가) 표시된 사진&#10;&#10;자동 생성된 설명">
            <a:extLst>
              <a:ext uri="{FF2B5EF4-FFF2-40B4-BE49-F238E27FC236}">
                <a16:creationId xmlns:a16="http://schemas.microsoft.com/office/drawing/2014/main" id="{EA7F2FE4-05BF-63F6-9C14-340A21C46C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132" y="1141356"/>
            <a:ext cx="5060868" cy="120032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EACAB29-DE5E-816E-77C7-9D7CB343A0C7}"/>
              </a:ext>
            </a:extLst>
          </p:cNvPr>
          <p:cNvSpPr txBox="1"/>
          <p:nvPr/>
        </p:nvSpPr>
        <p:spPr>
          <a:xfrm>
            <a:off x="7131132" y="2482983"/>
            <a:ext cx="50608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Commit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한 상태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Staging Area-&gt; Repository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이동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31" name="그림 30" descr="텍스트이(가) 표시된 사진&#10;&#10;자동 생성된 설명">
            <a:extLst>
              <a:ext uri="{FF2B5EF4-FFF2-40B4-BE49-F238E27FC236}">
                <a16:creationId xmlns:a16="http://schemas.microsoft.com/office/drawing/2014/main" id="{5FCC32F4-903A-E5AC-3460-BF197BD2F404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788" y="4717226"/>
            <a:ext cx="2481942" cy="1526517"/>
          </a:xfrm>
          <a:prstGeom prst="rect">
            <a:avLst/>
          </a:prstGeom>
        </p:spPr>
      </p:pic>
      <p:pic>
        <p:nvPicPr>
          <p:cNvPr id="33" name="그림 32" descr="텍스트이(가) 표시된 사진&#10;&#10;자동 생성된 설명">
            <a:extLst>
              <a:ext uri="{FF2B5EF4-FFF2-40B4-BE49-F238E27FC236}">
                <a16:creationId xmlns:a16="http://schemas.microsoft.com/office/drawing/2014/main" id="{F3464B21-0A0F-738F-0A21-005675EEDA83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76" y="4961876"/>
            <a:ext cx="2991548" cy="123033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9DF9B073-7B95-F339-B963-01A01F4450DF}"/>
              </a:ext>
            </a:extLst>
          </p:cNvPr>
          <p:cNvSpPr txBox="1"/>
          <p:nvPr/>
        </p:nvSpPr>
        <p:spPr>
          <a:xfrm>
            <a:off x="263237" y="6235071"/>
            <a:ext cx="34260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Push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사용하여 원격 저장소에 파일 올리기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59A80C5-2616-04AA-1B48-C4B3DA18C073}"/>
              </a:ext>
            </a:extLst>
          </p:cNvPr>
          <p:cNvSpPr txBox="1"/>
          <p:nvPr/>
        </p:nvSpPr>
        <p:spPr>
          <a:xfrm>
            <a:off x="3892037" y="6243743"/>
            <a:ext cx="34260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원격 저장소에 올라간 파일</a:t>
            </a:r>
          </a:p>
        </p:txBody>
      </p:sp>
    </p:spTree>
    <p:extLst>
      <p:ext uri="{BB962C8B-B14F-4D97-AF65-F5344CB8AC3E}">
        <p14:creationId xmlns:p14="http://schemas.microsoft.com/office/powerpoint/2010/main" val="3003697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88FCD75-C68C-5B4A-EACD-D253AB946AB2}"/>
              </a:ext>
            </a:extLst>
          </p:cNvPr>
          <p:cNvSpPr txBox="1"/>
          <p:nvPr/>
        </p:nvSpPr>
        <p:spPr>
          <a:xfrm>
            <a:off x="152400" y="349449"/>
            <a:ext cx="31758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깃 명령어 활용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17BF88-3959-1AB0-389B-008878C67BD4}"/>
              </a:ext>
            </a:extLst>
          </p:cNvPr>
          <p:cNvSpPr txBox="1"/>
          <p:nvPr/>
        </p:nvSpPr>
        <p:spPr>
          <a:xfrm>
            <a:off x="439387" y="1277838"/>
            <a:ext cx="4708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$ git </a:t>
            </a:r>
            <a:r>
              <a:rPr lang="en-US" altLang="ko-KR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init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현재 디렉토리에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git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사용할 수 있도록 초기화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90C04D7F-7B2A-7447-D87F-FBF379AD3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87" y="1801058"/>
            <a:ext cx="4708566" cy="70463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DD832AE-5B0C-44F1-0EDA-4E209B148371}"/>
              </a:ext>
            </a:extLst>
          </p:cNvPr>
          <p:cNvSpPr txBox="1"/>
          <p:nvPr/>
        </p:nvSpPr>
        <p:spPr>
          <a:xfrm>
            <a:off x="439387" y="2713865"/>
            <a:ext cx="47085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$ git clone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깃 클론 명령어를 치고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URL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입력하면 </a:t>
            </a:r>
            <a:r>
              <a:rPr lang="ko-KR" altLang="en-US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깃허브에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있는 파일들을 모두 복사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DC4C690-2AC3-D10A-A19B-3778D3E3EC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56" y="3452529"/>
            <a:ext cx="4840897" cy="504895"/>
          </a:xfrm>
          <a:prstGeom prst="rect">
            <a:avLst/>
          </a:prstGeom>
        </p:spPr>
      </p:pic>
      <p:pic>
        <p:nvPicPr>
          <p:cNvPr id="14" name="그림 13" descr="테이블이(가) 표시된 사진&#10;&#10;자동 생성된 설명">
            <a:extLst>
              <a:ext uri="{FF2B5EF4-FFF2-40B4-BE49-F238E27FC236}">
                <a16:creationId xmlns:a16="http://schemas.microsoft.com/office/drawing/2014/main" id="{F68ADD3A-D8B5-65F9-89F5-90CF41FD41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56" y="3920906"/>
            <a:ext cx="4840897" cy="183685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A75618D-FE38-B067-E454-C2E9BDEBC8BE}"/>
              </a:ext>
            </a:extLst>
          </p:cNvPr>
          <p:cNvSpPr txBox="1"/>
          <p:nvPr/>
        </p:nvSpPr>
        <p:spPr>
          <a:xfrm>
            <a:off x="307056" y="5760650"/>
            <a:ext cx="47085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$ git config -–global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깃의 환경설정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–global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입력하면 전역설정으로 바뀜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	</a:t>
            </a:r>
          </a:p>
        </p:txBody>
      </p:sp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5CC41F66-A13C-E1F1-7C01-604296DF62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86" y="6286420"/>
            <a:ext cx="4708567" cy="38108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2C882D2-07DC-02D6-41DF-DC7667ED7327}"/>
              </a:ext>
            </a:extLst>
          </p:cNvPr>
          <p:cNvSpPr txBox="1"/>
          <p:nvPr/>
        </p:nvSpPr>
        <p:spPr>
          <a:xfrm>
            <a:off x="6096000" y="380226"/>
            <a:ext cx="47085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$ git add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생성한 파일을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Working Dir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가져온다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Untrack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파일이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track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영역에 들어온다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	</a:t>
            </a:r>
          </a:p>
        </p:txBody>
      </p:sp>
      <p:pic>
        <p:nvPicPr>
          <p:cNvPr id="21" name="그림 20" descr="텍스트이(가) 표시된 사진&#10;&#10;자동 생성된 설명">
            <a:extLst>
              <a:ext uri="{FF2B5EF4-FFF2-40B4-BE49-F238E27FC236}">
                <a16:creationId xmlns:a16="http://schemas.microsoft.com/office/drawing/2014/main" id="{1E80649C-A1F6-3D87-1BA3-17238A5D4D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669" y="1197071"/>
            <a:ext cx="4455227" cy="85863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A47F213-1071-488C-449D-AB2940DE5EEB}"/>
              </a:ext>
            </a:extLst>
          </p:cNvPr>
          <p:cNvSpPr txBox="1"/>
          <p:nvPr/>
        </p:nvSpPr>
        <p:spPr>
          <a:xfrm>
            <a:off x="6222669" y="2153376"/>
            <a:ext cx="470856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$ git commit –m “ 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Add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한 파일을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repository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가져온다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–m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뒤에는 코멘트를 달아서 무엇이 최신화 되어있는지를 보여준다 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1"/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24" name="그림 23" descr="텍스트이(가) 표시된 사진&#10;&#10;자동 생성된 설명">
            <a:extLst>
              <a:ext uri="{FF2B5EF4-FFF2-40B4-BE49-F238E27FC236}">
                <a16:creationId xmlns:a16="http://schemas.microsoft.com/office/drawing/2014/main" id="{EBDD2493-450A-911E-418D-3ABB04D501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669" y="2871875"/>
            <a:ext cx="4708566" cy="73866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CB08A85-139C-614A-6697-E49256C42CC6}"/>
              </a:ext>
            </a:extLst>
          </p:cNvPr>
          <p:cNvSpPr txBox="1"/>
          <p:nvPr/>
        </p:nvSpPr>
        <p:spPr>
          <a:xfrm>
            <a:off x="6095999" y="3772637"/>
            <a:ext cx="54171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$ git log , git log --</a:t>
            </a:r>
            <a:r>
              <a:rPr lang="en-US" altLang="ko-KR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oneline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깃의 </a:t>
            </a:r>
            <a:r>
              <a:rPr lang="ko-KR" altLang="en-US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커밋내역을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보여준다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</a:t>
            </a:r>
            <a:r>
              <a:rPr lang="en-US" altLang="ko-KR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oneline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사용하면 한 줄로 보여준다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1"/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28" name="그림 27" descr="텍스트이(가) 표시된 사진&#10;&#10;자동 생성된 설명">
            <a:extLst>
              <a:ext uri="{FF2B5EF4-FFF2-40B4-BE49-F238E27FC236}">
                <a16:creationId xmlns:a16="http://schemas.microsoft.com/office/drawing/2014/main" id="{0C8CA416-1365-4E69-D94C-7EFF994E4C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668" y="4942187"/>
            <a:ext cx="5290458" cy="449711"/>
          </a:xfrm>
          <a:prstGeom prst="rect">
            <a:avLst/>
          </a:prstGeom>
        </p:spPr>
      </p:pic>
      <p:pic>
        <p:nvPicPr>
          <p:cNvPr id="30" name="그림 29" descr="텍스트이(가) 표시된 사진&#10;&#10;자동 생성된 설명">
            <a:extLst>
              <a:ext uri="{FF2B5EF4-FFF2-40B4-BE49-F238E27FC236}">
                <a16:creationId xmlns:a16="http://schemas.microsoft.com/office/drawing/2014/main" id="{4E7106BA-8084-D69C-2516-E6FEB9058C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668" y="4302168"/>
            <a:ext cx="5290457" cy="64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07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88FCD75-C68C-5B4A-EACD-D253AB946AB2}"/>
              </a:ext>
            </a:extLst>
          </p:cNvPr>
          <p:cNvSpPr txBox="1"/>
          <p:nvPr/>
        </p:nvSpPr>
        <p:spPr>
          <a:xfrm>
            <a:off x="152400" y="349449"/>
            <a:ext cx="31758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깃 명령어 활용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17BF88-3959-1AB0-389B-008878C67BD4}"/>
              </a:ext>
            </a:extLst>
          </p:cNvPr>
          <p:cNvSpPr txBox="1"/>
          <p:nvPr/>
        </p:nvSpPr>
        <p:spPr>
          <a:xfrm>
            <a:off x="439386" y="1281260"/>
            <a:ext cx="47085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$ git status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파일의 상태를 보여준다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DE46A5FB-46E8-F362-F12D-69E20CB58EB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86" y="1816086"/>
            <a:ext cx="3778332" cy="95410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B44315B-DED5-40F0-88FB-D201FBE70C15}"/>
              </a:ext>
            </a:extLst>
          </p:cNvPr>
          <p:cNvSpPr txBox="1"/>
          <p:nvPr/>
        </p:nvSpPr>
        <p:spPr>
          <a:xfrm>
            <a:off x="201881" y="2910382"/>
            <a:ext cx="49460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$ git remote add (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원격 저장소명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 [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원격저장소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URL] , remote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원격저장소와 로컬 저장소를 연결한다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Remote –v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는 현재 연결된 저장소를 보여준다 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114550" lvl="4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5EFF9F7E-169D-F5EA-B007-12110BACAE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58" y="3731922"/>
            <a:ext cx="4807528" cy="95410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47DF661-AE09-B038-70BA-65E36F9BB45A}"/>
              </a:ext>
            </a:extLst>
          </p:cNvPr>
          <p:cNvSpPr txBox="1"/>
          <p:nvPr/>
        </p:nvSpPr>
        <p:spPr>
          <a:xfrm>
            <a:off x="152400" y="4848399"/>
            <a:ext cx="49460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$ git push –u (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저장소 이름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 (</a:t>
            </a:r>
            <a:r>
              <a:rPr lang="ko-KR" altLang="en-US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브랜치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이름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연결된 원격 저장소로 파일을 옮긴다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114550" lvl="4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2C02146A-6B6E-9AF9-5191-A819D6F4FA9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383225"/>
            <a:ext cx="4453247" cy="136121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A2EBAE9-7234-08A0-1624-2B9146AC31A8}"/>
              </a:ext>
            </a:extLst>
          </p:cNvPr>
          <p:cNvSpPr txBox="1"/>
          <p:nvPr/>
        </p:nvSpPr>
        <p:spPr>
          <a:xfrm>
            <a:off x="5628903" y="1178521"/>
            <a:ext cx="50648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$ git checkout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명령어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Git checkout head –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명령어는 깃의 </a:t>
            </a:r>
            <a:r>
              <a:rPr lang="ko-KR" altLang="en-US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커밋상태를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되돌림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Head --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사용하면 </a:t>
            </a:r>
            <a:r>
              <a:rPr lang="ko-KR" altLang="en-US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두단계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전으로 이동 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E23DA0FE-F6B8-5E98-69CA-517960E0E8F1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677" y="2003503"/>
            <a:ext cx="3371298" cy="752142"/>
          </a:xfrm>
          <a:prstGeom prst="rect">
            <a:avLst/>
          </a:prstGeom>
        </p:spPr>
      </p:pic>
      <p:pic>
        <p:nvPicPr>
          <p:cNvPr id="26" name="그림 25" descr="텍스트이(가) 표시된 사진&#10;&#10;자동 생성된 설명">
            <a:extLst>
              <a:ext uri="{FF2B5EF4-FFF2-40B4-BE49-F238E27FC236}">
                <a16:creationId xmlns:a16="http://schemas.microsoft.com/office/drawing/2014/main" id="{27969BFE-A415-A284-B452-FA35A12899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6521" y="2018051"/>
            <a:ext cx="2859417" cy="752142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8A263BBB-AF28-7581-2D56-D9E5980B58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677" y="2905206"/>
            <a:ext cx="3423976" cy="57442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A9DB6845-067D-A259-D2A6-F156544C2766}"/>
              </a:ext>
            </a:extLst>
          </p:cNvPr>
          <p:cNvSpPr txBox="1"/>
          <p:nvPr/>
        </p:nvSpPr>
        <p:spPr>
          <a:xfrm>
            <a:off x="5795158" y="3645660"/>
            <a:ext cx="50648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$ git checkout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명령어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Git checkout (</a:t>
            </a:r>
            <a:r>
              <a:rPr lang="ko-KR" altLang="en-US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브랜치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이름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가장 최신의 </a:t>
            </a:r>
            <a:r>
              <a:rPr lang="ko-KR" altLang="en-US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커밋으로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이동한다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35" name="그림 34" descr="텍스트이(가) 표시된 사진&#10;&#10;자동 생성된 설명">
            <a:extLst>
              <a:ext uri="{FF2B5EF4-FFF2-40B4-BE49-F238E27FC236}">
                <a16:creationId xmlns:a16="http://schemas.microsoft.com/office/drawing/2014/main" id="{2FD6A15C-E881-6DCB-C6D7-F87A147DC5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677" y="4385096"/>
            <a:ext cx="5425048" cy="218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996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 ExtraBold">
      <a:majorFont>
        <a:latin typeface="Montserrat Black"/>
        <a:ea typeface="Pretendard ExtraBold"/>
        <a:cs typeface=""/>
      </a:majorFont>
      <a:minorFont>
        <a:latin typeface="Montserrat SemiBol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1195</TotalTime>
  <Words>2060</Words>
  <Application>Microsoft Office PowerPoint</Application>
  <PresentationFormat>와이드스크린</PresentationFormat>
  <Paragraphs>356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7" baseType="lpstr">
      <vt:lpstr>AppleSDGothicNeo</vt:lpstr>
      <vt:lpstr>Pretendard</vt:lpstr>
      <vt:lpstr>나눔스퀘어_ac</vt:lpstr>
      <vt:lpstr>나눔스퀘어ac</vt:lpstr>
      <vt:lpstr>맑은 고딕</vt:lpstr>
      <vt:lpstr>Arial</vt:lpstr>
      <vt:lpstr>Montserrat Black</vt:lpstr>
      <vt:lpstr>Montserrat SemiBold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조 준영</cp:lastModifiedBy>
  <cp:revision>32</cp:revision>
  <dcterms:created xsi:type="dcterms:W3CDTF">2021-10-22T06:13:27Z</dcterms:created>
  <dcterms:modified xsi:type="dcterms:W3CDTF">2022-05-29T13:37:02Z</dcterms:modified>
</cp:coreProperties>
</file>