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media/image26.jpg" ContentType="image/png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60" r:id="rId5"/>
    <p:sldId id="263" r:id="rId6"/>
    <p:sldId id="268" r:id="rId7"/>
    <p:sldId id="266" r:id="rId8"/>
    <p:sldId id="267" r:id="rId9"/>
    <p:sldId id="269" r:id="rId10"/>
    <p:sldId id="265" r:id="rId11"/>
    <p:sldId id="264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62" r:id="rId21"/>
    <p:sldId id="257" r:id="rId22"/>
  </p:sldIdLst>
  <p:sldSz cx="12192000" cy="6858000"/>
  <p:notesSz cx="6858000" cy="9144000"/>
  <p:embeddedFontLst>
    <p:embeddedFont>
      <p:font typeface="KoPub돋움체 Bold" panose="020B0600000101010101" charset="-127"/>
      <p:bold r:id="rId24"/>
    </p:embeddedFont>
    <p:embeddedFont>
      <p:font typeface="KoPub돋움체 Medium" panose="020B0600000101010101" charset="-127"/>
      <p:regular r:id="rId25"/>
    </p:embeddedFont>
    <p:embeddedFont>
      <p:font typeface="KoPubWorld돋움체 Bold" panose="00000800000000000000" pitchFamily="2" charset="-127"/>
      <p:bold r:id="rId26"/>
    </p:embeddedFont>
    <p:embeddedFont>
      <p:font typeface="KoPubWorld돋움체 Light" panose="00000300000000000000" pitchFamily="2" charset="-127"/>
      <p:regular r:id="rId27"/>
    </p:embeddedFont>
    <p:embeddedFont>
      <p:font typeface="KoPubWorld돋움체 Medium" panose="00000600000000000000" pitchFamily="2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4E7"/>
    <a:srgbClr val="00AACF"/>
    <a:srgbClr val="5B9BD5"/>
    <a:srgbClr val="00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D82AD-B727-4B53-B92B-048044D2181D}" type="doc">
      <dgm:prSet loTypeId="urn:microsoft.com/office/officeart/2005/8/layout/radial1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8E33882A-D610-4818-8B11-C454A17A0C53}">
      <dgm:prSet phldrT="[텍스트]"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rPr>
            <a:t>운동</a:t>
          </a:r>
        </a:p>
      </dgm:t>
    </dgm:pt>
    <dgm:pt modelId="{9B8BEE8D-49E3-4B18-ADAF-909A289BCEB9}" type="parTrans" cxnId="{B281E58B-DD29-43B0-8CDC-32A03CC53813}">
      <dgm:prSet/>
      <dgm:spPr/>
      <dgm:t>
        <a:bodyPr/>
        <a:lstStyle/>
        <a:p>
          <a:pPr latinLnBrk="1"/>
          <a:endParaRPr lang="ko-KR" altLang="en-US"/>
        </a:p>
      </dgm:t>
    </dgm:pt>
    <dgm:pt modelId="{D4E2BBC8-3E17-4F56-BAD3-1550F0621F56}" type="sibTrans" cxnId="{B281E58B-DD29-43B0-8CDC-32A03CC53813}">
      <dgm:prSet/>
      <dgm:spPr/>
      <dgm:t>
        <a:bodyPr/>
        <a:lstStyle/>
        <a:p>
          <a:pPr latinLnBrk="1"/>
          <a:endParaRPr lang="ko-KR" altLang="en-US"/>
        </a:p>
      </dgm:t>
    </dgm:pt>
    <dgm:pt modelId="{F9565610-064D-4A9F-B137-60FF4292C83D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신체 기능 </a:t>
          </a:r>
          <a:endParaRPr lang="en-US" altLang="ko-KR" sz="20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endParaRPr>
        </a:p>
        <a:p>
          <a:pPr latinLnBrk="1"/>
          <a:r>
            <a: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유지 및 향상</a:t>
          </a:r>
        </a:p>
      </dgm:t>
    </dgm:pt>
    <dgm:pt modelId="{0D103FDC-6FCD-4F40-936B-3251F39DA92E}" type="parTrans" cxnId="{464B5068-8C7B-413F-8715-9CF060026DA1}">
      <dgm:prSet/>
      <dgm:spPr/>
      <dgm:t>
        <a:bodyPr/>
        <a:lstStyle/>
        <a:p>
          <a:pPr latinLnBrk="1"/>
          <a:endParaRPr lang="ko-KR" altLang="en-US"/>
        </a:p>
      </dgm:t>
    </dgm:pt>
    <dgm:pt modelId="{611193C8-89AC-418B-B505-90A48226E350}" type="sibTrans" cxnId="{464B5068-8C7B-413F-8715-9CF060026DA1}">
      <dgm:prSet/>
      <dgm:spPr/>
      <dgm:t>
        <a:bodyPr/>
        <a:lstStyle/>
        <a:p>
          <a:pPr latinLnBrk="1"/>
          <a:endParaRPr lang="ko-KR" altLang="en-US"/>
        </a:p>
      </dgm:t>
    </dgm:pt>
    <dgm:pt modelId="{0A3E6B9B-9B64-441F-88BA-4FE2E2159375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질병예방</a:t>
          </a:r>
        </a:p>
      </dgm:t>
    </dgm:pt>
    <dgm:pt modelId="{0E436F75-288E-4396-9AD4-EAFDB08028AB}" type="parTrans" cxnId="{01207ED1-2DFF-4E6F-AA0C-6F102722A07A}">
      <dgm:prSet/>
      <dgm:spPr/>
      <dgm:t>
        <a:bodyPr/>
        <a:lstStyle/>
        <a:p>
          <a:pPr latinLnBrk="1"/>
          <a:endParaRPr lang="ko-KR" altLang="en-US"/>
        </a:p>
      </dgm:t>
    </dgm:pt>
    <dgm:pt modelId="{22186E6E-472C-43AB-AC5E-66898DE7BDA7}" type="sibTrans" cxnId="{01207ED1-2DFF-4E6F-AA0C-6F102722A07A}">
      <dgm:prSet/>
      <dgm:spPr/>
      <dgm:t>
        <a:bodyPr/>
        <a:lstStyle/>
        <a:p>
          <a:pPr latinLnBrk="1"/>
          <a:endParaRPr lang="ko-KR" altLang="en-US"/>
        </a:p>
      </dgm:t>
    </dgm:pt>
    <dgm:pt modelId="{6AAEB239-6C76-4F24-B672-3357BAF97597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사회적 </a:t>
          </a:r>
          <a:endParaRPr lang="en-US" altLang="ko-KR" sz="20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endParaRPr>
        </a:p>
        <a:p>
          <a:pPr latinLnBrk="1">
            <a:lnSpc>
              <a:spcPct val="100000"/>
            </a:lnSpc>
          </a:pPr>
          <a:r>
            <a: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교류</a:t>
          </a:r>
        </a:p>
      </dgm:t>
    </dgm:pt>
    <dgm:pt modelId="{4A6D2E10-CC1B-4BBC-8D53-F08782A94DB1}" type="parTrans" cxnId="{4744E3A3-ECA0-4C9D-AEA3-A4E3B2B35FBE}">
      <dgm:prSet/>
      <dgm:spPr/>
      <dgm:t>
        <a:bodyPr/>
        <a:lstStyle/>
        <a:p>
          <a:pPr latinLnBrk="1"/>
          <a:endParaRPr lang="ko-KR" altLang="en-US"/>
        </a:p>
      </dgm:t>
    </dgm:pt>
    <dgm:pt modelId="{240B565F-BDC5-4CC2-BBDE-B4F79FF2092D}" type="sibTrans" cxnId="{4744E3A3-ECA0-4C9D-AEA3-A4E3B2B35FBE}">
      <dgm:prSet/>
      <dgm:spPr/>
      <dgm:t>
        <a:bodyPr/>
        <a:lstStyle/>
        <a:p>
          <a:pPr latinLnBrk="1"/>
          <a:endParaRPr lang="ko-KR" altLang="en-US"/>
        </a:p>
      </dgm:t>
    </dgm:pt>
    <dgm:pt modelId="{99210E90-13F3-470F-ADE7-27BA3BEE6F2C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스트레스 </a:t>
          </a:r>
          <a:endParaRPr lang="en-US" altLang="ko-KR" sz="20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endParaRPr>
        </a:p>
        <a:p>
          <a:pPr latinLnBrk="1"/>
          <a:r>
            <a: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해소</a:t>
          </a:r>
        </a:p>
      </dgm:t>
    </dgm:pt>
    <dgm:pt modelId="{37F8AD2E-760A-4414-89F4-2CAB0117ABA8}" type="parTrans" cxnId="{EA374822-3B7A-4F9C-9229-74C5C7DFC978}">
      <dgm:prSet/>
      <dgm:spPr/>
      <dgm:t>
        <a:bodyPr/>
        <a:lstStyle/>
        <a:p>
          <a:pPr latinLnBrk="1"/>
          <a:endParaRPr lang="ko-KR" altLang="en-US"/>
        </a:p>
      </dgm:t>
    </dgm:pt>
    <dgm:pt modelId="{870A2392-7E90-4AF5-8748-1963072F8B56}" type="sibTrans" cxnId="{EA374822-3B7A-4F9C-9229-74C5C7DFC978}">
      <dgm:prSet/>
      <dgm:spPr/>
      <dgm:t>
        <a:bodyPr/>
        <a:lstStyle/>
        <a:p>
          <a:pPr latinLnBrk="1"/>
          <a:endParaRPr lang="ko-KR" altLang="en-US"/>
        </a:p>
      </dgm:t>
    </dgm:pt>
    <dgm:pt modelId="{BCEF8156-FB04-4419-A81A-2060E82FD150}" type="pres">
      <dgm:prSet presAssocID="{1C6D82AD-B727-4B53-B92B-048044D2181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C132FF1-A17B-487D-87A7-77FCA0FF0FC2}" type="pres">
      <dgm:prSet presAssocID="{8E33882A-D610-4818-8B11-C454A17A0C53}" presName="centerShape" presStyleLbl="node0" presStyleIdx="0" presStyleCnt="1" custScaleX="105041" custScaleY="105041"/>
      <dgm:spPr/>
    </dgm:pt>
    <dgm:pt modelId="{DEF0F7FF-F039-41C7-AA94-6AFE9FB1BAD8}" type="pres">
      <dgm:prSet presAssocID="{0D103FDC-6FCD-4F40-936B-3251F39DA92E}" presName="Name9" presStyleLbl="parChTrans1D2" presStyleIdx="0" presStyleCnt="4"/>
      <dgm:spPr/>
    </dgm:pt>
    <dgm:pt modelId="{BDECA3D2-6DB4-4DC9-8C6C-08D6AB62AFDB}" type="pres">
      <dgm:prSet presAssocID="{0D103FDC-6FCD-4F40-936B-3251F39DA92E}" presName="connTx" presStyleLbl="parChTrans1D2" presStyleIdx="0" presStyleCnt="4"/>
      <dgm:spPr/>
    </dgm:pt>
    <dgm:pt modelId="{813B3786-AC5B-4F10-8822-C332096C30AC}" type="pres">
      <dgm:prSet presAssocID="{F9565610-064D-4A9F-B137-60FF4292C83D}" presName="node" presStyleLbl="node1" presStyleIdx="0" presStyleCnt="4" custScaleX="125328" custScaleY="125328" custRadScaleRad="99218" custRadScaleInc="141">
        <dgm:presLayoutVars>
          <dgm:bulletEnabled val="1"/>
        </dgm:presLayoutVars>
      </dgm:prSet>
      <dgm:spPr/>
    </dgm:pt>
    <dgm:pt modelId="{7E074B65-F597-4447-B661-BF62B9100137}" type="pres">
      <dgm:prSet presAssocID="{0E436F75-288E-4396-9AD4-EAFDB08028AB}" presName="Name9" presStyleLbl="parChTrans1D2" presStyleIdx="1" presStyleCnt="4"/>
      <dgm:spPr/>
    </dgm:pt>
    <dgm:pt modelId="{E629B49E-D80A-4ACB-B59A-AD5B438DA612}" type="pres">
      <dgm:prSet presAssocID="{0E436F75-288E-4396-9AD4-EAFDB08028AB}" presName="connTx" presStyleLbl="parChTrans1D2" presStyleIdx="1" presStyleCnt="4"/>
      <dgm:spPr/>
    </dgm:pt>
    <dgm:pt modelId="{5D602EAE-A15A-4B66-9AAD-A6FCA7CE9CB5}" type="pres">
      <dgm:prSet presAssocID="{0A3E6B9B-9B64-441F-88BA-4FE2E2159375}" presName="node" presStyleLbl="node1" presStyleIdx="1" presStyleCnt="4" custScaleX="125328" custScaleY="125328" custRadScaleRad="156687" custRadScaleInc="1490">
        <dgm:presLayoutVars>
          <dgm:bulletEnabled val="1"/>
        </dgm:presLayoutVars>
      </dgm:prSet>
      <dgm:spPr/>
    </dgm:pt>
    <dgm:pt modelId="{CEF5FFF5-2409-4FBE-9A15-6E843D3B1E8A}" type="pres">
      <dgm:prSet presAssocID="{4A6D2E10-CC1B-4BBC-8D53-F08782A94DB1}" presName="Name9" presStyleLbl="parChTrans1D2" presStyleIdx="2" presStyleCnt="4"/>
      <dgm:spPr/>
    </dgm:pt>
    <dgm:pt modelId="{58C48938-EC25-424E-9C42-D5E438F442CC}" type="pres">
      <dgm:prSet presAssocID="{4A6D2E10-CC1B-4BBC-8D53-F08782A94DB1}" presName="connTx" presStyleLbl="parChTrans1D2" presStyleIdx="2" presStyleCnt="4"/>
      <dgm:spPr/>
    </dgm:pt>
    <dgm:pt modelId="{3AACB12F-5E43-4017-84C9-EA4776EC3438}" type="pres">
      <dgm:prSet presAssocID="{6AAEB239-6C76-4F24-B672-3357BAF97597}" presName="node" presStyleLbl="node1" presStyleIdx="2" presStyleCnt="4" custScaleX="125328" custScaleY="125328" custRadScaleRad="118641" custRadScaleInc="1428">
        <dgm:presLayoutVars>
          <dgm:bulletEnabled val="1"/>
        </dgm:presLayoutVars>
      </dgm:prSet>
      <dgm:spPr/>
    </dgm:pt>
    <dgm:pt modelId="{C6252DF5-75B7-4218-950A-33DA56FC717F}" type="pres">
      <dgm:prSet presAssocID="{37F8AD2E-760A-4414-89F4-2CAB0117ABA8}" presName="Name9" presStyleLbl="parChTrans1D2" presStyleIdx="3" presStyleCnt="4"/>
      <dgm:spPr/>
    </dgm:pt>
    <dgm:pt modelId="{D4F78688-6CA2-4D89-A07E-679E7DEDD39D}" type="pres">
      <dgm:prSet presAssocID="{37F8AD2E-760A-4414-89F4-2CAB0117ABA8}" presName="connTx" presStyleLbl="parChTrans1D2" presStyleIdx="3" presStyleCnt="4"/>
      <dgm:spPr/>
    </dgm:pt>
    <dgm:pt modelId="{EBE0F3C9-2C88-4462-8F3B-878D56E7C78C}" type="pres">
      <dgm:prSet presAssocID="{99210E90-13F3-470F-ADE7-27BA3BEE6F2C}" presName="node" presStyleLbl="node1" presStyleIdx="3" presStyleCnt="4" custScaleX="125328" custScaleY="125328" custRadScaleRad="142493" custRadScaleInc="-1638">
        <dgm:presLayoutVars>
          <dgm:bulletEnabled val="1"/>
        </dgm:presLayoutVars>
      </dgm:prSet>
      <dgm:spPr/>
    </dgm:pt>
  </dgm:ptLst>
  <dgm:cxnLst>
    <dgm:cxn modelId="{9577F216-740C-4341-982C-9D885A2449CE}" type="presOf" srcId="{0D103FDC-6FCD-4F40-936B-3251F39DA92E}" destId="{DEF0F7FF-F039-41C7-AA94-6AFE9FB1BAD8}" srcOrd="0" destOrd="0" presId="urn:microsoft.com/office/officeart/2005/8/layout/radial1"/>
    <dgm:cxn modelId="{EA374822-3B7A-4F9C-9229-74C5C7DFC978}" srcId="{8E33882A-D610-4818-8B11-C454A17A0C53}" destId="{99210E90-13F3-470F-ADE7-27BA3BEE6F2C}" srcOrd="3" destOrd="0" parTransId="{37F8AD2E-760A-4414-89F4-2CAB0117ABA8}" sibTransId="{870A2392-7E90-4AF5-8748-1963072F8B56}"/>
    <dgm:cxn modelId="{C189CE30-C05E-4ADC-9911-7D4AC0469480}" type="presOf" srcId="{0E436F75-288E-4396-9AD4-EAFDB08028AB}" destId="{7E074B65-F597-4447-B661-BF62B9100137}" srcOrd="0" destOrd="0" presId="urn:microsoft.com/office/officeart/2005/8/layout/radial1"/>
    <dgm:cxn modelId="{69236740-0F6E-40E8-99D8-08A04C38CAEF}" type="presOf" srcId="{F9565610-064D-4A9F-B137-60FF4292C83D}" destId="{813B3786-AC5B-4F10-8822-C332096C30AC}" srcOrd="0" destOrd="0" presId="urn:microsoft.com/office/officeart/2005/8/layout/radial1"/>
    <dgm:cxn modelId="{98CA4660-7D36-4935-BA50-C4A495619FA7}" type="presOf" srcId="{37F8AD2E-760A-4414-89F4-2CAB0117ABA8}" destId="{D4F78688-6CA2-4D89-A07E-679E7DEDD39D}" srcOrd="1" destOrd="0" presId="urn:microsoft.com/office/officeart/2005/8/layout/radial1"/>
    <dgm:cxn modelId="{464B5068-8C7B-413F-8715-9CF060026DA1}" srcId="{8E33882A-D610-4818-8B11-C454A17A0C53}" destId="{F9565610-064D-4A9F-B137-60FF4292C83D}" srcOrd="0" destOrd="0" parTransId="{0D103FDC-6FCD-4F40-936B-3251F39DA92E}" sibTransId="{611193C8-89AC-418B-B505-90A48226E350}"/>
    <dgm:cxn modelId="{43801C4B-3BB6-46E8-8C41-E76867B5148E}" type="presOf" srcId="{1C6D82AD-B727-4B53-B92B-048044D2181D}" destId="{BCEF8156-FB04-4419-A81A-2060E82FD150}" srcOrd="0" destOrd="0" presId="urn:microsoft.com/office/officeart/2005/8/layout/radial1"/>
    <dgm:cxn modelId="{43DD3482-0113-4DE9-8572-725E6A16C974}" type="presOf" srcId="{0D103FDC-6FCD-4F40-936B-3251F39DA92E}" destId="{BDECA3D2-6DB4-4DC9-8C6C-08D6AB62AFDB}" srcOrd="1" destOrd="0" presId="urn:microsoft.com/office/officeart/2005/8/layout/radial1"/>
    <dgm:cxn modelId="{B281E58B-DD29-43B0-8CDC-32A03CC53813}" srcId="{1C6D82AD-B727-4B53-B92B-048044D2181D}" destId="{8E33882A-D610-4818-8B11-C454A17A0C53}" srcOrd="0" destOrd="0" parTransId="{9B8BEE8D-49E3-4B18-ADAF-909A289BCEB9}" sibTransId="{D4E2BBC8-3E17-4F56-BAD3-1550F0621F56}"/>
    <dgm:cxn modelId="{B883CA92-B483-4873-9B89-DB4E16134A26}" type="presOf" srcId="{0A3E6B9B-9B64-441F-88BA-4FE2E2159375}" destId="{5D602EAE-A15A-4B66-9AAD-A6FCA7CE9CB5}" srcOrd="0" destOrd="0" presId="urn:microsoft.com/office/officeart/2005/8/layout/radial1"/>
    <dgm:cxn modelId="{F14659A2-BC54-44AC-95BF-1B48BCB0C61A}" type="presOf" srcId="{37F8AD2E-760A-4414-89F4-2CAB0117ABA8}" destId="{C6252DF5-75B7-4218-950A-33DA56FC717F}" srcOrd="0" destOrd="0" presId="urn:microsoft.com/office/officeart/2005/8/layout/radial1"/>
    <dgm:cxn modelId="{4744E3A3-ECA0-4C9D-AEA3-A4E3B2B35FBE}" srcId="{8E33882A-D610-4818-8B11-C454A17A0C53}" destId="{6AAEB239-6C76-4F24-B672-3357BAF97597}" srcOrd="2" destOrd="0" parTransId="{4A6D2E10-CC1B-4BBC-8D53-F08782A94DB1}" sibTransId="{240B565F-BDC5-4CC2-BBDE-B4F79FF2092D}"/>
    <dgm:cxn modelId="{5BE067B8-5799-47BF-8F05-2B0863D59111}" type="presOf" srcId="{6AAEB239-6C76-4F24-B672-3357BAF97597}" destId="{3AACB12F-5E43-4017-84C9-EA4776EC3438}" srcOrd="0" destOrd="0" presId="urn:microsoft.com/office/officeart/2005/8/layout/radial1"/>
    <dgm:cxn modelId="{570F6BCF-8ADE-4143-A16A-B58E78B2958D}" type="presOf" srcId="{99210E90-13F3-470F-ADE7-27BA3BEE6F2C}" destId="{EBE0F3C9-2C88-4462-8F3B-878D56E7C78C}" srcOrd="0" destOrd="0" presId="urn:microsoft.com/office/officeart/2005/8/layout/radial1"/>
    <dgm:cxn modelId="{4F3F7CD1-9E96-4BB3-88E7-175776D9985E}" type="presOf" srcId="{4A6D2E10-CC1B-4BBC-8D53-F08782A94DB1}" destId="{CEF5FFF5-2409-4FBE-9A15-6E843D3B1E8A}" srcOrd="0" destOrd="0" presId="urn:microsoft.com/office/officeart/2005/8/layout/radial1"/>
    <dgm:cxn modelId="{01207ED1-2DFF-4E6F-AA0C-6F102722A07A}" srcId="{8E33882A-D610-4818-8B11-C454A17A0C53}" destId="{0A3E6B9B-9B64-441F-88BA-4FE2E2159375}" srcOrd="1" destOrd="0" parTransId="{0E436F75-288E-4396-9AD4-EAFDB08028AB}" sibTransId="{22186E6E-472C-43AB-AC5E-66898DE7BDA7}"/>
    <dgm:cxn modelId="{6938DFD8-A6F6-4607-A229-40CE36287273}" type="presOf" srcId="{0E436F75-288E-4396-9AD4-EAFDB08028AB}" destId="{E629B49E-D80A-4ACB-B59A-AD5B438DA612}" srcOrd="1" destOrd="0" presId="urn:microsoft.com/office/officeart/2005/8/layout/radial1"/>
    <dgm:cxn modelId="{575E5BE2-FAFB-461D-A680-57E2F3D9BF0B}" type="presOf" srcId="{4A6D2E10-CC1B-4BBC-8D53-F08782A94DB1}" destId="{58C48938-EC25-424E-9C42-D5E438F442CC}" srcOrd="1" destOrd="0" presId="urn:microsoft.com/office/officeart/2005/8/layout/radial1"/>
    <dgm:cxn modelId="{826046E2-0556-4281-A3E0-D0497262F100}" type="presOf" srcId="{8E33882A-D610-4818-8B11-C454A17A0C53}" destId="{9C132FF1-A17B-487D-87A7-77FCA0FF0FC2}" srcOrd="0" destOrd="0" presId="urn:microsoft.com/office/officeart/2005/8/layout/radial1"/>
    <dgm:cxn modelId="{84F6228D-483D-4A79-87B7-EDFC9784B1DF}" type="presParOf" srcId="{BCEF8156-FB04-4419-A81A-2060E82FD150}" destId="{9C132FF1-A17B-487D-87A7-77FCA0FF0FC2}" srcOrd="0" destOrd="0" presId="urn:microsoft.com/office/officeart/2005/8/layout/radial1"/>
    <dgm:cxn modelId="{A184B119-4B13-481E-A90D-0C5B473D9636}" type="presParOf" srcId="{BCEF8156-FB04-4419-A81A-2060E82FD150}" destId="{DEF0F7FF-F039-41C7-AA94-6AFE9FB1BAD8}" srcOrd="1" destOrd="0" presId="urn:microsoft.com/office/officeart/2005/8/layout/radial1"/>
    <dgm:cxn modelId="{35D1BF12-60B2-4EF4-B55C-24212B0B40A5}" type="presParOf" srcId="{DEF0F7FF-F039-41C7-AA94-6AFE9FB1BAD8}" destId="{BDECA3D2-6DB4-4DC9-8C6C-08D6AB62AFDB}" srcOrd="0" destOrd="0" presId="urn:microsoft.com/office/officeart/2005/8/layout/radial1"/>
    <dgm:cxn modelId="{14801C73-1F21-48A2-83F3-6F039E290030}" type="presParOf" srcId="{BCEF8156-FB04-4419-A81A-2060E82FD150}" destId="{813B3786-AC5B-4F10-8822-C332096C30AC}" srcOrd="2" destOrd="0" presId="urn:microsoft.com/office/officeart/2005/8/layout/radial1"/>
    <dgm:cxn modelId="{DAAC3276-27C3-4BCE-8758-9938A36DA3FF}" type="presParOf" srcId="{BCEF8156-FB04-4419-A81A-2060E82FD150}" destId="{7E074B65-F597-4447-B661-BF62B9100137}" srcOrd="3" destOrd="0" presId="urn:microsoft.com/office/officeart/2005/8/layout/radial1"/>
    <dgm:cxn modelId="{46312942-5A76-4DF2-8FB1-4896365F6FAF}" type="presParOf" srcId="{7E074B65-F597-4447-B661-BF62B9100137}" destId="{E629B49E-D80A-4ACB-B59A-AD5B438DA612}" srcOrd="0" destOrd="0" presId="urn:microsoft.com/office/officeart/2005/8/layout/radial1"/>
    <dgm:cxn modelId="{F55707B3-0CA0-45E0-BA3F-2961C1AD88D2}" type="presParOf" srcId="{BCEF8156-FB04-4419-A81A-2060E82FD150}" destId="{5D602EAE-A15A-4B66-9AAD-A6FCA7CE9CB5}" srcOrd="4" destOrd="0" presId="urn:microsoft.com/office/officeart/2005/8/layout/radial1"/>
    <dgm:cxn modelId="{9ED65C76-22E0-408B-A70D-7E59DD3AD460}" type="presParOf" srcId="{BCEF8156-FB04-4419-A81A-2060E82FD150}" destId="{CEF5FFF5-2409-4FBE-9A15-6E843D3B1E8A}" srcOrd="5" destOrd="0" presId="urn:microsoft.com/office/officeart/2005/8/layout/radial1"/>
    <dgm:cxn modelId="{4013F928-2B23-4ED7-8199-216F69E61668}" type="presParOf" srcId="{CEF5FFF5-2409-4FBE-9A15-6E843D3B1E8A}" destId="{58C48938-EC25-424E-9C42-D5E438F442CC}" srcOrd="0" destOrd="0" presId="urn:microsoft.com/office/officeart/2005/8/layout/radial1"/>
    <dgm:cxn modelId="{3CAF21AD-4897-4F81-8C5E-FEF8D9D82740}" type="presParOf" srcId="{BCEF8156-FB04-4419-A81A-2060E82FD150}" destId="{3AACB12F-5E43-4017-84C9-EA4776EC3438}" srcOrd="6" destOrd="0" presId="urn:microsoft.com/office/officeart/2005/8/layout/radial1"/>
    <dgm:cxn modelId="{9C6AB187-CD87-4908-AC95-81E9876944EB}" type="presParOf" srcId="{BCEF8156-FB04-4419-A81A-2060E82FD150}" destId="{C6252DF5-75B7-4218-950A-33DA56FC717F}" srcOrd="7" destOrd="0" presId="urn:microsoft.com/office/officeart/2005/8/layout/radial1"/>
    <dgm:cxn modelId="{FD5DF88E-DE62-4611-BD76-B262C055E185}" type="presParOf" srcId="{C6252DF5-75B7-4218-950A-33DA56FC717F}" destId="{D4F78688-6CA2-4D89-A07E-679E7DEDD39D}" srcOrd="0" destOrd="0" presId="urn:microsoft.com/office/officeart/2005/8/layout/radial1"/>
    <dgm:cxn modelId="{77B552E1-7956-4C11-A060-B410BC83D8DC}" type="presParOf" srcId="{BCEF8156-FB04-4419-A81A-2060E82FD150}" destId="{EBE0F3C9-2C88-4462-8F3B-878D56E7C78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32FF1-A17B-487D-87A7-77FCA0FF0FC2}">
      <dsp:nvSpPr>
        <dsp:cNvPr id="0" name=""/>
        <dsp:cNvSpPr/>
      </dsp:nvSpPr>
      <dsp:spPr>
        <a:xfrm>
          <a:off x="4846655" y="2019106"/>
          <a:ext cx="1659499" cy="165949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600" kern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rPr>
            <a:t>운동</a:t>
          </a:r>
        </a:p>
      </dsp:txBody>
      <dsp:txXfrm>
        <a:off x="5089683" y="2262134"/>
        <a:ext cx="1173443" cy="1173443"/>
      </dsp:txXfrm>
    </dsp:sp>
    <dsp:sp modelId="{DEF0F7FF-F039-41C7-AA94-6AFE9FB1BAD8}">
      <dsp:nvSpPr>
        <dsp:cNvPr id="0" name=""/>
        <dsp:cNvSpPr/>
      </dsp:nvSpPr>
      <dsp:spPr>
        <a:xfrm rot="16203807">
          <a:off x="5568236" y="1897374"/>
          <a:ext cx="218417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218417" y="125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671984" y="1904438"/>
        <a:ext cx="10920" cy="10920"/>
      </dsp:txXfrm>
    </dsp:sp>
    <dsp:sp modelId="{813B3786-AC5B-4F10-8822-C332096C30AC}">
      <dsp:nvSpPr>
        <dsp:cNvPr id="0" name=""/>
        <dsp:cNvSpPr/>
      </dsp:nvSpPr>
      <dsp:spPr>
        <a:xfrm>
          <a:off x="4688659" y="-179315"/>
          <a:ext cx="1980005" cy="1980005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신체 기능 </a:t>
          </a:r>
          <a:endParaRPr lang="en-US" altLang="ko-KR" sz="2000" kern="12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유지 및 향상</a:t>
          </a:r>
        </a:p>
      </dsp:txBody>
      <dsp:txXfrm>
        <a:off x="4978624" y="110650"/>
        <a:ext cx="1400075" cy="1400075"/>
      </dsp:txXfrm>
    </dsp:sp>
    <dsp:sp modelId="{7E074B65-F597-4447-B661-BF62B9100137}">
      <dsp:nvSpPr>
        <dsp:cNvPr id="0" name=""/>
        <dsp:cNvSpPr/>
      </dsp:nvSpPr>
      <dsp:spPr>
        <a:xfrm rot="40230">
          <a:off x="6506050" y="2854227"/>
          <a:ext cx="1398965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1398965" y="125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70559" y="2831777"/>
        <a:ext cx="69948" cy="69948"/>
      </dsp:txXfrm>
    </dsp:sp>
    <dsp:sp modelId="{5D602EAE-A15A-4B66-9AAD-A6FCA7CE9CB5}">
      <dsp:nvSpPr>
        <dsp:cNvPr id="0" name=""/>
        <dsp:cNvSpPr/>
      </dsp:nvSpPr>
      <dsp:spPr>
        <a:xfrm>
          <a:off x="7904900" y="1896519"/>
          <a:ext cx="1980005" cy="1980005"/>
        </a:xfrm>
        <a:prstGeom prst="ellipse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질병예방</a:t>
          </a:r>
        </a:p>
      </dsp:txBody>
      <dsp:txXfrm>
        <a:off x="8194865" y="2186484"/>
        <a:ext cx="1400075" cy="1400075"/>
      </dsp:txXfrm>
    </dsp:sp>
    <dsp:sp modelId="{CEF5FFF5-2409-4FBE-9A15-6E843D3B1E8A}">
      <dsp:nvSpPr>
        <dsp:cNvPr id="0" name=""/>
        <dsp:cNvSpPr/>
      </dsp:nvSpPr>
      <dsp:spPr>
        <a:xfrm rot="5445740">
          <a:off x="5546473" y="3783329"/>
          <a:ext cx="234663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234663" y="125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5657938" y="3789987"/>
        <a:ext cx="11733" cy="11733"/>
      </dsp:txXfrm>
    </dsp:sp>
    <dsp:sp modelId="{3AACB12F-5E43-4017-84C9-EA4776EC3438}">
      <dsp:nvSpPr>
        <dsp:cNvPr id="0" name=""/>
        <dsp:cNvSpPr/>
      </dsp:nvSpPr>
      <dsp:spPr>
        <a:xfrm>
          <a:off x="4659069" y="3913087"/>
          <a:ext cx="1980005" cy="1980005"/>
        </a:xfrm>
        <a:prstGeom prst="ellipse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사회적 </a:t>
          </a:r>
          <a:endParaRPr lang="en-US" altLang="ko-KR" sz="2000" kern="12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endParaRPr>
        </a:p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교류</a:t>
          </a:r>
        </a:p>
      </dsp:txBody>
      <dsp:txXfrm>
        <a:off x="4949034" y="4203052"/>
        <a:ext cx="1400075" cy="1400075"/>
      </dsp:txXfrm>
    </dsp:sp>
    <dsp:sp modelId="{C6252DF5-75B7-4218-950A-33DA56FC717F}">
      <dsp:nvSpPr>
        <dsp:cNvPr id="0" name=""/>
        <dsp:cNvSpPr/>
      </dsp:nvSpPr>
      <dsp:spPr>
        <a:xfrm rot="10755774">
          <a:off x="3739382" y="2854129"/>
          <a:ext cx="1107387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1107387" y="125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4265391" y="2838969"/>
        <a:ext cx="55369" cy="55369"/>
      </dsp:txXfrm>
    </dsp:sp>
    <dsp:sp modelId="{EBE0F3C9-2C88-4462-8F3B-878D56E7C78C}">
      <dsp:nvSpPr>
        <dsp:cNvPr id="0" name=""/>
        <dsp:cNvSpPr/>
      </dsp:nvSpPr>
      <dsp:spPr>
        <a:xfrm>
          <a:off x="1759505" y="1896509"/>
          <a:ext cx="1980005" cy="1980005"/>
        </a:xfrm>
        <a:prstGeom prst="ellipse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스트레스 </a:t>
          </a:r>
          <a:endParaRPr lang="en-US" altLang="ko-KR" sz="2000" kern="12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rPr>
            <a:t>해소</a:t>
          </a:r>
        </a:p>
      </dsp:txBody>
      <dsp:txXfrm>
        <a:off x="2049470" y="2186474"/>
        <a:ext cx="1400075" cy="14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7T05:3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48 15947 0 0,'-33'-13'2273'0'0,"6"0"-2537"0"0,-4 1-768 0 0,10 4-961 0 0,9 7-1079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7T05:3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48 15947 0 0,'-33'-13'2273'0'0,"6"0"-2537"0"0,-4 1-768 0 0,10 4-961 0 0,9 7-1079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7T05:3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48 15947 0 0,'-33'-13'2273'0'0,"6"0"-2537"0"0,-4 1-768 0 0,10 4-961 0 0,9 7-1079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D11F-BFE3-4635-8A26-F897E681548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FAF3-47C1-42B6-B43C-A6280494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6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30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6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26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09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4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47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03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3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56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6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4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2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3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1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FAF3-47C1-42B6-B43C-A6280494C3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7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6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8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7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5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C573-69A3-49E6-BA99-F28D4615B634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F79F-0C62-4671-A9F6-5069D1EB3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0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bin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 rot="2540287">
            <a:off x="-1997483" y="3645613"/>
            <a:ext cx="2685419" cy="268541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2540287">
            <a:off x="1063131" y="5127578"/>
            <a:ext cx="357849" cy="35784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9811" y="1828252"/>
            <a:ext cx="48461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졸업작품 프로젝트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</a:t>
            </a:r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설계서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68748" y="3727853"/>
            <a:ext cx="478087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0634" y="3971718"/>
            <a:ext cx="1725152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에러낫조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20181787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이혁주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20181766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강석주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20190738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박석훈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20202831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김유림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20203132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이지현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20214223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김태욱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20214207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최지혜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2540287">
            <a:off x="7426830" y="873032"/>
            <a:ext cx="2269575" cy="2269575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2540287">
            <a:off x="9660714" y="-701300"/>
            <a:ext cx="2552699" cy="255269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2540287">
            <a:off x="5901971" y="-1383464"/>
            <a:ext cx="1881137" cy="1881137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540287">
            <a:off x="8467743" y="-557744"/>
            <a:ext cx="911775" cy="911775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2540287">
            <a:off x="8734706" y="3361935"/>
            <a:ext cx="1700188" cy="1700188"/>
          </a:xfrm>
          <a:prstGeom prst="roundRect">
            <a:avLst>
              <a:gd name="adj" fmla="val 11708"/>
            </a:avLst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2540287">
            <a:off x="11651847" y="1528038"/>
            <a:ext cx="1700188" cy="170018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2540287">
            <a:off x="10747823" y="2956798"/>
            <a:ext cx="1367039" cy="136703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2540287">
            <a:off x="6906617" y="767534"/>
            <a:ext cx="1383171" cy="1383171"/>
          </a:xfrm>
          <a:prstGeom prst="roundRect">
            <a:avLst>
              <a:gd name="adj" fmla="val 11708"/>
            </a:avLst>
          </a:prstGeom>
          <a:solidFill>
            <a:srgbClr val="00AACF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2540287">
            <a:off x="5679604" y="376620"/>
            <a:ext cx="539509" cy="53950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rot="2540287">
            <a:off x="9850017" y="2249517"/>
            <a:ext cx="1060410" cy="1060410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2540287">
            <a:off x="9776229" y="4115992"/>
            <a:ext cx="1010794" cy="1010794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 rot="2540287">
            <a:off x="11994904" y="4118352"/>
            <a:ext cx="539509" cy="53950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0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제품 앱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 분석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 Watch(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피트니스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A6A70BC-47ED-4395-90C6-DE5A64445460}"/>
              </a:ext>
            </a:extLst>
          </p:cNvPr>
          <p:cNvCxnSpPr>
            <a:cxnSpLocks/>
          </p:cNvCxnSpPr>
          <p:nvPr/>
        </p:nvCxnSpPr>
        <p:spPr>
          <a:xfrm>
            <a:off x="3775849" y="1523671"/>
            <a:ext cx="373765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03D7B09-42A8-4C76-9954-D79F64F2DEA9}"/>
              </a:ext>
            </a:extLst>
          </p:cNvPr>
          <p:cNvCxnSpPr>
            <a:cxnSpLocks/>
          </p:cNvCxnSpPr>
          <p:nvPr/>
        </p:nvCxnSpPr>
        <p:spPr>
          <a:xfrm flipV="1">
            <a:off x="3544698" y="1523671"/>
            <a:ext cx="252417" cy="94747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86AC1-A167-4CA2-96EC-91B967EC649B}"/>
              </a:ext>
            </a:extLst>
          </p:cNvPr>
          <p:cNvSpPr/>
          <p:nvPr/>
        </p:nvSpPr>
        <p:spPr>
          <a:xfrm>
            <a:off x="4030088" y="3570164"/>
            <a:ext cx="3590165" cy="42253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자신의 주기에 대한 더 깊은 이해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8D4049-0B14-4E52-8EA2-59F27A241BAE}"/>
              </a:ext>
            </a:extLst>
          </p:cNvPr>
          <p:cNvCxnSpPr>
            <a:cxnSpLocks/>
          </p:cNvCxnSpPr>
          <p:nvPr/>
        </p:nvCxnSpPr>
        <p:spPr>
          <a:xfrm flipV="1">
            <a:off x="4116833" y="4070437"/>
            <a:ext cx="3492370" cy="52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F565CE2-474F-49D6-B822-8F69D42E34D9}"/>
              </a:ext>
            </a:extLst>
          </p:cNvPr>
          <p:cNvCxnSpPr>
            <a:cxnSpLocks/>
          </p:cNvCxnSpPr>
          <p:nvPr/>
        </p:nvCxnSpPr>
        <p:spPr>
          <a:xfrm flipH="1">
            <a:off x="7608920" y="2466743"/>
            <a:ext cx="1005965" cy="16089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59F569E-20A0-411A-93D5-53F597984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9" b="4073"/>
          <a:stretch/>
        </p:blipFill>
        <p:spPr>
          <a:xfrm>
            <a:off x="300432" y="1777962"/>
            <a:ext cx="3244266" cy="175432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AB6441-1D67-4607-964C-BBB5EB587BC3}"/>
              </a:ext>
            </a:extLst>
          </p:cNvPr>
          <p:cNvSpPr/>
          <p:nvPr/>
        </p:nvSpPr>
        <p:spPr>
          <a:xfrm>
            <a:off x="4097494" y="1028343"/>
            <a:ext cx="3451621" cy="43090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건강 변화 추세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FF401-BF59-4C1C-8FD4-24601E0B23EE}"/>
              </a:ext>
            </a:extLst>
          </p:cNvPr>
          <p:cNvSpPr txBox="1"/>
          <p:nvPr/>
        </p:nvSpPr>
        <p:spPr>
          <a:xfrm>
            <a:off x="4066429" y="1515218"/>
            <a:ext cx="359016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첨단 추세 분석 기능은 혈당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심박수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호흡수와 같은 건강 지표가 시간에 걸쳐 어떻게 변해왔는지를 보여줍니다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그리고 새로운 추세를 감지하면 알림도 보내줍니다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EEE9D-D389-42F0-9957-5D3886458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168" y="570736"/>
            <a:ext cx="3014716" cy="61504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63FDBA-8FD5-41B7-9BE1-32F9D3752B43}"/>
              </a:ext>
            </a:extLst>
          </p:cNvPr>
          <p:cNvSpPr txBox="1"/>
          <p:nvPr/>
        </p:nvSpPr>
        <p:spPr>
          <a:xfrm>
            <a:off x="3924025" y="4210331"/>
            <a:ext cx="359016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생리 주기 추적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항목은 생리 주기를 적고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생리통 등의 증상을 기록하고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수유처럼 생리 주기에 영향을 주는 요인을 추적할 수 있게 해줍니다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생리나 배란기가 언제쯤 시작될지 예측하는 데에도 도움을 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26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제품 앱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 분석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 Watch(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피트니스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D35D1E-832F-496E-9E4D-7F2F264B1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4" t="2616"/>
          <a:stretch/>
        </p:blipFill>
        <p:spPr>
          <a:xfrm>
            <a:off x="836656" y="952051"/>
            <a:ext cx="2890070" cy="581744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ED8E82-9956-4607-8DE6-8DE83E5E02DE}"/>
              </a:ext>
            </a:extLst>
          </p:cNvPr>
          <p:cNvSpPr/>
          <p:nvPr/>
        </p:nvSpPr>
        <p:spPr>
          <a:xfrm>
            <a:off x="7760713" y="1028343"/>
            <a:ext cx="3744625" cy="43090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수면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69967-09B9-46C1-9596-2609867D92BE}"/>
              </a:ext>
            </a:extLst>
          </p:cNvPr>
          <p:cNvSpPr txBox="1"/>
          <p:nvPr/>
        </p:nvSpPr>
        <p:spPr>
          <a:xfrm>
            <a:off x="7729647" y="1515217"/>
            <a:ext cx="390587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수면 시간을 지정하고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취침 전 루틴을 만들고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수면 목표를 얼마나 꾸준히 달성하고 있는지 살펴봄으로써 수면을 효과적으로 관리할 수 있습니다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 Watch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사용하면 잠자는 동안의 혈중 산소 포화도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심박수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수면 시간과 같은 수치들을 추적할 수 있고 수면 중 평균 호흡수도 추적할 수 있습니다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081620-AE45-4BB9-990D-EA5360CE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219" y="1028343"/>
            <a:ext cx="3114675" cy="29813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215A1D-277F-41B6-923F-290C7F72EA65}"/>
              </a:ext>
            </a:extLst>
          </p:cNvPr>
          <p:cNvCxnSpPr>
            <a:cxnSpLocks/>
          </p:cNvCxnSpPr>
          <p:nvPr/>
        </p:nvCxnSpPr>
        <p:spPr>
          <a:xfrm>
            <a:off x="7708381" y="1459252"/>
            <a:ext cx="373765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FD8EFC-52E8-498F-9589-431882F02933}"/>
              </a:ext>
            </a:extLst>
          </p:cNvPr>
          <p:cNvCxnSpPr>
            <a:cxnSpLocks/>
          </p:cNvCxnSpPr>
          <p:nvPr/>
        </p:nvCxnSpPr>
        <p:spPr>
          <a:xfrm flipV="1">
            <a:off x="7199894" y="1459252"/>
            <a:ext cx="529753" cy="11988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1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제품 앱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 분석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 Watch(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피트니스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67C30A-B349-4465-B198-33FD6676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6" y="1150626"/>
            <a:ext cx="3313264" cy="50796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C2CF15-739A-4753-9964-C1084D392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49" b="1631"/>
          <a:stretch/>
        </p:blipFill>
        <p:spPr>
          <a:xfrm>
            <a:off x="8576932" y="1388691"/>
            <a:ext cx="3105150" cy="29110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BE21E17-98F5-4CF1-A4DE-62091C657CA5}"/>
              </a:ext>
            </a:extLst>
          </p:cNvPr>
          <p:cNvSpPr txBox="1"/>
          <p:nvPr/>
        </p:nvSpPr>
        <p:spPr>
          <a:xfrm>
            <a:off x="3867487" y="1964130"/>
            <a:ext cx="443808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 앱에 저장된 어떤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정보든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 공유 기능을 통해 가족 혹은 간병인과 공유할 수 있습니다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덕분에 상대방이 나의 운동성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 데이터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추세 등의 정보를 쉽게 확인 할 수 있습니다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835041-EE4F-4791-A6EB-16493FF6941D}"/>
              </a:ext>
            </a:extLst>
          </p:cNvPr>
          <p:cNvCxnSpPr>
            <a:cxnSpLocks/>
          </p:cNvCxnSpPr>
          <p:nvPr/>
        </p:nvCxnSpPr>
        <p:spPr>
          <a:xfrm>
            <a:off x="3867487" y="1896723"/>
            <a:ext cx="417072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1DC08B-CFD2-40AB-810A-A7AA2DD17591}"/>
              </a:ext>
            </a:extLst>
          </p:cNvPr>
          <p:cNvCxnSpPr>
            <a:cxnSpLocks/>
          </p:cNvCxnSpPr>
          <p:nvPr/>
        </p:nvCxnSpPr>
        <p:spPr>
          <a:xfrm flipV="1">
            <a:off x="3615070" y="1896723"/>
            <a:ext cx="252417" cy="94747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17992D-8677-4B8D-88ED-ADD7DFCF1854}"/>
              </a:ext>
            </a:extLst>
          </p:cNvPr>
          <p:cNvSpPr/>
          <p:nvPr/>
        </p:nvSpPr>
        <p:spPr>
          <a:xfrm>
            <a:off x="3867487" y="1432111"/>
            <a:ext cx="4352173" cy="43090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가까운 사이와 나누는 개인 건강 정보</a:t>
            </a:r>
          </a:p>
        </p:txBody>
      </p:sp>
    </p:spTree>
    <p:extLst>
      <p:ext uri="{BB962C8B-B14F-4D97-AF65-F5344CB8AC3E}">
        <p14:creationId xmlns:p14="http://schemas.microsoft.com/office/powerpoint/2010/main" val="216852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제품 앱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 분석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 Watch(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피트니스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E21E17-98F5-4CF1-A4DE-62091C657CA5}"/>
              </a:ext>
            </a:extLst>
          </p:cNvPr>
          <p:cNvSpPr txBox="1"/>
          <p:nvPr/>
        </p:nvSpPr>
        <p:spPr>
          <a:xfrm>
            <a:off x="3369855" y="2236953"/>
            <a:ext cx="443808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링은 사용자의 일일 활동량을 보여줍니다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목표 달성 배지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 맞춤 코칭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 겨루기 등 다양한 방식을 통해 계속해서 동기 부여를 받을 수 있습니다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835041-EE4F-4791-A6EB-16493FF6941D}"/>
              </a:ext>
            </a:extLst>
          </p:cNvPr>
          <p:cNvCxnSpPr>
            <a:cxnSpLocks/>
          </p:cNvCxnSpPr>
          <p:nvPr/>
        </p:nvCxnSpPr>
        <p:spPr>
          <a:xfrm>
            <a:off x="3369855" y="2169546"/>
            <a:ext cx="417072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1DC08B-CFD2-40AB-810A-A7AA2DD17591}"/>
              </a:ext>
            </a:extLst>
          </p:cNvPr>
          <p:cNvCxnSpPr>
            <a:cxnSpLocks/>
          </p:cNvCxnSpPr>
          <p:nvPr/>
        </p:nvCxnSpPr>
        <p:spPr>
          <a:xfrm flipV="1">
            <a:off x="2663037" y="2169546"/>
            <a:ext cx="706818" cy="9346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17992D-8677-4B8D-88ED-ADD7DFCF1854}"/>
              </a:ext>
            </a:extLst>
          </p:cNvPr>
          <p:cNvSpPr/>
          <p:nvPr/>
        </p:nvSpPr>
        <p:spPr>
          <a:xfrm>
            <a:off x="3369855" y="1704934"/>
            <a:ext cx="4352173" cy="43090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모든 활동을 측정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D49B9BF5-CFC5-4BE6-963A-884B72BF6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9" r="20698" b="9464"/>
          <a:stretch/>
        </p:blipFill>
        <p:spPr bwMode="auto">
          <a:xfrm>
            <a:off x="283458" y="1687867"/>
            <a:ext cx="2538341" cy="279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82B14E8-DCFC-412F-B6A6-7583718EF488}"/>
              </a:ext>
            </a:extLst>
          </p:cNvPr>
          <p:cNvSpPr txBox="1"/>
          <p:nvPr/>
        </p:nvSpPr>
        <p:spPr>
          <a:xfrm>
            <a:off x="3432508" y="4594583"/>
            <a:ext cx="443808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심박수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앱을 통해 사용자의 심장의 상태를 확인하고 이상 징후가 있을 경우 알림을 보내줍니다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AE7A7D-43A5-481E-B407-708B2A8B6B23}"/>
              </a:ext>
            </a:extLst>
          </p:cNvPr>
          <p:cNvCxnSpPr>
            <a:cxnSpLocks/>
          </p:cNvCxnSpPr>
          <p:nvPr/>
        </p:nvCxnSpPr>
        <p:spPr>
          <a:xfrm>
            <a:off x="3432508" y="4527176"/>
            <a:ext cx="42895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A311C58-8187-4E5C-805C-7D1EA7936E98}"/>
              </a:ext>
            </a:extLst>
          </p:cNvPr>
          <p:cNvCxnSpPr>
            <a:cxnSpLocks/>
          </p:cNvCxnSpPr>
          <p:nvPr/>
        </p:nvCxnSpPr>
        <p:spPr>
          <a:xfrm flipH="1" flipV="1">
            <a:off x="7722028" y="4560879"/>
            <a:ext cx="1198945" cy="10244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319855-4CEA-4F05-BF4A-E7E241710B16}"/>
              </a:ext>
            </a:extLst>
          </p:cNvPr>
          <p:cNvSpPr/>
          <p:nvPr/>
        </p:nvSpPr>
        <p:spPr>
          <a:xfrm>
            <a:off x="3432508" y="4011407"/>
            <a:ext cx="4352173" cy="43090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심박수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C5FE9FE-132F-4EA4-A8D9-6B08FFD40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86"/>
          <a:stretch/>
        </p:blipFill>
        <p:spPr>
          <a:xfrm>
            <a:off x="8888089" y="1687867"/>
            <a:ext cx="3004666" cy="41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5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제품 앱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 분석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 Watch(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피트니스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386D5E-21A3-4CEF-BCE7-E98BC47A5431}"/>
              </a:ext>
            </a:extLst>
          </p:cNvPr>
          <p:cNvSpPr txBox="1"/>
          <p:nvPr/>
        </p:nvSpPr>
        <p:spPr>
          <a:xfrm>
            <a:off x="1180648" y="2723911"/>
            <a:ext cx="443808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근력 강화 운동부터 필라테스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고강도 인터벌 트레이닝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요가에 이르기까지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피트니스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앱은 사용자가 즐겨 하는 다양한 운동을 기록해 주고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운동별로 가장 도움이 되는 수치들을 보여줍니다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25A9F6-6893-423A-9B08-4BEA2BAC9444}"/>
              </a:ext>
            </a:extLst>
          </p:cNvPr>
          <p:cNvCxnSpPr>
            <a:cxnSpLocks/>
          </p:cNvCxnSpPr>
          <p:nvPr/>
        </p:nvCxnSpPr>
        <p:spPr>
          <a:xfrm>
            <a:off x="1180648" y="2656504"/>
            <a:ext cx="417072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F63B7AB-1664-4EA0-9961-D62BA68E3215}"/>
              </a:ext>
            </a:extLst>
          </p:cNvPr>
          <p:cNvCxnSpPr>
            <a:cxnSpLocks/>
          </p:cNvCxnSpPr>
          <p:nvPr/>
        </p:nvCxnSpPr>
        <p:spPr>
          <a:xfrm flipH="1" flipV="1">
            <a:off x="5351375" y="2656504"/>
            <a:ext cx="845734" cy="7480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63E89D-3A89-4CB6-98D4-D96546CE8A16}"/>
              </a:ext>
            </a:extLst>
          </p:cNvPr>
          <p:cNvSpPr/>
          <p:nvPr/>
        </p:nvSpPr>
        <p:spPr>
          <a:xfrm>
            <a:off x="1180648" y="2191892"/>
            <a:ext cx="4352173" cy="43090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 운동 종목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86A0C4EB-6478-4942-8C0F-AFA4D4746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6" r="12246" b="27351"/>
          <a:stretch/>
        </p:blipFill>
        <p:spPr bwMode="auto">
          <a:xfrm>
            <a:off x="6225503" y="1433038"/>
            <a:ext cx="5717453" cy="478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2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및 시장 특성 분석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0282" y="57073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인한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22222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매체를 통한 운동에 대한 관심도 상승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1020E51-908C-4E4F-9712-7FD9DD268714}"/>
                  </a:ext>
                </a:extLst>
              </p14:cNvPr>
              <p14:cNvContentPartPr/>
              <p14:nvPr/>
            </p14:nvContentPartPr>
            <p14:xfrm>
              <a:off x="7855018" y="3670283"/>
              <a:ext cx="45000" cy="17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1020E51-908C-4E4F-9712-7FD9DD268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018" y="3661283"/>
                <a:ext cx="62640" cy="34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662623-A44F-495B-9019-6C3FA568FD0D}"/>
              </a:ext>
            </a:extLst>
          </p:cNvPr>
          <p:cNvSpPr txBox="1"/>
          <p:nvPr/>
        </p:nvSpPr>
        <p:spPr>
          <a:xfrm>
            <a:off x="1160282" y="421378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인해 사람들의 외출 감소로 인해 미디어의 사용이 증가하였다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그로 인해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YouTube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 다양한 미디어를 이용하는 사람들이 증가하였고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또한 이러한 미디어를 통한 운동 방법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운동량 등 검색하는 빈도가 증가하였습니다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FF2D3-D204-480E-9F60-4C300CC1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82" y="1112217"/>
            <a:ext cx="8353436" cy="26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11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및 시장 특성 분석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0282" y="57073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웨어러블 기기의 확산과 피트니스 앱을 통한 개인 중심 ‘스마트 헬스’ 트렌드 확산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C4182-A479-4E5A-8B32-CABF91E15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82" y="1176337"/>
            <a:ext cx="9144000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1020E51-908C-4E4F-9712-7FD9DD268714}"/>
                  </a:ext>
                </a:extLst>
              </p14:cNvPr>
              <p14:cNvContentPartPr/>
              <p14:nvPr/>
            </p14:nvContentPartPr>
            <p14:xfrm>
              <a:off x="7855018" y="3670283"/>
              <a:ext cx="45000" cy="17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1020E51-908C-4E4F-9712-7FD9DD268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6378" y="3661643"/>
                <a:ext cx="62640" cy="34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662623-A44F-495B-9019-6C3FA568FD0D}"/>
              </a:ext>
            </a:extLst>
          </p:cNvPr>
          <p:cNvSpPr txBox="1"/>
          <p:nvPr/>
        </p:nvSpPr>
        <p:spPr>
          <a:xfrm>
            <a:off x="1160282" y="421378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웨어러블 기기의 확산과 피트니스 앱을 통해 헬스장을 방문하지 않고 개인 중심의 운동을 하는 사람들이 증가하는 추세이다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통계를 따르면 응답자의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96%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최소 주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 이상 피트니스 앱을 통한 운동을 하고 있는 모습을 보여주고 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이에 따르면 사람들이 피트니스 앱과 웨어러블 기기에 대한 관심도가 높고 또한 이용도가 높은 것을 보여줍니다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18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및 시장 특성 분석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0282" y="570736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사람들의 건강에 대한 관심도 증가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1020E51-908C-4E4F-9712-7FD9DD268714}"/>
                  </a:ext>
                </a:extLst>
              </p14:cNvPr>
              <p14:cNvContentPartPr/>
              <p14:nvPr/>
            </p14:nvContentPartPr>
            <p14:xfrm>
              <a:off x="7855018" y="3670283"/>
              <a:ext cx="45000" cy="17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1020E51-908C-4E4F-9712-7FD9DD268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018" y="3661283"/>
                <a:ext cx="62640" cy="34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662623-A44F-495B-9019-6C3FA568FD0D}"/>
              </a:ext>
            </a:extLst>
          </p:cNvPr>
          <p:cNvSpPr txBox="1"/>
          <p:nvPr/>
        </p:nvSpPr>
        <p:spPr>
          <a:xfrm>
            <a:off x="1160282" y="421378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최근 사람들의 건강에 대한 관심도가 증가하고 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위 통계를 보면 사람들이 원하는 복지 서비스의 수요를 조사한 것 이다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 및 건강증진 서비스가 가장 높은 퍼센트를 차지하고 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그로 인해 헬스 관련 서비스의 수요는 계속 증가할 것으로 보입니다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2050" name="Picture 2" descr="필요한 복지서비스">
            <a:extLst>
              <a:ext uri="{FF2B5EF4-FFF2-40B4-BE49-F238E27FC236}">
                <a16:creationId xmlns:a16="http://schemas.microsoft.com/office/drawing/2014/main" id="{8955B31C-C52F-4678-86B8-9D3872BB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83" y="1172331"/>
            <a:ext cx="8914043" cy="26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52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및 홍보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2299" y="2397031"/>
            <a:ext cx="179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</a:t>
            </a:r>
            <a:endParaRPr lang="en-US" altLang="ko-KR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5026" y="2397031"/>
            <a:ext cx="179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</a:t>
            </a:r>
            <a:endParaRPr lang="en-US" altLang="ko-KR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입력해주세요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2299" y="4306854"/>
            <a:ext cx="179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</a:t>
            </a:r>
            <a:endParaRPr lang="en-US" altLang="ko-KR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입력해주세요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45026" y="4306854"/>
            <a:ext cx="179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</a:t>
            </a:r>
            <a:endParaRPr lang="en-US" altLang="ko-KR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입력해주세요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19705" y="206305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주변 지인의 피드백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19705" y="2418443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오픈 전 주변 지인의 피드백을 받으며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개선점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차별화 아이디어를 제공 받는다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19705" y="421769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베타 테스트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135" y="2063054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목표 사용자의 프로파일 설정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135" y="245248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주요 고객층을 명확하게 정한다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5135" y="2841915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고객층들의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needs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연구한다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5135" y="421769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소셜 프로모션의 시작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5135" y="4607130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앱에 대한 기본 콘텐츠를 제공하여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잠재적 목표 사용자를 유입 시킨다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19705" y="4627777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콘텐츠의 일부를 보여 줌으로서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사용자들의 흥미로움과 출시를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기대하는 심리적 효과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CF02382-E0DC-4CA4-8E72-8CE70D390394}"/>
              </a:ext>
            </a:extLst>
          </p:cNvPr>
          <p:cNvGrpSpPr/>
          <p:nvPr/>
        </p:nvGrpSpPr>
        <p:grpSpPr>
          <a:xfrm>
            <a:off x="3820763" y="1996595"/>
            <a:ext cx="4343073" cy="3046834"/>
            <a:chOff x="3694873" y="1188024"/>
            <a:chExt cx="4343073" cy="3046834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D334681-4A70-404D-9B1F-4253631E2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4" b="97015" l="4800" r="99200">
                          <a14:foregroundMark x1="20000" y1="47015" x2="40000" y2="38806"/>
                          <a14:foregroundMark x1="23200" y1="53731" x2="28000" y2="62687"/>
                          <a14:foregroundMark x1="47200" y1="44030" x2="56000" y2="57463"/>
                          <a14:foregroundMark x1="73600" y1="61940" x2="82400" y2="56716"/>
                          <a14:foregroundMark x1="69600" y1="37313" x2="80800" y2="44776"/>
                          <a14:foregroundMark x1="74400" y1="20896" x2="71200" y2="19403"/>
                          <a14:foregroundMark x1="31200" y1="22388" x2="31200" y2="15672"/>
                          <a14:foregroundMark x1="52000" y1="74627" x2="52800" y2="820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178" y="1188024"/>
              <a:ext cx="2090462" cy="2240976"/>
            </a:xfrm>
            <a:prstGeom prst="rect">
              <a:avLst/>
            </a:prstGeom>
          </p:spPr>
        </p:pic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9714092-CA7F-4D5A-B7CA-0CA1B1462292}"/>
                </a:ext>
              </a:extLst>
            </p:cNvPr>
            <p:cNvSpPr/>
            <p:nvPr/>
          </p:nvSpPr>
          <p:spPr>
            <a:xfrm>
              <a:off x="4180113" y="3253839"/>
              <a:ext cx="3372592" cy="981019"/>
            </a:xfrm>
            <a:prstGeom prst="ellipse">
              <a:avLst/>
            </a:prstGeom>
            <a:solidFill>
              <a:srgbClr val="5B9BD5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9F82DB-8E77-4D94-9DAA-B36DE6E1A139}"/>
                </a:ext>
              </a:extLst>
            </p:cNvPr>
            <p:cNvSpPr txBox="1"/>
            <p:nvPr/>
          </p:nvSpPr>
          <p:spPr>
            <a:xfrm>
              <a:off x="3694873" y="3429000"/>
              <a:ext cx="43430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400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sz="4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해야</a:t>
              </a:r>
              <a:r>
                <a:rPr lang="en-US" altLang="ko-KR" sz="4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GYM</a:t>
              </a:r>
              <a:endParaRPr lang="ko-KR" altLang="en-US" sz="4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3DD4EC-9088-47D4-AC15-C8374549BA39}"/>
              </a:ext>
            </a:extLst>
          </p:cNvPr>
          <p:cNvSpPr txBox="1"/>
          <p:nvPr/>
        </p:nvSpPr>
        <p:spPr>
          <a:xfrm>
            <a:off x="1160282" y="57073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 출시 전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96308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및 홍보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2299" y="2397031"/>
            <a:ext cx="179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</a:t>
            </a:r>
            <a:endParaRPr lang="en-US" altLang="ko-KR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5026" y="2397031"/>
            <a:ext cx="179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</a:t>
            </a:r>
            <a:endParaRPr lang="en-US" altLang="ko-KR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입력해주세요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2299" y="4306854"/>
            <a:ext cx="179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</a:t>
            </a:r>
            <a:endParaRPr lang="en-US" altLang="ko-KR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입력해주세요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45026" y="4306854"/>
            <a:ext cx="179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</a:t>
            </a:r>
            <a:endParaRPr lang="en-US" altLang="ko-KR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입력해주세요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3353" y="164022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정기적인 업데이트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43353" y="1995614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고객센터를 통한 문의사항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사용자들의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요구사항 등 피드백을 통한 정기적인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업데이트를 한다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748" y="1640337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고객센터 및 실시간 모니터링 운영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7888" y="1919812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고객들의 요구사항을 즉각 반응하기 위한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고객센터를 운영한다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7888" y="2586015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모니터링으로 운영 도중 오류를 찾는다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86858" y="5301565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활발한 소셜 활동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6858" y="5690996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소셜 미디어를 통한 이벤트 알림 등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신규 유입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홍보효과를 극대화 한다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CF02382-E0DC-4CA4-8E72-8CE70D390394}"/>
              </a:ext>
            </a:extLst>
          </p:cNvPr>
          <p:cNvGrpSpPr/>
          <p:nvPr/>
        </p:nvGrpSpPr>
        <p:grpSpPr>
          <a:xfrm>
            <a:off x="3820763" y="1996595"/>
            <a:ext cx="4343073" cy="3046834"/>
            <a:chOff x="3694873" y="1188024"/>
            <a:chExt cx="4343073" cy="3046834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D334681-4A70-404D-9B1F-4253631E2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4" b="97015" l="4800" r="99200">
                          <a14:foregroundMark x1="20000" y1="47015" x2="40000" y2="38806"/>
                          <a14:foregroundMark x1="23200" y1="53731" x2="28000" y2="62687"/>
                          <a14:foregroundMark x1="47200" y1="44030" x2="56000" y2="57463"/>
                          <a14:foregroundMark x1="73600" y1="61940" x2="82400" y2="56716"/>
                          <a14:foregroundMark x1="69600" y1="37313" x2="80800" y2="44776"/>
                          <a14:foregroundMark x1="74400" y1="20896" x2="71200" y2="19403"/>
                          <a14:foregroundMark x1="31200" y1="22388" x2="31200" y2="15672"/>
                          <a14:foregroundMark x1="52000" y1="74627" x2="52800" y2="820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178" y="1188024"/>
              <a:ext cx="2090462" cy="2240976"/>
            </a:xfrm>
            <a:prstGeom prst="rect">
              <a:avLst/>
            </a:prstGeom>
          </p:spPr>
        </p:pic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9714092-CA7F-4D5A-B7CA-0CA1B1462292}"/>
                </a:ext>
              </a:extLst>
            </p:cNvPr>
            <p:cNvSpPr/>
            <p:nvPr/>
          </p:nvSpPr>
          <p:spPr>
            <a:xfrm>
              <a:off x="4180113" y="3253839"/>
              <a:ext cx="3372592" cy="981019"/>
            </a:xfrm>
            <a:prstGeom prst="ellipse">
              <a:avLst/>
            </a:prstGeom>
            <a:solidFill>
              <a:srgbClr val="5B9BD5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9F82DB-8E77-4D94-9DAA-B36DE6E1A139}"/>
                </a:ext>
              </a:extLst>
            </p:cNvPr>
            <p:cNvSpPr txBox="1"/>
            <p:nvPr/>
          </p:nvSpPr>
          <p:spPr>
            <a:xfrm>
              <a:off x="3694873" y="3429000"/>
              <a:ext cx="43430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400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sz="4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해야</a:t>
              </a:r>
              <a:r>
                <a:rPr lang="en-US" altLang="ko-KR" sz="4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GYM</a:t>
              </a:r>
              <a:endParaRPr lang="ko-KR" altLang="en-US" sz="4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3DD4EC-9088-47D4-AC15-C8374549BA39}"/>
              </a:ext>
            </a:extLst>
          </p:cNvPr>
          <p:cNvSpPr txBox="1"/>
          <p:nvPr/>
        </p:nvSpPr>
        <p:spPr>
          <a:xfrm>
            <a:off x="1160282" y="57073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 출시 후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100062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 rot="2540287">
            <a:off x="7426830" y="873032"/>
            <a:ext cx="2269575" cy="2269575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2540287">
            <a:off x="9660714" y="-701300"/>
            <a:ext cx="2552699" cy="255269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2540287">
            <a:off x="5901971" y="-1383464"/>
            <a:ext cx="1881137" cy="1881137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540287">
            <a:off x="8467743" y="-557744"/>
            <a:ext cx="911775" cy="911775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2540287">
            <a:off x="8734706" y="3361935"/>
            <a:ext cx="1700188" cy="1700188"/>
          </a:xfrm>
          <a:prstGeom prst="roundRect">
            <a:avLst>
              <a:gd name="adj" fmla="val 11708"/>
            </a:avLst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2540287">
            <a:off x="11651847" y="1528038"/>
            <a:ext cx="1700188" cy="170018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2540287">
            <a:off x="10747823" y="2956798"/>
            <a:ext cx="1367039" cy="136703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2540287">
            <a:off x="6906617" y="767534"/>
            <a:ext cx="1383171" cy="1383171"/>
          </a:xfrm>
          <a:prstGeom prst="roundRect">
            <a:avLst>
              <a:gd name="adj" fmla="val 11708"/>
            </a:avLst>
          </a:prstGeom>
          <a:solidFill>
            <a:srgbClr val="00AACF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2540287">
            <a:off x="5679604" y="376620"/>
            <a:ext cx="539509" cy="53950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2540287">
            <a:off x="-1997483" y="3645613"/>
            <a:ext cx="2685419" cy="268541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2540287">
            <a:off x="1063131" y="5127578"/>
            <a:ext cx="357849" cy="35784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rot="2540287">
            <a:off x="9850017" y="2249517"/>
            <a:ext cx="1060410" cy="1060410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2540287">
            <a:off x="9776229" y="4115992"/>
            <a:ext cx="1010794" cy="1010794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9811" y="1206925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INDEX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68748" y="2068699"/>
            <a:ext cx="478087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 rot="2540287">
            <a:off x="11994904" y="4118352"/>
            <a:ext cx="539509" cy="53950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1155" y="2458122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</a:t>
            </a:r>
            <a:endParaRPr lang="ko-KR" altLang="en-US" sz="3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3648" y="253778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41155" y="3256893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</a:t>
            </a:r>
            <a:endParaRPr lang="ko-KR" altLang="en-US" sz="3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3648" y="333655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 아이템 소개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1155" y="4055664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3648" y="413532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시장 벤치마킹</a:t>
            </a:r>
          </a:p>
        </p:txBody>
      </p:sp>
    </p:spTree>
    <p:extLst>
      <p:ext uri="{BB962C8B-B14F-4D97-AF65-F5344CB8AC3E}">
        <p14:creationId xmlns:p14="http://schemas.microsoft.com/office/powerpoint/2010/main" val="223740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및 홍보 전략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909772" y="1945404"/>
            <a:ext cx="1547090" cy="1566821"/>
            <a:chOff x="6667322" y="1276172"/>
            <a:chExt cx="2000607" cy="2026123"/>
          </a:xfrm>
          <a:solidFill>
            <a:srgbClr val="00AACF"/>
          </a:solidFill>
        </p:grpSpPr>
        <p:sp>
          <p:nvSpPr>
            <p:cNvPr id="104" name="자유형 103"/>
            <p:cNvSpPr/>
            <p:nvPr/>
          </p:nvSpPr>
          <p:spPr>
            <a:xfrm rot="5400000">
              <a:off x="6667322" y="1276172"/>
              <a:ext cx="1504951" cy="1504951"/>
            </a:xfrm>
            <a:custGeom>
              <a:avLst/>
              <a:gdLst>
                <a:gd name="connsiteX0" fmla="*/ 0 w 1504951"/>
                <a:gd name="connsiteY0" fmla="*/ 1429702 h 1504951"/>
                <a:gd name="connsiteX1" fmla="*/ 0 w 1504951"/>
                <a:gd name="connsiteY1" fmla="*/ 847814 h 1504951"/>
                <a:gd name="connsiteX2" fmla="*/ 138076 w 1504951"/>
                <a:gd name="connsiteY2" fmla="*/ 847814 h 1504951"/>
                <a:gd name="connsiteX3" fmla="*/ 170784 w 1504951"/>
                <a:gd name="connsiteY3" fmla="*/ 896328 h 1504951"/>
                <a:gd name="connsiteX4" fmla="*/ 314636 w 1504951"/>
                <a:gd name="connsiteY4" fmla="*/ 955913 h 1504951"/>
                <a:gd name="connsiteX5" fmla="*/ 518073 w 1504951"/>
                <a:gd name="connsiteY5" fmla="*/ 752476 h 1504951"/>
                <a:gd name="connsiteX6" fmla="*/ 314636 w 1504951"/>
                <a:gd name="connsiteY6" fmla="*/ 549039 h 1504951"/>
                <a:gd name="connsiteX7" fmla="*/ 170784 w 1504951"/>
                <a:gd name="connsiteY7" fmla="*/ 608625 h 1504951"/>
                <a:gd name="connsiteX8" fmla="*/ 138077 w 1504951"/>
                <a:gd name="connsiteY8" fmla="*/ 657136 h 1504951"/>
                <a:gd name="connsiteX9" fmla="*/ 0 w 1504951"/>
                <a:gd name="connsiteY9" fmla="*/ 657136 h 1504951"/>
                <a:gd name="connsiteX10" fmla="*/ 0 w 1504951"/>
                <a:gd name="connsiteY10" fmla="*/ 75248 h 1504951"/>
                <a:gd name="connsiteX11" fmla="*/ 75248 w 1504951"/>
                <a:gd name="connsiteY11" fmla="*/ 0 h 1504951"/>
                <a:gd name="connsiteX12" fmla="*/ 1429703 w 1504951"/>
                <a:gd name="connsiteY12" fmla="*/ 0 h 1504951"/>
                <a:gd name="connsiteX13" fmla="*/ 1504951 w 1504951"/>
                <a:gd name="connsiteY13" fmla="*/ 75248 h 1504951"/>
                <a:gd name="connsiteX14" fmla="*/ 1504950 w 1504951"/>
                <a:gd name="connsiteY14" fmla="*/ 1429703 h 1504951"/>
                <a:gd name="connsiteX15" fmla="*/ 1429702 w 1504951"/>
                <a:gd name="connsiteY15" fmla="*/ 1504951 h 1504951"/>
                <a:gd name="connsiteX16" fmla="*/ 847814 w 1504951"/>
                <a:gd name="connsiteY16" fmla="*/ 1504951 h 1504951"/>
                <a:gd name="connsiteX17" fmla="*/ 847814 w 1504951"/>
                <a:gd name="connsiteY17" fmla="*/ 1379636 h 1504951"/>
                <a:gd name="connsiteX18" fmla="*/ 896328 w 1504951"/>
                <a:gd name="connsiteY18" fmla="*/ 1346927 h 1504951"/>
                <a:gd name="connsiteX19" fmla="*/ 955913 w 1504951"/>
                <a:gd name="connsiteY19" fmla="*/ 1203076 h 1504951"/>
                <a:gd name="connsiteX20" fmla="*/ 752476 w 1504951"/>
                <a:gd name="connsiteY20" fmla="*/ 999639 h 1504951"/>
                <a:gd name="connsiteX21" fmla="*/ 549039 w 1504951"/>
                <a:gd name="connsiteY21" fmla="*/ 1203076 h 1504951"/>
                <a:gd name="connsiteX22" fmla="*/ 608624 w 1504951"/>
                <a:gd name="connsiteY22" fmla="*/ 1346927 h 1504951"/>
                <a:gd name="connsiteX23" fmla="*/ 657136 w 1504951"/>
                <a:gd name="connsiteY23" fmla="*/ 1379635 h 1504951"/>
                <a:gd name="connsiteX24" fmla="*/ 657136 w 1504951"/>
                <a:gd name="connsiteY24" fmla="*/ 1504951 h 1504951"/>
                <a:gd name="connsiteX25" fmla="*/ 75248 w 1504951"/>
                <a:gd name="connsiteY25" fmla="*/ 1504950 h 1504951"/>
                <a:gd name="connsiteX26" fmla="*/ 0 w 1504951"/>
                <a:gd name="connsiteY26" fmla="*/ 1429702 h 150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4951" h="1504951">
                  <a:moveTo>
                    <a:pt x="0" y="1429702"/>
                  </a:moveTo>
                  <a:lnTo>
                    <a:pt x="0" y="847814"/>
                  </a:lnTo>
                  <a:lnTo>
                    <a:pt x="138076" y="847814"/>
                  </a:lnTo>
                  <a:lnTo>
                    <a:pt x="170784" y="896328"/>
                  </a:lnTo>
                  <a:cubicBezTo>
                    <a:pt x="207599" y="933143"/>
                    <a:pt x="258458" y="955913"/>
                    <a:pt x="314636" y="955913"/>
                  </a:cubicBezTo>
                  <a:cubicBezTo>
                    <a:pt x="426991" y="955913"/>
                    <a:pt x="518073" y="864831"/>
                    <a:pt x="518073" y="752476"/>
                  </a:cubicBezTo>
                  <a:cubicBezTo>
                    <a:pt x="518073" y="640121"/>
                    <a:pt x="426991" y="549039"/>
                    <a:pt x="314636" y="549039"/>
                  </a:cubicBezTo>
                  <a:cubicBezTo>
                    <a:pt x="258458" y="549039"/>
                    <a:pt x="207599" y="571810"/>
                    <a:pt x="170784" y="608625"/>
                  </a:cubicBezTo>
                  <a:lnTo>
                    <a:pt x="138077" y="657136"/>
                  </a:lnTo>
                  <a:lnTo>
                    <a:pt x="0" y="657136"/>
                  </a:lnTo>
                  <a:lnTo>
                    <a:pt x="0" y="75248"/>
                  </a:lnTo>
                  <a:cubicBezTo>
                    <a:pt x="0" y="33690"/>
                    <a:pt x="33690" y="0"/>
                    <a:pt x="75248" y="0"/>
                  </a:cubicBezTo>
                  <a:lnTo>
                    <a:pt x="1429703" y="0"/>
                  </a:lnTo>
                  <a:cubicBezTo>
                    <a:pt x="1471261" y="0"/>
                    <a:pt x="1504951" y="33690"/>
                    <a:pt x="1504951" y="75248"/>
                  </a:cubicBezTo>
                  <a:cubicBezTo>
                    <a:pt x="1504951" y="526733"/>
                    <a:pt x="1504950" y="978218"/>
                    <a:pt x="1504950" y="1429703"/>
                  </a:cubicBezTo>
                  <a:cubicBezTo>
                    <a:pt x="1504950" y="1471261"/>
                    <a:pt x="1471260" y="1504951"/>
                    <a:pt x="1429702" y="1504951"/>
                  </a:cubicBezTo>
                  <a:lnTo>
                    <a:pt x="847814" y="1504951"/>
                  </a:lnTo>
                  <a:lnTo>
                    <a:pt x="847814" y="1379636"/>
                  </a:lnTo>
                  <a:lnTo>
                    <a:pt x="896328" y="1346927"/>
                  </a:lnTo>
                  <a:cubicBezTo>
                    <a:pt x="933143" y="1310112"/>
                    <a:pt x="955913" y="1259253"/>
                    <a:pt x="955913" y="1203076"/>
                  </a:cubicBezTo>
                  <a:cubicBezTo>
                    <a:pt x="955913" y="1090721"/>
                    <a:pt x="864831" y="999639"/>
                    <a:pt x="752476" y="999639"/>
                  </a:cubicBezTo>
                  <a:cubicBezTo>
                    <a:pt x="640121" y="999639"/>
                    <a:pt x="549039" y="1090721"/>
                    <a:pt x="549039" y="1203076"/>
                  </a:cubicBezTo>
                  <a:cubicBezTo>
                    <a:pt x="549039" y="1259253"/>
                    <a:pt x="571809" y="1310112"/>
                    <a:pt x="608624" y="1346927"/>
                  </a:cubicBezTo>
                  <a:lnTo>
                    <a:pt x="657136" y="1379635"/>
                  </a:lnTo>
                  <a:lnTo>
                    <a:pt x="657136" y="1504951"/>
                  </a:lnTo>
                  <a:lnTo>
                    <a:pt x="75248" y="1504950"/>
                  </a:lnTo>
                  <a:cubicBezTo>
                    <a:pt x="33690" y="1504950"/>
                    <a:pt x="0" y="1471260"/>
                    <a:pt x="0" y="14297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7994356" y="1825211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4" name="타원 3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5400000">
              <a:off x="7083010" y="2762072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66" name="타원 65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5749691" y="1939511"/>
            <a:ext cx="1547090" cy="1566821"/>
            <a:chOff x="6667322" y="1276172"/>
            <a:chExt cx="2000607" cy="2026123"/>
          </a:xfrm>
          <a:solidFill>
            <a:srgbClr val="7FD4E7"/>
          </a:solidFill>
        </p:grpSpPr>
        <p:sp>
          <p:nvSpPr>
            <p:cNvPr id="114" name="자유형 113"/>
            <p:cNvSpPr/>
            <p:nvPr/>
          </p:nvSpPr>
          <p:spPr>
            <a:xfrm rot="5400000">
              <a:off x="6667322" y="1276172"/>
              <a:ext cx="1504951" cy="1504951"/>
            </a:xfrm>
            <a:custGeom>
              <a:avLst/>
              <a:gdLst>
                <a:gd name="connsiteX0" fmla="*/ 0 w 1504951"/>
                <a:gd name="connsiteY0" fmla="*/ 1429702 h 1504951"/>
                <a:gd name="connsiteX1" fmla="*/ 0 w 1504951"/>
                <a:gd name="connsiteY1" fmla="*/ 847814 h 1504951"/>
                <a:gd name="connsiteX2" fmla="*/ 138076 w 1504951"/>
                <a:gd name="connsiteY2" fmla="*/ 847814 h 1504951"/>
                <a:gd name="connsiteX3" fmla="*/ 170784 w 1504951"/>
                <a:gd name="connsiteY3" fmla="*/ 896328 h 1504951"/>
                <a:gd name="connsiteX4" fmla="*/ 314636 w 1504951"/>
                <a:gd name="connsiteY4" fmla="*/ 955913 h 1504951"/>
                <a:gd name="connsiteX5" fmla="*/ 518073 w 1504951"/>
                <a:gd name="connsiteY5" fmla="*/ 752476 h 1504951"/>
                <a:gd name="connsiteX6" fmla="*/ 314636 w 1504951"/>
                <a:gd name="connsiteY6" fmla="*/ 549039 h 1504951"/>
                <a:gd name="connsiteX7" fmla="*/ 170784 w 1504951"/>
                <a:gd name="connsiteY7" fmla="*/ 608625 h 1504951"/>
                <a:gd name="connsiteX8" fmla="*/ 138077 w 1504951"/>
                <a:gd name="connsiteY8" fmla="*/ 657136 h 1504951"/>
                <a:gd name="connsiteX9" fmla="*/ 0 w 1504951"/>
                <a:gd name="connsiteY9" fmla="*/ 657136 h 1504951"/>
                <a:gd name="connsiteX10" fmla="*/ 0 w 1504951"/>
                <a:gd name="connsiteY10" fmla="*/ 75248 h 1504951"/>
                <a:gd name="connsiteX11" fmla="*/ 75248 w 1504951"/>
                <a:gd name="connsiteY11" fmla="*/ 0 h 1504951"/>
                <a:gd name="connsiteX12" fmla="*/ 1429703 w 1504951"/>
                <a:gd name="connsiteY12" fmla="*/ 0 h 1504951"/>
                <a:gd name="connsiteX13" fmla="*/ 1504951 w 1504951"/>
                <a:gd name="connsiteY13" fmla="*/ 75248 h 1504951"/>
                <a:gd name="connsiteX14" fmla="*/ 1504950 w 1504951"/>
                <a:gd name="connsiteY14" fmla="*/ 1429703 h 1504951"/>
                <a:gd name="connsiteX15" fmla="*/ 1429702 w 1504951"/>
                <a:gd name="connsiteY15" fmla="*/ 1504951 h 1504951"/>
                <a:gd name="connsiteX16" fmla="*/ 847814 w 1504951"/>
                <a:gd name="connsiteY16" fmla="*/ 1504951 h 1504951"/>
                <a:gd name="connsiteX17" fmla="*/ 847814 w 1504951"/>
                <a:gd name="connsiteY17" fmla="*/ 1379636 h 1504951"/>
                <a:gd name="connsiteX18" fmla="*/ 896328 w 1504951"/>
                <a:gd name="connsiteY18" fmla="*/ 1346927 h 1504951"/>
                <a:gd name="connsiteX19" fmla="*/ 955913 w 1504951"/>
                <a:gd name="connsiteY19" fmla="*/ 1203076 h 1504951"/>
                <a:gd name="connsiteX20" fmla="*/ 752476 w 1504951"/>
                <a:gd name="connsiteY20" fmla="*/ 999639 h 1504951"/>
                <a:gd name="connsiteX21" fmla="*/ 549039 w 1504951"/>
                <a:gd name="connsiteY21" fmla="*/ 1203076 h 1504951"/>
                <a:gd name="connsiteX22" fmla="*/ 608624 w 1504951"/>
                <a:gd name="connsiteY22" fmla="*/ 1346927 h 1504951"/>
                <a:gd name="connsiteX23" fmla="*/ 657136 w 1504951"/>
                <a:gd name="connsiteY23" fmla="*/ 1379635 h 1504951"/>
                <a:gd name="connsiteX24" fmla="*/ 657136 w 1504951"/>
                <a:gd name="connsiteY24" fmla="*/ 1504951 h 1504951"/>
                <a:gd name="connsiteX25" fmla="*/ 75248 w 1504951"/>
                <a:gd name="connsiteY25" fmla="*/ 1504950 h 1504951"/>
                <a:gd name="connsiteX26" fmla="*/ 0 w 1504951"/>
                <a:gd name="connsiteY26" fmla="*/ 1429702 h 150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4951" h="1504951">
                  <a:moveTo>
                    <a:pt x="0" y="1429702"/>
                  </a:moveTo>
                  <a:lnTo>
                    <a:pt x="0" y="847814"/>
                  </a:lnTo>
                  <a:lnTo>
                    <a:pt x="138076" y="847814"/>
                  </a:lnTo>
                  <a:lnTo>
                    <a:pt x="170784" y="896328"/>
                  </a:lnTo>
                  <a:cubicBezTo>
                    <a:pt x="207599" y="933143"/>
                    <a:pt x="258458" y="955913"/>
                    <a:pt x="314636" y="955913"/>
                  </a:cubicBezTo>
                  <a:cubicBezTo>
                    <a:pt x="426991" y="955913"/>
                    <a:pt x="518073" y="864831"/>
                    <a:pt x="518073" y="752476"/>
                  </a:cubicBezTo>
                  <a:cubicBezTo>
                    <a:pt x="518073" y="640121"/>
                    <a:pt x="426991" y="549039"/>
                    <a:pt x="314636" y="549039"/>
                  </a:cubicBezTo>
                  <a:cubicBezTo>
                    <a:pt x="258458" y="549039"/>
                    <a:pt x="207599" y="571810"/>
                    <a:pt x="170784" y="608625"/>
                  </a:cubicBezTo>
                  <a:lnTo>
                    <a:pt x="138077" y="657136"/>
                  </a:lnTo>
                  <a:lnTo>
                    <a:pt x="0" y="657136"/>
                  </a:lnTo>
                  <a:lnTo>
                    <a:pt x="0" y="75248"/>
                  </a:lnTo>
                  <a:cubicBezTo>
                    <a:pt x="0" y="33690"/>
                    <a:pt x="33690" y="0"/>
                    <a:pt x="75248" y="0"/>
                  </a:cubicBezTo>
                  <a:lnTo>
                    <a:pt x="1429703" y="0"/>
                  </a:lnTo>
                  <a:cubicBezTo>
                    <a:pt x="1471261" y="0"/>
                    <a:pt x="1504951" y="33690"/>
                    <a:pt x="1504951" y="75248"/>
                  </a:cubicBezTo>
                  <a:cubicBezTo>
                    <a:pt x="1504951" y="526733"/>
                    <a:pt x="1504950" y="978218"/>
                    <a:pt x="1504950" y="1429703"/>
                  </a:cubicBezTo>
                  <a:cubicBezTo>
                    <a:pt x="1504950" y="1471261"/>
                    <a:pt x="1471260" y="1504951"/>
                    <a:pt x="1429702" y="1504951"/>
                  </a:cubicBezTo>
                  <a:lnTo>
                    <a:pt x="847814" y="1504951"/>
                  </a:lnTo>
                  <a:lnTo>
                    <a:pt x="847814" y="1379636"/>
                  </a:lnTo>
                  <a:lnTo>
                    <a:pt x="896328" y="1346927"/>
                  </a:lnTo>
                  <a:cubicBezTo>
                    <a:pt x="933143" y="1310112"/>
                    <a:pt x="955913" y="1259253"/>
                    <a:pt x="955913" y="1203076"/>
                  </a:cubicBezTo>
                  <a:cubicBezTo>
                    <a:pt x="955913" y="1090721"/>
                    <a:pt x="864831" y="999639"/>
                    <a:pt x="752476" y="999639"/>
                  </a:cubicBezTo>
                  <a:cubicBezTo>
                    <a:pt x="640121" y="999639"/>
                    <a:pt x="549039" y="1090721"/>
                    <a:pt x="549039" y="1203076"/>
                  </a:cubicBezTo>
                  <a:cubicBezTo>
                    <a:pt x="549039" y="1259253"/>
                    <a:pt x="571809" y="1310112"/>
                    <a:pt x="608624" y="1346927"/>
                  </a:cubicBezTo>
                  <a:lnTo>
                    <a:pt x="657136" y="1379635"/>
                  </a:lnTo>
                  <a:lnTo>
                    <a:pt x="657136" y="1504951"/>
                  </a:lnTo>
                  <a:lnTo>
                    <a:pt x="75248" y="1504950"/>
                  </a:lnTo>
                  <a:cubicBezTo>
                    <a:pt x="33690" y="1504950"/>
                    <a:pt x="0" y="1471260"/>
                    <a:pt x="0" y="1429702"/>
                  </a:cubicBezTo>
                  <a:close/>
                </a:path>
              </a:pathLst>
            </a:custGeom>
            <a:grpFill/>
            <a:ln>
              <a:solidFill>
                <a:srgbClr val="7FD4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7994356" y="1825211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19" name="타원 118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 rot="5400000">
              <a:off x="7083010" y="2762072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17" name="타원 116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5758943" y="3094465"/>
            <a:ext cx="1547090" cy="1566821"/>
            <a:chOff x="6667322" y="1276172"/>
            <a:chExt cx="2000607" cy="2026123"/>
          </a:xfrm>
          <a:solidFill>
            <a:srgbClr val="00AACF"/>
          </a:solidFill>
        </p:grpSpPr>
        <p:sp>
          <p:nvSpPr>
            <p:cNvPr id="124" name="자유형 123"/>
            <p:cNvSpPr/>
            <p:nvPr/>
          </p:nvSpPr>
          <p:spPr>
            <a:xfrm rot="5400000">
              <a:off x="6667322" y="1276172"/>
              <a:ext cx="1504951" cy="1504951"/>
            </a:xfrm>
            <a:custGeom>
              <a:avLst/>
              <a:gdLst>
                <a:gd name="connsiteX0" fmla="*/ 0 w 1504951"/>
                <a:gd name="connsiteY0" fmla="*/ 1429702 h 1504951"/>
                <a:gd name="connsiteX1" fmla="*/ 0 w 1504951"/>
                <a:gd name="connsiteY1" fmla="*/ 847814 h 1504951"/>
                <a:gd name="connsiteX2" fmla="*/ 138076 w 1504951"/>
                <a:gd name="connsiteY2" fmla="*/ 847814 h 1504951"/>
                <a:gd name="connsiteX3" fmla="*/ 170784 w 1504951"/>
                <a:gd name="connsiteY3" fmla="*/ 896328 h 1504951"/>
                <a:gd name="connsiteX4" fmla="*/ 314636 w 1504951"/>
                <a:gd name="connsiteY4" fmla="*/ 955913 h 1504951"/>
                <a:gd name="connsiteX5" fmla="*/ 518073 w 1504951"/>
                <a:gd name="connsiteY5" fmla="*/ 752476 h 1504951"/>
                <a:gd name="connsiteX6" fmla="*/ 314636 w 1504951"/>
                <a:gd name="connsiteY6" fmla="*/ 549039 h 1504951"/>
                <a:gd name="connsiteX7" fmla="*/ 170784 w 1504951"/>
                <a:gd name="connsiteY7" fmla="*/ 608625 h 1504951"/>
                <a:gd name="connsiteX8" fmla="*/ 138077 w 1504951"/>
                <a:gd name="connsiteY8" fmla="*/ 657136 h 1504951"/>
                <a:gd name="connsiteX9" fmla="*/ 0 w 1504951"/>
                <a:gd name="connsiteY9" fmla="*/ 657136 h 1504951"/>
                <a:gd name="connsiteX10" fmla="*/ 0 w 1504951"/>
                <a:gd name="connsiteY10" fmla="*/ 75248 h 1504951"/>
                <a:gd name="connsiteX11" fmla="*/ 75248 w 1504951"/>
                <a:gd name="connsiteY11" fmla="*/ 0 h 1504951"/>
                <a:gd name="connsiteX12" fmla="*/ 1429703 w 1504951"/>
                <a:gd name="connsiteY12" fmla="*/ 0 h 1504951"/>
                <a:gd name="connsiteX13" fmla="*/ 1504951 w 1504951"/>
                <a:gd name="connsiteY13" fmla="*/ 75248 h 1504951"/>
                <a:gd name="connsiteX14" fmla="*/ 1504950 w 1504951"/>
                <a:gd name="connsiteY14" fmla="*/ 1429703 h 1504951"/>
                <a:gd name="connsiteX15" fmla="*/ 1429702 w 1504951"/>
                <a:gd name="connsiteY15" fmla="*/ 1504951 h 1504951"/>
                <a:gd name="connsiteX16" fmla="*/ 847814 w 1504951"/>
                <a:gd name="connsiteY16" fmla="*/ 1504951 h 1504951"/>
                <a:gd name="connsiteX17" fmla="*/ 847814 w 1504951"/>
                <a:gd name="connsiteY17" fmla="*/ 1379636 h 1504951"/>
                <a:gd name="connsiteX18" fmla="*/ 896328 w 1504951"/>
                <a:gd name="connsiteY18" fmla="*/ 1346927 h 1504951"/>
                <a:gd name="connsiteX19" fmla="*/ 955913 w 1504951"/>
                <a:gd name="connsiteY19" fmla="*/ 1203076 h 1504951"/>
                <a:gd name="connsiteX20" fmla="*/ 752476 w 1504951"/>
                <a:gd name="connsiteY20" fmla="*/ 999639 h 1504951"/>
                <a:gd name="connsiteX21" fmla="*/ 549039 w 1504951"/>
                <a:gd name="connsiteY21" fmla="*/ 1203076 h 1504951"/>
                <a:gd name="connsiteX22" fmla="*/ 608624 w 1504951"/>
                <a:gd name="connsiteY22" fmla="*/ 1346927 h 1504951"/>
                <a:gd name="connsiteX23" fmla="*/ 657136 w 1504951"/>
                <a:gd name="connsiteY23" fmla="*/ 1379635 h 1504951"/>
                <a:gd name="connsiteX24" fmla="*/ 657136 w 1504951"/>
                <a:gd name="connsiteY24" fmla="*/ 1504951 h 1504951"/>
                <a:gd name="connsiteX25" fmla="*/ 75248 w 1504951"/>
                <a:gd name="connsiteY25" fmla="*/ 1504950 h 1504951"/>
                <a:gd name="connsiteX26" fmla="*/ 0 w 1504951"/>
                <a:gd name="connsiteY26" fmla="*/ 1429702 h 150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4951" h="1504951">
                  <a:moveTo>
                    <a:pt x="0" y="1429702"/>
                  </a:moveTo>
                  <a:lnTo>
                    <a:pt x="0" y="847814"/>
                  </a:lnTo>
                  <a:lnTo>
                    <a:pt x="138076" y="847814"/>
                  </a:lnTo>
                  <a:lnTo>
                    <a:pt x="170784" y="896328"/>
                  </a:lnTo>
                  <a:cubicBezTo>
                    <a:pt x="207599" y="933143"/>
                    <a:pt x="258458" y="955913"/>
                    <a:pt x="314636" y="955913"/>
                  </a:cubicBezTo>
                  <a:cubicBezTo>
                    <a:pt x="426991" y="955913"/>
                    <a:pt x="518073" y="864831"/>
                    <a:pt x="518073" y="752476"/>
                  </a:cubicBezTo>
                  <a:cubicBezTo>
                    <a:pt x="518073" y="640121"/>
                    <a:pt x="426991" y="549039"/>
                    <a:pt x="314636" y="549039"/>
                  </a:cubicBezTo>
                  <a:cubicBezTo>
                    <a:pt x="258458" y="549039"/>
                    <a:pt x="207599" y="571810"/>
                    <a:pt x="170784" y="608625"/>
                  </a:cubicBezTo>
                  <a:lnTo>
                    <a:pt x="138077" y="657136"/>
                  </a:lnTo>
                  <a:lnTo>
                    <a:pt x="0" y="657136"/>
                  </a:lnTo>
                  <a:lnTo>
                    <a:pt x="0" y="75248"/>
                  </a:lnTo>
                  <a:cubicBezTo>
                    <a:pt x="0" y="33690"/>
                    <a:pt x="33690" y="0"/>
                    <a:pt x="75248" y="0"/>
                  </a:cubicBezTo>
                  <a:lnTo>
                    <a:pt x="1429703" y="0"/>
                  </a:lnTo>
                  <a:cubicBezTo>
                    <a:pt x="1471261" y="0"/>
                    <a:pt x="1504951" y="33690"/>
                    <a:pt x="1504951" y="75248"/>
                  </a:cubicBezTo>
                  <a:cubicBezTo>
                    <a:pt x="1504951" y="526733"/>
                    <a:pt x="1504950" y="978218"/>
                    <a:pt x="1504950" y="1429703"/>
                  </a:cubicBezTo>
                  <a:cubicBezTo>
                    <a:pt x="1504950" y="1471261"/>
                    <a:pt x="1471260" y="1504951"/>
                    <a:pt x="1429702" y="1504951"/>
                  </a:cubicBezTo>
                  <a:lnTo>
                    <a:pt x="847814" y="1504951"/>
                  </a:lnTo>
                  <a:lnTo>
                    <a:pt x="847814" y="1379636"/>
                  </a:lnTo>
                  <a:lnTo>
                    <a:pt x="896328" y="1346927"/>
                  </a:lnTo>
                  <a:cubicBezTo>
                    <a:pt x="933143" y="1310112"/>
                    <a:pt x="955913" y="1259253"/>
                    <a:pt x="955913" y="1203076"/>
                  </a:cubicBezTo>
                  <a:cubicBezTo>
                    <a:pt x="955913" y="1090721"/>
                    <a:pt x="864831" y="999639"/>
                    <a:pt x="752476" y="999639"/>
                  </a:cubicBezTo>
                  <a:cubicBezTo>
                    <a:pt x="640121" y="999639"/>
                    <a:pt x="549039" y="1090721"/>
                    <a:pt x="549039" y="1203076"/>
                  </a:cubicBezTo>
                  <a:cubicBezTo>
                    <a:pt x="549039" y="1259253"/>
                    <a:pt x="571809" y="1310112"/>
                    <a:pt x="608624" y="1346927"/>
                  </a:cubicBezTo>
                  <a:lnTo>
                    <a:pt x="657136" y="1379635"/>
                  </a:lnTo>
                  <a:lnTo>
                    <a:pt x="657136" y="1504951"/>
                  </a:lnTo>
                  <a:lnTo>
                    <a:pt x="75248" y="1504950"/>
                  </a:lnTo>
                  <a:cubicBezTo>
                    <a:pt x="33690" y="1504950"/>
                    <a:pt x="0" y="1471260"/>
                    <a:pt x="0" y="14297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7994356" y="1825211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29" name="타원 128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5400000">
              <a:off x="7083010" y="2762072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27" name="타원 126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</p:grpSp>
      <p:grpSp>
        <p:nvGrpSpPr>
          <p:cNvPr id="131" name="그룹 130"/>
          <p:cNvGrpSpPr/>
          <p:nvPr/>
        </p:nvGrpSpPr>
        <p:grpSpPr>
          <a:xfrm>
            <a:off x="4598862" y="3088572"/>
            <a:ext cx="1547090" cy="1566821"/>
            <a:chOff x="6667322" y="1276172"/>
            <a:chExt cx="2000607" cy="2026123"/>
          </a:xfrm>
          <a:solidFill>
            <a:srgbClr val="7FD4E7"/>
          </a:solidFill>
        </p:grpSpPr>
        <p:sp>
          <p:nvSpPr>
            <p:cNvPr id="132" name="자유형 131"/>
            <p:cNvSpPr/>
            <p:nvPr/>
          </p:nvSpPr>
          <p:spPr>
            <a:xfrm rot="5400000">
              <a:off x="6667322" y="1276172"/>
              <a:ext cx="1504951" cy="1504951"/>
            </a:xfrm>
            <a:custGeom>
              <a:avLst/>
              <a:gdLst>
                <a:gd name="connsiteX0" fmla="*/ 0 w 1504951"/>
                <a:gd name="connsiteY0" fmla="*/ 1429702 h 1504951"/>
                <a:gd name="connsiteX1" fmla="*/ 0 w 1504951"/>
                <a:gd name="connsiteY1" fmla="*/ 847814 h 1504951"/>
                <a:gd name="connsiteX2" fmla="*/ 138076 w 1504951"/>
                <a:gd name="connsiteY2" fmla="*/ 847814 h 1504951"/>
                <a:gd name="connsiteX3" fmla="*/ 170784 w 1504951"/>
                <a:gd name="connsiteY3" fmla="*/ 896328 h 1504951"/>
                <a:gd name="connsiteX4" fmla="*/ 314636 w 1504951"/>
                <a:gd name="connsiteY4" fmla="*/ 955913 h 1504951"/>
                <a:gd name="connsiteX5" fmla="*/ 518073 w 1504951"/>
                <a:gd name="connsiteY5" fmla="*/ 752476 h 1504951"/>
                <a:gd name="connsiteX6" fmla="*/ 314636 w 1504951"/>
                <a:gd name="connsiteY6" fmla="*/ 549039 h 1504951"/>
                <a:gd name="connsiteX7" fmla="*/ 170784 w 1504951"/>
                <a:gd name="connsiteY7" fmla="*/ 608625 h 1504951"/>
                <a:gd name="connsiteX8" fmla="*/ 138077 w 1504951"/>
                <a:gd name="connsiteY8" fmla="*/ 657136 h 1504951"/>
                <a:gd name="connsiteX9" fmla="*/ 0 w 1504951"/>
                <a:gd name="connsiteY9" fmla="*/ 657136 h 1504951"/>
                <a:gd name="connsiteX10" fmla="*/ 0 w 1504951"/>
                <a:gd name="connsiteY10" fmla="*/ 75248 h 1504951"/>
                <a:gd name="connsiteX11" fmla="*/ 75248 w 1504951"/>
                <a:gd name="connsiteY11" fmla="*/ 0 h 1504951"/>
                <a:gd name="connsiteX12" fmla="*/ 1429703 w 1504951"/>
                <a:gd name="connsiteY12" fmla="*/ 0 h 1504951"/>
                <a:gd name="connsiteX13" fmla="*/ 1504951 w 1504951"/>
                <a:gd name="connsiteY13" fmla="*/ 75248 h 1504951"/>
                <a:gd name="connsiteX14" fmla="*/ 1504950 w 1504951"/>
                <a:gd name="connsiteY14" fmla="*/ 1429703 h 1504951"/>
                <a:gd name="connsiteX15" fmla="*/ 1429702 w 1504951"/>
                <a:gd name="connsiteY15" fmla="*/ 1504951 h 1504951"/>
                <a:gd name="connsiteX16" fmla="*/ 847814 w 1504951"/>
                <a:gd name="connsiteY16" fmla="*/ 1504951 h 1504951"/>
                <a:gd name="connsiteX17" fmla="*/ 847814 w 1504951"/>
                <a:gd name="connsiteY17" fmla="*/ 1379636 h 1504951"/>
                <a:gd name="connsiteX18" fmla="*/ 896328 w 1504951"/>
                <a:gd name="connsiteY18" fmla="*/ 1346927 h 1504951"/>
                <a:gd name="connsiteX19" fmla="*/ 955913 w 1504951"/>
                <a:gd name="connsiteY19" fmla="*/ 1203076 h 1504951"/>
                <a:gd name="connsiteX20" fmla="*/ 752476 w 1504951"/>
                <a:gd name="connsiteY20" fmla="*/ 999639 h 1504951"/>
                <a:gd name="connsiteX21" fmla="*/ 549039 w 1504951"/>
                <a:gd name="connsiteY21" fmla="*/ 1203076 h 1504951"/>
                <a:gd name="connsiteX22" fmla="*/ 608624 w 1504951"/>
                <a:gd name="connsiteY22" fmla="*/ 1346927 h 1504951"/>
                <a:gd name="connsiteX23" fmla="*/ 657136 w 1504951"/>
                <a:gd name="connsiteY23" fmla="*/ 1379635 h 1504951"/>
                <a:gd name="connsiteX24" fmla="*/ 657136 w 1504951"/>
                <a:gd name="connsiteY24" fmla="*/ 1504951 h 1504951"/>
                <a:gd name="connsiteX25" fmla="*/ 75248 w 1504951"/>
                <a:gd name="connsiteY25" fmla="*/ 1504950 h 1504951"/>
                <a:gd name="connsiteX26" fmla="*/ 0 w 1504951"/>
                <a:gd name="connsiteY26" fmla="*/ 1429702 h 150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4951" h="1504951">
                  <a:moveTo>
                    <a:pt x="0" y="1429702"/>
                  </a:moveTo>
                  <a:lnTo>
                    <a:pt x="0" y="847814"/>
                  </a:lnTo>
                  <a:lnTo>
                    <a:pt x="138076" y="847814"/>
                  </a:lnTo>
                  <a:lnTo>
                    <a:pt x="170784" y="896328"/>
                  </a:lnTo>
                  <a:cubicBezTo>
                    <a:pt x="207599" y="933143"/>
                    <a:pt x="258458" y="955913"/>
                    <a:pt x="314636" y="955913"/>
                  </a:cubicBezTo>
                  <a:cubicBezTo>
                    <a:pt x="426991" y="955913"/>
                    <a:pt x="518073" y="864831"/>
                    <a:pt x="518073" y="752476"/>
                  </a:cubicBezTo>
                  <a:cubicBezTo>
                    <a:pt x="518073" y="640121"/>
                    <a:pt x="426991" y="549039"/>
                    <a:pt x="314636" y="549039"/>
                  </a:cubicBezTo>
                  <a:cubicBezTo>
                    <a:pt x="258458" y="549039"/>
                    <a:pt x="207599" y="571810"/>
                    <a:pt x="170784" y="608625"/>
                  </a:cubicBezTo>
                  <a:lnTo>
                    <a:pt x="138077" y="657136"/>
                  </a:lnTo>
                  <a:lnTo>
                    <a:pt x="0" y="657136"/>
                  </a:lnTo>
                  <a:lnTo>
                    <a:pt x="0" y="75248"/>
                  </a:lnTo>
                  <a:cubicBezTo>
                    <a:pt x="0" y="33690"/>
                    <a:pt x="33690" y="0"/>
                    <a:pt x="75248" y="0"/>
                  </a:cubicBezTo>
                  <a:lnTo>
                    <a:pt x="1429703" y="0"/>
                  </a:lnTo>
                  <a:cubicBezTo>
                    <a:pt x="1471261" y="0"/>
                    <a:pt x="1504951" y="33690"/>
                    <a:pt x="1504951" y="75248"/>
                  </a:cubicBezTo>
                  <a:cubicBezTo>
                    <a:pt x="1504951" y="526733"/>
                    <a:pt x="1504950" y="978218"/>
                    <a:pt x="1504950" y="1429703"/>
                  </a:cubicBezTo>
                  <a:cubicBezTo>
                    <a:pt x="1504950" y="1471261"/>
                    <a:pt x="1471260" y="1504951"/>
                    <a:pt x="1429702" y="1504951"/>
                  </a:cubicBezTo>
                  <a:lnTo>
                    <a:pt x="847814" y="1504951"/>
                  </a:lnTo>
                  <a:lnTo>
                    <a:pt x="847814" y="1379636"/>
                  </a:lnTo>
                  <a:lnTo>
                    <a:pt x="896328" y="1346927"/>
                  </a:lnTo>
                  <a:cubicBezTo>
                    <a:pt x="933143" y="1310112"/>
                    <a:pt x="955913" y="1259253"/>
                    <a:pt x="955913" y="1203076"/>
                  </a:cubicBezTo>
                  <a:cubicBezTo>
                    <a:pt x="955913" y="1090721"/>
                    <a:pt x="864831" y="999639"/>
                    <a:pt x="752476" y="999639"/>
                  </a:cubicBezTo>
                  <a:cubicBezTo>
                    <a:pt x="640121" y="999639"/>
                    <a:pt x="549039" y="1090721"/>
                    <a:pt x="549039" y="1203076"/>
                  </a:cubicBezTo>
                  <a:cubicBezTo>
                    <a:pt x="549039" y="1259253"/>
                    <a:pt x="571809" y="1310112"/>
                    <a:pt x="608624" y="1346927"/>
                  </a:cubicBezTo>
                  <a:lnTo>
                    <a:pt x="657136" y="1379635"/>
                  </a:lnTo>
                  <a:lnTo>
                    <a:pt x="657136" y="1504951"/>
                  </a:lnTo>
                  <a:lnTo>
                    <a:pt x="75248" y="1504950"/>
                  </a:lnTo>
                  <a:cubicBezTo>
                    <a:pt x="33690" y="1504950"/>
                    <a:pt x="0" y="1471260"/>
                    <a:pt x="0" y="1429702"/>
                  </a:cubicBezTo>
                  <a:close/>
                </a:path>
              </a:pathLst>
            </a:custGeom>
            <a:grpFill/>
            <a:ln>
              <a:solidFill>
                <a:srgbClr val="7FD4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7994356" y="1825211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37" name="타원 136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 rot="5400000">
              <a:off x="7083010" y="2762072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35" name="타원 134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</p:grpSp>
      <p:grpSp>
        <p:nvGrpSpPr>
          <p:cNvPr id="139" name="그룹 138"/>
          <p:cNvGrpSpPr/>
          <p:nvPr/>
        </p:nvGrpSpPr>
        <p:grpSpPr>
          <a:xfrm>
            <a:off x="4612446" y="4262429"/>
            <a:ext cx="1547090" cy="1566821"/>
            <a:chOff x="6667322" y="1276172"/>
            <a:chExt cx="2000607" cy="2026123"/>
          </a:xfrm>
          <a:solidFill>
            <a:srgbClr val="00AACF"/>
          </a:solidFill>
        </p:grpSpPr>
        <p:sp>
          <p:nvSpPr>
            <p:cNvPr id="140" name="자유형 139"/>
            <p:cNvSpPr/>
            <p:nvPr/>
          </p:nvSpPr>
          <p:spPr>
            <a:xfrm rot="5400000">
              <a:off x="6667322" y="1276172"/>
              <a:ext cx="1504951" cy="1504951"/>
            </a:xfrm>
            <a:custGeom>
              <a:avLst/>
              <a:gdLst>
                <a:gd name="connsiteX0" fmla="*/ 0 w 1504951"/>
                <a:gd name="connsiteY0" fmla="*/ 1429702 h 1504951"/>
                <a:gd name="connsiteX1" fmla="*/ 0 w 1504951"/>
                <a:gd name="connsiteY1" fmla="*/ 847814 h 1504951"/>
                <a:gd name="connsiteX2" fmla="*/ 138076 w 1504951"/>
                <a:gd name="connsiteY2" fmla="*/ 847814 h 1504951"/>
                <a:gd name="connsiteX3" fmla="*/ 170784 w 1504951"/>
                <a:gd name="connsiteY3" fmla="*/ 896328 h 1504951"/>
                <a:gd name="connsiteX4" fmla="*/ 314636 w 1504951"/>
                <a:gd name="connsiteY4" fmla="*/ 955913 h 1504951"/>
                <a:gd name="connsiteX5" fmla="*/ 518073 w 1504951"/>
                <a:gd name="connsiteY5" fmla="*/ 752476 h 1504951"/>
                <a:gd name="connsiteX6" fmla="*/ 314636 w 1504951"/>
                <a:gd name="connsiteY6" fmla="*/ 549039 h 1504951"/>
                <a:gd name="connsiteX7" fmla="*/ 170784 w 1504951"/>
                <a:gd name="connsiteY7" fmla="*/ 608625 h 1504951"/>
                <a:gd name="connsiteX8" fmla="*/ 138077 w 1504951"/>
                <a:gd name="connsiteY8" fmla="*/ 657136 h 1504951"/>
                <a:gd name="connsiteX9" fmla="*/ 0 w 1504951"/>
                <a:gd name="connsiteY9" fmla="*/ 657136 h 1504951"/>
                <a:gd name="connsiteX10" fmla="*/ 0 w 1504951"/>
                <a:gd name="connsiteY10" fmla="*/ 75248 h 1504951"/>
                <a:gd name="connsiteX11" fmla="*/ 75248 w 1504951"/>
                <a:gd name="connsiteY11" fmla="*/ 0 h 1504951"/>
                <a:gd name="connsiteX12" fmla="*/ 1429703 w 1504951"/>
                <a:gd name="connsiteY12" fmla="*/ 0 h 1504951"/>
                <a:gd name="connsiteX13" fmla="*/ 1504951 w 1504951"/>
                <a:gd name="connsiteY13" fmla="*/ 75248 h 1504951"/>
                <a:gd name="connsiteX14" fmla="*/ 1504950 w 1504951"/>
                <a:gd name="connsiteY14" fmla="*/ 1429703 h 1504951"/>
                <a:gd name="connsiteX15" fmla="*/ 1429702 w 1504951"/>
                <a:gd name="connsiteY15" fmla="*/ 1504951 h 1504951"/>
                <a:gd name="connsiteX16" fmla="*/ 847814 w 1504951"/>
                <a:gd name="connsiteY16" fmla="*/ 1504951 h 1504951"/>
                <a:gd name="connsiteX17" fmla="*/ 847814 w 1504951"/>
                <a:gd name="connsiteY17" fmla="*/ 1379636 h 1504951"/>
                <a:gd name="connsiteX18" fmla="*/ 896328 w 1504951"/>
                <a:gd name="connsiteY18" fmla="*/ 1346927 h 1504951"/>
                <a:gd name="connsiteX19" fmla="*/ 955913 w 1504951"/>
                <a:gd name="connsiteY19" fmla="*/ 1203076 h 1504951"/>
                <a:gd name="connsiteX20" fmla="*/ 752476 w 1504951"/>
                <a:gd name="connsiteY20" fmla="*/ 999639 h 1504951"/>
                <a:gd name="connsiteX21" fmla="*/ 549039 w 1504951"/>
                <a:gd name="connsiteY21" fmla="*/ 1203076 h 1504951"/>
                <a:gd name="connsiteX22" fmla="*/ 608624 w 1504951"/>
                <a:gd name="connsiteY22" fmla="*/ 1346927 h 1504951"/>
                <a:gd name="connsiteX23" fmla="*/ 657136 w 1504951"/>
                <a:gd name="connsiteY23" fmla="*/ 1379635 h 1504951"/>
                <a:gd name="connsiteX24" fmla="*/ 657136 w 1504951"/>
                <a:gd name="connsiteY24" fmla="*/ 1504951 h 1504951"/>
                <a:gd name="connsiteX25" fmla="*/ 75248 w 1504951"/>
                <a:gd name="connsiteY25" fmla="*/ 1504950 h 1504951"/>
                <a:gd name="connsiteX26" fmla="*/ 0 w 1504951"/>
                <a:gd name="connsiteY26" fmla="*/ 1429702 h 150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4951" h="1504951">
                  <a:moveTo>
                    <a:pt x="0" y="1429702"/>
                  </a:moveTo>
                  <a:lnTo>
                    <a:pt x="0" y="847814"/>
                  </a:lnTo>
                  <a:lnTo>
                    <a:pt x="138076" y="847814"/>
                  </a:lnTo>
                  <a:lnTo>
                    <a:pt x="170784" y="896328"/>
                  </a:lnTo>
                  <a:cubicBezTo>
                    <a:pt x="207599" y="933143"/>
                    <a:pt x="258458" y="955913"/>
                    <a:pt x="314636" y="955913"/>
                  </a:cubicBezTo>
                  <a:cubicBezTo>
                    <a:pt x="426991" y="955913"/>
                    <a:pt x="518073" y="864831"/>
                    <a:pt x="518073" y="752476"/>
                  </a:cubicBezTo>
                  <a:cubicBezTo>
                    <a:pt x="518073" y="640121"/>
                    <a:pt x="426991" y="549039"/>
                    <a:pt x="314636" y="549039"/>
                  </a:cubicBezTo>
                  <a:cubicBezTo>
                    <a:pt x="258458" y="549039"/>
                    <a:pt x="207599" y="571810"/>
                    <a:pt x="170784" y="608625"/>
                  </a:cubicBezTo>
                  <a:lnTo>
                    <a:pt x="138077" y="657136"/>
                  </a:lnTo>
                  <a:lnTo>
                    <a:pt x="0" y="657136"/>
                  </a:lnTo>
                  <a:lnTo>
                    <a:pt x="0" y="75248"/>
                  </a:lnTo>
                  <a:cubicBezTo>
                    <a:pt x="0" y="33690"/>
                    <a:pt x="33690" y="0"/>
                    <a:pt x="75248" y="0"/>
                  </a:cubicBezTo>
                  <a:lnTo>
                    <a:pt x="1429703" y="0"/>
                  </a:lnTo>
                  <a:cubicBezTo>
                    <a:pt x="1471261" y="0"/>
                    <a:pt x="1504951" y="33690"/>
                    <a:pt x="1504951" y="75248"/>
                  </a:cubicBezTo>
                  <a:cubicBezTo>
                    <a:pt x="1504951" y="526733"/>
                    <a:pt x="1504950" y="978218"/>
                    <a:pt x="1504950" y="1429703"/>
                  </a:cubicBezTo>
                  <a:cubicBezTo>
                    <a:pt x="1504950" y="1471261"/>
                    <a:pt x="1471260" y="1504951"/>
                    <a:pt x="1429702" y="1504951"/>
                  </a:cubicBezTo>
                  <a:lnTo>
                    <a:pt x="847814" y="1504951"/>
                  </a:lnTo>
                  <a:lnTo>
                    <a:pt x="847814" y="1379636"/>
                  </a:lnTo>
                  <a:lnTo>
                    <a:pt x="896328" y="1346927"/>
                  </a:lnTo>
                  <a:cubicBezTo>
                    <a:pt x="933143" y="1310112"/>
                    <a:pt x="955913" y="1259253"/>
                    <a:pt x="955913" y="1203076"/>
                  </a:cubicBezTo>
                  <a:cubicBezTo>
                    <a:pt x="955913" y="1090721"/>
                    <a:pt x="864831" y="999639"/>
                    <a:pt x="752476" y="999639"/>
                  </a:cubicBezTo>
                  <a:cubicBezTo>
                    <a:pt x="640121" y="999639"/>
                    <a:pt x="549039" y="1090721"/>
                    <a:pt x="549039" y="1203076"/>
                  </a:cubicBezTo>
                  <a:cubicBezTo>
                    <a:pt x="549039" y="1259253"/>
                    <a:pt x="571809" y="1310112"/>
                    <a:pt x="608624" y="1346927"/>
                  </a:cubicBezTo>
                  <a:lnTo>
                    <a:pt x="657136" y="1379635"/>
                  </a:lnTo>
                  <a:lnTo>
                    <a:pt x="657136" y="1504951"/>
                  </a:lnTo>
                  <a:lnTo>
                    <a:pt x="75248" y="1504950"/>
                  </a:lnTo>
                  <a:cubicBezTo>
                    <a:pt x="33690" y="1504950"/>
                    <a:pt x="0" y="1471260"/>
                    <a:pt x="0" y="14297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7994356" y="1825211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45" name="타원 144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5400000">
              <a:off x="7083010" y="2762072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43" name="타원 142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</p:grpSp>
      <p:grpSp>
        <p:nvGrpSpPr>
          <p:cNvPr id="147" name="그룹 146"/>
          <p:cNvGrpSpPr/>
          <p:nvPr/>
        </p:nvGrpSpPr>
        <p:grpSpPr>
          <a:xfrm>
            <a:off x="3452365" y="4256536"/>
            <a:ext cx="1547090" cy="1566821"/>
            <a:chOff x="6667322" y="1276172"/>
            <a:chExt cx="2000607" cy="2026123"/>
          </a:xfrm>
          <a:solidFill>
            <a:srgbClr val="7FD4E7"/>
          </a:solidFill>
        </p:grpSpPr>
        <p:sp>
          <p:nvSpPr>
            <p:cNvPr id="148" name="자유형 147"/>
            <p:cNvSpPr/>
            <p:nvPr/>
          </p:nvSpPr>
          <p:spPr>
            <a:xfrm rot="5400000">
              <a:off x="6667322" y="1276172"/>
              <a:ext cx="1504951" cy="1504951"/>
            </a:xfrm>
            <a:custGeom>
              <a:avLst/>
              <a:gdLst>
                <a:gd name="connsiteX0" fmla="*/ 0 w 1504951"/>
                <a:gd name="connsiteY0" fmla="*/ 1429702 h 1504951"/>
                <a:gd name="connsiteX1" fmla="*/ 0 w 1504951"/>
                <a:gd name="connsiteY1" fmla="*/ 847814 h 1504951"/>
                <a:gd name="connsiteX2" fmla="*/ 138076 w 1504951"/>
                <a:gd name="connsiteY2" fmla="*/ 847814 h 1504951"/>
                <a:gd name="connsiteX3" fmla="*/ 170784 w 1504951"/>
                <a:gd name="connsiteY3" fmla="*/ 896328 h 1504951"/>
                <a:gd name="connsiteX4" fmla="*/ 314636 w 1504951"/>
                <a:gd name="connsiteY4" fmla="*/ 955913 h 1504951"/>
                <a:gd name="connsiteX5" fmla="*/ 518073 w 1504951"/>
                <a:gd name="connsiteY5" fmla="*/ 752476 h 1504951"/>
                <a:gd name="connsiteX6" fmla="*/ 314636 w 1504951"/>
                <a:gd name="connsiteY6" fmla="*/ 549039 h 1504951"/>
                <a:gd name="connsiteX7" fmla="*/ 170784 w 1504951"/>
                <a:gd name="connsiteY7" fmla="*/ 608625 h 1504951"/>
                <a:gd name="connsiteX8" fmla="*/ 138077 w 1504951"/>
                <a:gd name="connsiteY8" fmla="*/ 657136 h 1504951"/>
                <a:gd name="connsiteX9" fmla="*/ 0 w 1504951"/>
                <a:gd name="connsiteY9" fmla="*/ 657136 h 1504951"/>
                <a:gd name="connsiteX10" fmla="*/ 0 w 1504951"/>
                <a:gd name="connsiteY10" fmla="*/ 75248 h 1504951"/>
                <a:gd name="connsiteX11" fmla="*/ 75248 w 1504951"/>
                <a:gd name="connsiteY11" fmla="*/ 0 h 1504951"/>
                <a:gd name="connsiteX12" fmla="*/ 1429703 w 1504951"/>
                <a:gd name="connsiteY12" fmla="*/ 0 h 1504951"/>
                <a:gd name="connsiteX13" fmla="*/ 1504951 w 1504951"/>
                <a:gd name="connsiteY13" fmla="*/ 75248 h 1504951"/>
                <a:gd name="connsiteX14" fmla="*/ 1504950 w 1504951"/>
                <a:gd name="connsiteY14" fmla="*/ 1429703 h 1504951"/>
                <a:gd name="connsiteX15" fmla="*/ 1429702 w 1504951"/>
                <a:gd name="connsiteY15" fmla="*/ 1504951 h 1504951"/>
                <a:gd name="connsiteX16" fmla="*/ 847814 w 1504951"/>
                <a:gd name="connsiteY16" fmla="*/ 1504951 h 1504951"/>
                <a:gd name="connsiteX17" fmla="*/ 847814 w 1504951"/>
                <a:gd name="connsiteY17" fmla="*/ 1379636 h 1504951"/>
                <a:gd name="connsiteX18" fmla="*/ 896328 w 1504951"/>
                <a:gd name="connsiteY18" fmla="*/ 1346927 h 1504951"/>
                <a:gd name="connsiteX19" fmla="*/ 955913 w 1504951"/>
                <a:gd name="connsiteY19" fmla="*/ 1203076 h 1504951"/>
                <a:gd name="connsiteX20" fmla="*/ 752476 w 1504951"/>
                <a:gd name="connsiteY20" fmla="*/ 999639 h 1504951"/>
                <a:gd name="connsiteX21" fmla="*/ 549039 w 1504951"/>
                <a:gd name="connsiteY21" fmla="*/ 1203076 h 1504951"/>
                <a:gd name="connsiteX22" fmla="*/ 608624 w 1504951"/>
                <a:gd name="connsiteY22" fmla="*/ 1346927 h 1504951"/>
                <a:gd name="connsiteX23" fmla="*/ 657136 w 1504951"/>
                <a:gd name="connsiteY23" fmla="*/ 1379635 h 1504951"/>
                <a:gd name="connsiteX24" fmla="*/ 657136 w 1504951"/>
                <a:gd name="connsiteY24" fmla="*/ 1504951 h 1504951"/>
                <a:gd name="connsiteX25" fmla="*/ 75248 w 1504951"/>
                <a:gd name="connsiteY25" fmla="*/ 1504950 h 1504951"/>
                <a:gd name="connsiteX26" fmla="*/ 0 w 1504951"/>
                <a:gd name="connsiteY26" fmla="*/ 1429702 h 150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4951" h="1504951">
                  <a:moveTo>
                    <a:pt x="0" y="1429702"/>
                  </a:moveTo>
                  <a:lnTo>
                    <a:pt x="0" y="847814"/>
                  </a:lnTo>
                  <a:lnTo>
                    <a:pt x="138076" y="847814"/>
                  </a:lnTo>
                  <a:lnTo>
                    <a:pt x="170784" y="896328"/>
                  </a:lnTo>
                  <a:cubicBezTo>
                    <a:pt x="207599" y="933143"/>
                    <a:pt x="258458" y="955913"/>
                    <a:pt x="314636" y="955913"/>
                  </a:cubicBezTo>
                  <a:cubicBezTo>
                    <a:pt x="426991" y="955913"/>
                    <a:pt x="518073" y="864831"/>
                    <a:pt x="518073" y="752476"/>
                  </a:cubicBezTo>
                  <a:cubicBezTo>
                    <a:pt x="518073" y="640121"/>
                    <a:pt x="426991" y="549039"/>
                    <a:pt x="314636" y="549039"/>
                  </a:cubicBezTo>
                  <a:cubicBezTo>
                    <a:pt x="258458" y="549039"/>
                    <a:pt x="207599" y="571810"/>
                    <a:pt x="170784" y="608625"/>
                  </a:cubicBezTo>
                  <a:lnTo>
                    <a:pt x="138077" y="657136"/>
                  </a:lnTo>
                  <a:lnTo>
                    <a:pt x="0" y="657136"/>
                  </a:lnTo>
                  <a:lnTo>
                    <a:pt x="0" y="75248"/>
                  </a:lnTo>
                  <a:cubicBezTo>
                    <a:pt x="0" y="33690"/>
                    <a:pt x="33690" y="0"/>
                    <a:pt x="75248" y="0"/>
                  </a:cubicBezTo>
                  <a:lnTo>
                    <a:pt x="1429703" y="0"/>
                  </a:lnTo>
                  <a:cubicBezTo>
                    <a:pt x="1471261" y="0"/>
                    <a:pt x="1504951" y="33690"/>
                    <a:pt x="1504951" y="75248"/>
                  </a:cubicBezTo>
                  <a:cubicBezTo>
                    <a:pt x="1504951" y="526733"/>
                    <a:pt x="1504950" y="978218"/>
                    <a:pt x="1504950" y="1429703"/>
                  </a:cubicBezTo>
                  <a:cubicBezTo>
                    <a:pt x="1504950" y="1471261"/>
                    <a:pt x="1471260" y="1504951"/>
                    <a:pt x="1429702" y="1504951"/>
                  </a:cubicBezTo>
                  <a:lnTo>
                    <a:pt x="847814" y="1504951"/>
                  </a:lnTo>
                  <a:lnTo>
                    <a:pt x="847814" y="1379636"/>
                  </a:lnTo>
                  <a:lnTo>
                    <a:pt x="896328" y="1346927"/>
                  </a:lnTo>
                  <a:cubicBezTo>
                    <a:pt x="933143" y="1310112"/>
                    <a:pt x="955913" y="1259253"/>
                    <a:pt x="955913" y="1203076"/>
                  </a:cubicBezTo>
                  <a:cubicBezTo>
                    <a:pt x="955913" y="1090721"/>
                    <a:pt x="864831" y="999639"/>
                    <a:pt x="752476" y="999639"/>
                  </a:cubicBezTo>
                  <a:cubicBezTo>
                    <a:pt x="640121" y="999639"/>
                    <a:pt x="549039" y="1090721"/>
                    <a:pt x="549039" y="1203076"/>
                  </a:cubicBezTo>
                  <a:cubicBezTo>
                    <a:pt x="549039" y="1259253"/>
                    <a:pt x="571809" y="1310112"/>
                    <a:pt x="608624" y="1346927"/>
                  </a:cubicBezTo>
                  <a:lnTo>
                    <a:pt x="657136" y="1379635"/>
                  </a:lnTo>
                  <a:lnTo>
                    <a:pt x="657136" y="1504951"/>
                  </a:lnTo>
                  <a:lnTo>
                    <a:pt x="75248" y="1504950"/>
                  </a:lnTo>
                  <a:cubicBezTo>
                    <a:pt x="33690" y="1504950"/>
                    <a:pt x="0" y="1471260"/>
                    <a:pt x="0" y="1429702"/>
                  </a:cubicBezTo>
                  <a:close/>
                </a:path>
              </a:pathLst>
            </a:custGeom>
            <a:grpFill/>
            <a:ln>
              <a:solidFill>
                <a:srgbClr val="7FD4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7994356" y="1825211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5400000">
              <a:off x="7083010" y="2762072"/>
              <a:ext cx="673573" cy="406873"/>
              <a:chOff x="7994356" y="1825211"/>
              <a:chExt cx="673573" cy="406873"/>
            </a:xfrm>
            <a:grpFill/>
          </p:grpSpPr>
          <p:sp>
            <p:nvSpPr>
              <p:cNvPr id="151" name="타원 150"/>
              <p:cNvSpPr/>
              <p:nvPr/>
            </p:nvSpPr>
            <p:spPr>
              <a:xfrm rot="5400000">
                <a:off x="8261056" y="1825211"/>
                <a:ext cx="406873" cy="406873"/>
              </a:xfrm>
              <a:prstGeom prst="ellipse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994356" y="1933308"/>
                <a:ext cx="533400" cy="190678"/>
              </a:xfrm>
              <a:prstGeom prst="rect">
                <a:avLst/>
              </a:prstGeom>
              <a:grpFill/>
              <a:ln>
                <a:solidFill>
                  <a:srgbClr val="7FD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7565396" y="261028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84291" y="261028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377639" y="377260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196534" y="377260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04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228028" y="4954629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05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046923" y="4954629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06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599047" y="227833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목표 사용자의 프로파일 설정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417942" y="3507982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베타 테스트 및 소셜 프로모션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488907" y="4681113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정기적 업데이트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306263" y="231774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출시 전 지인의 피드백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147981" y="350798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고객센터 및 모니터링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451067" y="463098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활발한 </a:t>
            </a:r>
            <a:r>
              <a:rPr lang="en-US" altLang="ko-KR" sz="1800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</a:t>
            </a:r>
          </a:p>
        </p:txBody>
      </p:sp>
    </p:spTree>
    <p:extLst>
      <p:ext uri="{BB962C8B-B14F-4D97-AF65-F5344CB8AC3E}">
        <p14:creationId xmlns:p14="http://schemas.microsoft.com/office/powerpoint/2010/main" val="233604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22195" y="-1164592"/>
            <a:ext cx="4943475" cy="2867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11209" y="2817050"/>
            <a:ext cx="2381250" cy="152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 rot="2540287">
            <a:off x="7426830" y="873032"/>
            <a:ext cx="2269575" cy="2269575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 rot="2540287">
            <a:off x="9660714" y="-701300"/>
            <a:ext cx="2552699" cy="255269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rot="2540287">
            <a:off x="5901971" y="-1383464"/>
            <a:ext cx="1881137" cy="1881137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 rot="2540287">
            <a:off x="8467743" y="-557744"/>
            <a:ext cx="911775" cy="911775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 rot="2540287">
            <a:off x="8734706" y="3361935"/>
            <a:ext cx="1700188" cy="1700188"/>
          </a:xfrm>
          <a:prstGeom prst="roundRect">
            <a:avLst>
              <a:gd name="adj" fmla="val 11708"/>
            </a:avLst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 rot="2540287">
            <a:off x="11651847" y="1528038"/>
            <a:ext cx="1700188" cy="170018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 rot="2540287">
            <a:off x="10747823" y="2956798"/>
            <a:ext cx="1367039" cy="136703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 rot="2540287">
            <a:off x="6906617" y="767534"/>
            <a:ext cx="1383171" cy="1383171"/>
          </a:xfrm>
          <a:prstGeom prst="roundRect">
            <a:avLst>
              <a:gd name="adj" fmla="val 11708"/>
            </a:avLst>
          </a:prstGeom>
          <a:solidFill>
            <a:srgbClr val="00AACF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 rot="2540287">
            <a:off x="5679604" y="376620"/>
            <a:ext cx="539509" cy="53950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 rot="2540287">
            <a:off x="-1997483" y="3645613"/>
            <a:ext cx="2685419" cy="268541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rot="2540287">
            <a:off x="1063131" y="5127578"/>
            <a:ext cx="357849" cy="35784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540287">
            <a:off x="9850017" y="2249517"/>
            <a:ext cx="1060410" cy="1060410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 rot="2540287">
            <a:off x="9776229" y="4115992"/>
            <a:ext cx="1010794" cy="1010794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77524" y="2323273"/>
            <a:ext cx="3978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86461" y="3410308"/>
            <a:ext cx="478087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8347" y="3654173"/>
            <a:ext cx="32496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이상으로 발표를 마치겠습니다</a:t>
            </a:r>
          </a:p>
        </p:txBody>
      </p:sp>
      <p:sp>
        <p:nvSpPr>
          <p:cNvPr id="21" name="모서리가 둥근 직사각형 20"/>
          <p:cNvSpPr/>
          <p:nvPr/>
        </p:nvSpPr>
        <p:spPr>
          <a:xfrm rot="2540287">
            <a:off x="11994904" y="4118352"/>
            <a:ext cx="539509" cy="539509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6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 및 담당업무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99384" y="1853504"/>
            <a:ext cx="2482160" cy="1823628"/>
          </a:xfrm>
          <a:prstGeom prst="roundRect">
            <a:avLst/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9384" y="3779536"/>
            <a:ext cx="2482160" cy="1823628"/>
          </a:xfrm>
          <a:prstGeom prst="roundRect">
            <a:avLst/>
          </a:prstGeom>
          <a:solidFill>
            <a:srgbClr val="7FD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86657" y="1853504"/>
            <a:ext cx="2482160" cy="1823628"/>
          </a:xfrm>
          <a:prstGeom prst="roundRect">
            <a:avLst/>
          </a:prstGeom>
          <a:solidFill>
            <a:srgbClr val="7FD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86657" y="3779536"/>
            <a:ext cx="2482160" cy="1823628"/>
          </a:xfrm>
          <a:prstGeom prst="roundRect">
            <a:avLst/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340" y="2527656"/>
            <a:ext cx="189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 &amp; Server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27339" y="2527656"/>
            <a:ext cx="826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Web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6382" y="4437479"/>
            <a:ext cx="124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Arduino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9109" y="4437479"/>
            <a:ext cx="124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/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Android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57334" y="206305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이혁주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57334" y="2452485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NodeJS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MySql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구성 및 연동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57334" y="42176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김유림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박석훈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57334" y="4607130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밴드형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Arduino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이용하여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심장 박동수 측정하는 기기 구성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135" y="19205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강석주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최지혜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135" y="2309982"/>
            <a:ext cx="238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HTML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CSS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웹페이지 구성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5135" y="420582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김태욱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이지현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5135" y="4500254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AndoidStudio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이용한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어플리케이션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8B0914-648A-4DE8-A0D4-0111B2285CE1}"/>
              </a:ext>
            </a:extLst>
          </p:cNvPr>
          <p:cNvSpPr txBox="1"/>
          <p:nvPr/>
        </p:nvSpPr>
        <p:spPr>
          <a:xfrm>
            <a:off x="657749" y="306214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이지현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AB3CF6-7468-490C-80F3-B3B8D381C3D5}"/>
              </a:ext>
            </a:extLst>
          </p:cNvPr>
          <p:cNvSpPr txBox="1"/>
          <p:nvPr/>
        </p:nvSpPr>
        <p:spPr>
          <a:xfrm>
            <a:off x="647010" y="3372097"/>
            <a:ext cx="27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Adobe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Illustrator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UI/UX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디자인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17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4A3FE95-CA22-4A19-89BB-1427BCD2CA18}"/>
              </a:ext>
            </a:extLst>
          </p:cNvPr>
          <p:cNvGrpSpPr/>
          <p:nvPr/>
        </p:nvGrpSpPr>
        <p:grpSpPr>
          <a:xfrm>
            <a:off x="3742373" y="883506"/>
            <a:ext cx="4343073" cy="3046834"/>
            <a:chOff x="3694873" y="1188024"/>
            <a:chExt cx="4343073" cy="30468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33EC61-F610-4081-8FCA-94B8E93EB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4" b="97015" l="4800" r="99200">
                          <a14:foregroundMark x1="20000" y1="47015" x2="40000" y2="38806"/>
                          <a14:foregroundMark x1="23200" y1="53731" x2="28000" y2="62687"/>
                          <a14:foregroundMark x1="47200" y1="44030" x2="56000" y2="57463"/>
                          <a14:foregroundMark x1="73600" y1="61940" x2="82400" y2="56716"/>
                          <a14:foregroundMark x1="69600" y1="37313" x2="80800" y2="44776"/>
                          <a14:foregroundMark x1="74400" y1="20896" x2="71200" y2="19403"/>
                          <a14:foregroundMark x1="31200" y1="22388" x2="31200" y2="15672"/>
                          <a14:foregroundMark x1="52000" y1="74627" x2="52800" y2="820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178" y="1188024"/>
              <a:ext cx="2090462" cy="224097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86AABDB-993F-4167-8B09-07ADA0F97A73}"/>
                </a:ext>
              </a:extLst>
            </p:cNvPr>
            <p:cNvSpPr/>
            <p:nvPr/>
          </p:nvSpPr>
          <p:spPr>
            <a:xfrm>
              <a:off x="4180113" y="3253839"/>
              <a:ext cx="3372592" cy="981019"/>
            </a:xfrm>
            <a:prstGeom prst="ellipse">
              <a:avLst/>
            </a:prstGeom>
            <a:solidFill>
              <a:srgbClr val="5B9BD5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94873" y="3429000"/>
              <a:ext cx="43430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400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sz="4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해야</a:t>
              </a:r>
              <a:r>
                <a:rPr lang="en-US" altLang="ko-KR" sz="4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GYM</a:t>
              </a:r>
              <a:endParaRPr lang="ko-KR" altLang="en-US" sz="4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개발아이템 소개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171365-F46E-4C83-93CF-3D937AE17582}"/>
              </a:ext>
            </a:extLst>
          </p:cNvPr>
          <p:cNvGrpSpPr/>
          <p:nvPr/>
        </p:nvGrpSpPr>
        <p:grpSpPr>
          <a:xfrm>
            <a:off x="1923801" y="4107245"/>
            <a:ext cx="7980218" cy="1867249"/>
            <a:chOff x="1923802" y="3703488"/>
            <a:chExt cx="7980218" cy="1435277"/>
          </a:xfrm>
        </p:grpSpPr>
        <p:sp>
          <p:nvSpPr>
            <p:cNvPr id="67" name="사각형: 둥근 모서리 66"/>
            <p:cNvSpPr/>
            <p:nvPr/>
          </p:nvSpPr>
          <p:spPr>
            <a:xfrm>
              <a:off x="1923802" y="3703488"/>
              <a:ext cx="7980218" cy="1435277"/>
            </a:xfrm>
            <a:prstGeom prst="roundRect">
              <a:avLst/>
            </a:prstGeom>
            <a:solidFill>
              <a:srgbClr val="DAEF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70885" y="3774236"/>
              <a:ext cx="6650232" cy="132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b="1" kern="0" spc="0" dirty="0">
                  <a:solidFill>
                    <a:srgbClr val="000000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심박수 측정 기기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로 자신에게 알맞는 운동을 추천해주고</a:t>
              </a:r>
              <a:endParaRPr lang="en-US" altLang="ko-KR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b="1" kern="0" spc="0" dirty="0">
                  <a:solidFill>
                    <a:srgbClr val="000000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위치서비스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기반으로 </a:t>
              </a:r>
              <a:endParaRPr lang="en-US" altLang="ko-KR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주변에 같이 운동할 사람들을 찾아주는 </a:t>
              </a:r>
              <a:r>
                <a:rPr lang="ko-KR" altLang="en-US" sz="2000" kern="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애플리케이션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4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개발아이템 소개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배경 및 필요성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0280" y="3383438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한국 성인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 중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명은 운동 부족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운동부족은 각종 만성질병의 원인이 됨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38068" y="3383437"/>
            <a:ext cx="355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음주나 흡연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불규칙한 생활습관들이 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불러오는 각종 성인병들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496863" y="3383437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생활하면서 발생하는 스트레스를 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건전하게 해소해야 할 필요가 있음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A8A68A-C69A-4B0B-9B70-48678DEA4837}"/>
              </a:ext>
            </a:extLst>
          </p:cNvPr>
          <p:cNvGrpSpPr/>
          <p:nvPr/>
        </p:nvGrpSpPr>
        <p:grpSpPr>
          <a:xfrm>
            <a:off x="4457714" y="4710918"/>
            <a:ext cx="3387096" cy="1888196"/>
            <a:chOff x="4402450" y="4749497"/>
            <a:chExt cx="3387096" cy="188819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F684278-7FD9-4534-B495-5480C1424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451" y="4749497"/>
              <a:ext cx="3387095" cy="1847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184CC2E-E311-484D-A0DF-6FA452373956}"/>
                </a:ext>
              </a:extLst>
            </p:cNvPr>
            <p:cNvGrpSpPr/>
            <p:nvPr/>
          </p:nvGrpSpPr>
          <p:grpSpPr>
            <a:xfrm>
              <a:off x="4402450" y="6174926"/>
              <a:ext cx="3387095" cy="462767"/>
              <a:chOff x="4402451" y="6120049"/>
              <a:chExt cx="3387095" cy="462767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65B9E29-8D6E-4331-9FE1-2435299C56F8}"/>
                  </a:ext>
                </a:extLst>
              </p:cNvPr>
              <p:cNvSpPr/>
              <p:nvPr/>
            </p:nvSpPr>
            <p:spPr>
              <a:xfrm>
                <a:off x="4402451" y="6120049"/>
                <a:ext cx="3387095" cy="430909"/>
              </a:xfrm>
              <a:prstGeom prst="rect">
                <a:avLst/>
              </a:prstGeom>
              <a:solidFill>
                <a:srgbClr val="00AAC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CCECD4-018C-42E9-BDFE-E7784B36797D}"/>
                  </a:ext>
                </a:extLst>
              </p:cNvPr>
              <p:cNvSpPr txBox="1"/>
              <p:nvPr/>
            </p:nvSpPr>
            <p:spPr>
              <a:xfrm>
                <a:off x="4514469" y="6121151"/>
                <a:ext cx="3163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400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이 모든 것을 해결해주는 </a:t>
                </a:r>
                <a:r>
                  <a:rPr kumimoji="0" lang="ko-KR" altLang="en-US" sz="2400" b="1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운동</a:t>
                </a:r>
                <a:endParaRPr lang="ko-KR" altLang="en-US" sz="2800" b="1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65D3F4-303B-45C7-B480-0A390E0D7BA1}"/>
              </a:ext>
            </a:extLst>
          </p:cNvPr>
          <p:cNvGrpSpPr/>
          <p:nvPr/>
        </p:nvGrpSpPr>
        <p:grpSpPr>
          <a:xfrm>
            <a:off x="492198" y="1078312"/>
            <a:ext cx="3508427" cy="2073085"/>
            <a:chOff x="422476" y="2050742"/>
            <a:chExt cx="3508427" cy="207308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B39C236-E8B8-4483-8220-16F070D6D282}"/>
                </a:ext>
              </a:extLst>
            </p:cNvPr>
            <p:cNvSpPr/>
            <p:nvPr/>
          </p:nvSpPr>
          <p:spPr>
            <a:xfrm>
              <a:off x="422476" y="2050742"/>
              <a:ext cx="3508427" cy="2073085"/>
            </a:xfrm>
            <a:prstGeom prst="roundRect">
              <a:avLst/>
            </a:prstGeom>
            <a:solidFill>
              <a:srgbClr val="DAEF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9274" y="3686085"/>
              <a:ext cx="20313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400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800" dirty="0">
                  <a:ln>
                    <a:solidFill>
                      <a:prstClr val="black">
                        <a:lumMod val="75000"/>
                        <a:lumOff val="25000"/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현대인의 </a:t>
              </a:r>
              <a:r>
                <a:rPr lang="ko-KR" altLang="en-US" sz="2000" dirty="0">
                  <a:ln>
                    <a:solidFill>
                      <a:prstClr val="black">
                        <a:lumMod val="75000"/>
                        <a:lumOff val="25000"/>
                        <a:alpha val="15000"/>
                      </a:prstClr>
                    </a:solidFill>
                  </a:ln>
                  <a:solidFill>
                    <a:srgbClr val="FF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운동 부족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BAC1990-46CB-43D2-A2D1-4890C1D36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16" b="95573" l="6719" r="9359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03" y="2160762"/>
              <a:ext cx="1386674" cy="1664008"/>
            </a:xfrm>
            <a:prstGeom prst="rect">
              <a:avLst/>
            </a:prstGeom>
            <a:ln>
              <a:noFill/>
            </a:ln>
            <a:scene3d>
              <a:camera prst="orthographicFront">
                <a:rot lat="21599973" lon="10799977" rev="46"/>
              </a:camera>
              <a:lightRig rig="threePt" dir="t"/>
            </a:scene3d>
          </p:spPr>
        </p:pic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07844558-3543-4A96-92F5-42C3DB5A77B6}"/>
                </a:ext>
              </a:extLst>
            </p:cNvPr>
            <p:cNvSpPr/>
            <p:nvPr/>
          </p:nvSpPr>
          <p:spPr>
            <a:xfrm>
              <a:off x="2633390" y="2215616"/>
              <a:ext cx="534177" cy="147345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547024-A4D0-4C93-9A4D-D5A7C628A51F}"/>
              </a:ext>
            </a:extLst>
          </p:cNvPr>
          <p:cNvGrpSpPr/>
          <p:nvPr/>
        </p:nvGrpSpPr>
        <p:grpSpPr>
          <a:xfrm>
            <a:off x="4360143" y="1070688"/>
            <a:ext cx="3582239" cy="2088332"/>
            <a:chOff x="4351718" y="1519219"/>
            <a:chExt cx="3582239" cy="208833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77495F1-21B0-4216-B3EC-51BA33240FED}"/>
                </a:ext>
              </a:extLst>
            </p:cNvPr>
            <p:cNvGrpSpPr/>
            <p:nvPr/>
          </p:nvGrpSpPr>
          <p:grpSpPr>
            <a:xfrm>
              <a:off x="4351718" y="1534466"/>
              <a:ext cx="3582239" cy="2073085"/>
              <a:chOff x="422476" y="2050742"/>
              <a:chExt cx="3582239" cy="2073085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DDD142AD-1A0A-4E45-802A-953B2A8ADD09}"/>
                  </a:ext>
                </a:extLst>
              </p:cNvPr>
              <p:cNvSpPr/>
              <p:nvPr/>
            </p:nvSpPr>
            <p:spPr>
              <a:xfrm>
                <a:off x="422476" y="2050742"/>
                <a:ext cx="3508427" cy="2073085"/>
              </a:xfrm>
              <a:prstGeom prst="roundRect">
                <a:avLst/>
              </a:prstGeom>
              <a:solidFill>
                <a:srgbClr val="DA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AB3EAF-C317-41DA-A4DA-8B912C47CD7E}"/>
                  </a:ext>
                </a:extLst>
              </p:cNvPr>
              <p:cNvSpPr txBox="1"/>
              <p:nvPr/>
            </p:nvSpPr>
            <p:spPr>
              <a:xfrm>
                <a:off x="510267" y="3705268"/>
                <a:ext cx="349444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400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고혈압</a:t>
                </a:r>
                <a:r>
                  <a:rPr lang="en-US" altLang="ko-KR" sz="1800" dirty="0">
                    <a:ln>
                      <a:solidFill>
                        <a:prstClr val="black">
                          <a:lumMod val="75000"/>
                          <a:lumOff val="25000"/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</a:t>
                </a:r>
                <a:r>
                  <a:rPr lang="ko-KR" alt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당뇨병</a:t>
                </a:r>
                <a:r>
                  <a:rPr lang="en-US" altLang="ko-KR" sz="1800" dirty="0">
                    <a:ln>
                      <a:solidFill>
                        <a:prstClr val="black">
                          <a:lumMod val="75000"/>
                          <a:lumOff val="25000"/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ko-KR" alt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등의 각종 </a:t>
                </a:r>
                <a:r>
                  <a:rPr lang="ko-KR" alt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5000"/>
                        </a:prstClr>
                      </a:solidFill>
                    </a:ln>
                    <a:solidFill>
                      <a:srgbClr val="FF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성인병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500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018487-41E8-4EC7-B293-CB204BAC0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718" y="1519219"/>
              <a:ext cx="3514239" cy="1631599"/>
            </a:xfrm>
            <a:prstGeom prst="roundRect">
              <a:avLst/>
            </a:prstGeom>
            <a:ln>
              <a:solidFill>
                <a:srgbClr val="DAEFF8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19C9F8-87D4-4FDF-A470-60B07E27778B}"/>
              </a:ext>
            </a:extLst>
          </p:cNvPr>
          <p:cNvGrpSpPr/>
          <p:nvPr/>
        </p:nvGrpSpPr>
        <p:grpSpPr>
          <a:xfrm>
            <a:off x="8383484" y="912321"/>
            <a:ext cx="3508427" cy="2216029"/>
            <a:chOff x="8294103" y="1342295"/>
            <a:chExt cx="3508427" cy="221602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630B232-1E56-4FC9-B7F0-679DFC88FFEF}"/>
                </a:ext>
              </a:extLst>
            </p:cNvPr>
            <p:cNvGrpSpPr/>
            <p:nvPr/>
          </p:nvGrpSpPr>
          <p:grpSpPr>
            <a:xfrm>
              <a:off x="8294103" y="1342295"/>
              <a:ext cx="3508427" cy="2216029"/>
              <a:chOff x="8294103" y="1342295"/>
              <a:chExt cx="3508427" cy="2216029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811F3168-99A5-4EF0-9500-A5C84A2F1BA7}"/>
                  </a:ext>
                </a:extLst>
              </p:cNvPr>
              <p:cNvGrpSpPr/>
              <p:nvPr/>
            </p:nvGrpSpPr>
            <p:grpSpPr>
              <a:xfrm>
                <a:off x="8294103" y="1485239"/>
                <a:ext cx="3508427" cy="2073085"/>
                <a:chOff x="422476" y="2050742"/>
                <a:chExt cx="3508427" cy="2073085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EEE966E9-5DF2-46AC-9B35-7D61F9757DA6}"/>
                    </a:ext>
                  </a:extLst>
                </p:cNvPr>
                <p:cNvSpPr/>
                <p:nvPr/>
              </p:nvSpPr>
              <p:spPr>
                <a:xfrm>
                  <a:off x="422476" y="2050742"/>
                  <a:ext cx="3508427" cy="2073085"/>
                </a:xfrm>
                <a:prstGeom prst="roundRect">
                  <a:avLst/>
                </a:prstGeom>
                <a:solidFill>
                  <a:srgbClr val="DAEF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963EB9B-E5AC-4B6D-AFB2-0CAF7EE7EBF1}"/>
                    </a:ext>
                  </a:extLst>
                </p:cNvPr>
                <p:cNvSpPr txBox="1"/>
                <p:nvPr/>
              </p:nvSpPr>
              <p:spPr>
                <a:xfrm>
                  <a:off x="574393" y="3716321"/>
                  <a:ext cx="322327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400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defRPr>
                  </a:lvl1pPr>
                </a:lstStyle>
                <a:p>
                  <a:pPr algn="ctr"/>
                  <a:endParaRPr lang="ko-KR" altLang="en-US" sz="1800" b="1" dirty="0">
                    <a:solidFill>
                      <a:schemeClr val="tx2"/>
                    </a:solidFill>
                  </a:endParaRPr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A3B35C0-CF3F-4079-9925-EF0F734A7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848" b="95202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232" y="1342295"/>
                <a:ext cx="3227649" cy="1851969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279426-3EA4-478C-B805-4EBF65DEE314}"/>
                </a:ext>
              </a:extLst>
            </p:cNvPr>
            <p:cNvSpPr txBox="1"/>
            <p:nvPr/>
          </p:nvSpPr>
          <p:spPr>
            <a:xfrm>
              <a:off x="8522730" y="3112644"/>
              <a:ext cx="30926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일상에서 받는 정신적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500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스트레스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45B2C66-B682-4CB2-A147-6026F90CDF4E}"/>
              </a:ext>
            </a:extLst>
          </p:cNvPr>
          <p:cNvCxnSpPr>
            <a:cxnSpLocks/>
          </p:cNvCxnSpPr>
          <p:nvPr/>
        </p:nvCxnSpPr>
        <p:spPr>
          <a:xfrm flipH="1">
            <a:off x="8544613" y="4159135"/>
            <a:ext cx="2066307" cy="51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FBCF69-DFB4-455B-A4F3-6F39310974B4}"/>
              </a:ext>
            </a:extLst>
          </p:cNvPr>
          <p:cNvCxnSpPr>
            <a:cxnSpLocks/>
          </p:cNvCxnSpPr>
          <p:nvPr/>
        </p:nvCxnSpPr>
        <p:spPr>
          <a:xfrm flipH="1">
            <a:off x="6149472" y="4029768"/>
            <a:ext cx="3581" cy="58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5DF44F1-5F6D-466B-BE46-5912BD564139}"/>
              </a:ext>
            </a:extLst>
          </p:cNvPr>
          <p:cNvCxnSpPr>
            <a:cxnSpLocks/>
          </p:cNvCxnSpPr>
          <p:nvPr/>
        </p:nvCxnSpPr>
        <p:spPr>
          <a:xfrm>
            <a:off x="1772234" y="4159135"/>
            <a:ext cx="2066307" cy="51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7A580B61-9253-42E6-A211-B2220B992D4E}"/>
              </a:ext>
            </a:extLst>
          </p:cNvPr>
          <p:cNvGraphicFramePr/>
          <p:nvPr/>
        </p:nvGraphicFramePr>
        <p:xfrm>
          <a:off x="308757" y="646113"/>
          <a:ext cx="11352811" cy="569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개발아이템 소개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145129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개발아이템 소개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배경 및 필요성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95192" y="2685094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하지만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방법을 모른 채 혼자서 하는 운동은 쉽게 포기하게 되는 등 동기부여가 약하다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…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46660" y="3229205"/>
            <a:ext cx="813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그래서 생각해낸 것이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심박수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측정해주는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웨어러블 기기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그것과 연동되는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운동 추천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및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커뮤니티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기능을 갖춘 애플리케이션입니다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CECD4-018C-42E9-BDFE-E7784B36797D}"/>
              </a:ext>
            </a:extLst>
          </p:cNvPr>
          <p:cNvSpPr txBox="1"/>
          <p:nvPr/>
        </p:nvSpPr>
        <p:spPr>
          <a:xfrm>
            <a:off x="4831826" y="6247076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1800" dirty="0" err="1"/>
              <a:t>이를해결</a:t>
            </a:r>
            <a:r>
              <a:rPr lang="ko-KR" altLang="en-US" sz="1800" dirty="0"/>
              <a:t> 해주는 운동</a:t>
            </a:r>
            <a:r>
              <a:rPr lang="en-US" altLang="ko-KR" sz="1800" dirty="0"/>
              <a:t>(</a:t>
            </a:r>
            <a:r>
              <a:rPr lang="ko-KR" altLang="en-US" sz="1800" dirty="0"/>
              <a:t>강조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E4369E-511D-4A02-966B-AC5702A40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02" y="798174"/>
            <a:ext cx="3713898" cy="1829901"/>
          </a:xfrm>
          <a:prstGeom prst="round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145325-B047-4458-99FD-4E75603FD3F7}"/>
              </a:ext>
            </a:extLst>
          </p:cNvPr>
          <p:cNvGrpSpPr/>
          <p:nvPr/>
        </p:nvGrpSpPr>
        <p:grpSpPr>
          <a:xfrm>
            <a:off x="290350" y="4337996"/>
            <a:ext cx="11443402" cy="1692000"/>
            <a:chOff x="549566" y="4575087"/>
            <a:chExt cx="11443402" cy="1692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0ABB9E-5847-4C5B-A55E-2E44CC9CEE9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66" y="4575087"/>
              <a:ext cx="3240000" cy="1692000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9AF309D-8BF9-4022-80B3-3061A936768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297" y="4575087"/>
              <a:ext cx="3240000" cy="1692000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C184BBC-4141-4422-A556-DE88AC06DF3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968" y="4575087"/>
              <a:ext cx="3240000" cy="1692000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</p:pic>
        <p:sp>
          <p:nvSpPr>
            <p:cNvPr id="15" name="더하기 기호 14">
              <a:extLst>
                <a:ext uri="{FF2B5EF4-FFF2-40B4-BE49-F238E27FC236}">
                  <a16:creationId xmlns:a16="http://schemas.microsoft.com/office/drawing/2014/main" id="{83A860E3-2881-40E3-B767-177638E1940B}"/>
                </a:ext>
              </a:extLst>
            </p:cNvPr>
            <p:cNvSpPr/>
            <p:nvPr/>
          </p:nvSpPr>
          <p:spPr>
            <a:xfrm>
              <a:off x="3938914" y="5108502"/>
              <a:ext cx="566035" cy="625171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6" name="같음 기호 15">
              <a:extLst>
                <a:ext uri="{FF2B5EF4-FFF2-40B4-BE49-F238E27FC236}">
                  <a16:creationId xmlns:a16="http://schemas.microsoft.com/office/drawing/2014/main" id="{556BA45E-17E1-4D81-B9D8-013711CC59B2}"/>
                </a:ext>
              </a:extLst>
            </p:cNvPr>
            <p:cNvSpPr/>
            <p:nvPr/>
          </p:nvSpPr>
          <p:spPr>
            <a:xfrm>
              <a:off x="8043645" y="5196651"/>
              <a:ext cx="559977" cy="44887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7629CF-55E5-48E0-AFD0-B29B4B27AED3}"/>
              </a:ext>
            </a:extLst>
          </p:cNvPr>
          <p:cNvGrpSpPr/>
          <p:nvPr/>
        </p:nvGrpSpPr>
        <p:grpSpPr>
          <a:xfrm>
            <a:off x="257381" y="6267166"/>
            <a:ext cx="11509340" cy="369332"/>
            <a:chOff x="260693" y="6267166"/>
            <a:chExt cx="11509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088654-BFBD-43FC-B152-0E7E376C38D9}"/>
                </a:ext>
              </a:extLst>
            </p:cNvPr>
            <p:cNvSpPr txBox="1"/>
            <p:nvPr/>
          </p:nvSpPr>
          <p:spPr>
            <a:xfrm>
              <a:off x="260693" y="6267166"/>
              <a:ext cx="33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15000"/>
                      </a:scheme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운동에 도움을 주는 웨어러블 기기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F2D369-105E-42F7-A8CD-2FB39AE152F0}"/>
                </a:ext>
              </a:extLst>
            </p:cNvPr>
            <p:cNvSpPr txBox="1"/>
            <p:nvPr/>
          </p:nvSpPr>
          <p:spPr>
            <a:xfrm>
              <a:off x="4574230" y="6267166"/>
              <a:ext cx="30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15000"/>
                      </a:scheme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운동 커뮤니티를 통한 동기부여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CA16E6-2E66-4D13-A99D-88DCF471D4CD}"/>
                </a:ext>
              </a:extLst>
            </p:cNvPr>
            <p:cNvSpPr txBox="1"/>
            <p:nvPr/>
          </p:nvSpPr>
          <p:spPr>
            <a:xfrm>
              <a:off x="8541824" y="6267166"/>
              <a:ext cx="322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15000"/>
                      </a:scheme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성공적인 운동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30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개발아이템 소개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개발환경 및 개발기술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99384" y="1853504"/>
            <a:ext cx="2482160" cy="1823628"/>
          </a:xfrm>
          <a:prstGeom prst="round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9384" y="3779536"/>
            <a:ext cx="2482160" cy="1823628"/>
          </a:xfrm>
          <a:prstGeom prst="roundRect">
            <a:avLst/>
          </a:prstGeom>
          <a:solidFill>
            <a:schemeClr val="bg1"/>
          </a:solidFill>
          <a:ln>
            <a:solidFill>
              <a:srgbClr val="7FD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86657" y="1853504"/>
            <a:ext cx="2482160" cy="1823628"/>
          </a:xfrm>
          <a:prstGeom prst="roundRect">
            <a:avLst/>
          </a:prstGeom>
          <a:solidFill>
            <a:schemeClr val="bg1"/>
          </a:solidFill>
          <a:ln>
            <a:solidFill>
              <a:srgbClr val="00A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86657" y="3779536"/>
            <a:ext cx="2482160" cy="1823628"/>
          </a:xfrm>
          <a:prstGeom prst="roundRect">
            <a:avLst/>
          </a:prstGeom>
          <a:solidFill>
            <a:schemeClr val="bg1"/>
          </a:solidFill>
          <a:ln>
            <a:solidFill>
              <a:srgbClr val="0064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47527" y="2063054"/>
            <a:ext cx="281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 구축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5238" y="2475568"/>
            <a:ext cx="237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JSP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13468" y="4217699"/>
            <a:ext cx="248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 디자인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13468" y="4607130"/>
            <a:ext cx="24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Adobe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일러스트레이터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135" y="2063054"/>
            <a:ext cx="270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IOT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5633" y="2460179"/>
            <a:ext cx="248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ARDUINO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5633" y="4217699"/>
            <a:ext cx="248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애플리케이션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5633" y="4607130"/>
            <a:ext cx="24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안드로이드 스튜디오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BE7FDE-2C90-492C-B256-864E2768D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64" y="2117618"/>
            <a:ext cx="1905000" cy="1295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E01A09-8503-42A1-A780-1AD12BEC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10" y="3871767"/>
            <a:ext cx="2329729" cy="1550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2518BD-189F-4656-A516-4D47336635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08" y="3967737"/>
            <a:ext cx="2090057" cy="14547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3BAE73-FB57-458A-97A9-787244E81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48" y="2117618"/>
            <a:ext cx="2228538" cy="12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5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 rot="2540287">
            <a:off x="-20392" y="-77539"/>
            <a:ext cx="916722" cy="916722"/>
          </a:xfrm>
          <a:prstGeom prst="roundRect">
            <a:avLst>
              <a:gd name="adj" fmla="val 11708"/>
            </a:avLst>
          </a:prstGeom>
          <a:solidFill>
            <a:srgbClr val="00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2540287">
            <a:off x="331996" y="-182173"/>
            <a:ext cx="686608" cy="686608"/>
          </a:xfrm>
          <a:prstGeom prst="roundRect">
            <a:avLst>
              <a:gd name="adj" fmla="val 11708"/>
            </a:avLst>
          </a:prstGeom>
          <a:solidFill>
            <a:srgbClr val="00AA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817" y="88434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9032" y="109071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제품 앱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 분석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29032" y="514174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 Watch(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피트니스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C3F196-AD5B-4C63-8E9E-FABB914C6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91"/>
          <a:stretch/>
        </p:blipFill>
        <p:spPr>
          <a:xfrm>
            <a:off x="585329" y="894587"/>
            <a:ext cx="2945554" cy="5932115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E5F4D797-5D37-43CB-A656-8CC66F50C77F}"/>
              </a:ext>
            </a:extLst>
          </p:cNvPr>
          <p:cNvSpPr/>
          <p:nvPr/>
        </p:nvSpPr>
        <p:spPr>
          <a:xfrm>
            <a:off x="4121976" y="1092762"/>
            <a:ext cx="3348998" cy="43090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Watch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F712CE-7215-4139-A114-B63E1A411873}"/>
              </a:ext>
            </a:extLst>
          </p:cNvPr>
          <p:cNvSpPr txBox="1"/>
          <p:nvPr/>
        </p:nvSpPr>
        <p:spPr>
          <a:xfrm>
            <a:off x="3899313" y="1523671"/>
            <a:ext cx="334899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앱은 활동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수면 등 주요 정보를 담아 언제든 손쉽게 확인할 수 있게 해줍니다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iPhone, Apple Watch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내장 센서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호환되는 의료 기기 그리고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HealthKit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앱들로부터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데이터를 수집한다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A6A70BC-47ED-4395-90C6-DE5A64445460}"/>
              </a:ext>
            </a:extLst>
          </p:cNvPr>
          <p:cNvCxnSpPr>
            <a:cxnSpLocks/>
          </p:cNvCxnSpPr>
          <p:nvPr/>
        </p:nvCxnSpPr>
        <p:spPr>
          <a:xfrm>
            <a:off x="3775849" y="1523671"/>
            <a:ext cx="373765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03D7B09-42A8-4C76-9954-D79F64F2DEA9}"/>
              </a:ext>
            </a:extLst>
          </p:cNvPr>
          <p:cNvCxnSpPr>
            <a:cxnSpLocks/>
          </p:cNvCxnSpPr>
          <p:nvPr/>
        </p:nvCxnSpPr>
        <p:spPr>
          <a:xfrm flipV="1">
            <a:off x="3544698" y="1523671"/>
            <a:ext cx="252417" cy="94747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86AC1-A167-4CA2-96EC-91B967EC649B}"/>
              </a:ext>
            </a:extLst>
          </p:cNvPr>
          <p:cNvSpPr/>
          <p:nvPr/>
        </p:nvSpPr>
        <p:spPr>
          <a:xfrm>
            <a:off x="4042402" y="4282754"/>
            <a:ext cx="3348998" cy="430909"/>
          </a:xfrm>
          <a:prstGeom prst="rect">
            <a:avLst/>
          </a:prstGeom>
          <a:solidFill>
            <a:srgbClr val="00AAC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일목요연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당신의 상태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E55399C-D448-469B-84EE-5D61305E2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852"/>
          <a:stretch/>
        </p:blipFill>
        <p:spPr>
          <a:xfrm>
            <a:off x="8414153" y="1092762"/>
            <a:ext cx="3409062" cy="393706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D2CC296-BD91-48EA-8362-97A3393DA8AF}"/>
              </a:ext>
            </a:extLst>
          </p:cNvPr>
          <p:cNvSpPr txBox="1"/>
          <p:nvPr/>
        </p:nvSpPr>
        <p:spPr>
          <a:xfrm>
            <a:off x="3944323" y="4708401"/>
            <a:ext cx="359016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하이라이트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항목은 머신 러닝을 활용해 걸음 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활력 징후처럼 사용자에게 가장 중요한 정보를 보여줍니다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8D4049-0B14-4E52-8EA2-59F27A241BAE}"/>
              </a:ext>
            </a:extLst>
          </p:cNvPr>
          <p:cNvCxnSpPr>
            <a:cxnSpLocks/>
          </p:cNvCxnSpPr>
          <p:nvPr/>
        </p:nvCxnSpPr>
        <p:spPr>
          <a:xfrm flipV="1">
            <a:off x="4042402" y="4708401"/>
            <a:ext cx="3492370" cy="52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F565CE2-474F-49D6-B822-8F69D42E34D9}"/>
              </a:ext>
            </a:extLst>
          </p:cNvPr>
          <p:cNvCxnSpPr>
            <a:cxnSpLocks/>
          </p:cNvCxnSpPr>
          <p:nvPr/>
        </p:nvCxnSpPr>
        <p:spPr>
          <a:xfrm flipH="1">
            <a:off x="7534489" y="3104707"/>
            <a:ext cx="954092" cy="16089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5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1063</Words>
  <Application>Microsoft Office PowerPoint</Application>
  <PresentationFormat>와이드스크린</PresentationFormat>
  <Paragraphs>227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KoPubWorld돋움체 Bold</vt:lpstr>
      <vt:lpstr>KoPub돋움체 Medium</vt:lpstr>
      <vt:lpstr>KoPubWorld돋움체 Medium</vt:lpstr>
      <vt:lpstr>KoPubWorld돋움체 Light</vt:lpstr>
      <vt:lpstr>Arial</vt:lpstr>
      <vt:lpstr>맑은 고딕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이혁주</cp:lastModifiedBy>
  <cp:revision>29</cp:revision>
  <dcterms:created xsi:type="dcterms:W3CDTF">2019-07-27T04:38:51Z</dcterms:created>
  <dcterms:modified xsi:type="dcterms:W3CDTF">2022-04-18T07:30:35Z</dcterms:modified>
  <cp:contentStatus/>
</cp:coreProperties>
</file>