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323" r:id="rId6"/>
    <p:sldId id="324" r:id="rId7"/>
    <p:sldId id="267" r:id="rId8"/>
    <p:sldId id="278" r:id="rId9"/>
    <p:sldId id="279" r:id="rId10"/>
    <p:sldId id="287" r:id="rId11"/>
    <p:sldId id="288" r:id="rId12"/>
    <p:sldId id="298" r:id="rId13"/>
    <p:sldId id="30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7B8F3-46B4-431F-805F-1C97EEE2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4F20F0-85D7-4DBE-9F06-69A7751D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18E8E-8208-4782-9D6A-624ECF85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F440A-0548-4861-93CE-C5D2D846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7968-CC5A-43C2-9165-4998C6C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CAF1-9837-4F3D-B488-C0A7F21B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F2D586-67DB-41E8-81BB-61086636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D4836-169E-46A9-9EA1-9EE295D2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F68C1-11BF-4C26-89C1-FAC2C71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08556-8741-4CB2-9280-D18E5532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C1D0C-D173-4DE0-A2E7-045905D2C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6F0D3-B938-4CEB-A24C-8E96B1F7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D6918-0D9F-440E-9EEA-DACA85E5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C2E51-E46D-433B-AB7C-E6D6AAB6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93950-7ABD-4465-9A17-44792905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7CEB5-26A8-4CB6-9C0A-8580842B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9E23-2C98-4FBD-B401-B733455F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31739-C4FD-40EC-89EE-59BF90A1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92CA-36B8-4E17-A52A-5477BEC0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32D4E-ED45-4D1A-B9EA-09D817BA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8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6CFD-D71C-4166-9A42-7D8FC45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494B2-DBD4-4D24-AF2A-7071199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2074-9830-4BA4-BF1E-A50EB3F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A053-0E01-41D3-B60B-915A23B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6DE88-CDF5-4A5D-9EE2-F94D80C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5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84A1-AEEF-4A25-A301-3697852F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9E4C-3FFA-4C6B-924F-C35B7E0E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5BA9C-B5A2-456B-BABA-5C443A80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30423-52BD-45EC-91C5-8EB96035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9C2C-F73D-4D29-A53D-E91D748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CC019-EC9B-419D-AC96-B4D0A76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8979-EBE6-455E-AC15-F6B2067B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E2B6-5D93-4F9A-BBBE-2A5BEF51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B684D-27E1-4FB3-9298-0DC1041F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90B33-1FDA-43F8-86A6-CF9C4C9C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4A327-FB0F-47C9-B27B-1089730E8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BAF9A-5B14-47B4-B8E0-010907C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7CA38-AF27-4929-BB6E-7290367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52A854-9A75-464E-8120-2B0117D3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E20D-78F0-4775-A8E5-C83F37C7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3668F-591B-4774-82E7-95D59D9A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E572D-C2FD-40A4-91B0-FA4FE4E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F943F-70F3-4238-B94F-FFE2284D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BE715-5426-4169-8BD1-518291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A103F-2992-45C8-8387-4726ECF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0E387-0C4B-40DE-9EDF-03A71E2C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7C78-AF72-4156-9209-0DEDE338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E6952-558E-40A9-8579-D284BBF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422A4-321C-4BB3-876D-885B3AB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D99AC-729F-4E61-A4B4-2CB70D7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54569-9C7D-4099-BDBD-2D2CD034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57E5D-08AC-43FE-8E1E-C635053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F4D69-BC49-475D-9D21-9ADA4A15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8A183-65D2-44D3-AECC-DB7DC8B23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29344-EA16-48E4-9383-0167A335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93B07-4975-4DBB-86CD-E9531C4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931C-157A-4B4E-BB2B-34811A27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F848E-4FF9-4D0A-9D91-67AEB9DA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5C884E-B8E6-467E-8E29-6C97363D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3D110-E817-442C-8CBA-CA2FB2D0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F3CF9-0EB6-4395-8FBA-704D59E6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6633-4581-4043-9C19-63E5BA528B3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F5F7-EDFD-441D-9328-863E611D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5C269-09DF-4D6A-BBCA-182A33322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1E5A9-4869-46EB-04BE-D8437D98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26" y="874937"/>
            <a:ext cx="619640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졸업작품 프로젝트</a:t>
            </a:r>
            <a:br>
              <a:rPr lang="en-US" altLang="ko-KR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</a:br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EBDF4-0AB4-E59F-DC3B-FC9E61A9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72" y="3978520"/>
            <a:ext cx="5097332" cy="165576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5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조 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졸버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20214216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김태윤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20150254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김수민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20180529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나승환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20210957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김용민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20210964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김사강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20214224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김웅기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9F941-EFBD-E554-AB7B-1E6A6806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755340" y="1"/>
            <a:ext cx="643665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5E8655-C0BF-BBC6-C380-5AFBABF2A9E0}"/>
              </a:ext>
            </a:extLst>
          </p:cNvPr>
          <p:cNvSpPr/>
          <p:nvPr/>
        </p:nvSpPr>
        <p:spPr>
          <a:xfrm>
            <a:off x="5755341" y="0"/>
            <a:ext cx="5066852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3000">
                <a:srgbClr val="E7E6E6">
                  <a:alpha val="9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3B329D-9F95-7743-F9CD-D536DAB194E3}"/>
              </a:ext>
            </a:extLst>
          </p:cNvPr>
          <p:cNvCxnSpPr/>
          <p:nvPr/>
        </p:nvCxnSpPr>
        <p:spPr>
          <a:xfrm>
            <a:off x="398033" y="3590365"/>
            <a:ext cx="49700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I. </a:t>
            </a:r>
            <a:r>
              <a:rPr lang="ko-KR" altLang="en-US" sz="280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라운드</a:t>
            </a:r>
            <a:r>
              <a:rPr kumimoji="0" lang="ko-KR" altLang="en-US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선택 화면</a:t>
            </a:r>
            <a:endParaRPr kumimoji="0" lang="ko-KR" altLang="en-US" sz="2800" b="0" i="0" u="none" strike="noStrike" kern="1200" cap="none" spc="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4849" y="4191826"/>
            <a:ext cx="4951829" cy="56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ea"/>
              <a:buAutoNum type="circleNumDbPlain"/>
              <a:defRPr/>
            </a:pPr>
            <a:r>
              <a:rPr lang="ko-KR" altLang="en-US" b="1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선택 화면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Light"/>
                <a:ea typeface="나눔스퀘어_ac Light"/>
                <a:cs typeface="둥근모꼴"/>
              </a:rPr>
              <a:t>인게임에 들어가기 전 난이도를 선택할 수 있음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4849" y="5457219"/>
            <a:ext cx="4951828" cy="78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② </a:t>
            </a: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난이도 선택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쉬움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보통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어려움 버튼을 눌러 해당 난이도로 게임을 선택할 수 있음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9174" y="4192373"/>
            <a:ext cx="4792826" cy="568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③ </a:t>
            </a: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NEXT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게임 끝나면 다시 난이도 선택 화면으로 돌아옴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09827" y="5451645"/>
            <a:ext cx="4227236" cy="100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④ </a:t>
            </a: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BACK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Light"/>
                <a:ea typeface="나눔스퀘어_ac Light"/>
                <a:cs typeface="둥근모꼴"/>
              </a:rPr>
              <a:t>해당 난이도가 어려울 시 뒤로 가기 버튼으로 다시 난이도 선택 화면으로 돌아올 수 있음</a:t>
            </a:r>
          </a:p>
        </p:txBody>
      </p:sp>
      <p:sp>
        <p:nvSpPr>
          <p:cNvPr id="44" name="타원 43"/>
          <p:cNvSpPr/>
          <p:nvPr/>
        </p:nvSpPr>
        <p:spPr>
          <a:xfrm>
            <a:off x="7168885" y="3802138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4</a:t>
            </a:r>
            <a:endParaRPr lang="ko-KR" altLang="en-US" sz="1400">
              <a:latin typeface="Comic Sans MS"/>
              <a:ea typeface="+mj-ea"/>
            </a:endParaRPr>
          </a:p>
        </p:txBody>
      </p:sp>
      <p:pic>
        <p:nvPicPr>
          <p:cNvPr id="4" name="그래픽 3" descr="표지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5067" y="1231964"/>
            <a:ext cx="523221" cy="455692"/>
          </a:xfrm>
          <a:prstGeom prst="rect">
            <a:avLst/>
          </a:prstGeom>
        </p:spPr>
      </p:pic>
      <p:pic>
        <p:nvPicPr>
          <p:cNvPr id="48" name="그래픽 47" descr="스마트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298" y="1669833"/>
            <a:ext cx="2379306" cy="35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나눔스퀘어_ac Bold"/>
                <a:ea typeface="나눔스퀘어_ac Bold"/>
                <a:cs typeface="둥근모꼴"/>
              </a:rPr>
              <a:t>화면의 구성 및 기능</a:t>
            </a:r>
            <a:endParaRPr kumimoji="0" lang="ko-KR" altLang="en-US" sz="1800" b="1" i="0" u="none" strike="noStrike" kern="1200" cap="none" spc="0" normalizeH="0" baseline="0" dirty="0">
              <a:solidFill>
                <a:prstClr val="black"/>
              </a:solidFill>
              <a:latin typeface="나눔스퀘어_ac Bold"/>
              <a:ea typeface="나눔스퀘어_ac Bold"/>
              <a:cs typeface="둥근모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IV.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 설계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IV -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화면의 구성 및 기능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6113" y="1969370"/>
            <a:ext cx="4219773" cy="2005090"/>
          </a:xfrm>
          <a:prstGeom prst="rect">
            <a:avLst/>
          </a:prstGeom>
        </p:spPr>
      </p:pic>
      <p:sp>
        <p:nvSpPr>
          <p:cNvPr id="34" name="모서리가 둥근 직사각형 1"/>
          <p:cNvSpPr/>
          <p:nvPr/>
        </p:nvSpPr>
        <p:spPr>
          <a:xfrm>
            <a:off x="4085166" y="2175894"/>
            <a:ext cx="4021667" cy="145464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5"/>
          <p:cNvSpPr/>
          <p:nvPr/>
        </p:nvSpPr>
        <p:spPr>
          <a:xfrm>
            <a:off x="4757015" y="3187319"/>
            <a:ext cx="2766165" cy="35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567830" y="3055984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2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93523" y="2112629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1</a:t>
            </a:r>
            <a:endParaRPr lang="ko-KR" altLang="en-US" sz="1400">
              <a:latin typeface="Comic Sans MS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II</a:t>
            </a:r>
            <a:r>
              <a:rPr kumimoji="0" lang="en-US" altLang="ko-KR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플레이 화면</a:t>
            </a:r>
            <a:endParaRPr kumimoji="0" lang="ko-KR" altLang="en-US" sz="2800" b="0" i="0" u="none" strike="noStrike" kern="1200" cap="none" spc="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4850" y="4191826"/>
            <a:ext cx="4871988" cy="78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ea"/>
              <a:buAutoNum type="circleNumDbPlai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전투 진행 화면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아군이 공격하고 적군이 아군 타워를 부수고자 진격하는 플레이의 메인 화면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4850" y="5313495"/>
            <a:ext cx="4871988" cy="999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② 아군 타워 체력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현재 아군의 타워 체력 현황을 보여줌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 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적군 유닛에게 공격을 허용하면 점차 줄어들고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0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이 되면 클리어에 실패함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9174" y="4192373"/>
            <a:ext cx="4792826" cy="78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③ </a:t>
            </a:r>
            <a:r>
              <a:rPr lang="ko-KR" altLang="en-US" b="1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보유 코인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현재 유저가 보유하고 있는 코인을 보여줌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 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적 유닛을 처치할 때 마다 코인을 획득함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pic>
        <p:nvPicPr>
          <p:cNvPr id="4" name="그래픽 3" descr="대상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98831" y="1231964"/>
            <a:ext cx="455692" cy="455692"/>
          </a:xfrm>
          <a:prstGeom prst="rect">
            <a:avLst/>
          </a:prstGeom>
        </p:spPr>
      </p:pic>
      <p:pic>
        <p:nvPicPr>
          <p:cNvPr id="48" name="그래픽 47" descr="스마트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5593793" y="2313997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7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IV.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 설계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IV -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화면의 구성 및 기능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1202" y="2022162"/>
            <a:ext cx="4025291" cy="1932673"/>
          </a:xfrm>
          <a:prstGeom prst="rect">
            <a:avLst/>
          </a:prstGeom>
        </p:spPr>
      </p:pic>
      <p:sp>
        <p:nvSpPr>
          <p:cNvPr id="56" name="모서리가 둥근 직사각형 27"/>
          <p:cNvSpPr/>
          <p:nvPr/>
        </p:nvSpPr>
        <p:spPr>
          <a:xfrm>
            <a:off x="3470692" y="1944609"/>
            <a:ext cx="4396545" cy="2119735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491311" y="1856413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1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37542" y="2203782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2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93608" y="3678128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3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278BB-EF7F-4ED3-AB75-21AABC0AE203}"/>
              </a:ext>
            </a:extLst>
          </p:cNvPr>
          <p:cNvSpPr txBox="1"/>
          <p:nvPr/>
        </p:nvSpPr>
        <p:spPr>
          <a:xfrm>
            <a:off x="121298" y="1669833"/>
            <a:ext cx="2379306" cy="35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나눔스퀘어_ac Bold"/>
                <a:ea typeface="나눔스퀘어_ac Bold"/>
                <a:cs typeface="둥근모꼴"/>
              </a:rPr>
              <a:t>화면의 구성 및 기능</a:t>
            </a:r>
            <a:endParaRPr kumimoji="0" lang="ko-KR" altLang="en-US" sz="1800" b="1" i="0" u="none" strike="noStrike" kern="1200" cap="none" spc="0" normalizeH="0" baseline="0" dirty="0">
              <a:solidFill>
                <a:prstClr val="black"/>
              </a:solidFill>
              <a:latin typeface="나눔스퀘어_ac Bold"/>
              <a:ea typeface="나눔스퀘어_ac Bold"/>
              <a:cs typeface="둥근모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spc="-15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V</a:t>
            </a: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lang="ko-KR" altLang="en-US" b="0" spc="-15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 작품 최종 발표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V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- </a:t>
            </a:r>
            <a:r>
              <a:rPr kumimoji="0" lang="en-US" altLang="ko-KR" sz="32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시연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_ac Bold"/>
                <a:ea typeface="나눔스퀘어_ac Bold"/>
                <a:cs typeface="둥근모꼴"/>
              </a:rPr>
              <a:t>시연</a:t>
            </a:r>
            <a:endParaRPr kumimoji="0" lang="ko-KR" altLang="en-US" sz="2000" b="1" i="0" u="none" strike="noStrike" kern="1200" cap="none" spc="0" normalizeH="0" baseline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나눔스퀘어_ac Bold"/>
              <a:ea typeface="나눔스퀘어_ac Bold"/>
              <a:cs typeface="둥근모꼴"/>
            </a:endParaRPr>
          </a:p>
        </p:txBody>
      </p:sp>
      <p:pic>
        <p:nvPicPr>
          <p:cNvPr id="4" name="그래픽 3" descr="필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40068" y="136952"/>
            <a:ext cx="803116" cy="803116"/>
          </a:xfrm>
          <a:prstGeom prst="rect">
            <a:avLst/>
          </a:prstGeom>
        </p:spPr>
      </p:pic>
      <p:pic>
        <p:nvPicPr>
          <p:cNvPr id="2" name="졸작 1차 시연영상">
            <a:hlinkClick r:id="" action="ppaction://media"/>
            <a:extLst>
              <a:ext uri="{FF2B5EF4-FFF2-40B4-BE49-F238E27FC236}">
                <a16:creationId xmlns:a16="http://schemas.microsoft.com/office/drawing/2014/main" id="{59E223BD-1279-4E5A-B4DD-F2D8D1C1DA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87978" y="1767999"/>
            <a:ext cx="7152090" cy="4317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EC4EE5-B2C5-43F6-924C-D9BFAD84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0"/>
            <a:ext cx="870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DD82-E47E-C658-EEED-C2833A80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38664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F0FA9-0B19-009E-55FA-1DC792F4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7" y="1804110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프로젝트 팀 소개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개발아이템 소개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기능 분석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설계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화면 설계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작품 최종 발표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8AE58-802B-4A5F-D885-4879EB98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52950" y="0"/>
            <a:ext cx="543904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78B751-6415-0D4A-EBB3-3C33A72C7192}"/>
              </a:ext>
            </a:extLst>
          </p:cNvPr>
          <p:cNvSpPr/>
          <p:nvPr/>
        </p:nvSpPr>
        <p:spPr>
          <a:xfrm>
            <a:off x="6540649" y="0"/>
            <a:ext cx="4281544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8000">
                <a:srgbClr val="E7E6E6">
                  <a:alpha val="9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I. </a:t>
            </a:r>
            <a:r>
              <a:rPr lang="ko-KR" altLang="en-US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프로젝트 팀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 - </a:t>
            </a:r>
            <a:r>
              <a:rPr lang="en-US" altLang="ko-KR" sz="32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팀 명 및 담당 업무</a:t>
            </a:r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래픽 16" descr="게임 컨트롤러">
            <a:extLst>
              <a:ext uri="{FF2B5EF4-FFF2-40B4-BE49-F238E27FC236}">
                <a16:creationId xmlns:a16="http://schemas.microsoft.com/office/drawing/2014/main" id="{3A5342EE-3AE5-6070-685F-81B2C28F8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8784" y="3255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5751E-8D25-132F-F066-CA85499EE537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팀명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및 담당 업무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13EFF6E-ECDE-5561-8974-6028B0964824}"/>
              </a:ext>
            </a:extLst>
          </p:cNvPr>
          <p:cNvSpPr txBox="1"/>
          <p:nvPr/>
        </p:nvSpPr>
        <p:spPr>
          <a:xfrm>
            <a:off x="4261671" y="2415321"/>
            <a:ext cx="1582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김태윤</a:t>
            </a: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1D78E6D5-21D2-9898-FD1D-7531B4941801}"/>
              </a:ext>
            </a:extLst>
          </p:cNvPr>
          <p:cNvSpPr txBox="1"/>
          <p:nvPr/>
        </p:nvSpPr>
        <p:spPr>
          <a:xfrm>
            <a:off x="6399286" y="2524586"/>
            <a:ext cx="53712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팀장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팀의 전체적인 활동을 관리 및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업무 담당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1C281-38F7-3D11-6AB1-B6F28F46C869}"/>
              </a:ext>
            </a:extLst>
          </p:cNvPr>
          <p:cNvCxnSpPr>
            <a:cxnSpLocks/>
          </p:cNvCxnSpPr>
          <p:nvPr/>
        </p:nvCxnSpPr>
        <p:spPr>
          <a:xfrm>
            <a:off x="6121826" y="2568398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D11769-620C-D872-CEC3-AD8A02343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71" b="90000" l="10000" r="90000">
                        <a14:foregroundMark x1="50000" y1="22857" x2="50000" y2="22857"/>
                        <a14:foregroundMark x1="41333" y1="11786" x2="41333" y2="11786"/>
                        <a14:foregroundMark x1="49000" y1="8571" x2="49000" y2="8571"/>
                        <a14:foregroundMark x1="55667" y1="12857" x2="55667" y2="12857"/>
                        <a14:foregroundMark x1="70000" y1="56071" x2="70000" y2="56071"/>
                        <a14:foregroundMark x1="69000" y1="38214" x2="69000" y2="38214"/>
                        <a14:foregroundMark x1="84000" y1="38571" x2="84000" y2="38571"/>
                        <a14:foregroundMark x1="84333" y1="51429" x2="84333" y2="51429"/>
                        <a14:foregroundMark x1="49667" y1="81071" x2="49667" y2="81071"/>
                        <a14:foregroundMark x1="27000" y1="47857" x2="27000" y2="47857"/>
                        <a14:foregroundMark x1="29000" y1="38214" x2="29000" y2="38214"/>
                        <a14:foregroundMark x1="11000" y1="40357" x2="11000" y2="40357"/>
                        <a14:foregroundMark x1="11333" y1="51429" x2="11333" y2="5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2" y="2327708"/>
            <a:ext cx="1518499" cy="1417266"/>
          </a:xfrm>
          <a:prstGeom prst="rect">
            <a:avLst/>
          </a:prstGeom>
        </p:spPr>
      </p:pic>
      <p:sp>
        <p:nvSpPr>
          <p:cNvPr id="34" name="TextBox 13">
            <a:extLst>
              <a:ext uri="{FF2B5EF4-FFF2-40B4-BE49-F238E27FC236}">
                <a16:creationId xmlns:a16="http://schemas.microsoft.com/office/drawing/2014/main" id="{FD31E629-7E9E-BE7B-A7E7-8F1BB6653959}"/>
              </a:ext>
            </a:extLst>
          </p:cNvPr>
          <p:cNvSpPr txBox="1"/>
          <p:nvPr/>
        </p:nvSpPr>
        <p:spPr>
          <a:xfrm>
            <a:off x="8280805" y="3778963"/>
            <a:ext cx="158269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김수민</a:t>
            </a: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김사강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김웅기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4BAEDD8D-DD33-4E55-A96D-D0411C7F48FE}"/>
              </a:ext>
            </a:extLst>
          </p:cNvPr>
          <p:cNvSpPr txBox="1"/>
          <p:nvPr/>
        </p:nvSpPr>
        <p:spPr>
          <a:xfrm>
            <a:off x="2483910" y="3938163"/>
            <a:ext cx="539694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Unity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개발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r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‘Unity’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게임엔진을 활용하여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개발  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88E988-A63A-72D4-6B29-59FD3B808EF4}"/>
              </a:ext>
            </a:extLst>
          </p:cNvPr>
          <p:cNvCxnSpPr>
            <a:cxnSpLocks/>
          </p:cNvCxnSpPr>
          <p:nvPr/>
        </p:nvCxnSpPr>
        <p:spPr>
          <a:xfrm>
            <a:off x="8153971" y="3835116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26">
            <a:extLst>
              <a:ext uri="{FF2B5EF4-FFF2-40B4-BE49-F238E27FC236}">
                <a16:creationId xmlns:a16="http://schemas.microsoft.com/office/drawing/2014/main" id="{4B29E597-FD3E-E384-534A-C83A2A122848}"/>
              </a:ext>
            </a:extLst>
          </p:cNvPr>
          <p:cNvSpPr txBox="1"/>
          <p:nvPr/>
        </p:nvSpPr>
        <p:spPr>
          <a:xfrm>
            <a:off x="4238892" y="5114834"/>
            <a:ext cx="15826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김용민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나승환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27EF43-53E6-10A3-37E4-E74311F0F792}"/>
              </a:ext>
            </a:extLst>
          </p:cNvPr>
          <p:cNvCxnSpPr>
            <a:cxnSpLocks/>
          </p:cNvCxnSpPr>
          <p:nvPr/>
        </p:nvCxnSpPr>
        <p:spPr>
          <a:xfrm>
            <a:off x="5798399" y="5200916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28">
            <a:extLst>
              <a:ext uri="{FF2B5EF4-FFF2-40B4-BE49-F238E27FC236}">
                <a16:creationId xmlns:a16="http://schemas.microsoft.com/office/drawing/2014/main" id="{0A008F6F-6307-4DFE-E9F3-6BD290960A34}"/>
              </a:ext>
            </a:extLst>
          </p:cNvPr>
          <p:cNvSpPr txBox="1"/>
          <p:nvPr/>
        </p:nvSpPr>
        <p:spPr>
          <a:xfrm>
            <a:off x="6099049" y="5149802"/>
            <a:ext cx="53712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DataBase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내 필요한 데이터를 저장할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서버 구축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BD3487-6E4F-68FD-110E-68190CD0B3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19009" y="4909372"/>
            <a:ext cx="1312319" cy="12274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9129F1D-5E56-3F27-8998-3F8888D831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89573" y="3871689"/>
            <a:ext cx="2080990" cy="829357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0EED6F-426E-4935-9BD9-FB0F64CD146E}"/>
              </a:ext>
            </a:extLst>
          </p:cNvPr>
          <p:cNvCxnSpPr>
            <a:cxnSpLocks/>
          </p:cNvCxnSpPr>
          <p:nvPr/>
        </p:nvCxnSpPr>
        <p:spPr>
          <a:xfrm>
            <a:off x="3279140" y="1908062"/>
            <a:ext cx="48748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00F75-7769-455D-9FE7-F93CFC0A62CE}"/>
              </a:ext>
            </a:extLst>
          </p:cNvPr>
          <p:cNvSpPr txBox="1"/>
          <p:nvPr/>
        </p:nvSpPr>
        <p:spPr>
          <a:xfrm>
            <a:off x="3279140" y="1218063"/>
            <a:ext cx="480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명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“ </a:t>
            </a:r>
            <a:r>
              <a:rPr lang="ko-KR" altLang="en-US" sz="3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졸버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졸업까지 버티자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endParaRPr lang="ko-KR" altLang="en-US" sz="3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71FFF-49FE-EF98-8340-49F3C5CE887D}"/>
              </a:ext>
            </a:extLst>
          </p:cNvPr>
          <p:cNvSpPr txBox="1"/>
          <p:nvPr/>
        </p:nvSpPr>
        <p:spPr>
          <a:xfrm>
            <a:off x="121298" y="2414612"/>
            <a:ext cx="2379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팀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깃허브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9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I. </a:t>
            </a:r>
            <a:r>
              <a:rPr lang="ko-KR" altLang="en-US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프로젝트 팀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FB13C-7151-441E-91CB-A03918A252A9}"/>
              </a:ext>
            </a:extLst>
          </p:cNvPr>
          <p:cNvSpPr txBox="1"/>
          <p:nvPr/>
        </p:nvSpPr>
        <p:spPr>
          <a:xfrm>
            <a:off x="121298" y="1664339"/>
            <a:ext cx="237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팀명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및 담당 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 – ii. </a:t>
            </a:r>
            <a:r>
              <a:rPr lang="ko-KR" altLang="en-US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팀 </a:t>
            </a:r>
            <a:r>
              <a:rPr lang="ko-KR" altLang="en-US" sz="32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깃허브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래픽 16" descr="게임 컨트롤러">
            <a:extLst>
              <a:ext uri="{FF2B5EF4-FFF2-40B4-BE49-F238E27FC236}">
                <a16:creationId xmlns:a16="http://schemas.microsoft.com/office/drawing/2014/main" id="{3A5342EE-3AE5-6070-685F-81B2C28F8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8784" y="32557"/>
            <a:ext cx="914400" cy="914400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F80A401-46C6-3D49-BE64-1F8C1FF0E533}"/>
              </a:ext>
            </a:extLst>
          </p:cNvPr>
          <p:cNvSpPr txBox="1"/>
          <p:nvPr/>
        </p:nvSpPr>
        <p:spPr>
          <a:xfrm>
            <a:off x="4107276" y="1602784"/>
            <a:ext cx="130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주소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F99E041C-98A9-12F4-FB54-F8E33D7C31DF}"/>
              </a:ext>
            </a:extLst>
          </p:cNvPr>
          <p:cNvSpPr txBox="1"/>
          <p:nvPr/>
        </p:nvSpPr>
        <p:spPr>
          <a:xfrm>
            <a:off x="5572546" y="1602784"/>
            <a:ext cx="492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https://github.com/CLO2437/Little-Tower-War</a:t>
            </a:r>
            <a:endParaRPr lang="ko-KR" altLang="en-US" sz="16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BF447-7399-3D69-20BA-F53C904F2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01" y="1411848"/>
            <a:ext cx="720425" cy="72042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0D6782-CC94-867C-766B-24192F98FF3C}"/>
              </a:ext>
            </a:extLst>
          </p:cNvPr>
          <p:cNvCxnSpPr>
            <a:cxnSpLocks/>
          </p:cNvCxnSpPr>
          <p:nvPr/>
        </p:nvCxnSpPr>
        <p:spPr>
          <a:xfrm>
            <a:off x="5338313" y="1604769"/>
            <a:ext cx="0" cy="3673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804F5-F1D2-2977-A715-8F8C3911196C}"/>
              </a:ext>
            </a:extLst>
          </p:cNvPr>
          <p:cNvSpPr txBox="1"/>
          <p:nvPr/>
        </p:nvSpPr>
        <p:spPr>
          <a:xfrm>
            <a:off x="102638" y="2332763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팀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깃허브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1397A81-1562-94AF-EB81-B989CBF0B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3" y="2218375"/>
            <a:ext cx="7038363" cy="43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II.</a:t>
            </a:r>
            <a:r>
              <a:rPr kumimoji="0" lang="en-US" altLang="ko-KR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개발아이템 소개</a:t>
            </a:r>
            <a:endParaRPr kumimoji="0" lang="ko-KR" altLang="en-US" sz="1800" b="0" i="0" u="none" strike="noStrike" kern="1200" cap="none" spc="-150" normalizeH="0" baseline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II –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개발 게임 소개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나눔스퀘어_ac ExtraBold"/>
                <a:ea typeface="나눔스퀘어_ac ExtraBold"/>
                <a:cs typeface="둥근모꼴"/>
              </a:rPr>
              <a:t>‘</a:t>
            </a:r>
            <a:r>
              <a:rPr lang="ko-KR" altLang="en-US" sz="2800" dirty="0">
                <a:latin typeface="나눔스퀘어_ac ExtraBold"/>
                <a:ea typeface="나눔스퀘어_ac ExtraBold"/>
                <a:cs typeface="둥근모꼴"/>
              </a:rPr>
              <a:t>타워</a:t>
            </a:r>
            <a:r>
              <a:rPr lang="en-US" altLang="ko-KR" sz="2800" dirty="0">
                <a:latin typeface="나눔스퀘어_ac ExtraBold"/>
                <a:ea typeface="나눔스퀘어_ac ExtraBold"/>
                <a:cs typeface="둥근모꼴"/>
              </a:rPr>
              <a:t>’ </a:t>
            </a:r>
            <a:r>
              <a:rPr lang="ko-KR" altLang="en-US" sz="2800" dirty="0">
                <a:latin typeface="나눔스퀘어_ac ExtraBold"/>
                <a:ea typeface="나눔스퀘어_ac ExtraBold"/>
                <a:cs typeface="둥근모꼴"/>
              </a:rPr>
              <a:t>디펜스</a:t>
            </a:r>
            <a:r>
              <a:rPr lang="en-US" altLang="ko-KR" sz="2800" dirty="0">
                <a:latin typeface="나눔스퀘어_ac ExtraBold"/>
                <a:ea typeface="나눔스퀘어_ac ExtraBold"/>
                <a:cs typeface="둥근모꼴"/>
              </a:rPr>
              <a:t>?</a:t>
            </a:r>
            <a:endParaRPr lang="ko-KR" altLang="en-US" sz="2800" dirty="0"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3591" y="4598984"/>
            <a:ext cx="9339593" cy="89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ea"/>
              <a:buAutoNum type="circleNumDbPlain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타워 디펜스란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디펜스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(Defense)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의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한 종류로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맵에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공격 건물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타워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를 한정된 길에 따라 공격해오는 적으로부터 </a:t>
            </a:r>
          </a:p>
          <a:p>
            <a:pPr lvl="2">
              <a:lnSpc>
                <a:spcPct val="125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     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저지 및 방어를 하는 것이 목표인 게임 장르</a:t>
            </a:r>
            <a:endParaRPr lang="en-US" altLang="ko-KR" sz="1400" dirty="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pic>
        <p:nvPicPr>
          <p:cNvPr id="45" name="그래픽 44" descr="스마트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287" y="1179223"/>
            <a:ext cx="612229" cy="6122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03591" y="5563735"/>
            <a:ext cx="9467110" cy="8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②  디펜스 특징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게임 방식은 대부분 플랫폼형 슈팅 게임이며 적들이 주기적으로 한무리가 입구에 등장해 공격해옴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가면 갈수록 적들의 체력이 높아짐은 물론 </a:t>
            </a:r>
            <a:r>
              <a:rPr lang="ko-KR" altLang="en-US" sz="140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디버프</a:t>
            </a:r>
            <a:r>
              <a:rPr lang="en-US" altLang="ko-KR" sz="120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(Debuff)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같은 능력을 가진 부류도 늘어남 </a:t>
            </a:r>
            <a:endParaRPr lang="en-US" altLang="ko-KR" sz="140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83F20-7F5E-16C8-B0E2-42518A21E290}"/>
              </a:ext>
            </a:extLst>
          </p:cNvPr>
          <p:cNvSpPr txBox="1"/>
          <p:nvPr/>
        </p:nvSpPr>
        <p:spPr>
          <a:xfrm>
            <a:off x="121298" y="2414612"/>
            <a:ext cx="2379306" cy="294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개발환경 및 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D51DA-4DEC-0953-CFC3-EB6E58C58D4C}"/>
              </a:ext>
            </a:extLst>
          </p:cNvPr>
          <p:cNvSpPr txBox="1"/>
          <p:nvPr/>
        </p:nvSpPr>
        <p:spPr>
          <a:xfrm>
            <a:off x="121298" y="1674495"/>
            <a:ext cx="2379306" cy="38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_ac Bold"/>
                <a:ea typeface="나눔스퀘어_ac Bold"/>
                <a:cs typeface="둥근모꼴"/>
              </a:rPr>
              <a:t>개발 게임 소개</a:t>
            </a:r>
            <a:endParaRPr lang="ko-KR" altLang="en-US" sz="2000" b="1" dirty="0">
              <a:latin typeface="나눔스퀘어_ac Bold"/>
              <a:ea typeface="나눔스퀘어_ac Bold"/>
              <a:cs typeface="둥근모꼴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424C25A-CF36-54E7-EE59-8EB5DBAD1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61" y="2058714"/>
            <a:ext cx="4372677" cy="246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II.</a:t>
            </a:r>
            <a:r>
              <a:rPr kumimoji="0" lang="en-US" altLang="ko-KR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개발아이템 소개</a:t>
            </a:r>
            <a:endParaRPr kumimoji="0" lang="ko-KR" altLang="en-US" sz="1800" b="0" i="0" u="none" strike="noStrike" kern="1200" cap="none" spc="-150" normalizeH="0" baseline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II –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개발 게임 소개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21707" y="1163713"/>
            <a:ext cx="5124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ExtraBold"/>
                <a:ea typeface="나눔스퀘어_ac ExtraBold"/>
                <a:cs typeface="둥근모꼴"/>
              </a:rPr>
              <a:t>리틀 타워 워</a:t>
            </a:r>
            <a:r>
              <a:rPr lang="en-US" altLang="ko-KR" sz="2000" dirty="0">
                <a:latin typeface="나눔스퀘어_ac ExtraBold"/>
                <a:ea typeface="나눔스퀘어_ac ExtraBold"/>
                <a:cs typeface="둥근모꼴"/>
              </a:rPr>
              <a:t>(Little Tower War)</a:t>
            </a:r>
            <a:endParaRPr lang="ko-KR" altLang="en-US" sz="2800" dirty="0"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57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3591" y="4615598"/>
            <a:ext cx="9467109" cy="89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prstClr val="black"/>
                </a:solidFill>
                <a:latin typeface="둥근모꼴"/>
                <a:ea typeface="둥근모꼴"/>
                <a:cs typeface="둥근모꼴"/>
              </a:rPr>
              <a:t>①  </a:t>
            </a:r>
            <a:r>
              <a:rPr lang="en-US" altLang="ko-KR" b="1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“</a:t>
            </a:r>
            <a:r>
              <a:rPr lang="ko-KR" altLang="en-US" b="1" dirty="0">
                <a:latin typeface="나눔스퀘어_ac ExtraBold"/>
                <a:ea typeface="나눔스퀘어_ac ExtraBold"/>
                <a:cs typeface="둥근모꼴"/>
              </a:rPr>
              <a:t>리틀 타워 워</a:t>
            </a:r>
            <a:r>
              <a:rPr lang="en-US" altLang="ko-KR" b="1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”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타워 디펜스 장르의 게임으로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플레이어는 좌측에 보이는 아군 타워와 유닛들을 컨트롤함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다양한 유닛들을 소환하여 적의 체력을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으로 만들면 승리하는 게임</a:t>
            </a:r>
            <a:endParaRPr lang="en-US" altLang="ko-KR" sz="1400" dirty="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pic>
        <p:nvPicPr>
          <p:cNvPr id="45" name="그래픽 44" descr="스마트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3298" y="1153214"/>
            <a:ext cx="612229" cy="6122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03591" y="5650729"/>
            <a:ext cx="9339593" cy="900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prstClr val="black"/>
                </a:solidFill>
                <a:latin typeface="둥근모꼴"/>
                <a:ea typeface="둥근모꼴"/>
                <a:cs typeface="둥근모꼴"/>
              </a:rPr>
              <a:t>②  </a:t>
            </a:r>
            <a:r>
              <a:rPr lang="ko-KR" altLang="en-US" b="1" dirty="0">
                <a:latin typeface="나눔스퀘어_ac ExtraBold"/>
                <a:ea typeface="나눔스퀘어_ac ExtraBold"/>
                <a:cs typeface="둥근모꼴"/>
              </a:rPr>
              <a:t>리틀 타워 </a:t>
            </a:r>
            <a:r>
              <a:rPr lang="ko-KR" altLang="en-US" b="1" dirty="0" err="1">
                <a:latin typeface="나눔스퀘어_ac ExtraBold"/>
                <a:ea typeface="나눔스퀘어_ac ExtraBold"/>
                <a:cs typeface="둥근모꼴"/>
              </a:rPr>
              <a:t>워는</a:t>
            </a: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 유니티 기반 게임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게임플레이 환경의 다양화를 위해서 </a:t>
            </a:r>
            <a:r>
              <a:rPr lang="ko-KR" altLang="en-US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유니티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(Unity)</a:t>
            </a:r>
            <a:r>
              <a:rPr lang="en-US" altLang="ko-KR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기반으로 제작된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PC,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모바일 게임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유니티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(Unity)</a:t>
            </a:r>
            <a:r>
              <a:rPr lang="ko-KR" altLang="en-US" sz="12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개발 프로그램은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PC,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모바일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등 여러 플레이 환경을 위한 빌드 환경이 제공함</a:t>
            </a:r>
            <a:endParaRPr lang="en-US" altLang="ko-KR" sz="1400" dirty="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98" y="2414612"/>
            <a:ext cx="2379306" cy="294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개발환경 및 도구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298" y="1674495"/>
            <a:ext cx="2379306" cy="38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_ac Bold"/>
                <a:ea typeface="나눔스퀘어_ac Bold"/>
                <a:cs typeface="둥근모꼴"/>
              </a:rPr>
              <a:t>개발 게임 소개</a:t>
            </a:r>
            <a:endParaRPr lang="ko-KR" altLang="en-US" sz="2000" b="1" dirty="0">
              <a:latin typeface="나눔스퀘어_ac Bold"/>
              <a:ea typeface="나눔스퀘어_ac Bold"/>
              <a:cs typeface="둥근모꼴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93225" y="2015620"/>
            <a:ext cx="4405549" cy="2468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개발아이템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 - ii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개발환경 및 도구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1277E6-A871-EFBF-5BC0-AA3ED2F0A54E}"/>
              </a:ext>
            </a:extLst>
          </p:cNvPr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Develop Tool &amp; DBMS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8CF22D-963E-2714-AA73-534A9691A0F6}"/>
              </a:ext>
            </a:extLst>
          </p:cNvPr>
          <p:cNvCxnSpPr>
            <a:cxnSpLocks/>
          </p:cNvCxnSpPr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E7881CB2-D57A-DC73-E6D4-0CD58F42DA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FBC6E2-13E5-20E1-BDCB-5BEB10C22E4D}"/>
              </a:ext>
            </a:extLst>
          </p:cNvPr>
          <p:cNvSpPr txBox="1"/>
          <p:nvPr/>
        </p:nvSpPr>
        <p:spPr>
          <a:xfrm>
            <a:off x="121298" y="1753022"/>
            <a:ext cx="237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개발 게임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1A7FE-B72A-4A96-7AA8-B1C7A0EB3EEA}"/>
              </a:ext>
            </a:extLst>
          </p:cNvPr>
          <p:cNvSpPr txBox="1"/>
          <p:nvPr/>
        </p:nvSpPr>
        <p:spPr>
          <a:xfrm>
            <a:off x="124806" y="2394962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개발환경 및 도구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EC7432-4ECF-BB8A-FD39-70CD86BC67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213" b="98830" l="37857" r="79082">
                        <a14:foregroundMark x1="54898" y1="55638" x2="62551" y2="55319"/>
                        <a14:foregroundMark x1="71224" y1="59787" x2="78469" y2="84787"/>
                        <a14:foregroundMark x1="78469" y1="84787" x2="65816" y2="95000"/>
                        <a14:foregroundMark x1="65816" y1="95000" x2="49184" y2="92234"/>
                        <a14:foregroundMark x1="49184" y1="92234" x2="46531" y2="81064"/>
                        <a14:foregroundMark x1="63061" y1="71383" x2="53571" y2="75532"/>
                        <a14:foregroundMark x1="42653" y1="64149" x2="38163" y2="76915"/>
                        <a14:foregroundMark x1="72347" y1="60638" x2="79082" y2="76915"/>
                        <a14:foregroundMark x1="79082" y1="76915" x2="78776" y2="84255"/>
                        <a14:foregroundMark x1="48469" y1="94149" x2="66122" y2="95532"/>
                        <a14:foregroundMark x1="66122" y1="95532" x2="72857" y2="93830"/>
                        <a14:foregroundMark x1="65612" y1="98830" x2="49082" y2="94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51281" r="17909"/>
          <a:stretch/>
        </p:blipFill>
        <p:spPr>
          <a:xfrm>
            <a:off x="7423358" y="1192144"/>
            <a:ext cx="554158" cy="56087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F18470-AE9E-3664-AD7C-33A0427630E0}"/>
              </a:ext>
            </a:extLst>
          </p:cNvPr>
          <p:cNvCxnSpPr>
            <a:cxnSpLocks/>
          </p:cNvCxnSpPr>
          <p:nvPr/>
        </p:nvCxnSpPr>
        <p:spPr>
          <a:xfrm>
            <a:off x="5202200" y="2332335"/>
            <a:ext cx="16488" cy="1627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C0C497-70F6-813D-D678-99A912557E7B}"/>
              </a:ext>
            </a:extLst>
          </p:cNvPr>
          <p:cNvSpPr txBox="1"/>
          <p:nvPr/>
        </p:nvSpPr>
        <p:spPr>
          <a:xfrm>
            <a:off x="5484185" y="2332335"/>
            <a:ext cx="6583009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altLang="ko-KR" sz="2400" b="1" spc="-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Unity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게임을 씬</a:t>
            </a:r>
            <a:r>
              <a:rPr lang="en-US" altLang="ko-KR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(Scene)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 오브젝트</a:t>
            </a:r>
            <a:r>
              <a:rPr lang="en-US" altLang="ko-KR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(Object)</a:t>
            </a:r>
            <a:r>
              <a:rPr lang="ko-KR" altLang="en-US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단위로 개발하여</a:t>
            </a: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직관적이고 쉬운 게임 개발을 도와 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간편한 빌드 덕분에 다양한 플랫폼에서의 출시가 용이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54E91C-2AC5-72A7-5575-EA0D9D4A88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14584" y="2509648"/>
            <a:ext cx="2090935" cy="83332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DCC95D0-16AC-72F7-B246-DF95034EC2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8702" y="4425604"/>
            <a:ext cx="2895483" cy="148450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0FF87D-D067-F12A-773D-33B0BAC58357}"/>
              </a:ext>
            </a:extLst>
          </p:cNvPr>
          <p:cNvCxnSpPr>
            <a:cxnSpLocks/>
          </p:cNvCxnSpPr>
          <p:nvPr/>
        </p:nvCxnSpPr>
        <p:spPr>
          <a:xfrm>
            <a:off x="5218688" y="4561018"/>
            <a:ext cx="0" cy="151454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35285-F945-9106-C03C-E0413C4DAD50}"/>
              </a:ext>
            </a:extLst>
          </p:cNvPr>
          <p:cNvSpPr txBox="1"/>
          <p:nvPr/>
        </p:nvSpPr>
        <p:spPr>
          <a:xfrm>
            <a:off x="5484185" y="4453320"/>
            <a:ext cx="6583009" cy="149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2400" b="1" spc="-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Firebase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소규모 앱 개발에 많은 장점을 가지고 있는 개발 플랫폼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Unity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용 실시간 데이터베이스를 제공해줌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유저의 각종 정보를 저장 및 관리하기 위한 </a:t>
            </a: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사용</a:t>
            </a:r>
          </a:p>
        </p:txBody>
      </p:sp>
    </p:spTree>
    <p:extLst>
      <p:ext uri="{BB962C8B-B14F-4D97-AF65-F5344CB8AC3E}">
        <p14:creationId xmlns:p14="http://schemas.microsoft.com/office/powerpoint/2010/main" val="22448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b="1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기능 분석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·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FB13C-7151-441E-91CB-A03918A252A9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9C48-A10D-04B4-2293-2EE4EB9D6E94}"/>
              </a:ext>
            </a:extLst>
          </p:cNvPr>
          <p:cNvSpPr txBox="1"/>
          <p:nvPr/>
        </p:nvSpPr>
        <p:spPr>
          <a:xfrm>
            <a:off x="2855166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아군 관리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2855167" y="5021629"/>
            <a:ext cx="2960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소환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아군 유닛의 소환 및 사망 시에 발생하는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로직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 개발 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각각의 모션 및 어느 시점에 등장하고 어떨 때 유닛이 퇴장 하는 지 등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)</a:t>
            </a:r>
          </a:p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동작 관리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전진하거나 공격 및 피격을 당하는 등 아군 유닛들의 동작들을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63DD0-CC73-84B6-E2A8-A4552B9F447F}"/>
              </a:ext>
            </a:extLst>
          </p:cNvPr>
          <p:cNvSpPr txBox="1"/>
          <p:nvPr/>
        </p:nvSpPr>
        <p:spPr>
          <a:xfrm>
            <a:off x="2855166" y="3946107"/>
            <a:ext cx="478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I.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전투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22D99C-771A-16A4-25F6-2057D8843DE3}"/>
              </a:ext>
            </a:extLst>
          </p:cNvPr>
          <p:cNvCxnSpPr>
            <a:cxnSpLocks/>
          </p:cNvCxnSpPr>
          <p:nvPr/>
        </p:nvCxnSpPr>
        <p:spPr>
          <a:xfrm>
            <a:off x="2855166" y="4519519"/>
            <a:ext cx="28519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315F46-4623-1EA5-32E4-75D9A8DDD60B}"/>
              </a:ext>
            </a:extLst>
          </p:cNvPr>
          <p:cNvSpPr txBox="1"/>
          <p:nvPr/>
        </p:nvSpPr>
        <p:spPr>
          <a:xfrm>
            <a:off x="6061104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적군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B61C2-37B0-C573-4E2C-AD395F92C769}"/>
              </a:ext>
            </a:extLst>
          </p:cNvPr>
          <p:cNvSpPr txBox="1"/>
          <p:nvPr/>
        </p:nvSpPr>
        <p:spPr>
          <a:xfrm>
            <a:off x="9267045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iii. 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기타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28BD2-6C98-F1D7-EE42-F0CD3892DC69}"/>
              </a:ext>
            </a:extLst>
          </p:cNvPr>
          <p:cNvSpPr txBox="1"/>
          <p:nvPr/>
        </p:nvSpPr>
        <p:spPr>
          <a:xfrm>
            <a:off x="9267044" y="4998822"/>
            <a:ext cx="2851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화면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실시간으로 벌어지는 전장을 확인하기 위해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화면을 좌우로 이동할 수 있는 기능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난이도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유닛들의 정보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체력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공격력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소비 재화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보상 재화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등을 난이도의 따라 다르게 설정되도록 개발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래픽 2" descr="과녁">
            <a:extLst>
              <a:ext uri="{FF2B5EF4-FFF2-40B4-BE49-F238E27FC236}">
                <a16:creationId xmlns:a16="http://schemas.microsoft.com/office/drawing/2014/main" id="{741088C4-E0AC-FC8E-07AB-29073AD2B0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303" y="4026312"/>
            <a:ext cx="423851" cy="423851"/>
          </a:xfrm>
          <a:prstGeom prst="rect">
            <a:avLst/>
          </a:prstGeom>
        </p:spPr>
      </p:pic>
      <p:pic>
        <p:nvPicPr>
          <p:cNvPr id="29" name="그래픽 28" descr="계층 구조형">
            <a:extLst>
              <a:ext uri="{FF2B5EF4-FFF2-40B4-BE49-F238E27FC236}">
                <a16:creationId xmlns:a16="http://schemas.microsoft.com/office/drawing/2014/main" id="{8BFBF87A-BEE0-4996-8C25-EA10C6C840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5881" y="153371"/>
            <a:ext cx="827303" cy="8273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6061105" y="4986781"/>
            <a:ext cx="296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소환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적군 유닛의 등장 및 퇴장 시에 발생하는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로직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개발 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각각의 모션 및 어느 시점에 등장하고 어떨 때 유닛이 퇴장 하는 지 등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)</a:t>
            </a:r>
          </a:p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동작 관리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전진하거나 공격 및 피격을 당하는 등 적군 유닛들의 동작들을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03D6B8-5BD9-473B-8632-F5EB880F5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686" y="1255968"/>
            <a:ext cx="7982976" cy="2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기능 분석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·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FB13C-7151-441E-91CB-A03918A252A9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9C48-A10D-04B4-2293-2EE4EB9D6E94}"/>
              </a:ext>
            </a:extLst>
          </p:cNvPr>
          <p:cNvSpPr txBox="1"/>
          <p:nvPr/>
        </p:nvSpPr>
        <p:spPr>
          <a:xfrm>
            <a:off x="2884246" y="4628789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획득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2884245" y="5037912"/>
            <a:ext cx="431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재화를 획득할 수 있는 수단과 관련된 것들과 그에 따라 발생하는 로직들을 개발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63DD0-CC73-84B6-E2A8-A4552B9F447F}"/>
              </a:ext>
            </a:extLst>
          </p:cNvPr>
          <p:cNvSpPr txBox="1"/>
          <p:nvPr/>
        </p:nvSpPr>
        <p:spPr>
          <a:xfrm>
            <a:off x="2855167" y="3973502"/>
            <a:ext cx="478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재화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22D99C-771A-16A4-25F6-2057D8843DE3}"/>
              </a:ext>
            </a:extLst>
          </p:cNvPr>
          <p:cNvCxnSpPr>
            <a:cxnSpLocks/>
          </p:cNvCxnSpPr>
          <p:nvPr/>
        </p:nvCxnSpPr>
        <p:spPr>
          <a:xfrm>
            <a:off x="2884246" y="4488478"/>
            <a:ext cx="2750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315F46-4623-1EA5-32E4-75D9A8DDD60B}"/>
              </a:ext>
            </a:extLst>
          </p:cNvPr>
          <p:cNvSpPr txBox="1"/>
          <p:nvPr/>
        </p:nvSpPr>
        <p:spPr>
          <a:xfrm>
            <a:off x="7194368" y="4627389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사용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BE1A9-1B3B-417B-A7E1-82B6DABBEA58}"/>
              </a:ext>
            </a:extLst>
          </p:cNvPr>
          <p:cNvSpPr txBox="1"/>
          <p:nvPr/>
        </p:nvSpPr>
        <p:spPr>
          <a:xfrm>
            <a:off x="7194368" y="5037912"/>
            <a:ext cx="451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재화를 사용할 수 있는 수단과 관련된 것들과 그에 따라 발생하는 </a:t>
            </a:r>
            <a:r>
              <a:rPr lang="ko-KR" altLang="en-US" sz="16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로직들을</a:t>
            </a:r>
            <a:r>
              <a:rPr lang="ko-KR" altLang="en-US" sz="16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개발</a:t>
            </a:r>
            <a:endParaRPr lang="en-US" altLang="ko-KR" sz="16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래픽 2" descr="동전">
            <a:extLst>
              <a:ext uri="{FF2B5EF4-FFF2-40B4-BE49-F238E27FC236}">
                <a16:creationId xmlns:a16="http://schemas.microsoft.com/office/drawing/2014/main" id="{72928D88-D54C-709E-0CB8-81E8240A3E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200" y="3996041"/>
            <a:ext cx="492437" cy="492437"/>
          </a:xfrm>
          <a:prstGeom prst="rect">
            <a:avLst/>
          </a:prstGeom>
        </p:spPr>
      </p:pic>
      <p:pic>
        <p:nvPicPr>
          <p:cNvPr id="22" name="그래픽 21" descr="계층 구조형">
            <a:extLst>
              <a:ext uri="{FF2B5EF4-FFF2-40B4-BE49-F238E27FC236}">
                <a16:creationId xmlns:a16="http://schemas.microsoft.com/office/drawing/2014/main" id="{36B7ECDD-69A3-458D-B3C8-B53A849A7F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5881" y="153371"/>
            <a:ext cx="827303" cy="827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B700A4-76F2-4FE2-8CDE-58B04742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686" y="1255968"/>
            <a:ext cx="7982976" cy="2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741</Words>
  <Application>Microsoft Office PowerPoint</Application>
  <PresentationFormat>와이드스크린</PresentationFormat>
  <Paragraphs>122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나눔스퀘어_ac Bold</vt:lpstr>
      <vt:lpstr>나눔스퀘어_ac ExtraBold</vt:lpstr>
      <vt:lpstr>나눔스퀘어_ac Light</vt:lpstr>
      <vt:lpstr>둥근모꼴</vt:lpstr>
      <vt:lpstr>맑은 고딕</vt:lpstr>
      <vt:lpstr>Arial</vt:lpstr>
      <vt:lpstr>Comic Sans MS</vt:lpstr>
      <vt:lpstr>Wingdings</vt:lpstr>
      <vt:lpstr>Office 테마</vt:lpstr>
      <vt:lpstr>졸업작품 프로젝트 최종 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215</dc:creator>
  <cp:lastModifiedBy>woong gi Kim</cp:lastModifiedBy>
  <cp:revision>130</cp:revision>
  <dcterms:created xsi:type="dcterms:W3CDTF">2022-05-17T05:58:37Z</dcterms:created>
  <dcterms:modified xsi:type="dcterms:W3CDTF">2022-11-14T14:28:24Z</dcterms:modified>
  <cp:version>1000.0000.01</cp:version>
</cp:coreProperties>
</file>