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0" r:id="rId1"/>
  </p:sldMasterIdLst>
  <p:notesMasterIdLst>
    <p:notesMasterId r:id="rId14"/>
  </p:notes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6" r:id="rId11"/>
    <p:sldId id="393" r:id="rId12"/>
    <p:sldId id="39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3911" autoAdjust="0"/>
  </p:normalViewPr>
  <p:slideViewPr>
    <p:cSldViewPr snapToGrid="0">
      <p:cViewPr varScale="1">
        <p:scale>
          <a:sx n="109" d="100"/>
          <a:sy n="10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04T14:23:48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3685 3463 0,'0'0'0,"-55"0"15,-1 0-15,28 0 16,0 0-1,-28 0 1,0 0-16,-28 0 16,1 56-16,-1-56 15,0 0-15,0 0 16,1 28-16,27-28 16,0 0-16,0 28 15,0 28-15,28-56 16,0 0-16,1 28 15,-29 0-15,56 0 16,-28 0 0,0 55-16,-28-27 15,28 56-15,0-56 16,-56 0-16,84 0 16,-27 27-16,-29 85 15,56-112-15,0 56 16,-84 55-16,84-83 15,0 0-15,0-28 16,0 55-16,28-27 16,-28 28-16,0-84 15,84 28 1,-84 0-16,28 27 16,-28 1-16,55 0 15,-55-56-15,56 56 16,-28-1-16,0-27 15,0 0-15,0-28 16,-28 56-16,56-28 16,-56-28-16,28 28 15,27 27 1,-27-55 15,28 0-31,0 28 31,0-56-15,-28 0-16,28 0 16,27 56-16,1-56 15,-28 0-15,0 28 16,-28-28-16,28 56 16,-28-28-16,55 28 15,-55-56 1,56 27-16,-56 1 15,56-28 1,-56 0-16,27 28 16,29-28-16,-56 0 15,28 0-15,0 0 16,28 0-16,-29 0 16,1 0-16,0 0 15,0 0 1,-28 0-1,0 0-15,28 0 16,-29 0 0,29 0-1,-28 0-15,28 0 16,-28 0-16,56 0 16,-28 0-16,-28 0 15,-1 28-15,1-28 16,0 56-16,28-56 15,28 0-15,0 0 16,27 0-16,1 0 16,-56 0-16,83 0 15,57 0-15,-57 0 16,-27 0-16,56 0 16,-29 0-16,1 0 15,27 0-15,-27 0 16,0-28-1,-29 28-15,1-28 16,-28 0-16,27 28 16,1 0-16,-84 0 15,84-56-15,-84 56 16,27-55-16,29 55 16,28-84-16,-56 56 15,0 28-15,27-56 16,-27 28-16,28-28 15,-56 28-15,56 0 16,-29-28-16,1 29 16,0-29-16,0 56 15,-28-112-15,0 84 16,0 28-16,0-56 16,-28 28-16,28 0 15,-28-55-15,27-29 16,1 56-16,-28-28 15,28 0-15,-28 1 16,0-29-16,0 28 16,0-28-16,0 1 15,0 27-15,0 0 16,0 28 0,-28-56-16,0 29 15,1-1-15,-29 0 16,0 0-16,56 0 15,-84 28-15,56-27 16,-28 27-16,28 28 16,-27-56-16,-29 28 15,28 0-15,0 0 16,0 29-16,-83-29 16,55 28-16,-28 0 15,-55 0-15,-57 0 16,57 0-16,55 28 15,-27-28-15,-57 28 16,57-28-16,27 28 16,56-56-16,-56 56 15,29 0-15,-1 0 16,0 0-16,28 0 16,0 0-16,28 0 15,-55 0-15,55 0 16,-84-28-16,56 28 15,0 0 1,-27 0-16,27 0 16,-56 0-16,28 0 15,29 0-15,-1 0 16,28 0-16,-28 0 16,28 0-16,0 0 15,-28 0-15,28 0 16,-27 0-16,-1 0 15,0 0-15,28 0 16,-28 0-16,0 0 16,0 0-16,28-28 15,-27 28-15,-1 0 16,-28 0-16,0 0 16,56 0-16,0 0 15,1 0-15,-1 0 16,0 0-16,0 0 15,0 0 95,0 0-95,0 0-15</inkml:trace>
  <inkml:trace contextRef="#ctx0" brushRef="#br0" timeOffset="3793.5864">3406 6815 0,'-28'-28'31,"0"28"-16,0 0-15,-55 0 16,27 0-16,0 28 16,0 0-16,0-28 15,28 0-15,-27 0 16,27 28-16,-56-28 16,28 28-16,28 28 15,-56-56-15,56 56 16,-27-28-16,-1 55 15,28-55-15,-56 28 16,56-28-16,-28 28 16,1 0-16,-1 0 15,56-28-15,-28 0 16,0 0-16,28-1 16,-28 85-1,28-28-15,-28 28 16,28-28-16,0-1 15,0 1-15,0 28 16,0-28-16,0-1 16,0-55-16,0 28 15,0-28-15,0 0 16,0 0-16,0 0 16,0 28-16,0-28 15,28 0-15,0 55 16,-28-55-16,0 28 15,28-28-15,-28 28 16,28 0-16,0-56 16,-28 56-16,28 0 15,-28-28 1,55 83-16,-27-27 16,0-56-1,-28 28 1,0 0-16,28-56 15,-28 28-15,0 0 16,28 28-16,-28-1 16,0 1-1,28-28-15,-28 0 16,28 28-16,-28-28 31,0 0-31,0 0 328,0 28-328,0-28 16,0 55-16,0 29 16,-28-28-16,28-28 15,-56 28-15,28 55 16,0-111-16,0 84 15,0-28-15,28-28 16,-27 27-16,-1 1 16,-28 28-16,56-56 15,0 0-15,0 55 16,-28-27-16,28 28 16,0-84-16,-28 84 15,28-29-15,0 29 16,0 28-16,0-56 15,0-1-15,0 1 16,0-28-16,0 0 16,0 0-1,0 0 1,0-28-16,28 55 16,0-27-16,0-28 15,-28 0-15,56 28 16,-29-28-1,1 0 17,0 0-17,0 0 1,28-28 0,-56 28-1,28 0-15,0-28 16,-28 27-16,56 1 15,0 28-15,-29-28 16,1-28-16,0 28 16,84 0-16,-56 28 15,0-56-15,27 84 16,1-56-16,-56-28 16,28 0-16,0 55 15,0-55-15,55 0 16,1 28-16,28-28 15,55 0-15,-55 0 16,55 0-16,28 0 16,-27 0-1,-1 0-15,-27 0 16,-29 0-16,113 0 16,-1-28-16,0 1 15,-27-85-15,27 84 16,0-28-16,-27-28 15,-1 56-15,-28-55 16,-27 55-16,-1-28 16,29 0-16,-29-28 15,-55 0-15,55 56 16,-27-83-16,56 27 16,-57 0-16,29-28 15,-29 1-15,-55 55 16,84-28-16,-57 56 15,1-56-15,55 28 16,-83 0-16,56 1 16,-56-57-16,55 28 15,1-56-15,-1 1 16,1-29-16,0 1 16,-29-29-16,29 28 15,-56 1 1,-1-1-16,-27 29 15,0 27-15,-56 0 16,0-83-16,0 27 16,0 0-16,0-55 15,0 55-15,0-55 16,-84 27-16,28 29 16,-27 27-16,-85-55 15,84 55-15,1 84 16,-85-84-16,28 57 15,29-1-15,-57 0 16,29 28-16,27 0 16,-28 28-16,-83 0 15,56-55-15,-29 27 16,1 0-16,55 28 16,-27-28-16,-1 0 15,-55 28-15,27 0 16,-27 0-16,27 28 15,-55-56-15,84 29 16,-29 27-16,57 0 16,-29-28-16,56 28 15,29 0-15,-57-28 16,-27 0-16,83 0 16,-28 28-1,0-28-15,1 28 16,-1 0-16,-55 0 15,83 0-15,-112 0 16,113 0-16,-1 0 16,-28-28-16,0 28 15,-55-56-15,83 56 16,0 0-16,-27 0 16,-1 0-16,28 0 15,1 0-15,27 0 16,-28 0-16,56 0 15,0 0-15,0 0 16,-56 0-16,29 0 16,-1 0-16,-28 0 15,56 28 1,0 0-16,0 0 16,-28 0-16,28-28 15,-27 84-15,27-84 16,-28 28-16,28 27 15,28 1 17,-56 0-32,56-28 31,0 0-15,0 0-1,0 0 1,0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04T14:40:38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8460 7793 0,'0'-28'63,"-28"28"-48,0 28 1,0 0 0,0 0-16,0 0 15,0 0-15,-28-28 16,28 55-16,0-55 16,28 28-16,-27-28 15,-1 56 32</inkml:trace>
  <inkml:trace contextRef="#ctx0" brushRef="#br0" timeOffset="12215.9862">5528 6312 0,'-28'0'125,"28"28"-109,0 28 0,0-28-16,-28 28 15,0 0-15,0 0 16,28-28-16,0 27 15,-27 1-15,27 0 16,-28-28-16,0 56 16,28-56-1,0 28-15,-28-28 16,28 0-16,0 0 16,0-1-16,0 29 15,-28 0 1,28-28-1,0 0 1,-28 0 15,28 28 219,-28-28-218,28 0-17,0 0 235,0 0-31,0 0-188,0-1 391,0 1-250,0 0-156,0 0 109,0 28-79,28-84 173,0-28-219,0 28 16,-28 0-1,0 1 17,0-1-17,28 0-15,0 0 32,-28 0-1,0 0 172</inkml:trace>
  <inkml:trace contextRef="#ctx0" brushRef="#br0" timeOffset="13240.6154">5081 7318 0,'0'28'109,"0"28"-77,28-56-17,-28 28 1,28 0 0,-28 0-16,28-1 15,0-27 16,0 28 16,-28 0-31,28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6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12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238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7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2778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19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1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1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8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documentation/style-rules#nesting" TargetMode="External"/><Relationship Id="rId2" Type="http://schemas.openxmlformats.org/officeDocument/2006/relationships/hyperlink" Target="https://sass-lang.com/documentation/variable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ass-lang.com/documentation/modules" TargetMode="External"/><Relationship Id="rId4" Type="http://schemas.openxmlformats.org/officeDocument/2006/relationships/hyperlink" Target="https://sass-lang.com/documentation/at-rules/mix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"/>
          <p:cNvSpPr txBox="1"/>
          <p:nvPr/>
        </p:nvSpPr>
        <p:spPr>
          <a:xfrm>
            <a:off x="1795131" y="1717623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61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2" y="1917554"/>
            <a:ext cx="9545382" cy="45535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02393" y="844007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Миксины</a:t>
            </a:r>
            <a:r>
              <a:rPr lang="ru-RU" dirty="0"/>
              <a:t> включаются в текущий контекст с помощью @</a:t>
            </a:r>
            <a:r>
              <a:rPr lang="ru-RU" dirty="0" err="1"/>
              <a:t>includeat</a:t>
            </a:r>
            <a:r>
              <a:rPr lang="ru-RU" dirty="0"/>
              <a:t>-правила, которое пишется @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name</a:t>
            </a:r>
            <a:r>
              <a:rPr lang="ru-RU" dirty="0"/>
              <a:t>&gt;или @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name</a:t>
            </a:r>
            <a:r>
              <a:rPr lang="ru-RU" dirty="0"/>
              <a:t>&gt;(&lt;</a:t>
            </a:r>
            <a:r>
              <a:rPr lang="ru-RU" dirty="0" err="1"/>
              <a:t>arguments</a:t>
            </a:r>
            <a:r>
              <a:rPr lang="ru-RU" dirty="0"/>
              <a:t>...&gt;), с включенным именем </a:t>
            </a:r>
            <a:r>
              <a:rPr lang="ru-RU" dirty="0" err="1"/>
              <a:t>миксина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1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85875" y="364858"/>
            <a:ext cx="4774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Синтаксис </a:t>
            </a:r>
            <a:r>
              <a:rPr lang="en-US" sz="2800" dirty="0" err="1"/>
              <a:t>Mixin</a:t>
            </a:r>
            <a:r>
              <a:rPr lang="en-US" sz="2800" dirty="0"/>
              <a:t> </a:t>
            </a:r>
            <a:r>
              <a:rPr lang="ru-RU" sz="2800" dirty="0"/>
              <a:t>с отступом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262" y="997894"/>
            <a:ext cx="68433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Постоянная ссылка на синтаксис </a:t>
            </a:r>
            <a:r>
              <a:rPr lang="ru-RU" dirty="0" err="1"/>
              <a:t>Mixin</a:t>
            </a:r>
            <a:r>
              <a:rPr lang="ru-RU" dirty="0"/>
              <a:t> с </a:t>
            </a:r>
            <a:r>
              <a:rPr lang="ru-RU" dirty="0" err="1"/>
              <a:t>отступомСинтаксис</a:t>
            </a:r>
            <a:r>
              <a:rPr lang="ru-RU" dirty="0"/>
              <a:t> </a:t>
            </a:r>
            <a:r>
              <a:rPr lang="ru-RU" dirty="0" err="1"/>
              <a:t>Mixin</a:t>
            </a:r>
            <a:r>
              <a:rPr lang="ru-RU" dirty="0"/>
              <a:t> с отступом Синтаксис с отступом имеет специальный синтаксис для определения и использования </a:t>
            </a:r>
            <a:r>
              <a:rPr lang="ru-RU" dirty="0" err="1"/>
              <a:t>миксинов</a:t>
            </a:r>
            <a:r>
              <a:rPr lang="ru-RU" dirty="0"/>
              <a:t> в дополнение к стандартному @</a:t>
            </a:r>
            <a:r>
              <a:rPr lang="ru-RU" dirty="0" err="1"/>
              <a:t>mixinи</a:t>
            </a:r>
            <a:r>
              <a:rPr lang="ru-RU" dirty="0"/>
              <a:t> @</a:t>
            </a:r>
            <a:r>
              <a:rPr lang="ru-RU" dirty="0" err="1"/>
              <a:t>include</a:t>
            </a:r>
            <a:r>
              <a:rPr lang="ru-RU" dirty="0"/>
              <a:t>. </a:t>
            </a:r>
            <a:r>
              <a:rPr lang="ru-RU" dirty="0" err="1"/>
              <a:t>Миксины</a:t>
            </a:r>
            <a:r>
              <a:rPr lang="ru-RU" dirty="0"/>
              <a:t> определяются с помощью символа =, и они включаются с помощью +. Хотя этот синтаксис короче, его также сложнее понять с первого взгляда, и пользователям рекомендуется избегать его.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87" y="2633383"/>
            <a:ext cx="940248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03838" y="250495"/>
            <a:ext cx="7766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Правило @</a:t>
            </a:r>
            <a:r>
              <a:rPr 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загружает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миксины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, функции и переменные из других таблиц стилей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Sass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и объединяет CSS из нескольких таблиц стилей вместе. Таблицы стилей, загружаемые с помощью, @</a:t>
            </a:r>
            <a:r>
              <a:rPr 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называются 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«модулями». 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Sass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также предоставляет встроенные модули с множеством полезных функций.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61" y="2506010"/>
            <a:ext cx="6352823" cy="35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епроцессоры"/>
          <p:cNvSpPr txBox="1">
            <a:spLocks noGrp="1"/>
          </p:cNvSpPr>
          <p:nvPr>
            <p:ph type="ctrTitle"/>
          </p:nvPr>
        </p:nvSpPr>
        <p:spPr>
          <a:xfrm>
            <a:off x="955797" y="507343"/>
            <a:ext cx="7358063" cy="1166685"/>
          </a:xfrm>
          <a:prstGeom prst="rect">
            <a:avLst/>
          </a:prstGeom>
        </p:spPr>
        <p:txBody>
          <a:bodyPr anchor="ctr"/>
          <a:lstStyle/>
          <a:p>
            <a:r>
              <a:rPr dirty="0" err="1"/>
              <a:t>Препроцессоры</a:t>
            </a:r>
            <a:endParaRPr dirty="0"/>
          </a:p>
        </p:txBody>
      </p:sp>
      <p:pic>
        <p:nvPicPr>
          <p:cNvPr id="12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6082" y="2372585"/>
            <a:ext cx="3342858" cy="25071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2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епроцессоры"/>
          <p:cNvSpPr txBox="1">
            <a:spLocks noGrp="1"/>
          </p:cNvSpPr>
          <p:nvPr>
            <p:ph type="ctrTitle"/>
          </p:nvPr>
        </p:nvSpPr>
        <p:spPr>
          <a:xfrm>
            <a:off x="955797" y="507343"/>
            <a:ext cx="7358063" cy="1166685"/>
          </a:xfrm>
          <a:prstGeom prst="rect">
            <a:avLst/>
          </a:prstGeom>
        </p:spPr>
        <p:txBody>
          <a:bodyPr anchor="ctr"/>
          <a:lstStyle/>
          <a:p>
            <a:r>
              <a:rPr dirty="0" err="1"/>
              <a:t>Препроцессоры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15915" y="2332056"/>
            <a:ext cx="8768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669999"/>
                </a:solidFill>
                <a:latin typeface="Source Sans Pro"/>
              </a:rPr>
              <a:t>Sass</a:t>
            </a:r>
            <a:r>
              <a:rPr lang="ru-RU" sz="2400" dirty="0">
                <a:solidFill>
                  <a:srgbClr val="669999"/>
                </a:solidFill>
                <a:latin typeface="Source Sans Pro"/>
              </a:rPr>
              <a:t> — это язык таблиц стилей, скомпилированный в CSS. Он позволяет использовать </a:t>
            </a:r>
            <a:r>
              <a:rPr lang="ru-RU" sz="2400" dirty="0">
                <a:solidFill>
                  <a:srgbClr val="003366"/>
                </a:solidFill>
                <a:latin typeface="Source Sans Pro"/>
                <a:hlinkClick r:id="rId2"/>
              </a:rPr>
              <a:t>переменные</a:t>
            </a:r>
            <a:r>
              <a:rPr lang="ru-RU" sz="2400" dirty="0">
                <a:solidFill>
                  <a:srgbClr val="669999"/>
                </a:solidFill>
                <a:latin typeface="Source Sans Pro"/>
              </a:rPr>
              <a:t> , </a:t>
            </a:r>
            <a:r>
              <a:rPr lang="ru-RU" sz="2400" dirty="0">
                <a:solidFill>
                  <a:srgbClr val="003366"/>
                </a:solidFill>
                <a:latin typeface="Source Sans Pro"/>
                <a:hlinkClick r:id="rId3"/>
              </a:rPr>
              <a:t>вложенные правила</a:t>
            </a:r>
            <a:r>
              <a:rPr lang="ru-RU" sz="2400" dirty="0">
                <a:solidFill>
                  <a:srgbClr val="669999"/>
                </a:solidFill>
                <a:latin typeface="Source Sans Pro"/>
              </a:rPr>
              <a:t> , </a:t>
            </a:r>
            <a:r>
              <a:rPr lang="ru-RU" sz="2400" dirty="0">
                <a:solidFill>
                  <a:srgbClr val="003366"/>
                </a:solidFill>
                <a:latin typeface="Source Sans Pro"/>
                <a:hlinkClick r:id="rId4"/>
              </a:rPr>
              <a:t>примеси</a:t>
            </a:r>
            <a:r>
              <a:rPr lang="ru-RU" sz="2400" dirty="0">
                <a:solidFill>
                  <a:srgbClr val="669999"/>
                </a:solidFill>
                <a:latin typeface="Source Sans Pro"/>
              </a:rPr>
              <a:t> , </a:t>
            </a:r>
            <a:r>
              <a:rPr lang="ru-RU" sz="2400" dirty="0">
                <a:solidFill>
                  <a:srgbClr val="003366"/>
                </a:solidFill>
                <a:latin typeface="Source Sans Pro"/>
                <a:hlinkClick r:id="rId5"/>
              </a:rPr>
              <a:t>функции</a:t>
            </a:r>
            <a:r>
              <a:rPr lang="ru-RU" sz="2400" dirty="0">
                <a:solidFill>
                  <a:srgbClr val="669999"/>
                </a:solidFill>
                <a:latin typeface="Source Sans Pro"/>
              </a:rPr>
              <a:t> и многое другое с полностью совместимым с CSS синтаксисом. </a:t>
            </a:r>
            <a:r>
              <a:rPr lang="ru-RU" sz="2400" dirty="0" err="1">
                <a:solidFill>
                  <a:srgbClr val="669999"/>
                </a:solidFill>
                <a:latin typeface="Source Sans Pro"/>
              </a:rPr>
              <a:t>Sass</a:t>
            </a:r>
            <a:r>
              <a:rPr lang="ru-RU" sz="2400" dirty="0">
                <a:solidFill>
                  <a:srgbClr val="669999"/>
                </a:solidFill>
                <a:latin typeface="Source Sans Pro"/>
              </a:rPr>
              <a:t> помогает поддерживать порядок в больших таблицах стилей и упрощает совместное использование дизайна внутри и между проектами.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93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12488" y="1006696"/>
            <a:ext cx="2347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rgbClr val="6B717F"/>
                </a:solidFill>
                <a:latin typeface="Source Sans Pro"/>
              </a:rPr>
              <a:t>Переменные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60585" y="2068288"/>
            <a:ext cx="7535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Переменные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Sass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просты: вы присваиваете значение имени, которое начинается с $, а затем можете ссылаться на это имя вместо самого значения. Но, несмотря на их простоту, они являются одним из самых полезных инструментов, которые предлагает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Sass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Переменные позволяют сократить количество повторений, выполнять сложные математические операции, настраивать библиотеки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32855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12488" y="1006696"/>
            <a:ext cx="2347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rgbClr val="6B717F"/>
                </a:solidFill>
                <a:latin typeface="Source Sans Pro"/>
              </a:rPr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11215" y="1987063"/>
            <a:ext cx="7288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Объявление переменной очень похоже на объявление свойства : оно написано &lt;Переменные&gt;: &lt;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Значние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&gt;. В отличие от свойства, которое может быть объявлено только в правиле стиля или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-правиле, переменные могут быть объявлены где угодно. Чтобы использовать переменную, просто включите ее в значение.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5" y="3246779"/>
            <a:ext cx="398200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098431" y="1536386"/>
            <a:ext cx="6553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Sass</a:t>
            </a:r>
            <a:r>
              <a:rPr lang="ru-RU" dirty="0"/>
              <a:t> в CSS с помощью </a:t>
            </a:r>
            <a:r>
              <a:rPr lang="ru-RU" dirty="0" err="1"/>
              <a:t>sass</a:t>
            </a:r>
            <a:r>
              <a:rPr lang="ru-RU" dirty="0"/>
              <a:t> команды. Вам нужно указать </a:t>
            </a:r>
            <a:r>
              <a:rPr lang="ru-RU" dirty="0" err="1"/>
              <a:t>Sass</a:t>
            </a:r>
            <a:r>
              <a:rPr lang="ru-RU" dirty="0"/>
              <a:t>, из какого файла строить и куда выводить  CSS 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запуск </a:t>
            </a:r>
            <a:r>
              <a:rPr lang="ru-RU" sz="1800" b="1" dirty="0" err="1" smtClean="0">
                <a:solidFill>
                  <a:srgbClr val="FF0000"/>
                </a:solidFill>
              </a:rPr>
              <a:t>sass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style</a:t>
            </a:r>
            <a:r>
              <a:rPr lang="ru-RU" sz="1800" b="1" dirty="0" smtClean="0">
                <a:solidFill>
                  <a:srgbClr val="FF0000"/>
                </a:solidFill>
              </a:rPr>
              <a:t>.</a:t>
            </a:r>
            <a:r>
              <a:rPr lang="ru-RU" sz="1800" b="1" dirty="0" err="1" smtClean="0">
                <a:solidFill>
                  <a:srgbClr val="FF0000"/>
                </a:solidFill>
              </a:rPr>
              <a:t>scss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style</a:t>
            </a:r>
            <a:r>
              <a:rPr lang="ru-RU" sz="1800" b="1" dirty="0" smtClean="0">
                <a:solidFill>
                  <a:srgbClr val="FF0000"/>
                </a:solidFill>
              </a:rPr>
              <a:t>.</a:t>
            </a:r>
            <a:r>
              <a:rPr lang="ru-RU" sz="1800" b="1" dirty="0" err="1" smtClean="0">
                <a:solidFill>
                  <a:srgbClr val="FF0000"/>
                </a:solidFill>
              </a:rPr>
              <a:t>css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 </a:t>
            </a:r>
            <a:r>
              <a:rPr lang="ru-RU" dirty="0"/>
              <a:t>вашего терминала потребует один файл </a:t>
            </a:r>
            <a:r>
              <a:rPr lang="ru-RU" dirty="0" err="1"/>
              <a:t>Sass</a:t>
            </a:r>
            <a:r>
              <a:rPr lang="ru-RU" dirty="0"/>
              <a:t>, </a:t>
            </a:r>
            <a:r>
              <a:rPr lang="ru-RU" dirty="0" err="1"/>
              <a:t>input.scssи</a:t>
            </a:r>
            <a:r>
              <a:rPr lang="ru-RU" dirty="0"/>
              <a:t> скомпилирует этот файл в output.css.</a:t>
            </a:r>
          </a:p>
        </p:txBody>
      </p:sp>
    </p:spTree>
    <p:extLst>
      <p:ext uri="{BB962C8B-B14F-4D97-AF65-F5344CB8AC3E}">
        <p14:creationId xmlns:p14="http://schemas.microsoft.com/office/powerpoint/2010/main" val="72524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53700" y="725342"/>
            <a:ext cx="2693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Правила стиля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02758" y="1738608"/>
            <a:ext cx="76093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Правила стиля — это основа </a:t>
            </a:r>
            <a:r>
              <a:rPr lang="ru-RU" dirty="0" err="1">
                <a:solidFill>
                  <a:srgbClr val="FF0000"/>
                </a:solidFill>
              </a:rPr>
              <a:t>Sass</a:t>
            </a:r>
            <a:r>
              <a:rPr lang="ru-RU" dirty="0"/>
              <a:t>, как и </a:t>
            </a:r>
            <a:r>
              <a:rPr lang="ru-RU" dirty="0">
                <a:solidFill>
                  <a:srgbClr val="FF0000"/>
                </a:solidFill>
              </a:rPr>
              <a:t>CSS</a:t>
            </a:r>
            <a:r>
              <a:rPr lang="ru-RU" dirty="0"/>
              <a:t>. И они работают одинаково: вы выбираете, какие элементы стилизовать с помощью селектора, и объявляете свойства , влияющие на внешний вид этих элементов.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53" y="2807179"/>
            <a:ext cx="392484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4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4561" y="1037547"/>
            <a:ext cx="8601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Миксины</a:t>
            </a:r>
            <a:r>
              <a:rPr lang="ru-RU" sz="1800" dirty="0"/>
              <a:t> определяются с помощью @</a:t>
            </a:r>
            <a:r>
              <a:rPr lang="ru-RU" sz="1800" dirty="0" err="1"/>
              <a:t>mixinat</a:t>
            </a:r>
            <a:r>
              <a:rPr lang="ru-RU" sz="1800" dirty="0"/>
              <a:t>-правила</a:t>
            </a:r>
            <a:r>
              <a:rPr lang="ru-RU" sz="1800" dirty="0" smtClean="0"/>
              <a:t>, которое </a:t>
            </a:r>
            <a:r>
              <a:rPr lang="ru-RU" sz="1800" dirty="0"/>
              <a:t>пишется @</a:t>
            </a:r>
            <a:r>
              <a:rPr lang="ru-RU" sz="1800" dirty="0" err="1"/>
              <a:t>mixin</a:t>
            </a:r>
            <a:r>
              <a:rPr lang="ru-RU" sz="1800" dirty="0"/>
              <a:t> &lt;</a:t>
            </a:r>
            <a:r>
              <a:rPr lang="ru-RU" sz="1800" dirty="0" err="1"/>
              <a:t>name</a:t>
            </a:r>
            <a:r>
              <a:rPr lang="ru-RU" sz="1800" dirty="0"/>
              <a:t>&gt; { ... }или </a:t>
            </a:r>
            <a:r>
              <a:rPr lang="ru-RU" sz="1800" dirty="0" smtClean="0"/>
              <a:t>@</a:t>
            </a:r>
            <a:r>
              <a:rPr lang="ru-RU" sz="1800" dirty="0" err="1"/>
              <a:t>mixin</a:t>
            </a:r>
            <a:r>
              <a:rPr lang="ru-RU" sz="1800" dirty="0"/>
              <a:t> </a:t>
            </a:r>
            <a:r>
              <a:rPr lang="ru-RU" sz="1800" dirty="0" err="1"/>
              <a:t>name</a:t>
            </a:r>
            <a:r>
              <a:rPr lang="ru-RU" sz="1800" dirty="0"/>
              <a:t>(&lt;</a:t>
            </a:r>
            <a:r>
              <a:rPr lang="ru-RU" sz="1800" dirty="0" err="1"/>
              <a:t>arguments</a:t>
            </a:r>
            <a:r>
              <a:rPr lang="ru-RU" sz="1800" dirty="0"/>
              <a:t>...&gt;) { ... }. </a:t>
            </a:r>
            <a:endParaRPr lang="en-US" sz="1800" dirty="0" smtClean="0"/>
          </a:p>
          <a:p>
            <a:r>
              <a:rPr lang="ru-RU" sz="1800" dirty="0" smtClean="0"/>
              <a:t>Имя </a:t>
            </a:r>
            <a:r>
              <a:rPr lang="ru-RU" sz="1800" dirty="0" err="1"/>
              <a:t>миксина</a:t>
            </a:r>
            <a:r>
              <a:rPr lang="ru-RU" sz="1800" dirty="0"/>
              <a:t> может быть любым идентификатором </a:t>
            </a:r>
            <a:r>
              <a:rPr lang="ru-RU" sz="1800" dirty="0" err="1"/>
              <a:t>Sass</a:t>
            </a:r>
            <a:r>
              <a:rPr lang="ru-RU" sz="1800" dirty="0"/>
              <a:t>, и оно может содержать любой оператор , кроме операторов верхнего уровня 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1800" dirty="0" smtClean="0"/>
              <a:t>Их </a:t>
            </a:r>
            <a:r>
              <a:rPr lang="ru-RU" sz="1800" dirty="0"/>
              <a:t>можно использовать для инкапсуляции стилей, которые можно поместить в одно правило стиля ; они могут содержать собственные правила стиля, которые могут быть вложены в другие правила или включены в верхний уровень таблицы стилей; или они могут просто служить для изменения переменных. </a:t>
            </a:r>
            <a:r>
              <a:rPr lang="ru-RU" sz="1800" dirty="0" err="1"/>
              <a:t>Миксины</a:t>
            </a:r>
            <a:r>
              <a:rPr lang="ru-RU" sz="1800" dirty="0"/>
              <a:t> включаются в текущий контекст с помощью @</a:t>
            </a:r>
            <a:r>
              <a:rPr lang="ru-RU" sz="1800" dirty="0" err="1"/>
              <a:t>includeat</a:t>
            </a:r>
            <a:r>
              <a:rPr lang="ru-RU" sz="1800" dirty="0"/>
              <a:t>-правила, которое пишется @</a:t>
            </a:r>
            <a:r>
              <a:rPr lang="ru-RU" sz="1800" dirty="0" err="1"/>
              <a:t>include</a:t>
            </a:r>
            <a:r>
              <a:rPr lang="ru-RU" sz="1800" dirty="0"/>
              <a:t> &lt;</a:t>
            </a:r>
            <a:r>
              <a:rPr lang="ru-RU" sz="1800" dirty="0" err="1"/>
              <a:t>name</a:t>
            </a:r>
            <a:r>
              <a:rPr lang="ru-RU" sz="1800" dirty="0"/>
              <a:t>&gt;или @</a:t>
            </a:r>
            <a:r>
              <a:rPr lang="ru-RU" sz="1800" dirty="0" err="1"/>
              <a:t>include</a:t>
            </a:r>
            <a:r>
              <a:rPr lang="ru-RU" sz="1800" dirty="0"/>
              <a:t> &lt;</a:t>
            </a:r>
            <a:r>
              <a:rPr lang="ru-RU" sz="1800" dirty="0" err="1"/>
              <a:t>name</a:t>
            </a:r>
            <a:r>
              <a:rPr lang="ru-RU" sz="1800" dirty="0"/>
              <a:t>&gt;(&lt;</a:t>
            </a:r>
            <a:r>
              <a:rPr lang="ru-RU" sz="1800" dirty="0" err="1"/>
              <a:t>arguments</a:t>
            </a:r>
            <a:r>
              <a:rPr lang="ru-RU" sz="1800" dirty="0"/>
              <a:t>...&gt;), с включенным именем </a:t>
            </a:r>
            <a:r>
              <a:rPr lang="ru-RU" sz="1800" dirty="0" err="1"/>
              <a:t>миксина</a:t>
            </a:r>
            <a:r>
              <a:rPr lang="ru-RU" sz="18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54061" y="514327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 smtClean="0"/>
              <a:t>Миксины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39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654061" y="514327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 smtClean="0"/>
              <a:t>Миксины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79" y="1231337"/>
            <a:ext cx="9545382" cy="4553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/>
              <p14:cNvContentPartPr/>
              <p14:nvPr/>
            </p14:nvContentPartPr>
            <p14:xfrm>
              <a:off x="753840" y="1216440"/>
              <a:ext cx="3256920" cy="358020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80" y="1207080"/>
                <a:ext cx="3275640" cy="35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й ввод 3"/>
              <p14:cNvContentPartPr/>
              <p14:nvPr/>
            </p14:nvContentPartPr>
            <p14:xfrm>
              <a:off x="1829160" y="2272320"/>
              <a:ext cx="1216800" cy="62388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800" y="2262960"/>
                <a:ext cx="1235520" cy="6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42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31624</TotalTime>
  <Words>480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Source Sans Pro</vt:lpstr>
      <vt:lpstr>Trebuchet MS</vt:lpstr>
      <vt:lpstr>Wingdings 3</vt:lpstr>
      <vt:lpstr>Аспект</vt:lpstr>
      <vt:lpstr>Презентация PowerPoint</vt:lpstr>
      <vt:lpstr>Препроцессоры</vt:lpstr>
      <vt:lpstr>Препроцессоры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248</cp:revision>
  <dcterms:modified xsi:type="dcterms:W3CDTF">2023-05-05T07:19:20Z</dcterms:modified>
</cp:coreProperties>
</file>