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5" r:id="rId3"/>
    <p:sldId id="273" r:id="rId4"/>
    <p:sldId id="274" r:id="rId5"/>
    <p:sldId id="277" r:id="rId6"/>
    <p:sldId id="282" r:id="rId7"/>
    <p:sldId id="312" r:id="rId8"/>
    <p:sldId id="283" r:id="rId9"/>
    <p:sldId id="284" r:id="rId10"/>
    <p:sldId id="285" r:id="rId11"/>
    <p:sldId id="286" r:id="rId12"/>
    <p:sldId id="287" r:id="rId13"/>
    <p:sldId id="288" r:id="rId14"/>
    <p:sldId id="289" r:id="rId15"/>
    <p:sldId id="290" r:id="rId16"/>
    <p:sldId id="291" r:id="rId17"/>
    <p:sldId id="313" r:id="rId1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3"/>
            <p14:sldId id="274"/>
            <p14:sldId id="277"/>
            <p14:sldId id="282"/>
            <p14:sldId id="312"/>
            <p14:sldId id="283"/>
            <p14:sldId id="284"/>
            <p14:sldId id="285"/>
            <p14:sldId id="286"/>
            <p14:sldId id="287"/>
            <p14:sldId id="288"/>
            <p14:sldId id="289"/>
            <p14:sldId id="290"/>
            <p14:sldId id="291"/>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412" autoAdjust="0"/>
  </p:normalViewPr>
  <p:slideViewPr>
    <p:cSldViewPr>
      <p:cViewPr varScale="1">
        <p:scale>
          <a:sx n="81" d="100"/>
          <a:sy n="81" d="100"/>
        </p:scale>
        <p:origin x="883"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2022-02-09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ASAP </a:t>
            </a:r>
            <a:r>
              <a:rPr lang="ko-KR" altLang="en-US" dirty="0" err="1" smtClean="0"/>
              <a:t>화면정의서</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tx1"/>
                </a:solidFill>
              </a:rPr>
              <a:t>1.2</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2022.02.08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smtClean="0">
                <a:solidFill>
                  <a:schemeClr val="tx1"/>
                </a:solidFill>
              </a:rPr>
              <a:t>이호진</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smtClean="0"/>
              <a:t>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게시글</a:t>
            </a:r>
            <a:r>
              <a:rPr lang="ko-KR" altLang="en-US" dirty="0" smtClean="0"/>
              <a:t> 리스트</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11198964"/>
              </p:ext>
            </p:extLst>
          </p:nvPr>
        </p:nvGraphicFramePr>
        <p:xfrm>
          <a:off x="8688288" y="476672"/>
          <a:ext cx="3384376" cy="2928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모집 중인 스터디 목록을 확인한다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텍스트 입력 폼을 통해 검색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사용자가 </a:t>
                      </a:r>
                      <a:r>
                        <a:rPr kumimoji="1" lang="ko-KR" altLang="en-US" sz="850" dirty="0" err="1" smtClean="0">
                          <a:solidFill>
                            <a:schemeClr val="tx1"/>
                          </a:solidFill>
                          <a:latin typeface="+mn-ea"/>
                        </a:rPr>
                        <a:t>모집글을</a:t>
                      </a:r>
                      <a:r>
                        <a:rPr kumimoji="1" lang="ko-KR" altLang="en-US" sz="850" dirty="0" smtClean="0">
                          <a:solidFill>
                            <a:schemeClr val="tx1"/>
                          </a:solidFill>
                          <a:latin typeface="+mn-ea"/>
                        </a:rPr>
                        <a:t> 작성할 수 있다</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모집 중인 스터디를 간략하게 확인 가능</a:t>
                      </a:r>
                      <a:endParaRPr lang="en-US" altLang="ko-KR" sz="850" b="0" dirty="0" smtClean="0">
                        <a:latin typeface="+mn-ea"/>
                        <a:ea typeface="+mn-ea"/>
                      </a:endParaRPr>
                    </a:p>
                    <a:p>
                      <a:pPr algn="just" latinLnBrk="1">
                        <a:lnSpc>
                          <a:spcPct val="120000"/>
                        </a:lnSpc>
                      </a:pPr>
                      <a:r>
                        <a:rPr lang="ko-KR" altLang="en-US" sz="850" b="0" dirty="0" err="1" smtClean="0">
                          <a:latin typeface="+mn-ea"/>
                          <a:ea typeface="+mn-ea"/>
                        </a:rPr>
                        <a:t>클릭시</a:t>
                      </a:r>
                      <a:r>
                        <a:rPr lang="ko-KR" altLang="en-US" sz="850" b="0" dirty="0" smtClean="0">
                          <a:latin typeface="+mn-ea"/>
                          <a:ea typeface="+mn-ea"/>
                        </a:rPr>
                        <a:t> 상세정보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페이지네이션</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6" name="image7.png" title="이미지">
            <a:extLst>
              <a:ext uri="{FF2B5EF4-FFF2-40B4-BE49-F238E27FC236}">
                <a16:creationId xmlns:a16="http://schemas.microsoft.com/office/drawing/2014/main" id="{00000000-0008-0000-0000-00000C000000}"/>
              </a:ext>
            </a:extLst>
          </p:cNvPr>
          <p:cNvPicPr preferRelativeResize="0"/>
          <p:nvPr/>
        </p:nvPicPr>
        <p:blipFill>
          <a:blip r:embed="rId2" cstate="print"/>
          <a:stretch>
            <a:fillRect/>
          </a:stretch>
        </p:blipFill>
        <p:spPr>
          <a:xfrm>
            <a:off x="1127448" y="980728"/>
            <a:ext cx="6480720" cy="5203731"/>
          </a:xfrm>
          <a:prstGeom prst="rect">
            <a:avLst/>
          </a:prstGeom>
          <a:noFill/>
        </p:spPr>
      </p:pic>
      <p:sp>
        <p:nvSpPr>
          <p:cNvPr id="9" name="타원 8"/>
          <p:cNvSpPr/>
          <p:nvPr/>
        </p:nvSpPr>
        <p:spPr>
          <a:xfrm>
            <a:off x="5628915" y="198884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1343472" y="234888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2783632" y="558924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4655840" y="198884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Tree>
    <p:extLst>
      <p:ext uri="{BB962C8B-B14F-4D97-AF65-F5344CB8AC3E}">
        <p14:creationId xmlns:p14="http://schemas.microsoft.com/office/powerpoint/2010/main" val="255603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smtClean="0"/>
              <a:t>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게시글</a:t>
            </a:r>
            <a:r>
              <a:rPr lang="ko-KR" altLang="en-US" dirty="0" smtClean="0"/>
              <a:t> 상세 정보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52717427"/>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스터디 </a:t>
                      </a:r>
                      <a:r>
                        <a:rPr lang="ko-KR" altLang="en-US" sz="800" b="0" dirty="0" err="1" smtClean="0">
                          <a:solidFill>
                            <a:schemeClr val="tx1"/>
                          </a:solidFill>
                          <a:latin typeface="+mn-ea"/>
                          <a:ea typeface="+mn-ea"/>
                          <a:sym typeface="맑은 고딕"/>
                        </a:rPr>
                        <a:t>모집글에</a:t>
                      </a:r>
                      <a:r>
                        <a:rPr lang="ko-KR" altLang="en-US" sz="800" b="0" dirty="0" smtClean="0">
                          <a:solidFill>
                            <a:schemeClr val="tx1"/>
                          </a:solidFill>
                          <a:latin typeface="+mn-ea"/>
                          <a:ea typeface="+mn-ea"/>
                          <a:sym typeface="맑은 고딕"/>
                        </a:rPr>
                        <a:t> 대한 상세 정보를 확인할 수 있다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 </a:t>
                      </a:r>
                      <a:r>
                        <a:rPr lang="ko-KR" altLang="en-US" sz="850" b="0" dirty="0" err="1" smtClean="0">
                          <a:latin typeface="+mn-ea"/>
                          <a:ea typeface="+mn-ea"/>
                        </a:rPr>
                        <a:t>모집글</a:t>
                      </a:r>
                      <a:r>
                        <a:rPr lang="ko-KR" altLang="en-US" sz="850" b="0" dirty="0" smtClean="0">
                          <a:latin typeface="+mn-ea"/>
                          <a:ea typeface="+mn-ea"/>
                        </a:rPr>
                        <a:t> 제목</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스터디 관심 분야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스터디에 대한 설명</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스터디원</a:t>
                      </a:r>
                      <a:r>
                        <a:rPr kumimoji="1" lang="ko-KR" altLang="en-US" sz="850" dirty="0" smtClean="0">
                          <a:solidFill>
                            <a:schemeClr val="tx1"/>
                          </a:solidFill>
                          <a:latin typeface="+mn-ea"/>
                        </a:rPr>
                        <a:t> 확인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각종 연락처 및 링크</a:t>
                      </a:r>
                      <a:r>
                        <a:rPr lang="ko-KR" altLang="en-US" sz="850" b="0" baseline="0" dirty="0" smtClean="0">
                          <a:latin typeface="+mn-ea"/>
                          <a:ea typeface="+mn-ea"/>
                        </a:rPr>
                        <a:t> 확인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6" name="image6.png" title="이미지">
            <a:extLst>
              <a:ext uri="{FF2B5EF4-FFF2-40B4-BE49-F238E27FC236}">
                <a16:creationId xmlns:a16="http://schemas.microsoft.com/office/drawing/2014/main" id="{00000000-0008-0000-0000-00000E000000}"/>
              </a:ext>
            </a:extLst>
          </p:cNvPr>
          <p:cNvPicPr preferRelativeResize="0"/>
          <p:nvPr/>
        </p:nvPicPr>
        <p:blipFill>
          <a:blip r:embed="rId2" cstate="print"/>
          <a:stretch>
            <a:fillRect/>
          </a:stretch>
        </p:blipFill>
        <p:spPr>
          <a:xfrm>
            <a:off x="1055440" y="1124744"/>
            <a:ext cx="6624736" cy="5126680"/>
          </a:xfrm>
          <a:prstGeom prst="rect">
            <a:avLst/>
          </a:prstGeom>
          <a:noFill/>
          <a:ln>
            <a:solidFill>
              <a:schemeClr val="tx1"/>
            </a:solidFill>
          </a:ln>
        </p:spPr>
      </p:pic>
      <p:sp>
        <p:nvSpPr>
          <p:cNvPr id="9" name="타원 8"/>
          <p:cNvSpPr/>
          <p:nvPr/>
        </p:nvSpPr>
        <p:spPr>
          <a:xfrm>
            <a:off x="5591944" y="181909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1235460" y="220486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7032104" y="270892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1235460" y="181909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1235460" y="508518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Tree>
    <p:extLst>
      <p:ext uri="{BB962C8B-B14F-4D97-AF65-F5344CB8AC3E}">
        <p14:creationId xmlns:p14="http://schemas.microsoft.com/office/powerpoint/2010/main" val="312808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모집글</a:t>
            </a:r>
            <a:r>
              <a:rPr lang="ko-KR" altLang="en-US" dirty="0" smtClean="0"/>
              <a:t> 생성 및 수정</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스터디 목록</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82187678"/>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스터디 </a:t>
                      </a:r>
                      <a:r>
                        <a:rPr lang="ko-KR" altLang="en-US" sz="800" b="0" dirty="0" err="1" smtClean="0">
                          <a:solidFill>
                            <a:schemeClr val="tx1"/>
                          </a:solidFill>
                          <a:latin typeface="+mn-ea"/>
                          <a:ea typeface="+mn-ea"/>
                          <a:sym typeface="맑은 고딕"/>
                        </a:rPr>
                        <a:t>모집글을</a:t>
                      </a:r>
                      <a:r>
                        <a:rPr lang="ko-KR" altLang="en-US" sz="800" b="0" dirty="0" smtClean="0">
                          <a:solidFill>
                            <a:schemeClr val="tx1"/>
                          </a:solidFill>
                          <a:latin typeface="+mn-ea"/>
                          <a:ea typeface="+mn-ea"/>
                          <a:sym typeface="맑은 고딕"/>
                        </a:rPr>
                        <a:t> 작성한다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 </a:t>
                      </a:r>
                      <a:r>
                        <a:rPr lang="ko-KR" altLang="en-US" sz="850" b="0" dirty="0" err="1" smtClean="0">
                          <a:latin typeface="+mn-ea"/>
                          <a:ea typeface="+mn-ea"/>
                        </a:rPr>
                        <a:t>카데고리를</a:t>
                      </a:r>
                      <a:r>
                        <a:rPr lang="ko-KR" altLang="en-US" sz="850" b="0" dirty="0" smtClean="0">
                          <a:latin typeface="+mn-ea"/>
                          <a:ea typeface="+mn-ea"/>
                        </a:rPr>
                        <a:t> 선택한다</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스터디 이름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 주제 입력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스터디 설명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스터디장</a:t>
                      </a:r>
                      <a:r>
                        <a:rPr lang="ko-KR" altLang="en-US" sz="850" b="0" dirty="0" smtClean="0">
                          <a:latin typeface="+mn-ea"/>
                          <a:ea typeface="+mn-ea"/>
                        </a:rPr>
                        <a:t> 연락처 및 각종 링크 입력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확인 버튼을 통해 </a:t>
                      </a:r>
                      <a:r>
                        <a:rPr lang="en-US" altLang="ko-KR" sz="850" b="0" dirty="0" smtClean="0">
                          <a:latin typeface="+mn-ea"/>
                          <a:ea typeface="+mn-ea"/>
                        </a:rPr>
                        <a:t>DB</a:t>
                      </a:r>
                      <a:r>
                        <a:rPr lang="ko-KR" altLang="en-US" sz="850" b="0" dirty="0" smtClean="0">
                          <a:latin typeface="+mn-ea"/>
                          <a:ea typeface="+mn-ea"/>
                        </a:rPr>
                        <a:t>에 스터디 정보 저장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6" name="image9.png" title="이미지">
            <a:extLst>
              <a:ext uri="{FF2B5EF4-FFF2-40B4-BE49-F238E27FC236}">
                <a16:creationId xmlns:a16="http://schemas.microsoft.com/office/drawing/2014/main" id="{00000000-0008-0000-0000-000010000000}"/>
              </a:ext>
            </a:extLst>
          </p:cNvPr>
          <p:cNvPicPr preferRelativeResize="0"/>
          <p:nvPr/>
        </p:nvPicPr>
        <p:blipFill>
          <a:blip r:embed="rId2" cstate="print"/>
          <a:stretch>
            <a:fillRect/>
          </a:stretch>
        </p:blipFill>
        <p:spPr>
          <a:xfrm>
            <a:off x="919762" y="1052736"/>
            <a:ext cx="7120453" cy="5040560"/>
          </a:xfrm>
          <a:prstGeom prst="rect">
            <a:avLst/>
          </a:prstGeom>
          <a:noFill/>
          <a:ln>
            <a:solidFill>
              <a:schemeClr val="tx1"/>
            </a:solidFill>
          </a:ln>
        </p:spPr>
      </p:pic>
      <p:sp>
        <p:nvSpPr>
          <p:cNvPr id="9" name="타원 8"/>
          <p:cNvSpPr/>
          <p:nvPr/>
        </p:nvSpPr>
        <p:spPr>
          <a:xfrm>
            <a:off x="1127448" y="2412949"/>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1127448" y="274890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1126364" y="309487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1127448" y="2016905"/>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1127823" y="467110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7104112" y="544522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6</a:t>
            </a:r>
            <a:endParaRPr lang="ko-KR" altLang="en-US" sz="1400" dirty="0"/>
          </a:p>
        </p:txBody>
      </p:sp>
    </p:spTree>
    <p:extLst>
      <p:ext uri="{BB962C8B-B14F-4D97-AF65-F5344CB8AC3E}">
        <p14:creationId xmlns:p14="http://schemas.microsoft.com/office/powerpoint/2010/main" val="161608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마이페이지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내 정보 상세보기</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9509580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현재 사용자에 대한 상세정보를 보여준다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프로필 사진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 </a:t>
                      </a:r>
                      <a:r>
                        <a:rPr kumimoji="1" lang="ko-KR" altLang="en-US" sz="850" dirty="0" err="1" smtClean="0">
                          <a:solidFill>
                            <a:schemeClr val="tx1"/>
                          </a:solidFill>
                          <a:latin typeface="+mn-ea"/>
                        </a:rPr>
                        <a:t>스터디량</a:t>
                      </a:r>
                      <a:r>
                        <a:rPr kumimoji="1" lang="ko-KR" altLang="en-US" sz="850" dirty="0" smtClean="0">
                          <a:solidFill>
                            <a:schemeClr val="tx1"/>
                          </a:solidFill>
                          <a:latin typeface="+mn-ea"/>
                        </a:rPr>
                        <a:t> 분석</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레벨 및 포인트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 관심 분야 출력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정보 수정 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진행중인 스터디 확인 및 과제 확인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6" name="image15.png" title="이미지">
            <a:extLst>
              <a:ext uri="{FF2B5EF4-FFF2-40B4-BE49-F238E27FC236}">
                <a16:creationId xmlns:a16="http://schemas.microsoft.com/office/drawing/2014/main" id="{00000000-0008-0000-0000-000017000000}"/>
              </a:ext>
            </a:extLst>
          </p:cNvPr>
          <p:cNvPicPr preferRelativeResize="0"/>
          <p:nvPr/>
        </p:nvPicPr>
        <p:blipFill>
          <a:blip r:embed="rId2" cstate="print"/>
          <a:stretch>
            <a:fillRect/>
          </a:stretch>
        </p:blipFill>
        <p:spPr>
          <a:xfrm>
            <a:off x="911424" y="1196752"/>
            <a:ext cx="6773730" cy="4793717"/>
          </a:xfrm>
          <a:prstGeom prst="rect">
            <a:avLst/>
          </a:prstGeom>
          <a:noFill/>
          <a:ln>
            <a:solidFill>
              <a:schemeClr val="tx1"/>
            </a:solidFill>
          </a:ln>
        </p:spPr>
      </p:pic>
      <p:sp>
        <p:nvSpPr>
          <p:cNvPr id="9" name="타원 8"/>
          <p:cNvSpPr/>
          <p:nvPr/>
        </p:nvSpPr>
        <p:spPr>
          <a:xfrm>
            <a:off x="2117214" y="186335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4901184" y="186335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4901184" y="294436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1006068" y="212188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898056" y="3717032"/>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2117214" y="422108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6</a:t>
            </a:r>
            <a:endParaRPr lang="ko-KR" altLang="en-US" sz="1400" dirty="0"/>
          </a:p>
        </p:txBody>
      </p:sp>
    </p:spTree>
    <p:extLst>
      <p:ext uri="{BB962C8B-B14F-4D97-AF65-F5344CB8AC3E}">
        <p14:creationId xmlns:p14="http://schemas.microsoft.com/office/powerpoint/2010/main" val="152426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18.png" title="이미지">
            <a:extLst>
              <a:ext uri="{FF2B5EF4-FFF2-40B4-BE49-F238E27FC236}">
                <a16:creationId xmlns:a16="http://schemas.microsoft.com/office/drawing/2014/main" id="{00000000-0008-0000-0000-00001B000000}"/>
              </a:ext>
            </a:extLst>
          </p:cNvPr>
          <p:cNvPicPr preferRelativeResize="0"/>
          <p:nvPr/>
        </p:nvPicPr>
        <p:blipFill>
          <a:blip r:embed="rId2" cstate="print"/>
          <a:stretch>
            <a:fillRect/>
          </a:stretch>
        </p:blipFill>
        <p:spPr>
          <a:xfrm>
            <a:off x="839416" y="1268760"/>
            <a:ext cx="7128792" cy="5044991"/>
          </a:xfrm>
          <a:prstGeom prst="rect">
            <a:avLst/>
          </a:prstGeom>
          <a:noFill/>
          <a:ln>
            <a:solidFill>
              <a:schemeClr val="tx1"/>
            </a:solidFill>
          </a:ln>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스터디방</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스터디방</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53515237"/>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스터디방에서 화상회의를 진행한다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공지 </a:t>
                      </a:r>
                      <a:r>
                        <a:rPr lang="ko-KR" altLang="en-US" sz="850" b="0" dirty="0" err="1" smtClean="0">
                          <a:latin typeface="+mn-ea"/>
                          <a:ea typeface="+mn-ea"/>
                        </a:rPr>
                        <a:t>게시글</a:t>
                      </a:r>
                      <a:r>
                        <a:rPr lang="ko-KR" altLang="en-US" sz="850" b="0" dirty="0" smtClean="0">
                          <a:latin typeface="+mn-ea"/>
                          <a:ea typeface="+mn-ea"/>
                        </a:rPr>
                        <a:t> 확인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과제 </a:t>
                      </a:r>
                      <a:r>
                        <a:rPr kumimoji="1" lang="ko-KR" altLang="en-US" sz="850" dirty="0" err="1" smtClean="0">
                          <a:solidFill>
                            <a:schemeClr val="tx1"/>
                          </a:solidFill>
                          <a:latin typeface="+mn-ea"/>
                        </a:rPr>
                        <a:t>게시글</a:t>
                      </a:r>
                      <a:r>
                        <a:rPr kumimoji="1" lang="ko-KR" altLang="en-US" sz="850" dirty="0" smtClean="0">
                          <a:solidFill>
                            <a:schemeClr val="tx1"/>
                          </a:solidFill>
                          <a:latin typeface="+mn-ea"/>
                        </a:rPr>
                        <a:t> 확인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본인 및 다른 스터디원들의 화면을 볼 수 있다</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사용자의 마이크 출력을 중지 및 재전송한다</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사용자의 캠 화면</a:t>
                      </a:r>
                      <a:r>
                        <a:rPr lang="ko-KR" altLang="en-US" sz="850" b="0" baseline="0" dirty="0" smtClean="0">
                          <a:latin typeface="+mn-ea"/>
                          <a:ea typeface="+mn-ea"/>
                        </a:rPr>
                        <a:t> 출력을 중지 및 재전송한다</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사용자의 화면을 공유한다</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화상회의 종료</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9" name="타원 8"/>
          <p:cNvSpPr/>
          <p:nvPr/>
        </p:nvSpPr>
        <p:spPr>
          <a:xfrm>
            <a:off x="1015787" y="292494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2333238" y="206084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2729626" y="577533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1034640" y="242088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3755740" y="577533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5807968" y="578153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7</a:t>
            </a:r>
            <a:endParaRPr lang="ko-KR" altLang="en-US" sz="1400" dirty="0"/>
          </a:p>
        </p:txBody>
      </p:sp>
      <p:sp>
        <p:nvSpPr>
          <p:cNvPr id="15" name="타원 14"/>
          <p:cNvSpPr/>
          <p:nvPr/>
        </p:nvSpPr>
        <p:spPr>
          <a:xfrm>
            <a:off x="4727848" y="577533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6</a:t>
            </a:r>
            <a:endParaRPr lang="ko-KR" altLang="en-US" sz="1400" dirty="0"/>
          </a:p>
        </p:txBody>
      </p:sp>
    </p:spTree>
    <p:extLst>
      <p:ext uri="{BB962C8B-B14F-4D97-AF65-F5344CB8AC3E}">
        <p14:creationId xmlns:p14="http://schemas.microsoft.com/office/powerpoint/2010/main" val="270332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스터디방</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스터디방</a:t>
            </a:r>
            <a:r>
              <a:rPr lang="ko-KR" altLang="en-US" dirty="0" smtClean="0"/>
              <a:t> 정보 확인 및 수정</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6475264"/>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스터디방</a:t>
                      </a:r>
                      <a:r>
                        <a:rPr lang="ko-KR" altLang="en-US" sz="800" b="0" dirty="0" smtClean="0">
                          <a:solidFill>
                            <a:schemeClr val="tx1"/>
                          </a:solidFill>
                          <a:latin typeface="+mn-ea"/>
                          <a:ea typeface="+mn-ea"/>
                          <a:sym typeface="맑은 고딕"/>
                        </a:rPr>
                        <a:t> 정보를 확인한다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수정 권한은 방장만이 가진다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스터디방</a:t>
                      </a:r>
                      <a:r>
                        <a:rPr lang="ko-KR" altLang="en-US" sz="800" b="0" dirty="0" smtClean="0">
                          <a:solidFill>
                            <a:schemeClr val="tx1"/>
                          </a:solidFill>
                          <a:latin typeface="+mn-ea"/>
                          <a:ea typeface="+mn-ea"/>
                          <a:sym typeface="맑은 고딕"/>
                        </a:rPr>
                        <a:t> 탈퇴도 진행한다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스터디방</a:t>
                      </a:r>
                      <a:r>
                        <a:rPr lang="ko-KR" altLang="en-US" sz="850" b="0" dirty="0" smtClean="0">
                          <a:latin typeface="+mn-ea"/>
                          <a:ea typeface="+mn-ea"/>
                        </a:rPr>
                        <a:t> 상세 정보 확인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스터디방</a:t>
                      </a:r>
                      <a:r>
                        <a:rPr kumimoji="1" lang="ko-KR" altLang="en-US" sz="850" dirty="0" smtClean="0">
                          <a:solidFill>
                            <a:schemeClr val="tx1"/>
                          </a:solidFill>
                          <a:latin typeface="+mn-ea"/>
                        </a:rPr>
                        <a:t> 정보 수정</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스터디방</a:t>
                      </a:r>
                      <a:r>
                        <a:rPr lang="ko-KR" altLang="en-US" sz="850" b="0" dirty="0" smtClean="0">
                          <a:latin typeface="+mn-ea"/>
                          <a:ea typeface="+mn-ea"/>
                        </a:rPr>
                        <a:t> 탈퇴</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스터디방</a:t>
                      </a:r>
                      <a:r>
                        <a:rPr kumimoji="1" lang="ko-KR" altLang="en-US" sz="850" dirty="0" smtClean="0">
                          <a:solidFill>
                            <a:schemeClr val="tx1"/>
                          </a:solidFill>
                          <a:latin typeface="+mn-ea"/>
                        </a:rPr>
                        <a:t> 상세 정보</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6" name="image12.png" title="이미지">
            <a:extLst>
              <a:ext uri="{FF2B5EF4-FFF2-40B4-BE49-F238E27FC236}">
                <a16:creationId xmlns:a16="http://schemas.microsoft.com/office/drawing/2014/main" id="{00000000-0008-0000-0000-00001A000000}"/>
              </a:ext>
            </a:extLst>
          </p:cNvPr>
          <p:cNvPicPr preferRelativeResize="0"/>
          <p:nvPr/>
        </p:nvPicPr>
        <p:blipFill>
          <a:blip r:embed="rId2" cstate="print"/>
          <a:stretch>
            <a:fillRect/>
          </a:stretch>
        </p:blipFill>
        <p:spPr>
          <a:xfrm>
            <a:off x="983432" y="1206133"/>
            <a:ext cx="6912768" cy="4699320"/>
          </a:xfrm>
          <a:prstGeom prst="rect">
            <a:avLst/>
          </a:prstGeom>
          <a:noFill/>
          <a:ln>
            <a:solidFill>
              <a:schemeClr val="tx1"/>
            </a:solidFill>
          </a:ln>
        </p:spPr>
      </p:pic>
      <p:sp>
        <p:nvSpPr>
          <p:cNvPr id="9" name="타원 8"/>
          <p:cNvSpPr/>
          <p:nvPr/>
        </p:nvSpPr>
        <p:spPr>
          <a:xfrm>
            <a:off x="6960096" y="1652583"/>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7320136" y="164733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6240016" y="242088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6600056" y="544522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Tree>
    <p:extLst>
      <p:ext uri="{BB962C8B-B14F-4D97-AF65-F5344CB8AC3E}">
        <p14:creationId xmlns:p14="http://schemas.microsoft.com/office/powerpoint/2010/main" val="207825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스터디방</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게시글</a:t>
            </a:r>
            <a:r>
              <a:rPr lang="ko-KR" altLang="en-US" dirty="0" smtClean="0"/>
              <a:t> 및 과제 등록</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4298183"/>
              </p:ext>
            </p:extLst>
          </p:nvPr>
        </p:nvGraphicFramePr>
        <p:xfrm>
          <a:off x="8688288" y="476672"/>
          <a:ext cx="3384376" cy="2928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게시글</a:t>
                      </a:r>
                      <a:r>
                        <a:rPr lang="ko-KR" altLang="en-US" sz="800" b="0" dirty="0" smtClean="0">
                          <a:solidFill>
                            <a:schemeClr val="tx1"/>
                          </a:solidFill>
                          <a:latin typeface="+mn-ea"/>
                          <a:ea typeface="+mn-ea"/>
                          <a:sym typeface="맑은 고딕"/>
                        </a:rPr>
                        <a:t> 및 과제를 등록한다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게시글</a:t>
                      </a:r>
                      <a:r>
                        <a:rPr lang="ko-KR" altLang="en-US" sz="850" b="0" dirty="0" smtClean="0">
                          <a:latin typeface="+mn-ea"/>
                          <a:ea typeface="+mn-ea"/>
                        </a:rPr>
                        <a:t> 및 과제 확인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게시글</a:t>
                      </a:r>
                      <a:r>
                        <a:rPr kumimoji="1" lang="ko-KR" altLang="en-US" sz="850" dirty="0" smtClean="0">
                          <a:solidFill>
                            <a:schemeClr val="tx1"/>
                          </a:solidFill>
                          <a:latin typeface="+mn-ea"/>
                        </a:rPr>
                        <a:t> 및 과제 등록 버튼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게시글</a:t>
                      </a:r>
                      <a:r>
                        <a:rPr lang="ko-KR" altLang="en-US" sz="850" b="0" dirty="0" smtClean="0">
                          <a:latin typeface="+mn-ea"/>
                          <a:ea typeface="+mn-ea"/>
                        </a:rPr>
                        <a:t> 및 과제 목록 확인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게시글</a:t>
                      </a:r>
                      <a:r>
                        <a:rPr kumimoji="1" lang="ko-KR" altLang="en-US" sz="850" dirty="0" smtClean="0">
                          <a:solidFill>
                            <a:schemeClr val="tx1"/>
                          </a:solidFill>
                          <a:latin typeface="+mn-ea"/>
                        </a:rPr>
                        <a:t> 및 과제 등록 시 상세 내용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생성 버튼을 통해 해당 </a:t>
                      </a:r>
                      <a:r>
                        <a:rPr lang="ko-KR" altLang="en-US" sz="850" b="0" dirty="0" err="1" smtClean="0">
                          <a:latin typeface="+mn-ea"/>
                          <a:ea typeface="+mn-ea"/>
                        </a:rPr>
                        <a:t>게시글</a:t>
                      </a:r>
                      <a:r>
                        <a:rPr lang="ko-KR" altLang="en-US" sz="850" b="0" dirty="0" smtClean="0">
                          <a:latin typeface="+mn-ea"/>
                          <a:ea typeface="+mn-ea"/>
                        </a:rPr>
                        <a:t> 및 과제에 대한 정보가 </a:t>
                      </a:r>
                      <a:r>
                        <a:rPr lang="en-US" altLang="ko-KR" sz="850" b="0" dirty="0" smtClean="0">
                          <a:latin typeface="+mn-ea"/>
                          <a:ea typeface="+mn-ea"/>
                        </a:rPr>
                        <a:t>DB</a:t>
                      </a:r>
                      <a:r>
                        <a:rPr lang="ko-KR" altLang="en-US" sz="850" b="0" dirty="0" smtClean="0">
                          <a:latin typeface="+mn-ea"/>
                          <a:ea typeface="+mn-ea"/>
                        </a:rPr>
                        <a:t>에 저장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pic>
        <p:nvPicPr>
          <p:cNvPr id="6" name="image14.png" title="이미지">
            <a:extLst>
              <a:ext uri="{FF2B5EF4-FFF2-40B4-BE49-F238E27FC236}">
                <a16:creationId xmlns:a16="http://schemas.microsoft.com/office/drawing/2014/main" id="{00000000-0008-0000-0000-000019000000}"/>
              </a:ext>
            </a:extLst>
          </p:cNvPr>
          <p:cNvPicPr preferRelativeResize="0"/>
          <p:nvPr/>
        </p:nvPicPr>
        <p:blipFill>
          <a:blip r:embed="rId2" cstate="print"/>
          <a:stretch>
            <a:fillRect/>
          </a:stretch>
        </p:blipFill>
        <p:spPr>
          <a:xfrm>
            <a:off x="983432" y="1172795"/>
            <a:ext cx="6768752" cy="4932005"/>
          </a:xfrm>
          <a:prstGeom prst="rect">
            <a:avLst/>
          </a:prstGeom>
          <a:noFill/>
          <a:ln>
            <a:solidFill>
              <a:schemeClr val="tx1"/>
            </a:solidFill>
          </a:ln>
        </p:spPr>
      </p:pic>
      <p:sp>
        <p:nvSpPr>
          <p:cNvPr id="9" name="타원 8"/>
          <p:cNvSpPr/>
          <p:nvPr/>
        </p:nvSpPr>
        <p:spPr>
          <a:xfrm>
            <a:off x="1631504" y="177081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0" name="타원 9"/>
          <p:cNvSpPr/>
          <p:nvPr/>
        </p:nvSpPr>
        <p:spPr>
          <a:xfrm>
            <a:off x="1667509" y="251259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1" name="타원 10"/>
          <p:cNvSpPr/>
          <p:nvPr/>
        </p:nvSpPr>
        <p:spPr>
          <a:xfrm>
            <a:off x="3575720" y="3207979"/>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1091445" y="229657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6240016" y="3530785"/>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Tree>
    <p:extLst>
      <p:ext uri="{BB962C8B-B14F-4D97-AF65-F5344CB8AC3E}">
        <p14:creationId xmlns:p14="http://schemas.microsoft.com/office/powerpoint/2010/main" val="193576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smtClean="0"/>
              <a:t>End Of Document</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smtClean="0"/>
              <a:t>감사합니다</a:t>
            </a:r>
            <a:r>
              <a:rPr lang="en-US" altLang="ko-KR" dirty="0" smtClean="0"/>
              <a:t>.</a:t>
            </a:r>
            <a:endParaRPr lang="ko-KR" altLang="en-US" dirty="0"/>
          </a:p>
        </p:txBody>
      </p:sp>
    </p:spTree>
    <p:extLst>
      <p:ext uri="{BB962C8B-B14F-4D97-AF65-F5344CB8AC3E}">
        <p14:creationId xmlns:p14="http://schemas.microsoft.com/office/powerpoint/2010/main" val="78916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601683784"/>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smtClean="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2022/01/12</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smtClean="0">
                          <a:solidFill>
                            <a:schemeClr val="tx1"/>
                          </a:solidFill>
                        </a:rPr>
                        <a:t>화면 정의서 초안 작성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1</a:t>
                      </a:r>
                      <a:r>
                        <a:rPr lang="en-US" altLang="ko-KR" sz="900" baseline="0" dirty="0" smtClean="0">
                          <a:solidFill>
                            <a:schemeClr val="tx1"/>
                          </a:solidFill>
                          <a:latin typeface="+mn-ea"/>
                          <a:ea typeface="+mn-ea"/>
                        </a:rPr>
                        <a:t> </a:t>
                      </a:r>
                      <a:r>
                        <a:rPr lang="en-US" altLang="ko-KR" sz="900" dirty="0" smtClean="0">
                          <a:solidFill>
                            <a:schemeClr val="tx1"/>
                          </a:solidFill>
                          <a:latin typeface="+mn-ea"/>
                          <a:ea typeface="+mn-ea"/>
                        </a:rPr>
                        <a:t>– 17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smtClean="0">
                          <a:solidFill>
                            <a:schemeClr val="tx1"/>
                          </a:solidFill>
                        </a:rPr>
                        <a:t>이호진</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smtClean="0">
                          <a:solidFill>
                            <a:schemeClr val="tx1"/>
                          </a:solidFill>
                          <a:latin typeface="+mn-ea"/>
                          <a:ea typeface="+mn-ea"/>
                        </a:rPr>
                        <a:t>v1.1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2022/01/14</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dirty="0" smtClean="0">
                          <a:solidFill>
                            <a:schemeClr val="tx1"/>
                          </a:solidFill>
                        </a:rPr>
                        <a:t>화면 정의서 수정</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rPr>
                        <a:t>14 – 16</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smtClean="0">
                          <a:solidFill>
                            <a:schemeClr val="tx1"/>
                          </a:solidFill>
                        </a:rPr>
                        <a:t>이호진</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900" dirty="0" smtClean="0">
                          <a:solidFill>
                            <a:schemeClr val="tx1"/>
                          </a:solidFill>
                          <a:latin typeface="+mn-ea"/>
                          <a:ea typeface="+mn-ea"/>
                        </a:rPr>
                        <a:t>V1.2</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2022/02/08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r>
                        <a:rPr lang="ko-KR" altLang="en-US" sz="900" dirty="0" smtClean="0">
                          <a:solidFill>
                            <a:schemeClr val="tx1"/>
                          </a:solidFill>
                          <a:latin typeface="+mn-ea"/>
                          <a:ea typeface="+mn-ea"/>
                        </a:rPr>
                        <a:t>발표 전 수정사항 검토</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rPr>
                        <a:t>2 - 16</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smtClean="0">
                          <a:solidFill>
                            <a:schemeClr val="tx1"/>
                          </a:solidFill>
                        </a:rPr>
                        <a:t>이호진</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smtClean="0"/>
              <a:t>상세 화면 정의</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smtClean="0"/>
              <a:t>각 화면에 대한 상세한 화면을 정의한다</a:t>
            </a:r>
            <a:r>
              <a:rPr lang="en-US" altLang="ko-KR" dirty="0" smtClean="0"/>
              <a:t>.</a:t>
            </a:r>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회원가입</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회원가입</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64296124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회원가입 페이지에서는 </a:t>
                      </a:r>
                      <a:r>
                        <a:rPr lang="ko-KR" altLang="en-US" sz="800" b="0" dirty="0" err="1" smtClean="0">
                          <a:solidFill>
                            <a:schemeClr val="tx1"/>
                          </a:solidFill>
                          <a:latin typeface="+mn-ea"/>
                          <a:ea typeface="+mn-ea"/>
                          <a:sym typeface="맑은 고딕"/>
                        </a:rPr>
                        <a:t>입력폼을</a:t>
                      </a:r>
                      <a:r>
                        <a:rPr lang="ko-KR" altLang="en-US" sz="800" b="0" dirty="0" smtClean="0">
                          <a:solidFill>
                            <a:schemeClr val="tx1"/>
                          </a:solidFill>
                          <a:latin typeface="+mn-ea"/>
                          <a:ea typeface="+mn-ea"/>
                          <a:sym typeface="맑은 고딕"/>
                        </a:rPr>
                        <a:t> 바탕으로 새로운 회원을 </a:t>
                      </a:r>
                      <a:r>
                        <a:rPr lang="en-US" altLang="ko-KR" sz="800" b="0" dirty="0" smtClean="0">
                          <a:solidFill>
                            <a:schemeClr val="tx1"/>
                          </a:solidFill>
                          <a:latin typeface="+mn-ea"/>
                          <a:ea typeface="+mn-ea"/>
                          <a:sym typeface="맑은 고딕"/>
                        </a:rPr>
                        <a:t>DB</a:t>
                      </a:r>
                      <a:r>
                        <a:rPr lang="ko-KR" altLang="en-US" sz="800" b="0" dirty="0" smtClean="0">
                          <a:solidFill>
                            <a:schemeClr val="tx1"/>
                          </a:solidFill>
                          <a:latin typeface="+mn-ea"/>
                          <a:ea typeface="+mn-ea"/>
                          <a:sym typeface="맑은 고딕"/>
                        </a:rPr>
                        <a:t>에 넣는 기능을 제공한다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이메일 중복 검사 및 이메일 인증</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 유효성 검사</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비밀번호 확인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관심분야 입력</a:t>
                      </a:r>
                      <a:r>
                        <a:rPr kumimoji="1" lang="en-US" altLang="ko-KR" sz="850" dirty="0" smtClean="0">
                          <a:solidFill>
                            <a:schemeClr val="tx1"/>
                          </a:solidFill>
                          <a:latin typeface="+mn-ea"/>
                        </a:rPr>
                        <a:t>(</a:t>
                      </a:r>
                      <a:r>
                        <a:rPr kumimoji="1" lang="ko-KR" altLang="en-US" sz="850" dirty="0" err="1" smtClean="0">
                          <a:solidFill>
                            <a:schemeClr val="tx1"/>
                          </a:solidFill>
                          <a:latin typeface="+mn-ea"/>
                        </a:rPr>
                        <a:t>셀렉트</a:t>
                      </a:r>
                      <a:r>
                        <a:rPr kumimoji="1" lang="ko-KR" altLang="en-US" sz="850" dirty="0" smtClean="0">
                          <a:solidFill>
                            <a:schemeClr val="tx1"/>
                          </a:solidFill>
                          <a:latin typeface="+mn-ea"/>
                        </a:rPr>
                        <a:t> 박스</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6" name="image1.png" title="이미지">
            <a:extLst>
              <a:ext uri="{FF2B5EF4-FFF2-40B4-BE49-F238E27FC236}">
                <a16:creationId xmlns:a16="http://schemas.microsoft.com/office/drawing/2014/main" id="{00000000-0008-0000-0000-000002000000}"/>
              </a:ext>
            </a:extLst>
          </p:cNvPr>
          <p:cNvPicPr preferRelativeResize="0"/>
          <p:nvPr/>
        </p:nvPicPr>
        <p:blipFill>
          <a:blip r:embed="rId2" cstate="print"/>
          <a:stretch>
            <a:fillRect/>
          </a:stretch>
        </p:blipFill>
        <p:spPr>
          <a:xfrm>
            <a:off x="1584313" y="1340768"/>
            <a:ext cx="5328592" cy="4536504"/>
          </a:xfrm>
          <a:prstGeom prst="rect">
            <a:avLst/>
          </a:prstGeom>
          <a:noFill/>
          <a:ln>
            <a:solidFill>
              <a:schemeClr val="tx1"/>
            </a:solidFill>
          </a:ln>
        </p:spPr>
      </p:pic>
      <p:sp>
        <p:nvSpPr>
          <p:cNvPr id="2" name="타원 1"/>
          <p:cNvSpPr/>
          <p:nvPr/>
        </p:nvSpPr>
        <p:spPr>
          <a:xfrm>
            <a:off x="5015880" y="3218689"/>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9" name="타원 8"/>
          <p:cNvSpPr/>
          <p:nvPr/>
        </p:nvSpPr>
        <p:spPr>
          <a:xfrm>
            <a:off x="5015880" y="357301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dirty="0"/>
          </a:p>
        </p:txBody>
      </p:sp>
      <p:sp>
        <p:nvSpPr>
          <p:cNvPr id="10" name="타원 9"/>
          <p:cNvSpPr/>
          <p:nvPr/>
        </p:nvSpPr>
        <p:spPr>
          <a:xfrm>
            <a:off x="5015880" y="393781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dirty="0"/>
          </a:p>
        </p:txBody>
      </p:sp>
      <p:sp>
        <p:nvSpPr>
          <p:cNvPr id="11" name="타원 10"/>
          <p:cNvSpPr/>
          <p:nvPr/>
        </p:nvSpPr>
        <p:spPr>
          <a:xfrm>
            <a:off x="5015880" y="458201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r>
              <a:rPr lang="en-US" altLang="ko-KR" dirty="0" smtClean="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로그인</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676287565"/>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로그인 페이지에서는 </a:t>
                      </a:r>
                      <a:r>
                        <a:rPr lang="ko-KR" altLang="en-US" sz="800" b="0" dirty="0" err="1" smtClean="0">
                          <a:solidFill>
                            <a:schemeClr val="tx1"/>
                          </a:solidFill>
                          <a:latin typeface="+mn-ea"/>
                          <a:ea typeface="+mn-ea"/>
                          <a:sym typeface="맑은 고딕"/>
                        </a:rPr>
                        <a:t>입력폼에</a:t>
                      </a:r>
                      <a:r>
                        <a:rPr lang="ko-KR" altLang="en-US" sz="800" b="0" dirty="0" smtClean="0">
                          <a:solidFill>
                            <a:schemeClr val="tx1"/>
                          </a:solidFill>
                          <a:latin typeface="+mn-ea"/>
                          <a:ea typeface="+mn-ea"/>
                          <a:sym typeface="맑은 고딕"/>
                        </a:rPr>
                        <a:t> 입력된 </a:t>
                      </a:r>
                      <a:r>
                        <a:rPr lang="ko-KR" altLang="en-US" sz="800" b="0" dirty="0" err="1" smtClean="0">
                          <a:solidFill>
                            <a:schemeClr val="tx1"/>
                          </a:solidFill>
                          <a:latin typeface="+mn-ea"/>
                          <a:ea typeface="+mn-ea"/>
                          <a:sym typeface="맑은 고딕"/>
                        </a:rPr>
                        <a:t>입력값을</a:t>
                      </a:r>
                      <a:r>
                        <a:rPr lang="ko-KR" altLang="en-US" sz="800" b="0" dirty="0" smtClean="0">
                          <a:solidFill>
                            <a:schemeClr val="tx1"/>
                          </a:solidFill>
                          <a:latin typeface="+mn-ea"/>
                          <a:ea typeface="+mn-ea"/>
                          <a:sym typeface="맑은 고딕"/>
                        </a:rPr>
                        <a:t> 바탕으로 </a:t>
                      </a:r>
                      <a:r>
                        <a:rPr lang="en-US" altLang="ko-KR" sz="800" b="0" dirty="0" smtClean="0">
                          <a:solidFill>
                            <a:schemeClr val="tx1"/>
                          </a:solidFill>
                          <a:latin typeface="+mn-ea"/>
                          <a:ea typeface="+mn-ea"/>
                          <a:sym typeface="맑은 고딕"/>
                        </a:rPr>
                        <a:t>DB</a:t>
                      </a:r>
                      <a:r>
                        <a:rPr lang="ko-KR" altLang="en-US" sz="800" b="0" dirty="0" smtClean="0">
                          <a:solidFill>
                            <a:schemeClr val="tx1"/>
                          </a:solidFill>
                          <a:latin typeface="+mn-ea"/>
                          <a:ea typeface="+mn-ea"/>
                          <a:sym typeface="맑은 고딕"/>
                        </a:rPr>
                        <a:t>에 접근하여 해당 사용자가 존재하면 </a:t>
                      </a:r>
                      <a:r>
                        <a:rPr lang="en-US" altLang="ko-KR" sz="800" b="0" dirty="0" err="1" smtClean="0">
                          <a:solidFill>
                            <a:schemeClr val="tx1"/>
                          </a:solidFill>
                          <a:latin typeface="+mn-ea"/>
                          <a:ea typeface="+mn-ea"/>
                          <a:sym typeface="맑은 고딕"/>
                        </a:rPr>
                        <a:t>JwtToken</a:t>
                      </a:r>
                      <a:r>
                        <a:rPr lang="ko-KR" altLang="en-US" sz="800" b="0" dirty="0" smtClean="0">
                          <a:solidFill>
                            <a:schemeClr val="tx1"/>
                          </a:solidFill>
                          <a:latin typeface="+mn-ea"/>
                          <a:ea typeface="+mn-ea"/>
                          <a:sym typeface="맑은 고딕"/>
                        </a:rPr>
                        <a:t>을 받아온다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아이디 입력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쿠키로 인한 자동 로그인 기능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입력값을</a:t>
                      </a:r>
                      <a:r>
                        <a:rPr kumimoji="1" lang="ko-KR" altLang="en-US" sz="850" dirty="0" smtClean="0">
                          <a:solidFill>
                            <a:schemeClr val="tx1"/>
                          </a:solidFill>
                          <a:latin typeface="+mn-ea"/>
                        </a:rPr>
                        <a:t> 통한 로그인 실행</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 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9" name="image10.png" title="이미지">
            <a:extLst>
              <a:ext uri="{FF2B5EF4-FFF2-40B4-BE49-F238E27FC236}">
                <a16:creationId xmlns:a16="http://schemas.microsoft.com/office/drawing/2014/main" id="{00000000-0008-0000-0000-000004000000}"/>
              </a:ext>
            </a:extLst>
          </p:cNvPr>
          <p:cNvPicPr preferRelativeResize="0"/>
          <p:nvPr/>
        </p:nvPicPr>
        <p:blipFill>
          <a:blip r:embed="rId2" cstate="print"/>
          <a:stretch>
            <a:fillRect/>
          </a:stretch>
        </p:blipFill>
        <p:spPr>
          <a:xfrm>
            <a:off x="1199457" y="1340768"/>
            <a:ext cx="6437933" cy="4464496"/>
          </a:xfrm>
          <a:prstGeom prst="rect">
            <a:avLst/>
          </a:prstGeom>
          <a:noFill/>
          <a:ln>
            <a:solidFill>
              <a:schemeClr val="tx1"/>
            </a:solidFill>
          </a:ln>
        </p:spPr>
      </p:pic>
      <p:sp>
        <p:nvSpPr>
          <p:cNvPr id="10" name="타원 9"/>
          <p:cNvSpPr/>
          <p:nvPr/>
        </p:nvSpPr>
        <p:spPr>
          <a:xfrm>
            <a:off x="5339179" y="3155065"/>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1" name="타원 10"/>
          <p:cNvSpPr/>
          <p:nvPr/>
        </p:nvSpPr>
        <p:spPr>
          <a:xfrm>
            <a:off x="5365068" y="3739513"/>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2" name="타원 11"/>
          <p:cNvSpPr/>
          <p:nvPr/>
        </p:nvSpPr>
        <p:spPr>
          <a:xfrm>
            <a:off x="5361011" y="4381883"/>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3" name="타원 12"/>
          <p:cNvSpPr/>
          <p:nvPr/>
        </p:nvSpPr>
        <p:spPr>
          <a:xfrm>
            <a:off x="3172222" y="4163611"/>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3</a:t>
            </a:r>
            <a:endParaRPr lang="ko-KR" altLang="en-US" sz="1400" dirty="0"/>
          </a:p>
        </p:txBody>
      </p:sp>
      <p:sp>
        <p:nvSpPr>
          <p:cNvPr id="14" name="타원 13"/>
          <p:cNvSpPr/>
          <p:nvPr/>
        </p:nvSpPr>
        <p:spPr>
          <a:xfrm>
            <a:off x="5371923" y="4969362"/>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Tree>
    <p:extLst>
      <p:ext uri="{BB962C8B-B14F-4D97-AF65-F5344CB8AC3E}">
        <p14:creationId xmlns:p14="http://schemas.microsoft.com/office/powerpoint/2010/main" val="13983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메인페이지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스터디 목록과 </a:t>
            </a:r>
            <a:r>
              <a:rPr lang="ko-KR" altLang="en-US" dirty="0" err="1" smtClean="0"/>
              <a:t>맴버</a:t>
            </a:r>
            <a:r>
              <a:rPr lang="ko-KR" altLang="en-US" dirty="0" smtClean="0"/>
              <a:t> 정보 제공</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43203277"/>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메인 페이지에서 보여줄 가입한 스터디 목록</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과제</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일정을 보여준다</a:t>
                      </a:r>
                      <a:r>
                        <a:rPr lang="en-US" altLang="ko-KR" sz="800" b="0" baseline="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서비스 로고</a:t>
                      </a:r>
                      <a:r>
                        <a:rPr lang="en-US" altLang="ko-KR" sz="850" b="0" baseline="0" dirty="0" smtClean="0">
                          <a:latin typeface="+mn-ea"/>
                          <a:ea typeface="+mn-ea"/>
                        </a:rPr>
                        <a:t> </a:t>
                      </a:r>
                      <a:r>
                        <a:rPr lang="ko-KR" altLang="en-US" sz="850" b="0" baseline="0" dirty="0" smtClean="0">
                          <a:latin typeface="+mn-ea"/>
                          <a:ea typeface="+mn-ea"/>
                        </a:rPr>
                        <a:t>및 </a:t>
                      </a:r>
                      <a:r>
                        <a:rPr lang="ko-KR" altLang="en-US" sz="850" b="0" baseline="0" dirty="0" err="1" smtClean="0">
                          <a:latin typeface="+mn-ea"/>
                          <a:ea typeface="+mn-ea"/>
                        </a:rPr>
                        <a:t>메인페이지</a:t>
                      </a:r>
                      <a:r>
                        <a:rPr lang="ko-KR" altLang="en-US" sz="850" b="0" baseline="0" dirty="0" smtClean="0">
                          <a:latin typeface="+mn-ea"/>
                          <a:ea typeface="+mn-ea"/>
                        </a:rPr>
                        <a:t>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메뉴 바</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정보 아이콘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 스터디 목록</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과제 및 일정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 방 생성</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스터디 </a:t>
                      </a:r>
                      <a:r>
                        <a:rPr lang="ko-KR" altLang="en-US" sz="850" b="0" dirty="0" err="1" smtClean="0">
                          <a:latin typeface="+mn-ea"/>
                          <a:ea typeface="+mn-ea"/>
                        </a:rPr>
                        <a:t>모집글</a:t>
                      </a:r>
                      <a:r>
                        <a:rPr lang="ko-KR" altLang="en-US" sz="850" b="0" dirty="0" smtClean="0">
                          <a:latin typeface="+mn-ea"/>
                          <a:ea typeface="+mn-ea"/>
                        </a:rPr>
                        <a:t> 작성</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6" name="image8.png" title="이미지">
            <a:extLst>
              <a:ext uri="{FF2B5EF4-FFF2-40B4-BE49-F238E27FC236}">
                <a16:creationId xmlns:a16="http://schemas.microsoft.com/office/drawing/2014/main" id="{00000000-0008-0000-0000-000005000000}"/>
              </a:ext>
            </a:extLst>
          </p:cNvPr>
          <p:cNvPicPr preferRelativeResize="0"/>
          <p:nvPr/>
        </p:nvPicPr>
        <p:blipFill>
          <a:blip r:embed="rId2" cstate="print"/>
          <a:stretch>
            <a:fillRect/>
          </a:stretch>
        </p:blipFill>
        <p:spPr>
          <a:xfrm>
            <a:off x="1271464" y="836712"/>
            <a:ext cx="6245457" cy="5680541"/>
          </a:xfrm>
          <a:prstGeom prst="rect">
            <a:avLst/>
          </a:prstGeom>
          <a:noFill/>
          <a:ln>
            <a:solidFill>
              <a:schemeClr val="tx1"/>
            </a:solidFill>
          </a:ln>
        </p:spPr>
      </p:pic>
      <p:sp>
        <p:nvSpPr>
          <p:cNvPr id="9" name="타원 8"/>
          <p:cNvSpPr/>
          <p:nvPr/>
        </p:nvSpPr>
        <p:spPr>
          <a:xfrm>
            <a:off x="1343472" y="83451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3388246" y="83451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1" name="타원 10"/>
          <p:cNvSpPr/>
          <p:nvPr/>
        </p:nvSpPr>
        <p:spPr>
          <a:xfrm>
            <a:off x="3620976" y="175534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7104112" y="83451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3</a:t>
            </a:r>
            <a:endParaRPr lang="ko-KR" altLang="en-US" sz="1400" dirty="0"/>
          </a:p>
        </p:txBody>
      </p:sp>
      <p:sp>
        <p:nvSpPr>
          <p:cNvPr id="13" name="타원 12"/>
          <p:cNvSpPr/>
          <p:nvPr/>
        </p:nvSpPr>
        <p:spPr>
          <a:xfrm>
            <a:off x="1343472" y="3459857"/>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5807968" y="530120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6</a:t>
            </a:r>
            <a:endParaRPr lang="ko-KR" altLang="en-US" sz="1400" dirty="0"/>
          </a:p>
        </p:txBody>
      </p:sp>
      <p:sp>
        <p:nvSpPr>
          <p:cNvPr id="15" name="타원 14"/>
          <p:cNvSpPr/>
          <p:nvPr/>
        </p:nvSpPr>
        <p:spPr>
          <a:xfrm>
            <a:off x="5807968" y="558924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7</a:t>
            </a:r>
            <a:endParaRPr lang="ko-KR" altLang="en-US" sz="1400" dirty="0"/>
          </a:p>
        </p:txBody>
      </p:sp>
    </p:spTree>
    <p:extLst>
      <p:ext uri="{BB962C8B-B14F-4D97-AF65-F5344CB8AC3E}">
        <p14:creationId xmlns:p14="http://schemas.microsoft.com/office/powerpoint/2010/main" val="277993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메인페이지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스터디 방 생성</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3524715"/>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스터디방을</a:t>
                      </a:r>
                      <a:r>
                        <a:rPr lang="ko-KR" altLang="en-US" sz="800" b="0" dirty="0" smtClean="0">
                          <a:solidFill>
                            <a:schemeClr val="tx1"/>
                          </a:solidFill>
                          <a:latin typeface="+mn-ea"/>
                          <a:ea typeface="+mn-ea"/>
                          <a:sym typeface="맑은 고딕"/>
                        </a:rPr>
                        <a:t> 생성한다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스터디방</a:t>
                      </a:r>
                      <a:r>
                        <a:rPr lang="ko-KR" altLang="en-US" sz="850" b="0" dirty="0" smtClean="0">
                          <a:latin typeface="+mn-ea"/>
                          <a:ea typeface="+mn-ea"/>
                        </a:rPr>
                        <a:t> 이름 입력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스터디방</a:t>
                      </a:r>
                      <a:r>
                        <a:rPr kumimoji="1" lang="ko-KR" altLang="en-US" sz="850" dirty="0" smtClean="0">
                          <a:solidFill>
                            <a:schemeClr val="tx1"/>
                          </a:solidFill>
                          <a:latin typeface="+mn-ea"/>
                        </a:rPr>
                        <a:t> 주제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스터디방에</a:t>
                      </a:r>
                      <a:r>
                        <a:rPr lang="ko-KR" altLang="en-US" sz="850" b="0" dirty="0" smtClean="0">
                          <a:latin typeface="+mn-ea"/>
                          <a:ea typeface="+mn-ea"/>
                        </a:rPr>
                        <a:t> 대한 설명 입력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스터디방</a:t>
                      </a:r>
                      <a:r>
                        <a:rPr kumimoji="1" lang="ko-KR" altLang="en-US" sz="850" dirty="0" smtClean="0">
                          <a:solidFill>
                            <a:schemeClr val="tx1"/>
                          </a:solidFill>
                          <a:latin typeface="+mn-ea"/>
                        </a:rPr>
                        <a:t> 인원수 입력</a:t>
                      </a:r>
                      <a:r>
                        <a:rPr kumimoji="1" lang="en-US" altLang="ko-KR" sz="850" dirty="0" smtClean="0">
                          <a:solidFill>
                            <a:schemeClr val="tx1"/>
                          </a:solidFill>
                          <a:latin typeface="+mn-ea"/>
                        </a:rPr>
                        <a:t>(</a:t>
                      </a:r>
                      <a:r>
                        <a:rPr kumimoji="1" lang="ko-KR" altLang="en-US" sz="850" dirty="0" smtClean="0">
                          <a:solidFill>
                            <a:schemeClr val="tx1"/>
                          </a:solidFill>
                          <a:latin typeface="+mn-ea"/>
                        </a:rPr>
                        <a:t>최대 </a:t>
                      </a:r>
                      <a:r>
                        <a:rPr kumimoji="1" lang="en-US" altLang="ko-KR" sz="850" dirty="0" smtClean="0">
                          <a:solidFill>
                            <a:schemeClr val="tx1"/>
                          </a:solidFill>
                          <a:latin typeface="+mn-ea"/>
                        </a:rPr>
                        <a:t>6</a:t>
                      </a:r>
                      <a:r>
                        <a:rPr kumimoji="1" lang="ko-KR" altLang="en-US" sz="850" dirty="0" smtClean="0">
                          <a:solidFill>
                            <a:schemeClr val="tx1"/>
                          </a:solidFill>
                          <a:latin typeface="+mn-ea"/>
                        </a:rPr>
                        <a:t>명</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해당 폼 </a:t>
                      </a:r>
                      <a:r>
                        <a:rPr lang="ko-KR" altLang="en-US" sz="850" b="0" dirty="0" err="1" smtClean="0">
                          <a:latin typeface="+mn-ea"/>
                          <a:ea typeface="+mn-ea"/>
                        </a:rPr>
                        <a:t>입력값을</a:t>
                      </a:r>
                      <a:r>
                        <a:rPr lang="ko-KR" altLang="en-US" sz="850" b="0" dirty="0" smtClean="0">
                          <a:latin typeface="+mn-ea"/>
                          <a:ea typeface="+mn-ea"/>
                        </a:rPr>
                        <a:t> 바탕으로 </a:t>
                      </a:r>
                      <a:r>
                        <a:rPr lang="ko-KR" altLang="en-US" sz="850" b="0" dirty="0" err="1" smtClean="0">
                          <a:latin typeface="+mn-ea"/>
                          <a:ea typeface="+mn-ea"/>
                        </a:rPr>
                        <a:t>스터디방</a:t>
                      </a:r>
                      <a:r>
                        <a:rPr lang="ko-KR" altLang="en-US" sz="850" b="0" dirty="0" smtClean="0">
                          <a:latin typeface="+mn-ea"/>
                          <a:ea typeface="+mn-ea"/>
                        </a:rPr>
                        <a:t> 생성</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16" name="image3.png" title="이미지">
            <a:extLst>
              <a:ext uri="{FF2B5EF4-FFF2-40B4-BE49-F238E27FC236}">
                <a16:creationId xmlns:a16="http://schemas.microsoft.com/office/drawing/2014/main" id="{00000000-0008-0000-0000-000006000000}"/>
              </a:ext>
            </a:extLst>
          </p:cNvPr>
          <p:cNvPicPr preferRelativeResize="0"/>
          <p:nvPr/>
        </p:nvPicPr>
        <p:blipFill>
          <a:blip r:embed="rId2" cstate="print"/>
          <a:stretch>
            <a:fillRect/>
          </a:stretch>
        </p:blipFill>
        <p:spPr>
          <a:xfrm>
            <a:off x="1650360" y="1011115"/>
            <a:ext cx="5815289" cy="5397781"/>
          </a:xfrm>
          <a:prstGeom prst="rect">
            <a:avLst/>
          </a:prstGeom>
          <a:noFill/>
          <a:ln>
            <a:solidFill>
              <a:schemeClr val="tx1"/>
            </a:solidFill>
          </a:ln>
        </p:spPr>
      </p:pic>
      <p:sp>
        <p:nvSpPr>
          <p:cNvPr id="9" name="타원 8"/>
          <p:cNvSpPr/>
          <p:nvPr/>
        </p:nvSpPr>
        <p:spPr>
          <a:xfrm>
            <a:off x="2999656" y="2636912"/>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2999656" y="3142033"/>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1" name="타원 10"/>
          <p:cNvSpPr/>
          <p:nvPr/>
        </p:nvSpPr>
        <p:spPr>
          <a:xfrm>
            <a:off x="2998863" y="4343402"/>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
        <p:nvSpPr>
          <p:cNvPr id="12" name="타원 11"/>
          <p:cNvSpPr/>
          <p:nvPr/>
        </p:nvSpPr>
        <p:spPr>
          <a:xfrm>
            <a:off x="2998863" y="3574110"/>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3</a:t>
            </a:r>
            <a:endParaRPr lang="ko-KR" altLang="en-US" sz="1400" dirty="0"/>
          </a:p>
        </p:txBody>
      </p:sp>
      <p:sp>
        <p:nvSpPr>
          <p:cNvPr id="13" name="타원 12"/>
          <p:cNvSpPr/>
          <p:nvPr/>
        </p:nvSpPr>
        <p:spPr>
          <a:xfrm>
            <a:off x="4799856" y="4690095"/>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Tree>
    <p:extLst>
      <p:ext uri="{BB962C8B-B14F-4D97-AF65-F5344CB8AC3E}">
        <p14:creationId xmlns:p14="http://schemas.microsoft.com/office/powerpoint/2010/main" val="93019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회원리스트</a:t>
            </a:r>
            <a:r>
              <a:rPr lang="en-US" altLang="ko-KR" dirty="0" smtClean="0"/>
              <a:t>(</a:t>
            </a:r>
            <a:r>
              <a:rPr lang="ko-KR" altLang="en-US" dirty="0" smtClean="0"/>
              <a:t>관리자</a:t>
            </a:r>
            <a:r>
              <a:rPr lang="en-US" altLang="ko-KR" dirty="0" smtClean="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회원리스트</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811938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전체 회원 목록을 보여준다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관리자만 해당 페이지에 접근 가능하다</a:t>
                      </a:r>
                      <a:r>
                        <a:rPr lang="en-US" altLang="ko-KR" sz="800" b="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현재 서비스의 전체 회원 목록 출력 테이블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이름을 </a:t>
                      </a:r>
                      <a:r>
                        <a:rPr kumimoji="1" lang="ko-KR" altLang="en-US" sz="850" dirty="0" err="1" smtClean="0">
                          <a:solidFill>
                            <a:schemeClr val="tx1"/>
                          </a:solidFill>
                          <a:latin typeface="+mn-ea"/>
                        </a:rPr>
                        <a:t>누를시</a:t>
                      </a:r>
                      <a:r>
                        <a:rPr kumimoji="1" lang="ko-KR" altLang="en-US" sz="850" dirty="0" smtClean="0">
                          <a:solidFill>
                            <a:schemeClr val="tx1"/>
                          </a:solidFill>
                          <a:latin typeface="+mn-ea"/>
                        </a:rPr>
                        <a:t> 해당 사용자에 대한 정보 </a:t>
                      </a:r>
                      <a:r>
                        <a:rPr kumimoji="1" lang="ko-KR" altLang="en-US" sz="850" dirty="0" err="1" smtClean="0">
                          <a:solidFill>
                            <a:schemeClr val="tx1"/>
                          </a:solidFill>
                          <a:latin typeface="+mn-ea"/>
                        </a:rPr>
                        <a:t>모달창</a:t>
                      </a:r>
                      <a:r>
                        <a:rPr kumimoji="1" lang="ko-KR" altLang="en-US" sz="850" dirty="0" smtClean="0">
                          <a:solidFill>
                            <a:schemeClr val="tx1"/>
                          </a:solidFill>
                          <a:latin typeface="+mn-ea"/>
                        </a:rPr>
                        <a:t> 출력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탈퇴</a:t>
                      </a:r>
                      <a:r>
                        <a:rPr lang="ko-KR" altLang="en-US" sz="850" b="0" baseline="0" dirty="0" smtClean="0">
                          <a:latin typeface="+mn-ea"/>
                          <a:ea typeface="+mn-ea"/>
                        </a:rPr>
                        <a:t> 버튼을 통해 서비스 사용 제한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image11.png" title="이미지">
            <a:extLst>
              <a:ext uri="{FF2B5EF4-FFF2-40B4-BE49-F238E27FC236}">
                <a16:creationId xmlns:a16="http://schemas.microsoft.com/office/drawing/2014/main" id="{00000000-0008-0000-0000-000007000000}"/>
              </a:ext>
            </a:extLst>
          </p:cNvPr>
          <p:cNvPicPr preferRelativeResize="0"/>
          <p:nvPr/>
        </p:nvPicPr>
        <p:blipFill>
          <a:blip r:embed="rId2" cstate="print"/>
          <a:stretch>
            <a:fillRect/>
          </a:stretch>
        </p:blipFill>
        <p:spPr>
          <a:xfrm>
            <a:off x="1190294" y="1196752"/>
            <a:ext cx="6480720" cy="4916408"/>
          </a:xfrm>
          <a:prstGeom prst="rect">
            <a:avLst/>
          </a:prstGeom>
          <a:noFill/>
          <a:ln>
            <a:solidFill>
              <a:schemeClr val="tx1"/>
            </a:solidFill>
          </a:ln>
        </p:spPr>
      </p:pic>
      <p:sp>
        <p:nvSpPr>
          <p:cNvPr id="9" name="타원 8"/>
          <p:cNvSpPr/>
          <p:nvPr/>
        </p:nvSpPr>
        <p:spPr>
          <a:xfrm>
            <a:off x="2999656" y="348863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4430654" y="393305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1" name="타원 10"/>
          <p:cNvSpPr/>
          <p:nvPr/>
        </p:nvSpPr>
        <p:spPr>
          <a:xfrm>
            <a:off x="5375920" y="3933056"/>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Tree>
    <p:extLst>
      <p:ext uri="{BB962C8B-B14F-4D97-AF65-F5344CB8AC3E}">
        <p14:creationId xmlns:p14="http://schemas.microsoft.com/office/powerpoint/2010/main" val="37719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유저 정보 </a:t>
            </a:r>
            <a:r>
              <a:rPr lang="ko-KR" altLang="en-US" dirty="0" err="1" smtClean="0"/>
              <a:t>모달</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회원 상세 정보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17886985"/>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회원의 상세 정보를 확인한다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스터디 및 사이트 탈퇴</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 정보 수정</a:t>
                      </a:r>
                      <a:r>
                        <a:rPr lang="ko-KR" altLang="en-US" sz="800" b="0" baseline="0" dirty="0" smtClean="0">
                          <a:solidFill>
                            <a:schemeClr val="tx1"/>
                          </a:solidFill>
                          <a:latin typeface="+mn-ea"/>
                          <a:ea typeface="+mn-ea"/>
                          <a:sym typeface="맑은 고딕"/>
                        </a:rPr>
                        <a:t>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 상세 정보 </a:t>
                      </a:r>
                      <a:r>
                        <a:rPr lang="ko-KR" altLang="en-US" sz="850" b="0" dirty="0" err="1" smtClean="0">
                          <a:latin typeface="+mn-ea"/>
                          <a:ea typeface="+mn-ea"/>
                        </a:rPr>
                        <a:t>모달창</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가입 스터디 확인 및 탈퇴 가능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 정보 수정</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회원 탈퇴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image5.png" title="이미지">
            <a:extLst>
              <a:ext uri="{FF2B5EF4-FFF2-40B4-BE49-F238E27FC236}">
                <a16:creationId xmlns:a16="http://schemas.microsoft.com/office/drawing/2014/main" id="{00000000-0008-0000-0000-000008000000}"/>
              </a:ext>
            </a:extLst>
          </p:cNvPr>
          <p:cNvPicPr preferRelativeResize="0"/>
          <p:nvPr/>
        </p:nvPicPr>
        <p:blipFill>
          <a:blip r:embed="rId2" cstate="print"/>
          <a:stretch>
            <a:fillRect/>
          </a:stretch>
        </p:blipFill>
        <p:spPr>
          <a:xfrm>
            <a:off x="1127448" y="1124744"/>
            <a:ext cx="6624736" cy="5126680"/>
          </a:xfrm>
          <a:prstGeom prst="rect">
            <a:avLst/>
          </a:prstGeom>
          <a:noFill/>
          <a:ln>
            <a:solidFill>
              <a:schemeClr val="tx1"/>
            </a:solidFill>
          </a:ln>
        </p:spPr>
      </p:pic>
      <p:sp>
        <p:nvSpPr>
          <p:cNvPr id="9" name="타원 8"/>
          <p:cNvSpPr/>
          <p:nvPr/>
        </p:nvSpPr>
        <p:spPr>
          <a:xfrm>
            <a:off x="4514932" y="2229995"/>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5628915" y="458112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2</a:t>
            </a:r>
            <a:endParaRPr lang="ko-KR" altLang="en-US" sz="1400" dirty="0"/>
          </a:p>
        </p:txBody>
      </p:sp>
      <p:sp>
        <p:nvSpPr>
          <p:cNvPr id="11" name="타원 10"/>
          <p:cNvSpPr/>
          <p:nvPr/>
        </p:nvSpPr>
        <p:spPr>
          <a:xfrm>
            <a:off x="5736927" y="5374099"/>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2" name="타원 11"/>
          <p:cNvSpPr/>
          <p:nvPr/>
        </p:nvSpPr>
        <p:spPr>
          <a:xfrm>
            <a:off x="6204979" y="5374099"/>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4</a:t>
            </a:r>
            <a:endParaRPr lang="ko-KR" altLang="en-US" sz="1400" dirty="0"/>
          </a:p>
        </p:txBody>
      </p:sp>
    </p:spTree>
    <p:extLst>
      <p:ext uri="{BB962C8B-B14F-4D97-AF65-F5344CB8AC3E}">
        <p14:creationId xmlns:p14="http://schemas.microsoft.com/office/powerpoint/2010/main" val="219576865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3384</TotalTime>
  <Words>719</Words>
  <Application>Microsoft Office PowerPoint</Application>
  <PresentationFormat>와이드스크린</PresentationFormat>
  <Paragraphs>322</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SF Pro Text Medium</vt:lpstr>
      <vt:lpstr>SF Pro Text Regular</vt:lpstr>
      <vt:lpstr>맑은 고딕</vt:lpstr>
      <vt:lpstr>Arial</vt:lpstr>
      <vt:lpstr>Office 테마</vt:lpstr>
      <vt:lpstr>ASAP 화면정의서</vt:lpstr>
      <vt:lpstr>History</vt:lpstr>
      <vt:lpstr>상세 화면 정의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End Of Document</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SSAFY</cp:lastModifiedBy>
  <cp:revision>114</cp:revision>
  <cp:lastPrinted>2019-05-29T05:54:36Z</cp:lastPrinted>
  <dcterms:created xsi:type="dcterms:W3CDTF">2019-03-11T07:43:12Z</dcterms:created>
  <dcterms:modified xsi:type="dcterms:W3CDTF">2022-02-08T20:16:56Z</dcterms:modified>
</cp:coreProperties>
</file>