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4" r:id="rId1"/>
    <p:sldMasterId id="2147483866" r:id="rId2"/>
  </p:sldMasterIdLst>
  <p:notesMasterIdLst>
    <p:notesMasterId r:id="rId17"/>
  </p:notesMasterIdLst>
  <p:handoutMasterIdLst>
    <p:handoutMasterId r:id="rId18"/>
  </p:handoutMasterIdLst>
  <p:sldIdLst>
    <p:sldId id="258" r:id="rId3"/>
    <p:sldId id="344" r:id="rId4"/>
    <p:sldId id="451" r:id="rId5"/>
    <p:sldId id="465" r:id="rId6"/>
    <p:sldId id="447" r:id="rId7"/>
    <p:sldId id="457" r:id="rId8"/>
    <p:sldId id="454" r:id="rId9"/>
    <p:sldId id="464" r:id="rId10"/>
    <p:sldId id="449" r:id="rId11"/>
    <p:sldId id="453" r:id="rId12"/>
    <p:sldId id="445" r:id="rId13"/>
    <p:sldId id="450" r:id="rId14"/>
    <p:sldId id="456" r:id="rId15"/>
    <p:sldId id="34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iWoo" initials="LJ" lastIdx="1" clrIdx="0">
    <p:extLst>
      <p:ext uri="{19B8F6BF-5375-455C-9EA6-DF929625EA0E}">
        <p15:presenceInfo xmlns:p15="http://schemas.microsoft.com/office/powerpoint/2012/main" userId="886017f0d72def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3414" autoAdjust="0"/>
  </p:normalViewPr>
  <p:slideViewPr>
    <p:cSldViewPr snapToGrid="0" snapToObjects="1">
      <p:cViewPr varScale="1">
        <p:scale>
          <a:sx n="114" d="100"/>
          <a:sy n="114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 showGuides="1">
      <p:cViewPr varScale="1">
        <p:scale>
          <a:sx n="121" d="100"/>
          <a:sy n="121" d="100"/>
        </p:scale>
        <p:origin x="493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EDB9A-4E87-450F-A0B7-269C1AB219D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FE758-DB5C-4866-9A95-56DF045A2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78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AE757-8775-5747-9CCB-752F02E380CA}" type="datetimeFigureOut">
              <a:rPr kumimoji="1" lang="ko-KR" altLang="en-US" smtClean="0"/>
              <a:t>2018-10-30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8DE1B-A839-E44F-9BFB-D92AFB82CD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7876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DE1B-A839-E44F-9BFB-D92AFB82CDC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6058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8DE1B-A839-E44F-9BFB-D92AFB82CDC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1221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8DE1B-A839-E44F-9BFB-D92AFB82CDC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7546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8DE1B-A839-E44F-9BFB-D92AFB82CDCD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8397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8DE1B-A839-E44F-9BFB-D92AFB82CDCD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9865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DE1B-A839-E44F-9BFB-D92AFB82CDCD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362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DE1B-A839-E44F-9BFB-D92AFB82CDC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8673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8DE1B-A839-E44F-9BFB-D92AFB82CDC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647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8DE1B-A839-E44F-9BFB-D92AFB82CDC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763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8DE1B-A839-E44F-9BFB-D92AFB82CDC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133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8DE1B-A839-E44F-9BFB-D92AFB82CDC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1789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8DE1B-A839-E44F-9BFB-D92AFB82CDC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434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8DE1B-A839-E44F-9BFB-D92AFB82CDC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800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8DE1B-A839-E44F-9BFB-D92AFB82CDC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89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57A-FE68-4692-BAEA-DC41397E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9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57A-FE68-4692-BAEA-DC41397E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0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57A-FE68-4692-BAEA-DC41397E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2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0CE2-34CA-D14D-857B-FC63CA825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328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0CE2-34CA-D14D-857B-FC63CA825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833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0CE2-34CA-D14D-857B-FC63CA825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3836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0CE2-34CA-D14D-857B-FC63CA825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9097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0CE2-34CA-D14D-857B-FC63CA825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5166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0CE2-34CA-D14D-857B-FC63CA825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38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0CE2-34CA-D14D-857B-FC63CA825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3961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0CE2-34CA-D14D-857B-FC63CA825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228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57A-FE68-4692-BAEA-DC41397E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992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0CE2-34CA-D14D-857B-FC63CA825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825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43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0CE2-34CA-D14D-857B-FC63CA825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3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1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57A-FE68-4692-BAEA-DC41397E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4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57A-FE68-4692-BAEA-DC41397E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42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57A-FE68-4692-BAEA-DC41397E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1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57A-FE68-4692-BAEA-DC41397E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3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57A-FE68-4692-BAEA-DC41397E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70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57A-FE68-4692-BAEA-DC41397E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9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57A-FE68-4692-BAEA-DC41397E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6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6C57A-FE68-4692-BAEA-DC41397E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7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6C57A-FE68-4692-BAEA-DC41397E57D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C84F0900-1955-411B-ADC9-FB70F5F01564}"/>
              </a:ext>
            </a:extLst>
          </p:cNvPr>
          <p:cNvGrpSpPr/>
          <p:nvPr userDrawn="1"/>
        </p:nvGrpSpPr>
        <p:grpSpPr>
          <a:xfrm flipV="1">
            <a:off x="0" y="6812280"/>
            <a:ext cx="9144000" cy="45719"/>
            <a:chOff x="606161" y="2106824"/>
            <a:chExt cx="6205940" cy="1241188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F86DA5D5-E26B-4D83-813D-B8C845180C3D}"/>
                </a:ext>
              </a:extLst>
            </p:cNvPr>
            <p:cNvSpPr/>
            <p:nvPr userDrawn="1"/>
          </p:nvSpPr>
          <p:spPr>
            <a:xfrm>
              <a:off x="606161" y="2106824"/>
              <a:ext cx="124118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1B441B2-C829-4987-A83C-425AA5E79DBC}"/>
                </a:ext>
              </a:extLst>
            </p:cNvPr>
            <p:cNvSpPr/>
            <p:nvPr userDrawn="1"/>
          </p:nvSpPr>
          <p:spPr>
            <a:xfrm>
              <a:off x="1847349" y="2106824"/>
              <a:ext cx="1241188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6FFBF611-6ED0-403A-A453-85315FB65A01}"/>
                </a:ext>
              </a:extLst>
            </p:cNvPr>
            <p:cNvSpPr/>
            <p:nvPr userDrawn="1"/>
          </p:nvSpPr>
          <p:spPr>
            <a:xfrm>
              <a:off x="3088537" y="2106824"/>
              <a:ext cx="1241188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3912FBEE-7DC3-4A9F-9275-A48B93655100}"/>
                </a:ext>
              </a:extLst>
            </p:cNvPr>
            <p:cNvSpPr/>
            <p:nvPr userDrawn="1"/>
          </p:nvSpPr>
          <p:spPr>
            <a:xfrm>
              <a:off x="4329725" y="2106824"/>
              <a:ext cx="1241188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67DE09EE-B445-4723-AA36-4BF06DF9FCFB}"/>
                </a:ext>
              </a:extLst>
            </p:cNvPr>
            <p:cNvSpPr/>
            <p:nvPr userDrawn="1"/>
          </p:nvSpPr>
          <p:spPr>
            <a:xfrm>
              <a:off x="5570913" y="2106824"/>
              <a:ext cx="124118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32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572746" y="2736850"/>
            <a:ext cx="3987800" cy="5651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2B4DDD"/>
                </a:solidFill>
              </a:rPr>
              <a:t>DA</a:t>
            </a:r>
            <a:r>
              <a:rPr lang="ko-KR" altLang="en-US" b="1" dirty="0">
                <a:solidFill>
                  <a:srgbClr val="2B4DDD"/>
                </a:solidFill>
              </a:rPr>
              <a:t>설계공모대전</a:t>
            </a:r>
            <a:endParaRPr lang="en-US" b="1" dirty="0">
              <a:solidFill>
                <a:srgbClr val="2B4DDD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75376" y="3452127"/>
            <a:ext cx="582541" cy="479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48" tIns="17125" rIns="34248" bIns="17125" rtlCol="0" anchor="ctr"/>
          <a:lstStyle/>
          <a:p>
            <a:pPr algn="ctr"/>
            <a:endParaRPr lang="en-US" sz="675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6A744F-ECA9-4A2F-A4AA-EDC2E245C6A3}"/>
              </a:ext>
            </a:extLst>
          </p:cNvPr>
          <p:cNvSpPr txBox="1">
            <a:spLocks/>
          </p:cNvSpPr>
          <p:nvPr/>
        </p:nvSpPr>
        <p:spPr>
          <a:xfrm>
            <a:off x="2572746" y="3651160"/>
            <a:ext cx="3987800" cy="565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500" b="1" dirty="0"/>
              <a:t> </a:t>
            </a:r>
            <a:r>
              <a:rPr lang="ko-KR" altLang="en-US" sz="1500" b="1" dirty="0"/>
              <a:t>박원희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박승아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이지우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한슬기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51794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8"/>
    </mc:Choice>
    <mc:Fallback xmlns="">
      <p:transition spd="slow" advTm="14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D615B9B-6F13-4981-906E-703D6187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8674"/>
            <a:ext cx="9144000" cy="4380652"/>
          </a:xfrm>
          <a:prstGeom prst="rect">
            <a:avLst/>
          </a:prstGeom>
        </p:spPr>
      </p:pic>
      <p:sp>
        <p:nvSpPr>
          <p:cNvPr id="5" name="Shape 145">
            <a:extLst>
              <a:ext uri="{FF2B5EF4-FFF2-40B4-BE49-F238E27FC236}">
                <a16:creationId xmlns:a16="http://schemas.microsoft.com/office/drawing/2014/main" id="{7EA2F24D-FDDB-4AB1-8793-5F7331BD3DFA}"/>
              </a:ext>
            </a:extLst>
          </p:cNvPr>
          <p:cNvSpPr/>
          <p:nvPr/>
        </p:nvSpPr>
        <p:spPr>
          <a:xfrm>
            <a:off x="110065" y="122080"/>
            <a:ext cx="467600" cy="32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ko-KR" sz="2700" b="1" dirty="0">
                <a:solidFill>
                  <a:schemeClr val="accent3"/>
                </a:solidFill>
                <a:latin typeface="Open Sans Light" charset="0"/>
                <a:cs typeface="Open Sans Light" charset="0"/>
              </a:rPr>
              <a:t>03</a:t>
            </a:r>
            <a:endParaRPr lang="ko-KR" altLang="en-US" sz="2700" b="1" dirty="0">
              <a:solidFill>
                <a:schemeClr val="accent4"/>
              </a:solidFill>
              <a:latin typeface="Open Sans Light" charset="0"/>
              <a:cs typeface="Open Sans Light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B9C95CB-68D8-4B3E-9882-01881E70CA03}"/>
              </a:ext>
            </a:extLst>
          </p:cNvPr>
          <p:cNvSpPr txBox="1">
            <a:spLocks/>
          </p:cNvSpPr>
          <p:nvPr/>
        </p:nvSpPr>
        <p:spPr>
          <a:xfrm>
            <a:off x="567524" y="33314"/>
            <a:ext cx="1934376" cy="415476"/>
          </a:xfrm>
          <a:prstGeom prst="rect">
            <a:avLst/>
          </a:prstGeom>
        </p:spPr>
        <p:txBody>
          <a:bodyPr vert="horz" wrap="square" lIns="68557" tIns="34279" rIns="68557" bIns="34279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sz="1800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매핑변환과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 </a:t>
            </a:r>
            <a:r>
              <a:rPr lang="ko-KR" altLang="en-US" sz="1800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코드셋</a:t>
            </a:r>
            <a:endParaRPr lang="en-US" sz="18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5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53136B09-5D64-4625-886F-3F48FA253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8" y="448789"/>
            <a:ext cx="8949454" cy="6340811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F3727E42-BFD3-D243-BB00-849C986B630D}"/>
              </a:ext>
            </a:extLst>
          </p:cNvPr>
          <p:cNvSpPr txBox="1">
            <a:spLocks/>
          </p:cNvSpPr>
          <p:nvPr/>
        </p:nvSpPr>
        <p:spPr>
          <a:xfrm>
            <a:off x="434898" y="4733925"/>
            <a:ext cx="8452254" cy="1622428"/>
          </a:xfrm>
          <a:prstGeom prst="rect">
            <a:avLst/>
          </a:prstGeom>
        </p:spPr>
        <p:txBody>
          <a:bodyPr vert="horz" wrap="square" lIns="34286" tIns="17143" rIns="34286" bIns="17143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30000"/>
              </a:lnSpc>
            </a:pPr>
            <a:endParaRPr lang="en-US" altLang="ko-KR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142">
            <a:extLst>
              <a:ext uri="{FF2B5EF4-FFF2-40B4-BE49-F238E27FC236}">
                <a16:creationId xmlns:a16="http://schemas.microsoft.com/office/drawing/2014/main" id="{E5CAAFF4-9CFB-46D4-9285-5DDE86F0BDB2}"/>
              </a:ext>
            </a:extLst>
          </p:cNvPr>
          <p:cNvSpPr/>
          <p:nvPr/>
        </p:nvSpPr>
        <p:spPr>
          <a:xfrm>
            <a:off x="88700" y="68399"/>
            <a:ext cx="514345" cy="4332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700" b="1" dirty="0">
                <a:solidFill>
                  <a:schemeClr val="accent4"/>
                </a:solidFill>
                <a:latin typeface="Open Sans Light" charset="0"/>
                <a:cs typeface="Open Sans Light" charset="0"/>
              </a:rPr>
              <a:t>04</a:t>
            </a:r>
            <a:endParaRPr lang="ko-KR" altLang="en-US" sz="2700" b="1" dirty="0">
              <a:solidFill>
                <a:schemeClr val="accent5"/>
              </a:solidFill>
              <a:latin typeface="Open Sans Light" charset="0"/>
              <a:cs typeface="Open Sans Light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9239CE-E67E-44B5-9BD1-6AA1715D42A5}"/>
              </a:ext>
            </a:extLst>
          </p:cNvPr>
          <p:cNvSpPr txBox="1">
            <a:spLocks/>
          </p:cNvSpPr>
          <p:nvPr/>
        </p:nvSpPr>
        <p:spPr>
          <a:xfrm>
            <a:off x="567524" y="33314"/>
            <a:ext cx="1693076" cy="415476"/>
          </a:xfrm>
          <a:prstGeom prst="rect">
            <a:avLst/>
          </a:prstGeom>
        </p:spPr>
        <p:txBody>
          <a:bodyPr vert="horz" wrap="square" lIns="68557" tIns="34279" rIns="68557" bIns="34279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JOB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과 스크립트</a:t>
            </a:r>
            <a:endParaRPr lang="en-US" sz="18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2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지도, 텍스트, 스크린샷이(가) 표시된 사진&#10;&#10;높은 신뢰도로 생성된 설명">
            <a:extLst>
              <a:ext uri="{FF2B5EF4-FFF2-40B4-BE49-F238E27FC236}">
                <a16:creationId xmlns:a16="http://schemas.microsoft.com/office/drawing/2014/main" id="{4CE2B567-40C4-4DDF-B6ED-AC1D83E2B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46" y="75068"/>
            <a:ext cx="7646072" cy="5417347"/>
          </a:xfrm>
          <a:prstGeom prst="rect">
            <a:avLst/>
          </a:prstGeom>
        </p:spPr>
      </p:pic>
      <p:sp>
        <p:nvSpPr>
          <p:cNvPr id="11" name="Shape 148">
            <a:extLst>
              <a:ext uri="{FF2B5EF4-FFF2-40B4-BE49-F238E27FC236}">
                <a16:creationId xmlns:a16="http://schemas.microsoft.com/office/drawing/2014/main" id="{5F553046-66AE-42C3-9AA5-384D042A4697}"/>
              </a:ext>
            </a:extLst>
          </p:cNvPr>
          <p:cNvSpPr/>
          <p:nvPr/>
        </p:nvSpPr>
        <p:spPr>
          <a:xfrm>
            <a:off x="97364" y="75068"/>
            <a:ext cx="740835" cy="3803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ko-KR" sz="2700" b="1" dirty="0">
                <a:solidFill>
                  <a:schemeClr val="accent4"/>
                </a:solidFill>
                <a:latin typeface="Open Sans Light" charset="0"/>
                <a:cs typeface="Open Sans Light" charset="0"/>
              </a:rPr>
              <a:t>04-</a:t>
            </a:r>
            <a:r>
              <a:rPr lang="en-US" altLang="ko-KR" sz="2000" b="1" dirty="0">
                <a:solidFill>
                  <a:schemeClr val="accent4"/>
                </a:solidFill>
                <a:latin typeface="Open Sans Light" charset="0"/>
                <a:cs typeface="Open Sans Light" charset="0"/>
              </a:rPr>
              <a:t>1</a:t>
            </a:r>
            <a:endParaRPr lang="ko-KR" altLang="en-US" sz="2000" b="1" dirty="0">
              <a:solidFill>
                <a:schemeClr val="accent5"/>
              </a:solidFill>
              <a:latin typeface="Open Sans Light" charset="0"/>
              <a:cs typeface="Open Sans Light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DD41DBD-5D03-46F7-BE52-BDE0094DF020}"/>
              </a:ext>
            </a:extLst>
          </p:cNvPr>
          <p:cNvSpPr txBox="1">
            <a:spLocks/>
          </p:cNvSpPr>
          <p:nvPr/>
        </p:nvSpPr>
        <p:spPr>
          <a:xfrm>
            <a:off x="178186" y="366857"/>
            <a:ext cx="989260" cy="561670"/>
          </a:xfrm>
          <a:prstGeom prst="rect">
            <a:avLst/>
          </a:prstGeom>
        </p:spPr>
        <p:txBody>
          <a:bodyPr vert="horz" wrap="square" lIns="68557" tIns="34279" rIns="68557" bIns="34279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JOB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구성스크립트</a:t>
            </a:r>
            <a:endParaRPr 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Light" charset="0"/>
            </a:endParaRPr>
          </a:p>
        </p:txBody>
      </p:sp>
      <p:sp>
        <p:nvSpPr>
          <p:cNvPr id="6" name="Title 20">
            <a:extLst>
              <a:ext uri="{FF2B5EF4-FFF2-40B4-BE49-F238E27FC236}">
                <a16:creationId xmlns:a16="http://schemas.microsoft.com/office/drawing/2014/main" id="{9F5A50A0-F105-401A-BE68-84F3D51FEF33}"/>
              </a:ext>
            </a:extLst>
          </p:cNvPr>
          <p:cNvSpPr txBox="1">
            <a:spLocks/>
          </p:cNvSpPr>
          <p:nvPr/>
        </p:nvSpPr>
        <p:spPr>
          <a:xfrm>
            <a:off x="109070" y="5446071"/>
            <a:ext cx="8925860" cy="1242743"/>
          </a:xfrm>
          <a:prstGeom prst="rect">
            <a:avLst/>
          </a:prstGeom>
        </p:spPr>
        <p:txBody>
          <a:bodyPr vert="horz" wrap="square" lIns="34286" tIns="17143" rIns="34286" bIns="17143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한 번의 </a:t>
            </a:r>
            <a:r>
              <a:rPr lang="en-US" altLang="ko-KR" sz="1500" dirty="0">
                <a:solidFill>
                  <a:schemeClr val="tx1"/>
                </a:solidFill>
              </a:rPr>
              <a:t>JOB</a:t>
            </a:r>
            <a:r>
              <a:rPr lang="ko-KR" altLang="en-US" sz="1500" dirty="0">
                <a:solidFill>
                  <a:schemeClr val="tx1"/>
                </a:solidFill>
              </a:rPr>
              <a:t>은 여러 개의 이행</a:t>
            </a:r>
            <a:r>
              <a:rPr lang="en-US" altLang="ko-KR" sz="1500" dirty="0">
                <a:solidFill>
                  <a:schemeClr val="tx1"/>
                </a:solidFill>
              </a:rPr>
              <a:t>/</a:t>
            </a:r>
            <a:r>
              <a:rPr lang="ko-KR" altLang="en-US" sz="1500" dirty="0">
                <a:solidFill>
                  <a:schemeClr val="tx1"/>
                </a:solidFill>
              </a:rPr>
              <a:t>검증 스크립트를 실행 순서에 따라 </a:t>
            </a:r>
            <a:r>
              <a:rPr lang="ko-KR" altLang="en-US" sz="1500" b="1" dirty="0">
                <a:solidFill>
                  <a:schemeClr val="tx1"/>
                </a:solidFill>
              </a:rPr>
              <a:t>묶어서</a:t>
            </a:r>
            <a:r>
              <a:rPr lang="ko-KR" altLang="en-US" sz="1500" dirty="0">
                <a:solidFill>
                  <a:schemeClr val="tx1"/>
                </a:solidFill>
              </a:rPr>
              <a:t> 한 번의 실행 단위로 일괄 처리하는 것을 의미한다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chemeClr val="tx1"/>
                </a:solidFill>
              </a:rPr>
              <a:t>JOB </a:t>
            </a:r>
            <a:r>
              <a:rPr lang="ko-KR" altLang="en-US" sz="1500" dirty="0">
                <a:solidFill>
                  <a:schemeClr val="tx1"/>
                </a:solidFill>
              </a:rPr>
              <a:t>단위로  실행 시점 및 실행 상태를 관리하지만 이 </a:t>
            </a:r>
            <a:r>
              <a:rPr lang="en-US" altLang="ko-KR" sz="1500" dirty="0">
                <a:solidFill>
                  <a:schemeClr val="tx1"/>
                </a:solidFill>
              </a:rPr>
              <a:t>JOB</a:t>
            </a:r>
            <a:r>
              <a:rPr lang="ko-KR" altLang="en-US" sz="1500" dirty="0">
                <a:solidFill>
                  <a:schemeClr val="tx1"/>
                </a:solidFill>
              </a:rPr>
              <a:t>에 속한 </a:t>
            </a:r>
            <a:r>
              <a:rPr lang="ko-KR" altLang="en-US" sz="1500" b="1" dirty="0">
                <a:solidFill>
                  <a:schemeClr val="tx1"/>
                </a:solidFill>
              </a:rPr>
              <a:t>스크립트</a:t>
            </a:r>
            <a:r>
              <a:rPr lang="ko-KR" altLang="en-US" sz="1500" dirty="0">
                <a:solidFill>
                  <a:schemeClr val="tx1"/>
                </a:solidFill>
              </a:rPr>
              <a:t> 단위로도 상세한 실행</a:t>
            </a:r>
            <a:r>
              <a:rPr lang="en-US" altLang="ko-KR" sz="1500" dirty="0">
                <a:solidFill>
                  <a:schemeClr val="tx1"/>
                </a:solidFill>
              </a:rPr>
              <a:t>/</a:t>
            </a:r>
            <a:r>
              <a:rPr lang="ko-KR" altLang="en-US" sz="1500" dirty="0">
                <a:solidFill>
                  <a:schemeClr val="tx1"/>
                </a:solidFill>
              </a:rPr>
              <a:t>종료시점과 실행 상태를 기록해야 한다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0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8">
            <a:extLst>
              <a:ext uri="{FF2B5EF4-FFF2-40B4-BE49-F238E27FC236}">
                <a16:creationId xmlns:a16="http://schemas.microsoft.com/office/drawing/2014/main" id="{31D65BC4-49C1-4BE1-93F1-D49082407902}"/>
              </a:ext>
            </a:extLst>
          </p:cNvPr>
          <p:cNvSpPr/>
          <p:nvPr/>
        </p:nvSpPr>
        <p:spPr>
          <a:xfrm>
            <a:off x="97364" y="75068"/>
            <a:ext cx="740835" cy="3803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700" b="1" dirty="0">
                <a:solidFill>
                  <a:schemeClr val="accent4"/>
                </a:solidFill>
                <a:latin typeface="Open Sans Light" charset="0"/>
                <a:cs typeface="Open Sans Light" charset="0"/>
              </a:rPr>
              <a:t>04-</a:t>
            </a:r>
            <a:r>
              <a:rPr lang="en-US" altLang="ko-KR" sz="2000" b="1" dirty="0">
                <a:solidFill>
                  <a:schemeClr val="accent4"/>
                </a:solidFill>
                <a:latin typeface="Open Sans Light" charset="0"/>
                <a:cs typeface="Open Sans Light" charset="0"/>
              </a:rPr>
              <a:t>2</a:t>
            </a:r>
            <a:endParaRPr lang="ko-KR" altLang="en-US" sz="2000" b="1" dirty="0">
              <a:solidFill>
                <a:schemeClr val="accent5"/>
              </a:solidFill>
              <a:latin typeface="Open Sans Light" charset="0"/>
              <a:cs typeface="Open Sans Light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E5340EA-189B-4C0D-AB40-25A4E77077BA}"/>
              </a:ext>
            </a:extLst>
          </p:cNvPr>
          <p:cNvSpPr txBox="1">
            <a:spLocks/>
          </p:cNvSpPr>
          <p:nvPr/>
        </p:nvSpPr>
        <p:spPr>
          <a:xfrm>
            <a:off x="178186" y="366857"/>
            <a:ext cx="915508" cy="807891"/>
          </a:xfrm>
          <a:prstGeom prst="rect">
            <a:avLst/>
          </a:prstGeom>
        </p:spPr>
        <p:txBody>
          <a:bodyPr vert="horz" wrap="square" lIns="68557" tIns="34279" rIns="68557" bIns="34279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JOB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과 스크립트 실패</a:t>
            </a:r>
            <a:endParaRPr 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Light" charset="0"/>
            </a:endParaRPr>
          </a:p>
        </p:txBody>
      </p:sp>
      <p:sp>
        <p:nvSpPr>
          <p:cNvPr id="6" name="Title 20">
            <a:extLst>
              <a:ext uri="{FF2B5EF4-FFF2-40B4-BE49-F238E27FC236}">
                <a16:creationId xmlns:a16="http://schemas.microsoft.com/office/drawing/2014/main" id="{63604768-2B62-4AD8-97E5-57212E80030F}"/>
              </a:ext>
            </a:extLst>
          </p:cNvPr>
          <p:cNvSpPr txBox="1">
            <a:spLocks/>
          </p:cNvSpPr>
          <p:nvPr/>
        </p:nvSpPr>
        <p:spPr>
          <a:xfrm>
            <a:off x="109070" y="5496405"/>
            <a:ext cx="8925860" cy="1242743"/>
          </a:xfrm>
          <a:prstGeom prst="rect">
            <a:avLst/>
          </a:prstGeom>
        </p:spPr>
        <p:txBody>
          <a:bodyPr vert="horz" wrap="square" lIns="34286" tIns="17143" rIns="34286" bIns="17143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임의의 </a:t>
            </a:r>
            <a:r>
              <a:rPr lang="en-US" altLang="ko-KR" sz="1500" dirty="0">
                <a:solidFill>
                  <a:schemeClr val="tx1"/>
                </a:solidFill>
              </a:rPr>
              <a:t>JOB</a:t>
            </a:r>
            <a:r>
              <a:rPr lang="ko-KR" altLang="en-US" sz="1500" dirty="0">
                <a:solidFill>
                  <a:schemeClr val="tx1"/>
                </a:solidFill>
              </a:rPr>
              <a:t>에 속한 </a:t>
            </a:r>
            <a:r>
              <a:rPr lang="ko-KR" altLang="en-US" sz="1500" b="1" dirty="0">
                <a:solidFill>
                  <a:schemeClr val="tx1"/>
                </a:solidFill>
              </a:rPr>
              <a:t>스크립트들 중 하나라도 실패</a:t>
            </a:r>
            <a:r>
              <a:rPr lang="ko-KR" altLang="en-US" sz="1500" dirty="0">
                <a:solidFill>
                  <a:schemeClr val="tx1"/>
                </a:solidFill>
              </a:rPr>
              <a:t>하게 되면 그 </a:t>
            </a:r>
            <a:r>
              <a:rPr lang="en-US" altLang="ko-KR" sz="1500" dirty="0">
                <a:solidFill>
                  <a:schemeClr val="tx1"/>
                </a:solidFill>
              </a:rPr>
              <a:t>JOB</a:t>
            </a:r>
            <a:r>
              <a:rPr lang="ko-KR" altLang="en-US" sz="1500" dirty="0">
                <a:solidFill>
                  <a:schemeClr val="tx1"/>
                </a:solidFill>
              </a:rPr>
              <a:t>은 </a:t>
            </a:r>
            <a:r>
              <a:rPr lang="ko-KR" altLang="en-US" sz="1500" b="1" dirty="0">
                <a:solidFill>
                  <a:schemeClr val="tx1"/>
                </a:solidFill>
              </a:rPr>
              <a:t>실패</a:t>
            </a:r>
            <a:r>
              <a:rPr lang="ko-KR" altLang="en-US" sz="1500" dirty="0">
                <a:solidFill>
                  <a:schemeClr val="tx1"/>
                </a:solidFill>
              </a:rPr>
              <a:t>로 기록된다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검증 스크립트는 이상 없이 종료되면 검증 결과를 기록한다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경우에 따라서는 하나의 스크립트 실패 시 복수의 에러 코드와 에러 메시지가 발생할 수도 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DBF178-0D08-4966-BA40-15EE4A244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46" y="75068"/>
            <a:ext cx="7646072" cy="54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7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503"/>
          <p:cNvSpPr txBox="1">
            <a:spLocks noChangeArrowheads="1"/>
          </p:cNvSpPr>
          <p:nvPr/>
        </p:nvSpPr>
        <p:spPr bwMode="auto">
          <a:xfrm>
            <a:off x="2441654" y="2937336"/>
            <a:ext cx="42946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</a:defRPr>
            </a:lvl9pPr>
          </a:lstStyle>
          <a:p>
            <a:pPr algn="ctr" eaLnBrk="1" hangingPunct="1"/>
            <a:r>
              <a:rPr lang="en-US" altLang="x-none" sz="6000" dirty="0" err="1">
                <a:solidFill>
                  <a:schemeClr val="tx2"/>
                </a:solidFill>
                <a:latin typeface="Open Sans"/>
                <a:ea typeface="+mj-ea"/>
                <a:cs typeface="Open Sans"/>
              </a:rPr>
              <a:t>QnA</a:t>
            </a:r>
            <a:endParaRPr lang="en-US" altLang="x-none" sz="6000" dirty="0">
              <a:solidFill>
                <a:schemeClr val="tx2"/>
              </a:solidFill>
              <a:latin typeface="Open Sans"/>
              <a:ea typeface="+mj-ea"/>
              <a:cs typeface="Open Sans"/>
            </a:endParaRPr>
          </a:p>
        </p:txBody>
      </p:sp>
      <p:sp>
        <p:nvSpPr>
          <p:cNvPr id="3" name="Shape 142">
            <a:extLst>
              <a:ext uri="{FF2B5EF4-FFF2-40B4-BE49-F238E27FC236}">
                <a16:creationId xmlns:a16="http://schemas.microsoft.com/office/drawing/2014/main" id="{1E325573-326F-40EB-B680-26E19E7733C8}"/>
              </a:ext>
            </a:extLst>
          </p:cNvPr>
          <p:cNvSpPr/>
          <p:nvPr/>
        </p:nvSpPr>
        <p:spPr>
          <a:xfrm>
            <a:off x="88700" y="68399"/>
            <a:ext cx="514345" cy="4332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700" b="1" dirty="0">
                <a:solidFill>
                  <a:schemeClr val="accent5"/>
                </a:solidFill>
                <a:latin typeface="Open Sans Light" charset="0"/>
                <a:cs typeface="Open Sans Light" charset="0"/>
              </a:rPr>
              <a:t>05</a:t>
            </a:r>
            <a:endParaRPr lang="ko-KR" altLang="en-US" sz="2700" b="1" dirty="0">
              <a:solidFill>
                <a:schemeClr val="accent5"/>
              </a:solidFill>
              <a:latin typeface="Open Sans Light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60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142"/>
          <p:cNvSpPr/>
          <p:nvPr/>
        </p:nvSpPr>
        <p:spPr>
          <a:xfrm>
            <a:off x="1027491" y="2534989"/>
            <a:ext cx="823948" cy="6940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700" b="1" dirty="0">
                <a:solidFill>
                  <a:schemeClr val="accent1"/>
                </a:solidFill>
                <a:latin typeface="Open Sans Light" charset="0"/>
                <a:cs typeface="Open Sans Light" charset="0"/>
              </a:rPr>
              <a:t>01</a:t>
            </a:r>
          </a:p>
        </p:txBody>
      </p:sp>
      <p:sp>
        <p:nvSpPr>
          <p:cNvPr id="36" name="Shape 145"/>
          <p:cNvSpPr/>
          <p:nvPr/>
        </p:nvSpPr>
        <p:spPr>
          <a:xfrm>
            <a:off x="1021729" y="4831487"/>
            <a:ext cx="823948" cy="6914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700" b="1" dirty="0">
                <a:solidFill>
                  <a:schemeClr val="accent3"/>
                </a:solidFill>
                <a:latin typeface="Open Sans Light" charset="0"/>
                <a:cs typeface="Open Sans Light" charset="0"/>
              </a:rPr>
              <a:t>03</a:t>
            </a:r>
          </a:p>
        </p:txBody>
      </p:sp>
      <p:sp>
        <p:nvSpPr>
          <p:cNvPr id="33" name="Shape 148"/>
          <p:cNvSpPr/>
          <p:nvPr/>
        </p:nvSpPr>
        <p:spPr>
          <a:xfrm>
            <a:off x="1027491" y="3683890"/>
            <a:ext cx="823948" cy="6914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700" b="1" dirty="0">
                <a:solidFill>
                  <a:schemeClr val="accent2"/>
                </a:solidFill>
                <a:latin typeface="Open Sans Light" charset="0"/>
                <a:cs typeface="Open Sans Light" charset="0"/>
              </a:rPr>
              <a:t>02</a:t>
            </a:r>
          </a:p>
        </p:txBody>
      </p:sp>
      <p:grpSp>
        <p:nvGrpSpPr>
          <p:cNvPr id="29" name="Group 152"/>
          <p:cNvGrpSpPr/>
          <p:nvPr/>
        </p:nvGrpSpPr>
        <p:grpSpPr>
          <a:xfrm>
            <a:off x="1355580" y="3411455"/>
            <a:ext cx="133051" cy="1242551"/>
            <a:chOff x="0" y="0"/>
            <a:chExt cx="293262" cy="2738760"/>
          </a:xfrm>
        </p:grpSpPr>
        <p:sp>
          <p:nvSpPr>
            <p:cNvPr id="30" name="Shape 150"/>
            <p:cNvSpPr/>
            <p:nvPr/>
          </p:nvSpPr>
          <p:spPr>
            <a:xfrm rot="5400000">
              <a:off x="48877" y="-48878"/>
              <a:ext cx="195509" cy="293264"/>
            </a:xfrm>
            <a:prstGeom prst="rightArrow">
              <a:avLst>
                <a:gd name="adj1" fmla="val 32000"/>
                <a:gd name="adj2" fmla="val 100000"/>
              </a:avLst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9075">
                <a:lnSpc>
                  <a:spcPct val="110000"/>
                </a:lnSpc>
                <a:spcBef>
                  <a:spcPts val="1125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750" dirty="0">
                <a:latin typeface="Open Sans Light" charset="0"/>
                <a:ea typeface="Open Sans Light" charset="0"/>
                <a:cs typeface="Open Sans Light" charset="0"/>
              </a:endParaRPr>
            </a:p>
          </p:txBody>
        </p:sp>
        <p:sp>
          <p:nvSpPr>
            <p:cNvPr id="31" name="Shape 151"/>
            <p:cNvSpPr/>
            <p:nvPr/>
          </p:nvSpPr>
          <p:spPr>
            <a:xfrm rot="5400000">
              <a:off x="48877" y="2494375"/>
              <a:ext cx="195509" cy="293263"/>
            </a:xfrm>
            <a:prstGeom prst="rightArrow">
              <a:avLst>
                <a:gd name="adj1" fmla="val 32000"/>
                <a:gd name="adj2" fmla="val 100000"/>
              </a:avLst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9075">
                <a:lnSpc>
                  <a:spcPct val="110000"/>
                </a:lnSpc>
                <a:spcBef>
                  <a:spcPts val="1125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750" dirty="0">
                <a:latin typeface="Open Sans Light" charset="0"/>
                <a:ea typeface="Open Sans Light" charset="0"/>
                <a:cs typeface="Open Sans Light" charset="0"/>
              </a:endParaRPr>
            </a:p>
          </p:txBody>
        </p:sp>
      </p:grpSp>
      <p:sp>
        <p:nvSpPr>
          <p:cNvPr id="39" name="Subtitle 2"/>
          <p:cNvSpPr txBox="1">
            <a:spLocks/>
          </p:cNvSpPr>
          <p:nvPr/>
        </p:nvSpPr>
        <p:spPr>
          <a:xfrm>
            <a:off x="1665971" y="2791700"/>
            <a:ext cx="3542842" cy="415476"/>
          </a:xfrm>
          <a:prstGeom prst="rect">
            <a:avLst/>
          </a:prstGeom>
        </p:spPr>
        <p:txBody>
          <a:bodyPr vert="horz" wrap="square" lIns="68557" tIns="34279" rIns="68557" bIns="34279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이행대상이 되는 테이블 식별</a:t>
            </a: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Light" charset="0"/>
            </a:endParaRPr>
          </a:p>
        </p:txBody>
      </p:sp>
      <p:sp>
        <p:nvSpPr>
          <p:cNvPr id="43" name="Shape 142"/>
          <p:cNvSpPr/>
          <p:nvPr/>
        </p:nvSpPr>
        <p:spPr>
          <a:xfrm>
            <a:off x="5220930" y="2534989"/>
            <a:ext cx="823948" cy="6940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700" b="1" dirty="0">
                <a:solidFill>
                  <a:schemeClr val="accent4"/>
                </a:solidFill>
                <a:latin typeface="Open Sans Light" charset="0"/>
                <a:cs typeface="Open Sans Light" charset="0"/>
              </a:rPr>
              <a:t>0</a:t>
            </a:r>
            <a:r>
              <a:rPr lang="en-US" sz="2700" b="1" dirty="0">
                <a:solidFill>
                  <a:schemeClr val="accent4"/>
                </a:solidFill>
                <a:latin typeface="Open Sans Light" charset="0"/>
                <a:cs typeface="Open Sans Light" charset="0"/>
              </a:rPr>
              <a:t>4</a:t>
            </a:r>
            <a:endParaRPr sz="2700" b="1" dirty="0">
              <a:solidFill>
                <a:schemeClr val="accent4"/>
              </a:solidFill>
              <a:latin typeface="Open Sans Light" charset="0"/>
              <a:cs typeface="Open Sans Light" charset="0"/>
            </a:endParaRPr>
          </a:p>
        </p:txBody>
      </p:sp>
      <p:sp>
        <p:nvSpPr>
          <p:cNvPr id="45" name="Shape 148"/>
          <p:cNvSpPr/>
          <p:nvPr/>
        </p:nvSpPr>
        <p:spPr>
          <a:xfrm>
            <a:off x="5220930" y="3683890"/>
            <a:ext cx="823948" cy="6914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700" b="1" dirty="0">
                <a:solidFill>
                  <a:schemeClr val="accent5"/>
                </a:solidFill>
                <a:latin typeface="Open Sans Light" charset="0"/>
                <a:cs typeface="Open Sans Light" charset="0"/>
              </a:rPr>
              <a:t>0</a:t>
            </a:r>
            <a:r>
              <a:rPr lang="en-US" sz="2700" b="1" dirty="0">
                <a:solidFill>
                  <a:schemeClr val="accent5"/>
                </a:solidFill>
                <a:latin typeface="Open Sans Light" charset="0"/>
                <a:cs typeface="Open Sans Light" charset="0"/>
              </a:rPr>
              <a:t>5</a:t>
            </a:r>
            <a:endParaRPr sz="2700" b="1" dirty="0">
              <a:solidFill>
                <a:schemeClr val="accent5"/>
              </a:solidFill>
              <a:latin typeface="Open Sans Light" charset="0"/>
              <a:cs typeface="Open Sans Light" charset="0"/>
            </a:endParaRPr>
          </a:p>
        </p:txBody>
      </p:sp>
      <p:grpSp>
        <p:nvGrpSpPr>
          <p:cNvPr id="46" name="Group 152"/>
          <p:cNvGrpSpPr/>
          <p:nvPr/>
        </p:nvGrpSpPr>
        <p:grpSpPr>
          <a:xfrm>
            <a:off x="5549019" y="3411455"/>
            <a:ext cx="133051" cy="1242551"/>
            <a:chOff x="0" y="0"/>
            <a:chExt cx="293262" cy="2738760"/>
          </a:xfrm>
        </p:grpSpPr>
        <p:sp>
          <p:nvSpPr>
            <p:cNvPr id="48" name="Shape 150"/>
            <p:cNvSpPr/>
            <p:nvPr/>
          </p:nvSpPr>
          <p:spPr>
            <a:xfrm rot="5400000">
              <a:off x="48877" y="-48878"/>
              <a:ext cx="195509" cy="293264"/>
            </a:xfrm>
            <a:prstGeom prst="rightArrow">
              <a:avLst>
                <a:gd name="adj1" fmla="val 32000"/>
                <a:gd name="adj2" fmla="val 100000"/>
              </a:avLst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9075">
                <a:lnSpc>
                  <a:spcPct val="110000"/>
                </a:lnSpc>
                <a:spcBef>
                  <a:spcPts val="1125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750" dirty="0">
                <a:latin typeface="Open Sans Light" charset="0"/>
                <a:ea typeface="Open Sans Light" charset="0"/>
                <a:cs typeface="Open Sans Light" charset="0"/>
              </a:endParaRPr>
            </a:p>
          </p:txBody>
        </p:sp>
        <p:sp>
          <p:nvSpPr>
            <p:cNvPr id="49" name="Shape 151"/>
            <p:cNvSpPr/>
            <p:nvPr/>
          </p:nvSpPr>
          <p:spPr>
            <a:xfrm rot="5400000">
              <a:off x="48877" y="2494375"/>
              <a:ext cx="195509" cy="293263"/>
            </a:xfrm>
            <a:prstGeom prst="rightArrow">
              <a:avLst>
                <a:gd name="adj1" fmla="val 32000"/>
                <a:gd name="adj2" fmla="val 100000"/>
              </a:avLst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19075">
                <a:lnSpc>
                  <a:spcPct val="110000"/>
                </a:lnSpc>
                <a:spcBef>
                  <a:spcPts val="1125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750" dirty="0">
                <a:latin typeface="Open Sans Light" charset="0"/>
                <a:ea typeface="Open Sans Light" charset="0"/>
                <a:cs typeface="Open Sans Light" charset="0"/>
              </a:endParaRPr>
            </a:p>
          </p:txBody>
        </p:sp>
      </p:grpSp>
      <p:sp>
        <p:nvSpPr>
          <p:cNvPr id="23" name="Title 1"/>
          <p:cNvSpPr txBox="1">
            <a:spLocks/>
          </p:cNvSpPr>
          <p:nvPr/>
        </p:nvSpPr>
        <p:spPr>
          <a:xfrm>
            <a:off x="2800579" y="920557"/>
            <a:ext cx="3542842" cy="513232"/>
          </a:xfrm>
          <a:prstGeom prst="rect">
            <a:avLst/>
          </a:prstGeom>
        </p:spPr>
        <p:txBody>
          <a:bodyPr vert="horz" wrap="square" lIns="81548" tIns="40774" rIns="81548" bIns="40774" rtlCol="0" anchor="ctr">
            <a:sp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</a:rPr>
              <a:t>DA</a:t>
            </a:r>
            <a:r>
              <a:rPr lang="ko-KR" altLang="en-US" sz="2800" dirty="0">
                <a:solidFill>
                  <a:schemeClr val="tx2"/>
                </a:solidFill>
              </a:rPr>
              <a:t>설계공모대전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58899" y="1738983"/>
            <a:ext cx="826198" cy="498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48" tIns="17125" rIns="34248" bIns="17125" rtlCol="0" anchor="ctr"/>
          <a:lstStyle/>
          <a:p>
            <a:pPr algn="ctr"/>
            <a:endParaRPr lang="en-US" sz="675" dirty="0">
              <a:solidFill>
                <a:schemeClr val="accent2"/>
              </a:solidFill>
              <a:latin typeface="Open Sans Light"/>
            </a:endParaRPr>
          </a:p>
        </p:txBody>
      </p:sp>
      <p:grpSp>
        <p:nvGrpSpPr>
          <p:cNvPr id="26" name="Group 11"/>
          <p:cNvGrpSpPr/>
          <p:nvPr/>
        </p:nvGrpSpPr>
        <p:grpSpPr>
          <a:xfrm flipV="1">
            <a:off x="0" y="6812280"/>
            <a:ext cx="9144000" cy="45719"/>
            <a:chOff x="606161" y="2106824"/>
            <a:chExt cx="6205940" cy="1241188"/>
          </a:xfrm>
        </p:grpSpPr>
        <p:sp>
          <p:nvSpPr>
            <p:cNvPr id="28" name="Rectangle 6"/>
            <p:cNvSpPr/>
            <p:nvPr userDrawn="1"/>
          </p:nvSpPr>
          <p:spPr>
            <a:xfrm>
              <a:off x="606161" y="2106824"/>
              <a:ext cx="124118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32" name="Rectangle 7"/>
            <p:cNvSpPr/>
            <p:nvPr userDrawn="1"/>
          </p:nvSpPr>
          <p:spPr>
            <a:xfrm>
              <a:off x="1847349" y="2106824"/>
              <a:ext cx="1241188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34" name="Rectangle 8"/>
            <p:cNvSpPr/>
            <p:nvPr userDrawn="1"/>
          </p:nvSpPr>
          <p:spPr>
            <a:xfrm>
              <a:off x="3088537" y="2106824"/>
              <a:ext cx="1241188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35" name="Rectangle 9"/>
            <p:cNvSpPr/>
            <p:nvPr userDrawn="1"/>
          </p:nvSpPr>
          <p:spPr>
            <a:xfrm>
              <a:off x="4329725" y="2106824"/>
              <a:ext cx="1241188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37" name="Rectangle 10"/>
            <p:cNvSpPr/>
            <p:nvPr userDrawn="1"/>
          </p:nvSpPr>
          <p:spPr>
            <a:xfrm>
              <a:off x="5570913" y="2106824"/>
              <a:ext cx="124118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</p:grpSp>
      <p:sp>
        <p:nvSpPr>
          <p:cNvPr id="47" name="Subtitle 40"/>
          <p:cNvSpPr txBox="1">
            <a:spLocks/>
          </p:cNvSpPr>
          <p:nvPr/>
        </p:nvSpPr>
        <p:spPr>
          <a:xfrm>
            <a:off x="4079058" y="1355861"/>
            <a:ext cx="873941" cy="45044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444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2174887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3262338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4349779" indent="0" algn="ctr" defTabSz="1087444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5980947" indent="-543724" algn="l" defTabSz="1087444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68393" indent="-543724" algn="l" defTabSz="1087444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55841" indent="-543724" algn="l" defTabSz="1087444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43285" indent="-543724" algn="l" defTabSz="1087444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500" dirty="0">
                <a:solidFill>
                  <a:schemeClr val="tx1"/>
                </a:solidFill>
              </a:rPr>
              <a:t>목차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9DF9B22E-6C07-4487-B296-24205B3E72AC}"/>
              </a:ext>
            </a:extLst>
          </p:cNvPr>
          <p:cNvSpPr txBox="1">
            <a:spLocks/>
          </p:cNvSpPr>
          <p:nvPr/>
        </p:nvSpPr>
        <p:spPr>
          <a:xfrm>
            <a:off x="1672326" y="3939615"/>
            <a:ext cx="3542842" cy="415476"/>
          </a:xfrm>
          <a:prstGeom prst="rect">
            <a:avLst/>
          </a:prstGeom>
        </p:spPr>
        <p:txBody>
          <a:bodyPr vert="horz" wrap="square" lIns="68557" tIns="34279" rIns="68557" bIns="34279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테이블과 컬럼</a:t>
            </a: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Light" charset="0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BF6F9E2D-8D64-4C7E-81C1-4CCAD384F00B}"/>
              </a:ext>
            </a:extLst>
          </p:cNvPr>
          <p:cNvSpPr txBox="1">
            <a:spLocks/>
          </p:cNvSpPr>
          <p:nvPr/>
        </p:nvSpPr>
        <p:spPr>
          <a:xfrm>
            <a:off x="1672325" y="5102240"/>
            <a:ext cx="3542842" cy="415476"/>
          </a:xfrm>
          <a:prstGeom prst="rect">
            <a:avLst/>
          </a:prstGeom>
        </p:spPr>
        <p:txBody>
          <a:bodyPr vert="horz" wrap="square" lIns="68557" tIns="34279" rIns="68557" bIns="34279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매핑 변환과 </a:t>
            </a:r>
            <a:r>
              <a:rPr lang="ko-KR" altLang="en-US" sz="1800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코드셋</a:t>
            </a: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Light" charset="0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981F3973-1478-4E4A-91BC-ADF4D3718532}"/>
              </a:ext>
            </a:extLst>
          </p:cNvPr>
          <p:cNvSpPr txBox="1">
            <a:spLocks/>
          </p:cNvSpPr>
          <p:nvPr/>
        </p:nvSpPr>
        <p:spPr>
          <a:xfrm>
            <a:off x="5907179" y="3960282"/>
            <a:ext cx="3542842" cy="415476"/>
          </a:xfrm>
          <a:prstGeom prst="rect">
            <a:avLst/>
          </a:prstGeom>
        </p:spPr>
        <p:txBody>
          <a:bodyPr vert="horz" wrap="square" lIns="68557" tIns="34279" rIns="68557" bIns="34279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ko-KR" sz="1800" b="1" dirty="0" err="1">
                <a:latin typeface="Open Sans Light" charset="0"/>
                <a:cs typeface="Open Sans Light" charset="0"/>
              </a:rPr>
              <a:t>QnA</a:t>
            </a:r>
            <a:endParaRPr lang="en-US" sz="18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Light" charset="0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46A49BA8-DFA3-40E5-8E40-8B858F29DE62}"/>
              </a:ext>
            </a:extLst>
          </p:cNvPr>
          <p:cNvSpPr txBox="1">
            <a:spLocks/>
          </p:cNvSpPr>
          <p:nvPr/>
        </p:nvSpPr>
        <p:spPr>
          <a:xfrm>
            <a:off x="5888133" y="2807511"/>
            <a:ext cx="3542842" cy="415476"/>
          </a:xfrm>
          <a:prstGeom prst="rect">
            <a:avLst/>
          </a:prstGeom>
        </p:spPr>
        <p:txBody>
          <a:bodyPr vert="horz" wrap="square" lIns="68557" tIns="34279" rIns="68557" bIns="34279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JOB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과 스크립트</a:t>
            </a: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95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875"/>
    </mc:Choice>
    <mc:Fallback xmlns="">
      <p:transition advTm="8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F3727E42-BFD3-D243-BB00-849C986B630D}"/>
              </a:ext>
            </a:extLst>
          </p:cNvPr>
          <p:cNvSpPr txBox="1">
            <a:spLocks/>
          </p:cNvSpPr>
          <p:nvPr/>
        </p:nvSpPr>
        <p:spPr>
          <a:xfrm>
            <a:off x="434898" y="4667250"/>
            <a:ext cx="8452254" cy="1689103"/>
          </a:xfrm>
          <a:prstGeom prst="rect">
            <a:avLst/>
          </a:prstGeom>
        </p:spPr>
        <p:txBody>
          <a:bodyPr vert="horz" wrap="square" lIns="34286" tIns="17143" rIns="34286" bIns="17143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30000"/>
              </a:lnSpc>
            </a:pPr>
            <a:endParaRPr lang="en-US" altLang="ko-KR" sz="16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8E1CDD0-B01F-47CF-B042-A2CE8A50B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17995"/>
              </p:ext>
            </p:extLst>
          </p:nvPr>
        </p:nvGraphicFramePr>
        <p:xfrm>
          <a:off x="186753" y="402836"/>
          <a:ext cx="8948544" cy="636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8544">
                  <a:extLst>
                    <a:ext uri="{9D8B030D-6E8A-4147-A177-3AD203B41FA5}">
                      <a16:colId xmlns:a16="http://schemas.microsoft.com/office/drawing/2014/main" val="1321707345"/>
                    </a:ext>
                  </a:extLst>
                </a:gridCol>
              </a:tblGrid>
              <a:tr h="6366884"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4811" marR="94811" marT="47406" marB="47406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929045433"/>
                  </a:ext>
                </a:extLst>
              </a:tr>
            </a:tbl>
          </a:graphicData>
        </a:graphic>
      </p:graphicFrame>
      <p:sp>
        <p:nvSpPr>
          <p:cNvPr id="5" name="Shape 142">
            <a:extLst>
              <a:ext uri="{FF2B5EF4-FFF2-40B4-BE49-F238E27FC236}">
                <a16:creationId xmlns:a16="http://schemas.microsoft.com/office/drawing/2014/main" id="{188991EB-51CB-4F1F-89C8-F9713E748CD9}"/>
              </a:ext>
            </a:extLst>
          </p:cNvPr>
          <p:cNvSpPr/>
          <p:nvPr/>
        </p:nvSpPr>
        <p:spPr>
          <a:xfrm>
            <a:off x="101540" y="67448"/>
            <a:ext cx="465984" cy="3925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ko-KR" sz="2700" b="1" dirty="0">
                <a:solidFill>
                  <a:schemeClr val="accent1"/>
                </a:solidFill>
                <a:latin typeface="Open Sans Light" charset="0"/>
                <a:cs typeface="Open Sans Light" charset="0"/>
              </a:rPr>
              <a:t>01</a:t>
            </a:r>
            <a:endParaRPr sz="2700" b="1" dirty="0">
              <a:solidFill>
                <a:schemeClr val="accent1"/>
              </a:solidFill>
              <a:latin typeface="Open Sans Light" charset="0"/>
              <a:cs typeface="Open Sans Light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A2C6B3B-AA47-4FB7-9C7C-D49EC77A1C1C}"/>
              </a:ext>
            </a:extLst>
          </p:cNvPr>
          <p:cNvSpPr txBox="1">
            <a:spLocks/>
          </p:cNvSpPr>
          <p:nvPr/>
        </p:nvSpPr>
        <p:spPr>
          <a:xfrm>
            <a:off x="567524" y="33314"/>
            <a:ext cx="2975776" cy="415476"/>
          </a:xfrm>
          <a:prstGeom prst="rect">
            <a:avLst/>
          </a:prstGeom>
        </p:spPr>
        <p:txBody>
          <a:bodyPr vert="horz" wrap="square" lIns="68557" tIns="34279" rIns="68557" bIns="34279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이행대상이 되는 테이블 식별</a:t>
            </a:r>
            <a:endParaRPr lang="en-US" sz="18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68"/>
    </mc:Choice>
    <mc:Fallback xmlns="">
      <p:transition advTm="9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F3727E42-BFD3-D243-BB00-849C986B630D}"/>
              </a:ext>
            </a:extLst>
          </p:cNvPr>
          <p:cNvSpPr txBox="1">
            <a:spLocks/>
          </p:cNvSpPr>
          <p:nvPr/>
        </p:nvSpPr>
        <p:spPr>
          <a:xfrm>
            <a:off x="434898" y="4667250"/>
            <a:ext cx="8452254" cy="1689103"/>
          </a:xfrm>
          <a:prstGeom prst="rect">
            <a:avLst/>
          </a:prstGeom>
        </p:spPr>
        <p:txBody>
          <a:bodyPr vert="horz" wrap="square" lIns="34286" tIns="17143" rIns="34286" bIns="17143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30000"/>
              </a:lnSpc>
            </a:pPr>
            <a:endParaRPr lang="en-US" altLang="ko-KR" sz="16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8E1CDD0-B01F-47CF-B042-A2CE8A50BE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958" y="266701"/>
          <a:ext cx="9070042" cy="651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0042">
                  <a:extLst>
                    <a:ext uri="{9D8B030D-6E8A-4147-A177-3AD203B41FA5}">
                      <a16:colId xmlns:a16="http://schemas.microsoft.com/office/drawing/2014/main" val="1321707345"/>
                    </a:ext>
                  </a:extLst>
                </a:gridCol>
              </a:tblGrid>
              <a:tr h="6515460"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4933" marR="94933" marT="47466" marB="47466"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929045433"/>
                  </a:ext>
                </a:extLst>
              </a:tr>
            </a:tbl>
          </a:graphicData>
        </a:graphic>
      </p:graphicFrame>
      <p:sp>
        <p:nvSpPr>
          <p:cNvPr id="5" name="Shape 148">
            <a:extLst>
              <a:ext uri="{FF2B5EF4-FFF2-40B4-BE49-F238E27FC236}">
                <a16:creationId xmlns:a16="http://schemas.microsoft.com/office/drawing/2014/main" id="{EEC97A6A-8631-4FA5-BEC2-1F0CC6722220}"/>
              </a:ext>
            </a:extLst>
          </p:cNvPr>
          <p:cNvSpPr/>
          <p:nvPr/>
        </p:nvSpPr>
        <p:spPr>
          <a:xfrm>
            <a:off x="110065" y="75068"/>
            <a:ext cx="453284" cy="3803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ko-KR" sz="2700" b="1" dirty="0">
                <a:solidFill>
                  <a:schemeClr val="accent2"/>
                </a:solidFill>
                <a:latin typeface="Open Sans Light" charset="0"/>
                <a:cs typeface="Open Sans Light" charset="0"/>
              </a:rPr>
              <a:t>02</a:t>
            </a:r>
            <a:endParaRPr sz="2700" b="1" dirty="0">
              <a:solidFill>
                <a:schemeClr val="accent2"/>
              </a:solidFill>
              <a:latin typeface="Open Sans Light" charset="0"/>
              <a:cs typeface="Open Sans Light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5B6ECD7-F23B-4ACD-88DC-C2295DDBB7EC}"/>
              </a:ext>
            </a:extLst>
          </p:cNvPr>
          <p:cNvSpPr txBox="1">
            <a:spLocks/>
          </p:cNvSpPr>
          <p:nvPr/>
        </p:nvSpPr>
        <p:spPr>
          <a:xfrm>
            <a:off x="567524" y="33314"/>
            <a:ext cx="1616876" cy="415476"/>
          </a:xfrm>
          <a:prstGeom prst="rect">
            <a:avLst/>
          </a:prstGeom>
        </p:spPr>
        <p:txBody>
          <a:bodyPr vert="horz" wrap="square" lIns="68557" tIns="34279" rIns="68557" bIns="34279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테이블과 컬럼</a:t>
            </a:r>
            <a:endParaRPr lang="en-US" sz="18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6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68"/>
    </mc:Choice>
    <mc:Fallback xmlns="">
      <p:transition advTm="96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높은 신뢰도로 생성된 설명">
            <a:extLst>
              <a:ext uri="{FF2B5EF4-FFF2-40B4-BE49-F238E27FC236}">
                <a16:creationId xmlns:a16="http://schemas.microsoft.com/office/drawing/2014/main" id="{4F8F7B41-CC49-4B25-9EA6-40694BDB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058" y="75068"/>
            <a:ext cx="4983883" cy="5399804"/>
          </a:xfrm>
          <a:prstGeom prst="rect">
            <a:avLst/>
          </a:prstGeom>
        </p:spPr>
      </p:pic>
      <p:sp>
        <p:nvSpPr>
          <p:cNvPr id="7" name="Title 20">
            <a:extLst>
              <a:ext uri="{FF2B5EF4-FFF2-40B4-BE49-F238E27FC236}">
                <a16:creationId xmlns:a16="http://schemas.microsoft.com/office/drawing/2014/main" id="{CF3B8263-DB61-47EC-B8F4-E13A9F576CCB}"/>
              </a:ext>
            </a:extLst>
          </p:cNvPr>
          <p:cNvSpPr txBox="1">
            <a:spLocks/>
          </p:cNvSpPr>
          <p:nvPr/>
        </p:nvSpPr>
        <p:spPr>
          <a:xfrm>
            <a:off x="109070" y="5446071"/>
            <a:ext cx="8925860" cy="1242743"/>
          </a:xfrm>
          <a:prstGeom prst="rect">
            <a:avLst/>
          </a:prstGeom>
        </p:spPr>
        <p:txBody>
          <a:bodyPr vert="horz" wrap="square" lIns="34286" tIns="17143" rIns="34286" bIns="17143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컬럼을 하나의 개체처럼 생각하고 </a:t>
            </a:r>
            <a:r>
              <a:rPr lang="en-US" altLang="ko-KR" sz="1500" dirty="0">
                <a:solidFill>
                  <a:schemeClr val="tx1"/>
                </a:solidFill>
              </a:rPr>
              <a:t>core</a:t>
            </a:r>
            <a:r>
              <a:rPr lang="ko-KR" altLang="en-US" sz="1500" dirty="0">
                <a:solidFill>
                  <a:schemeClr val="tx1"/>
                </a:solidFill>
              </a:rPr>
              <a:t>에 해당하는 항목들로 </a:t>
            </a:r>
            <a:r>
              <a:rPr lang="ko-KR" altLang="en-US" sz="1500" b="1" dirty="0">
                <a:solidFill>
                  <a:schemeClr val="tx1"/>
                </a:solidFill>
              </a:rPr>
              <a:t>별도의 </a:t>
            </a:r>
            <a:r>
              <a:rPr lang="en-US" altLang="ko-KR" sz="1500" b="1" dirty="0">
                <a:solidFill>
                  <a:schemeClr val="tx1"/>
                </a:solidFill>
              </a:rPr>
              <a:t>unique</a:t>
            </a:r>
            <a:r>
              <a:rPr lang="ko-KR" altLang="en-US" sz="1500" b="1" dirty="0">
                <a:solidFill>
                  <a:schemeClr val="tx1"/>
                </a:solidFill>
              </a:rPr>
              <a:t>한 컬럼정보</a:t>
            </a:r>
            <a:r>
              <a:rPr lang="ko-KR" altLang="en-US" sz="1500" dirty="0">
                <a:solidFill>
                  <a:schemeClr val="tx1"/>
                </a:solidFill>
              </a:rPr>
              <a:t>를 관리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</a:rPr>
              <a:t>하면서 임의의 테이블에 컬럼이 할당되었을 때 필요한 항목들만 </a:t>
            </a:r>
            <a:r>
              <a:rPr lang="ko-KR" altLang="en-US" sz="1500" b="1" dirty="0">
                <a:solidFill>
                  <a:schemeClr val="tx1"/>
                </a:solidFill>
              </a:rPr>
              <a:t>추가로 관리</a:t>
            </a:r>
            <a:r>
              <a:rPr lang="ko-KR" altLang="en-US" sz="1500" dirty="0">
                <a:solidFill>
                  <a:schemeClr val="tx1"/>
                </a:solidFill>
              </a:rPr>
              <a:t>하도록 구성하고자 한다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어떤 컬럼은 여러 테이블에서 공통적으로 사용될 수 있고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때로는 여러 컬럼을 </a:t>
            </a:r>
            <a:r>
              <a:rPr lang="ko-KR" altLang="en-US" sz="1500" dirty="0" err="1">
                <a:solidFill>
                  <a:schemeClr val="tx1"/>
                </a:solidFill>
              </a:rPr>
              <a:t>그룹핑하여</a:t>
            </a:r>
            <a:r>
              <a:rPr lang="ko-KR" altLang="en-US" sz="1500" dirty="0">
                <a:solidFill>
                  <a:schemeClr val="tx1"/>
                </a:solidFill>
              </a:rPr>
              <a:t> 임의의 테이블에 해당 그룹의 컬럼들이 한꺼번에 반영될 수도 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hape 148">
            <a:extLst>
              <a:ext uri="{FF2B5EF4-FFF2-40B4-BE49-F238E27FC236}">
                <a16:creationId xmlns:a16="http://schemas.microsoft.com/office/drawing/2014/main" id="{0848E746-2C2D-4D0A-8991-7F6CC6FA4B9D}"/>
              </a:ext>
            </a:extLst>
          </p:cNvPr>
          <p:cNvSpPr/>
          <p:nvPr/>
        </p:nvSpPr>
        <p:spPr>
          <a:xfrm>
            <a:off x="97364" y="75068"/>
            <a:ext cx="740835" cy="3803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ko-KR" sz="2700" b="1" dirty="0">
                <a:solidFill>
                  <a:schemeClr val="accent2"/>
                </a:solidFill>
                <a:latin typeface="Open Sans Light" charset="0"/>
                <a:cs typeface="Open Sans Light" charset="0"/>
              </a:rPr>
              <a:t>02-</a:t>
            </a:r>
            <a:r>
              <a:rPr lang="en-US" altLang="ko-KR" sz="2000" b="1" dirty="0">
                <a:solidFill>
                  <a:schemeClr val="accent2"/>
                </a:solidFill>
                <a:latin typeface="Open Sans Light" charset="0"/>
                <a:cs typeface="Open Sans Light" charset="0"/>
              </a:rPr>
              <a:t>1</a:t>
            </a:r>
            <a:endParaRPr sz="2000" b="1" dirty="0">
              <a:solidFill>
                <a:schemeClr val="accent2"/>
              </a:solidFill>
              <a:latin typeface="Open Sans Light" charset="0"/>
              <a:cs typeface="Open Sans Light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4709087-C7B4-479D-A0C3-415C00EA7A3E}"/>
              </a:ext>
            </a:extLst>
          </p:cNvPr>
          <p:cNvSpPr txBox="1">
            <a:spLocks/>
          </p:cNvSpPr>
          <p:nvPr/>
        </p:nvSpPr>
        <p:spPr>
          <a:xfrm>
            <a:off x="178186" y="303357"/>
            <a:ext cx="1235876" cy="377004"/>
          </a:xfrm>
          <a:prstGeom prst="rect">
            <a:avLst/>
          </a:prstGeom>
        </p:spPr>
        <p:txBody>
          <a:bodyPr vert="horz" wrap="square" lIns="68557" tIns="34279" rIns="68557" bIns="34279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컬럼그룹핑</a:t>
            </a:r>
            <a:endParaRPr 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6465D5D-C4E3-40D8-B424-98E52E206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8560"/>
            <a:ext cx="9143999" cy="4587189"/>
          </a:xfrm>
          <a:prstGeom prst="rect">
            <a:avLst/>
          </a:prstGeom>
        </p:spPr>
      </p:pic>
      <p:sp>
        <p:nvSpPr>
          <p:cNvPr id="13" name="Shape 148">
            <a:extLst>
              <a:ext uri="{FF2B5EF4-FFF2-40B4-BE49-F238E27FC236}">
                <a16:creationId xmlns:a16="http://schemas.microsoft.com/office/drawing/2014/main" id="{EF4CF1D9-CBFA-4704-8F15-0C96C6509F5C}"/>
              </a:ext>
            </a:extLst>
          </p:cNvPr>
          <p:cNvSpPr/>
          <p:nvPr/>
        </p:nvSpPr>
        <p:spPr>
          <a:xfrm>
            <a:off x="97364" y="75068"/>
            <a:ext cx="740835" cy="3803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700" b="1" dirty="0">
                <a:solidFill>
                  <a:schemeClr val="accent2"/>
                </a:solidFill>
                <a:latin typeface="Open Sans Light" charset="0"/>
                <a:cs typeface="Open Sans Light" charset="0"/>
              </a:rPr>
              <a:t>02-</a:t>
            </a:r>
            <a:r>
              <a:rPr lang="en-US" altLang="ko-KR" sz="2000" b="1" dirty="0">
                <a:solidFill>
                  <a:schemeClr val="accent2"/>
                </a:solidFill>
                <a:latin typeface="Open Sans Light" charset="0"/>
                <a:cs typeface="Open Sans Light" charset="0"/>
              </a:rPr>
              <a:t>2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68B3D3B-5485-4697-9C8F-2703AFE85E67}"/>
              </a:ext>
            </a:extLst>
          </p:cNvPr>
          <p:cNvSpPr txBox="1">
            <a:spLocks/>
          </p:cNvSpPr>
          <p:nvPr/>
        </p:nvSpPr>
        <p:spPr>
          <a:xfrm>
            <a:off x="178186" y="303357"/>
            <a:ext cx="1235876" cy="415476"/>
          </a:xfrm>
          <a:prstGeom prst="rect">
            <a:avLst/>
          </a:prstGeom>
        </p:spPr>
        <p:txBody>
          <a:bodyPr vert="horz" wrap="square" lIns="68557" tIns="34279" rIns="68557" bIns="34279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en-US" sz="18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Light" charset="0"/>
            </a:endParaRP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63E9B6CD-528A-4F46-9BF2-88C31F495813}"/>
              </a:ext>
            </a:extLst>
          </p:cNvPr>
          <p:cNvSpPr txBox="1">
            <a:spLocks/>
          </p:cNvSpPr>
          <p:nvPr/>
        </p:nvSpPr>
        <p:spPr>
          <a:xfrm>
            <a:off x="109070" y="5683922"/>
            <a:ext cx="8925860" cy="906579"/>
          </a:xfrm>
          <a:prstGeom prst="rect">
            <a:avLst/>
          </a:prstGeom>
        </p:spPr>
        <p:txBody>
          <a:bodyPr vert="horz" wrap="square" lIns="34286" tIns="17143" rIns="34286" bIns="17143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이행 대상이 되는 현행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목표 </a:t>
            </a:r>
            <a:r>
              <a:rPr lang="ko-KR" altLang="en-US" sz="1500" b="1" dirty="0">
                <a:solidFill>
                  <a:schemeClr val="tx1"/>
                </a:solidFill>
              </a:rPr>
              <a:t>테이블</a:t>
            </a:r>
            <a:r>
              <a:rPr lang="ko-KR" altLang="en-US" sz="1500" dirty="0">
                <a:solidFill>
                  <a:schemeClr val="tx1"/>
                </a:solidFill>
              </a:rPr>
              <a:t>은 업무 사정에 따라 언제라도 </a:t>
            </a:r>
            <a:r>
              <a:rPr lang="ko-KR" altLang="en-US" sz="1500" b="1" dirty="0">
                <a:solidFill>
                  <a:schemeClr val="tx1"/>
                </a:solidFill>
              </a:rPr>
              <a:t>추가</a:t>
            </a:r>
            <a:r>
              <a:rPr lang="en-US" altLang="ko-KR" sz="1500" b="1" dirty="0">
                <a:solidFill>
                  <a:schemeClr val="tx1"/>
                </a:solidFill>
              </a:rPr>
              <a:t>, </a:t>
            </a:r>
            <a:r>
              <a:rPr lang="ko-KR" altLang="en-US" sz="1500" b="1" dirty="0">
                <a:solidFill>
                  <a:schemeClr val="tx1"/>
                </a:solidFill>
              </a:rPr>
              <a:t>삭제</a:t>
            </a:r>
            <a:r>
              <a:rPr lang="en-US" altLang="ko-KR" sz="1500" b="1" dirty="0">
                <a:solidFill>
                  <a:schemeClr val="tx1"/>
                </a:solidFill>
              </a:rPr>
              <a:t>, </a:t>
            </a:r>
            <a:r>
              <a:rPr lang="ko-KR" altLang="en-US" sz="1500" b="1" dirty="0">
                <a:solidFill>
                  <a:schemeClr val="tx1"/>
                </a:solidFill>
              </a:rPr>
              <a:t>변경 </a:t>
            </a:r>
            <a:r>
              <a:rPr lang="ko-KR" altLang="en-US" sz="1500" dirty="0">
                <a:solidFill>
                  <a:schemeClr val="tx1"/>
                </a:solidFill>
              </a:rPr>
              <a:t>등이 발생할 수 있기 때문에 주기적으로 테이블 정보를 다시 수집하여 변경된 내용을 반영하되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언제라도 원하는 시점에서의 </a:t>
            </a:r>
            <a:r>
              <a:rPr lang="ko-KR" altLang="en-US" sz="1500" b="1" dirty="0">
                <a:solidFill>
                  <a:schemeClr val="tx1"/>
                </a:solidFill>
              </a:rPr>
              <a:t>테이블</a:t>
            </a:r>
            <a:r>
              <a:rPr lang="ko-KR" altLang="en-US" sz="1500" dirty="0">
                <a:solidFill>
                  <a:schemeClr val="tx1"/>
                </a:solidFill>
              </a:rPr>
              <a:t> 목록을 </a:t>
            </a:r>
            <a:r>
              <a:rPr lang="ko-KR" altLang="en-US" sz="1500" b="1" dirty="0">
                <a:solidFill>
                  <a:schemeClr val="tx1"/>
                </a:solidFill>
              </a:rPr>
              <a:t>재구성</a:t>
            </a:r>
            <a:r>
              <a:rPr lang="ko-KR" altLang="en-US" sz="1500" dirty="0">
                <a:solidFill>
                  <a:schemeClr val="tx1"/>
                </a:solidFill>
              </a:rPr>
              <a:t>할 수 있도록 해야 한다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30000"/>
              </a:lnSpc>
            </a:pPr>
            <a:endParaRPr lang="en-US" altLang="ko-KR" sz="15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E8EC002-98FD-4BAF-B296-32B0FA4300E5}"/>
              </a:ext>
            </a:extLst>
          </p:cNvPr>
          <p:cNvSpPr txBox="1">
            <a:spLocks/>
          </p:cNvSpPr>
          <p:nvPr/>
        </p:nvSpPr>
        <p:spPr>
          <a:xfrm>
            <a:off x="178186" y="366857"/>
            <a:ext cx="1180831" cy="561670"/>
          </a:xfrm>
          <a:prstGeom prst="rect">
            <a:avLst/>
          </a:prstGeom>
        </p:spPr>
        <p:txBody>
          <a:bodyPr vert="horz" wrap="square" lIns="68557" tIns="34279" rIns="68557" bIns="34279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테이블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컬럼수집이력</a:t>
            </a:r>
            <a:endParaRPr 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5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DE83D1-ACF3-4823-8375-EBAA0A887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9595"/>
            <a:ext cx="9143999" cy="4587189"/>
          </a:xfrm>
          <a:prstGeom prst="rect">
            <a:avLst/>
          </a:prstGeom>
        </p:spPr>
      </p:pic>
      <p:sp>
        <p:nvSpPr>
          <p:cNvPr id="5" name="Shape 148">
            <a:extLst>
              <a:ext uri="{FF2B5EF4-FFF2-40B4-BE49-F238E27FC236}">
                <a16:creationId xmlns:a16="http://schemas.microsoft.com/office/drawing/2014/main" id="{82F0E9C0-BF9C-48CE-A63A-85088AB1994B}"/>
              </a:ext>
            </a:extLst>
          </p:cNvPr>
          <p:cNvSpPr/>
          <p:nvPr/>
        </p:nvSpPr>
        <p:spPr>
          <a:xfrm>
            <a:off x="97364" y="75068"/>
            <a:ext cx="740835" cy="3803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700" b="1" dirty="0">
                <a:solidFill>
                  <a:schemeClr val="accent2"/>
                </a:solidFill>
                <a:latin typeface="Open Sans Light" charset="0"/>
                <a:cs typeface="Open Sans Light" charset="0"/>
              </a:rPr>
              <a:t>02-</a:t>
            </a:r>
            <a:r>
              <a:rPr lang="en-US" altLang="ko-KR" sz="2000" b="1" dirty="0">
                <a:solidFill>
                  <a:schemeClr val="accent2"/>
                </a:solidFill>
                <a:latin typeface="Open Sans Light" charset="0"/>
                <a:cs typeface="Open Sans Light" charset="0"/>
              </a:rPr>
              <a:t>2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C488CB1-F57D-4A2C-911B-A557269795C4}"/>
              </a:ext>
            </a:extLst>
          </p:cNvPr>
          <p:cNvSpPr txBox="1">
            <a:spLocks/>
          </p:cNvSpPr>
          <p:nvPr/>
        </p:nvSpPr>
        <p:spPr>
          <a:xfrm>
            <a:off x="178186" y="366857"/>
            <a:ext cx="1180831" cy="561670"/>
          </a:xfrm>
          <a:prstGeom prst="rect">
            <a:avLst/>
          </a:prstGeom>
        </p:spPr>
        <p:txBody>
          <a:bodyPr vert="horz" wrap="square" lIns="68557" tIns="34279" rIns="68557" bIns="34279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테이블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컬럼수집이력</a:t>
            </a:r>
            <a:endParaRPr 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Light" charset="0"/>
            </a:endParaRPr>
          </a:p>
        </p:txBody>
      </p:sp>
      <p:sp>
        <p:nvSpPr>
          <p:cNvPr id="11" name="Title 20">
            <a:extLst>
              <a:ext uri="{FF2B5EF4-FFF2-40B4-BE49-F238E27FC236}">
                <a16:creationId xmlns:a16="http://schemas.microsoft.com/office/drawing/2014/main" id="{F39256D8-9432-4280-8A3D-0615A3E3FE08}"/>
              </a:ext>
            </a:extLst>
          </p:cNvPr>
          <p:cNvSpPr txBox="1">
            <a:spLocks/>
          </p:cNvSpPr>
          <p:nvPr/>
        </p:nvSpPr>
        <p:spPr>
          <a:xfrm>
            <a:off x="109070" y="5221949"/>
            <a:ext cx="8925860" cy="1242743"/>
          </a:xfrm>
          <a:prstGeom prst="rect">
            <a:avLst/>
          </a:prstGeom>
        </p:spPr>
        <p:txBody>
          <a:bodyPr vert="horz" wrap="square" lIns="34286" tIns="17143" rIns="34286" bIns="17143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테이블 정보 수집 시 </a:t>
            </a:r>
            <a:r>
              <a:rPr lang="ko-KR" altLang="en-US" sz="1500" b="1" dirty="0">
                <a:solidFill>
                  <a:schemeClr val="tx1"/>
                </a:solidFill>
              </a:rPr>
              <a:t>테이블이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변경</a:t>
            </a:r>
            <a:r>
              <a:rPr lang="ko-KR" altLang="en-US" sz="1500" dirty="0">
                <a:solidFill>
                  <a:schemeClr val="tx1"/>
                </a:solidFill>
              </a:rPr>
              <a:t>되었다면 그것은 주로 </a:t>
            </a:r>
            <a:r>
              <a:rPr lang="ko-KR" altLang="en-US" sz="1500" b="1" dirty="0">
                <a:solidFill>
                  <a:schemeClr val="tx1"/>
                </a:solidFill>
              </a:rPr>
              <a:t>컬럼</a:t>
            </a:r>
            <a:r>
              <a:rPr lang="ko-KR" altLang="en-US" sz="1500" dirty="0">
                <a:solidFill>
                  <a:schemeClr val="tx1"/>
                </a:solidFill>
              </a:rPr>
              <a:t>이</a:t>
            </a:r>
            <a:r>
              <a:rPr lang="ko-KR" altLang="en-US" sz="1500" b="1" dirty="0">
                <a:solidFill>
                  <a:schemeClr val="tx1"/>
                </a:solidFill>
              </a:rPr>
              <a:t> 추가</a:t>
            </a:r>
            <a:r>
              <a:rPr lang="ko-KR" altLang="en-US" sz="1500" dirty="0">
                <a:solidFill>
                  <a:schemeClr val="tx1"/>
                </a:solidFill>
              </a:rPr>
              <a:t>되거나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b="1" dirty="0">
                <a:solidFill>
                  <a:schemeClr val="tx1"/>
                </a:solidFill>
              </a:rPr>
              <a:t>삭제</a:t>
            </a:r>
            <a:r>
              <a:rPr lang="ko-KR" altLang="en-US" sz="1500" dirty="0">
                <a:solidFill>
                  <a:schemeClr val="tx1"/>
                </a:solidFill>
              </a:rPr>
              <a:t> 또는 컬럼의 데이터 타입이나 길이 등이 </a:t>
            </a:r>
            <a:r>
              <a:rPr lang="ko-KR" altLang="en-US" sz="1500" b="1" dirty="0">
                <a:solidFill>
                  <a:schemeClr val="tx1"/>
                </a:solidFill>
              </a:rPr>
              <a:t>변경</a:t>
            </a:r>
            <a:r>
              <a:rPr lang="ko-KR" altLang="en-US" sz="1500" dirty="0">
                <a:solidFill>
                  <a:schemeClr val="tx1"/>
                </a:solidFill>
              </a:rPr>
              <a:t>된 경우이고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또는 컬럼의 순서가 바뀌었을 수도 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테이블이 변경 및 삭제된 경우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b="1" dirty="0">
                <a:solidFill>
                  <a:schemeClr val="tx1"/>
                </a:solidFill>
              </a:rPr>
              <a:t>유효종료일자</a:t>
            </a:r>
            <a:r>
              <a:rPr lang="ko-KR" altLang="en-US" sz="1500" dirty="0">
                <a:solidFill>
                  <a:schemeClr val="tx1"/>
                </a:solidFill>
              </a:rPr>
              <a:t>를 변경하고 기존의 컬럼들은 </a:t>
            </a:r>
            <a:r>
              <a:rPr lang="ko-KR" altLang="en-US" sz="1500" b="1" dirty="0">
                <a:solidFill>
                  <a:schemeClr val="tx1"/>
                </a:solidFill>
              </a:rPr>
              <a:t>유효종료일자</a:t>
            </a:r>
            <a:r>
              <a:rPr lang="ko-KR" altLang="en-US" sz="1500" dirty="0">
                <a:solidFill>
                  <a:schemeClr val="tx1"/>
                </a:solidFill>
              </a:rPr>
              <a:t>를 변경하고 새로 수집한 컬럼들은 </a:t>
            </a:r>
            <a:r>
              <a:rPr lang="ko-KR" altLang="en-US" sz="1500" b="1" dirty="0">
                <a:solidFill>
                  <a:schemeClr val="tx1"/>
                </a:solidFill>
              </a:rPr>
              <a:t>유효시작일자</a:t>
            </a:r>
            <a:r>
              <a:rPr lang="ko-KR" altLang="en-US" sz="1500" dirty="0">
                <a:solidFill>
                  <a:schemeClr val="tx1"/>
                </a:solidFill>
              </a:rPr>
              <a:t>와 </a:t>
            </a:r>
            <a:r>
              <a:rPr lang="ko-KR" altLang="en-US" sz="1500" b="1" dirty="0">
                <a:solidFill>
                  <a:schemeClr val="tx1"/>
                </a:solidFill>
              </a:rPr>
              <a:t>유효종료일자</a:t>
            </a:r>
            <a:r>
              <a:rPr lang="ko-KR" altLang="en-US" sz="1500" dirty="0">
                <a:solidFill>
                  <a:schemeClr val="tx1"/>
                </a:solidFill>
              </a:rPr>
              <a:t>를 변경한다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데이터 처리를 통해 원하는 임의의 시점에서의 테이블별 </a:t>
            </a:r>
            <a:r>
              <a:rPr lang="ko-KR" altLang="en-US" sz="1500" b="1" dirty="0">
                <a:solidFill>
                  <a:schemeClr val="tx1"/>
                </a:solidFill>
              </a:rPr>
              <a:t>컬럼</a:t>
            </a:r>
            <a:r>
              <a:rPr lang="ko-KR" altLang="en-US" sz="1500" dirty="0">
                <a:solidFill>
                  <a:schemeClr val="tx1"/>
                </a:solidFill>
              </a:rPr>
              <a:t> 현황을 재구성할 수 있어야 한다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30000"/>
              </a:lnSpc>
            </a:pPr>
            <a:endParaRPr lang="en-US" altLang="ko-KR" sz="15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17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762B292-A90E-4002-94F6-512AB9017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9595"/>
            <a:ext cx="9143999" cy="4587189"/>
          </a:xfrm>
          <a:prstGeom prst="rect">
            <a:avLst/>
          </a:prstGeom>
        </p:spPr>
      </p:pic>
      <p:sp>
        <p:nvSpPr>
          <p:cNvPr id="13" name="Shape 148">
            <a:extLst>
              <a:ext uri="{FF2B5EF4-FFF2-40B4-BE49-F238E27FC236}">
                <a16:creationId xmlns:a16="http://schemas.microsoft.com/office/drawing/2014/main" id="{EF4CF1D9-CBFA-4704-8F15-0C96C6509F5C}"/>
              </a:ext>
            </a:extLst>
          </p:cNvPr>
          <p:cNvSpPr/>
          <p:nvPr/>
        </p:nvSpPr>
        <p:spPr>
          <a:xfrm>
            <a:off x="97364" y="75068"/>
            <a:ext cx="740835" cy="3803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ko-KR" sz="2700" b="1" dirty="0">
                <a:solidFill>
                  <a:schemeClr val="accent2"/>
                </a:solidFill>
                <a:latin typeface="Open Sans Light" charset="0"/>
                <a:cs typeface="Open Sans Light" charset="0"/>
              </a:rPr>
              <a:t>02-</a:t>
            </a:r>
            <a:r>
              <a:rPr lang="en-US" altLang="ko-KR" sz="2000" b="1" dirty="0">
                <a:solidFill>
                  <a:schemeClr val="accent2"/>
                </a:solidFill>
                <a:latin typeface="Open Sans Light" charset="0"/>
                <a:cs typeface="Open Sans Light" charset="0"/>
              </a:rPr>
              <a:t>2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68B3D3B-5485-4697-9C8F-2703AFE85E67}"/>
              </a:ext>
            </a:extLst>
          </p:cNvPr>
          <p:cNvSpPr txBox="1">
            <a:spLocks/>
          </p:cNvSpPr>
          <p:nvPr/>
        </p:nvSpPr>
        <p:spPr>
          <a:xfrm>
            <a:off x="178186" y="303357"/>
            <a:ext cx="1235876" cy="415476"/>
          </a:xfrm>
          <a:prstGeom prst="rect">
            <a:avLst/>
          </a:prstGeom>
        </p:spPr>
        <p:txBody>
          <a:bodyPr vert="horz" wrap="square" lIns="68557" tIns="34279" rIns="68557" bIns="34279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en-US" sz="18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Light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F523A29-034C-4C26-8116-8EF4E6072E93}"/>
              </a:ext>
            </a:extLst>
          </p:cNvPr>
          <p:cNvSpPr txBox="1">
            <a:spLocks/>
          </p:cNvSpPr>
          <p:nvPr/>
        </p:nvSpPr>
        <p:spPr>
          <a:xfrm>
            <a:off x="178186" y="366857"/>
            <a:ext cx="1180831" cy="561670"/>
          </a:xfrm>
          <a:prstGeom prst="rect">
            <a:avLst/>
          </a:prstGeom>
        </p:spPr>
        <p:txBody>
          <a:bodyPr vert="horz" wrap="square" lIns="68557" tIns="34279" rIns="68557" bIns="34279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테이블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컬럼수집이력</a:t>
            </a:r>
            <a:endParaRPr 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Light" charset="0"/>
            </a:endParaRPr>
          </a:p>
        </p:txBody>
      </p:sp>
      <p:sp>
        <p:nvSpPr>
          <p:cNvPr id="9" name="Title 20">
            <a:extLst>
              <a:ext uri="{FF2B5EF4-FFF2-40B4-BE49-F238E27FC236}">
                <a16:creationId xmlns:a16="http://schemas.microsoft.com/office/drawing/2014/main" id="{D173697D-B31B-4200-A630-436E4D64605E}"/>
              </a:ext>
            </a:extLst>
          </p:cNvPr>
          <p:cNvSpPr txBox="1">
            <a:spLocks/>
          </p:cNvSpPr>
          <p:nvPr/>
        </p:nvSpPr>
        <p:spPr>
          <a:xfrm>
            <a:off x="109070" y="5221949"/>
            <a:ext cx="8925860" cy="1242743"/>
          </a:xfrm>
          <a:prstGeom prst="rect">
            <a:avLst/>
          </a:prstGeom>
        </p:spPr>
        <p:txBody>
          <a:bodyPr vert="horz" wrap="square" lIns="34286" tIns="17143" rIns="34286" bIns="17143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데이터 이행 순서가 테이블 정보의 변경에 따라 변할 수 있고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원하는 임의의 시점에서의 이행 순서를 재구성할 수 있어야 하는 것처럼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이행 </a:t>
            </a:r>
            <a:r>
              <a:rPr lang="ko-KR" altLang="en-US" sz="1500" b="1" dirty="0">
                <a:solidFill>
                  <a:schemeClr val="tx1"/>
                </a:solidFill>
              </a:rPr>
              <a:t>스크립트</a:t>
            </a:r>
            <a:r>
              <a:rPr lang="ko-KR" altLang="en-US" sz="1500" dirty="0">
                <a:solidFill>
                  <a:schemeClr val="tx1"/>
                </a:solidFill>
              </a:rPr>
              <a:t> 또한 테이블 정보 변경 시 변경될 수 있으며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원하는 임의의 시점에서 유효한 스크립트를 찾아낼 수 있도록 관리해야 한다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테이블 정보 수집에서 변경 사항을 반영해야 하는 테이블에 대해서는 기존의 매핑 정보에 대한 유효종료일자를 변경하고 새로운 매핑 정보를 구성하여 다시 저장해야 한다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</a:pPr>
            <a:endParaRPr lang="en-US" altLang="ko-KR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3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4A10CA91-049B-48EE-8031-77FB31C80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6"/>
          <a:stretch/>
        </p:blipFill>
        <p:spPr>
          <a:xfrm>
            <a:off x="1084729" y="203893"/>
            <a:ext cx="7717546" cy="5397329"/>
          </a:xfrm>
          <a:prstGeom prst="rect">
            <a:avLst/>
          </a:prstGeom>
        </p:spPr>
      </p:pic>
      <p:sp>
        <p:nvSpPr>
          <p:cNvPr id="15" name="Shape 148">
            <a:extLst>
              <a:ext uri="{FF2B5EF4-FFF2-40B4-BE49-F238E27FC236}">
                <a16:creationId xmlns:a16="http://schemas.microsoft.com/office/drawing/2014/main" id="{32D77E3B-287E-420D-83B3-1C5277A36F9A}"/>
              </a:ext>
            </a:extLst>
          </p:cNvPr>
          <p:cNvSpPr/>
          <p:nvPr/>
        </p:nvSpPr>
        <p:spPr>
          <a:xfrm>
            <a:off x="97364" y="75068"/>
            <a:ext cx="740835" cy="3803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700" b="1" dirty="0">
                <a:solidFill>
                  <a:schemeClr val="accent2"/>
                </a:solidFill>
                <a:latin typeface="Open Sans Light" charset="0"/>
                <a:cs typeface="Open Sans Light" charset="0"/>
              </a:rPr>
              <a:t>02-</a:t>
            </a:r>
            <a:r>
              <a:rPr lang="en-US" altLang="ko-KR" sz="2000" b="1" dirty="0">
                <a:solidFill>
                  <a:schemeClr val="accent2"/>
                </a:solidFill>
                <a:latin typeface="Open Sans Light" charset="0"/>
                <a:cs typeface="Open Sans Light" charset="0"/>
              </a:rPr>
              <a:t>3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89273A-4B0D-448F-B895-F0C6B6ADF221}"/>
              </a:ext>
            </a:extLst>
          </p:cNvPr>
          <p:cNvSpPr txBox="1">
            <a:spLocks/>
          </p:cNvSpPr>
          <p:nvPr/>
        </p:nvSpPr>
        <p:spPr>
          <a:xfrm>
            <a:off x="178186" y="366857"/>
            <a:ext cx="906543" cy="561670"/>
          </a:xfrm>
          <a:prstGeom prst="rect">
            <a:avLst/>
          </a:prstGeom>
        </p:spPr>
        <p:txBody>
          <a:bodyPr vert="horz" wrap="square" lIns="68557" tIns="34279" rIns="68557" bIns="34279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charset="0"/>
              </a:rPr>
              <a:t>이행순서구성</a:t>
            </a:r>
            <a:endParaRPr 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Light" charset="0"/>
            </a:endParaRPr>
          </a:p>
        </p:txBody>
      </p:sp>
      <p:sp>
        <p:nvSpPr>
          <p:cNvPr id="8" name="Title 20">
            <a:extLst>
              <a:ext uri="{FF2B5EF4-FFF2-40B4-BE49-F238E27FC236}">
                <a16:creationId xmlns:a16="http://schemas.microsoft.com/office/drawing/2014/main" id="{4D6625F9-88E5-44D4-A74F-BC6FBD394F30}"/>
              </a:ext>
            </a:extLst>
          </p:cNvPr>
          <p:cNvSpPr txBox="1">
            <a:spLocks/>
          </p:cNvSpPr>
          <p:nvPr/>
        </p:nvSpPr>
        <p:spPr>
          <a:xfrm>
            <a:off x="50347" y="5674955"/>
            <a:ext cx="9127210" cy="1242743"/>
          </a:xfrm>
          <a:prstGeom prst="rect">
            <a:avLst/>
          </a:prstGeom>
        </p:spPr>
        <p:txBody>
          <a:bodyPr vert="horz" wrap="square" lIns="34286" tIns="17143" rIns="34286" bIns="17143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목표테이블에 데이터를 이행하는 순서에 대한 </a:t>
            </a:r>
            <a:r>
              <a:rPr lang="ko-KR" altLang="en-US" sz="1500" dirty="0" err="1">
                <a:solidFill>
                  <a:schemeClr val="tx1"/>
                </a:solidFill>
              </a:rPr>
              <a:t>선후행</a:t>
            </a:r>
            <a:r>
              <a:rPr lang="ko-KR" altLang="en-US" sz="1500" dirty="0">
                <a:solidFill>
                  <a:schemeClr val="tx1"/>
                </a:solidFill>
              </a:rPr>
              <a:t> 관계를 고려해야 한다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</a:rPr>
              <a:t>임의의 목표 테이블에 대해 이보다 먼저 데이터를 이행해야 하는 목표 테이블은 하나 이상일 수 있고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어떤 경우에는 복수의 목표 테이블이 하나의 목표 테이블을 선이행한 후에 이행되어야 하는 경우도 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81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433</Words>
  <Application>Microsoft Office PowerPoint</Application>
  <PresentationFormat>화면 슬라이드 쇼(4:3)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Helvetica Neue Light</vt:lpstr>
      <vt:lpstr>Helvetica Neue UltraLight</vt:lpstr>
      <vt:lpstr>Open Sans</vt:lpstr>
      <vt:lpstr>Open Sans Light</vt:lpstr>
      <vt:lpstr>Source Sans Pro ExtraLight</vt:lpstr>
      <vt:lpstr>나눔고딕</vt:lpstr>
      <vt:lpstr>맑은 고딕</vt:lpstr>
      <vt:lpstr>Arial</vt:lpstr>
      <vt:lpstr>Calibri</vt:lpstr>
      <vt:lpstr>Calibri Light</vt:lpstr>
      <vt:lpstr>디자인 사용자 지정</vt:lpstr>
      <vt:lpstr>Office Theme</vt:lpstr>
      <vt:lpstr>DA설계공모대전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SYU</dc:creator>
  <cp:lastModifiedBy>Lee JiWoo</cp:lastModifiedBy>
  <cp:revision>441</cp:revision>
  <dcterms:created xsi:type="dcterms:W3CDTF">2018-08-30T11:36:10Z</dcterms:created>
  <dcterms:modified xsi:type="dcterms:W3CDTF">2018-10-30T02:12:55Z</dcterms:modified>
</cp:coreProperties>
</file>