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1" r:id="rId3"/>
    <p:sldId id="258" r:id="rId4"/>
    <p:sldId id="259" r:id="rId5"/>
    <p:sldId id="260" r:id="rId6"/>
    <p:sldId id="261" r:id="rId7"/>
    <p:sldId id="264" r:id="rId8"/>
    <p:sldId id="262" r:id="rId9"/>
    <p:sldId id="265" r:id="rId10"/>
    <p:sldId id="266" r:id="rId11"/>
    <p:sldId id="267" r:id="rId12"/>
    <p:sldId id="268" r:id="rId13"/>
    <p:sldId id="269" r:id="rId14"/>
    <p:sldId id="270"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52" autoAdjust="0"/>
    <p:restoredTop sz="94660"/>
  </p:normalViewPr>
  <p:slideViewPr>
    <p:cSldViewPr snapToGrid="0">
      <p:cViewPr>
        <p:scale>
          <a:sx n="125" d="100"/>
          <a:sy n="125" d="100"/>
        </p:scale>
        <p:origin x="354"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37E058-A9B0-43FA-89CA-6BFCC1C6BCF3}" type="datetimeFigureOut">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2404852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37E058-A9B0-43FA-89CA-6BFCC1C6BCF3}" type="datetimeFigureOut">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231771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37E058-A9B0-43FA-89CA-6BFCC1C6BCF3}" type="datetimeFigureOut">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564B8-7B71-47F4-9641-0FE82FE31B3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11884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37E058-A9B0-43FA-89CA-6BFCC1C6BCF3}" type="datetimeFigureOut">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1296487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37E058-A9B0-43FA-89CA-6BFCC1C6BCF3}" type="datetimeFigureOut">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564B8-7B71-47F4-9641-0FE82FE31B3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11403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37E058-A9B0-43FA-89CA-6BFCC1C6BCF3}" type="datetimeFigureOut">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1807220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37E058-A9B0-43FA-89CA-6BFCC1C6BCF3}" type="datetimeFigureOut">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3442930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37E058-A9B0-43FA-89CA-6BFCC1C6BCF3}" type="datetimeFigureOut">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2992347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37E058-A9B0-43FA-89CA-6BFCC1C6BCF3}" type="datetimeFigureOut">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2250405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37E058-A9B0-43FA-89CA-6BFCC1C6BCF3}" type="datetimeFigureOut">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1048021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37E058-A9B0-43FA-89CA-6BFCC1C6BCF3}" type="datetimeFigureOut">
              <a:rPr lang="en-US" smtClean="0"/>
              <a:t>3/28/2021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249141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37E058-A9B0-43FA-89CA-6BFCC1C6BCF3}" type="datetimeFigureOut">
              <a:rPr lang="en-US" smtClean="0"/>
              <a:t>3/28/2021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3711437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37E058-A9B0-43FA-89CA-6BFCC1C6BCF3}" type="datetimeFigureOut">
              <a:rPr lang="en-US" smtClean="0"/>
              <a:t>3/28/2021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36061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37E058-A9B0-43FA-89CA-6BFCC1C6BCF3}" type="datetimeFigureOut">
              <a:rPr lang="en-US" smtClean="0"/>
              <a:t>3/28/2021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1404800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37E058-A9B0-43FA-89CA-6BFCC1C6BCF3}" type="datetimeFigureOut">
              <a:rPr lang="en-US" smtClean="0"/>
              <a:t>3/28/2021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3599179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37E058-A9B0-43FA-89CA-6BFCC1C6BCF3}" type="datetimeFigureOut">
              <a:rPr lang="en-US" smtClean="0"/>
              <a:t>3/28/2021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2507397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237E058-A9B0-43FA-89CA-6BFCC1C6BCF3}" type="datetimeFigureOut">
              <a:rPr lang="en-US" smtClean="0"/>
              <a:t>3/28/2021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4D564B8-7B71-47F4-9641-0FE82FE31B37}" type="slidenum">
              <a:rPr lang="en-US" smtClean="0"/>
              <a:t>‹#›</a:t>
            </a:fld>
            <a:endParaRPr lang="en-US"/>
          </a:p>
        </p:txBody>
      </p:sp>
    </p:spTree>
    <p:extLst>
      <p:ext uri="{BB962C8B-B14F-4D97-AF65-F5344CB8AC3E}">
        <p14:creationId xmlns:p14="http://schemas.microsoft.com/office/powerpoint/2010/main" val="1652596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FD5F5-6E2A-4FD7-AD8D-26AAB0444923}"/>
              </a:ext>
            </a:extLst>
          </p:cNvPr>
          <p:cNvSpPr>
            <a:spLocks noGrp="1"/>
          </p:cNvSpPr>
          <p:nvPr>
            <p:ph type="title"/>
          </p:nvPr>
        </p:nvSpPr>
        <p:spPr>
          <a:xfrm>
            <a:off x="677334" y="609599"/>
            <a:ext cx="8596668" cy="5870713"/>
          </a:xfrm>
        </p:spPr>
        <p:txBody>
          <a:bodyPr>
            <a:normAutofit fontScale="90000"/>
          </a:bodyPr>
          <a:lstStyle/>
          <a:p>
            <a:pPr algn="ctr" fontAlgn="base"/>
            <a:br>
              <a:rPr lang="en-US" sz="4400" dirty="0">
                <a:solidFill>
                  <a:schemeClr val="tx1"/>
                </a:solidFill>
                <a:latin typeface="Arial" panose="020B0604020202020204" pitchFamily="34" charset="0"/>
                <a:cs typeface="Arial" panose="020B0604020202020204" pitchFamily="34" charset="0"/>
              </a:rPr>
            </a:br>
            <a:br>
              <a:rPr lang="en-US" sz="4400" dirty="0">
                <a:solidFill>
                  <a:schemeClr val="tx1"/>
                </a:solidFill>
                <a:latin typeface="Arial" panose="020B0604020202020204" pitchFamily="34" charset="0"/>
                <a:cs typeface="Arial" panose="020B0604020202020204" pitchFamily="34" charset="0"/>
              </a:rPr>
            </a:br>
            <a:br>
              <a:rPr lang="en-US" sz="4400" dirty="0">
                <a:solidFill>
                  <a:schemeClr val="tx1"/>
                </a:solidFill>
                <a:latin typeface="Arial" panose="020B0604020202020204" pitchFamily="34" charset="0"/>
                <a:cs typeface="Arial" panose="020B0604020202020204" pitchFamily="34" charset="0"/>
              </a:rPr>
            </a:br>
            <a:r>
              <a:rPr lang="en-US" sz="4400" dirty="0">
                <a:solidFill>
                  <a:schemeClr val="tx1"/>
                </a:solidFill>
                <a:latin typeface="Arial" panose="020B0604020202020204" pitchFamily="34" charset="0"/>
                <a:cs typeface="Arial" panose="020B0604020202020204" pitchFamily="34" charset="0"/>
              </a:rPr>
              <a:t>INTRODUCTION</a:t>
            </a:r>
            <a:r>
              <a:rPr lang="en-US" sz="4400" dirty="0">
                <a:solidFill>
                  <a:schemeClr val="tx1"/>
                </a:solidFill>
              </a:rPr>
              <a:t> TO VARIABLES:</a:t>
            </a:r>
            <a:br>
              <a:rPr lang="en-US" sz="4400" dirty="0">
                <a:solidFill>
                  <a:schemeClr val="tx1"/>
                </a:solidFill>
              </a:rPr>
            </a:br>
            <a:br>
              <a:rPr lang="en-US" dirty="0">
                <a:solidFill>
                  <a:srgbClr val="002060"/>
                </a:solidFill>
              </a:rPr>
            </a:br>
            <a:r>
              <a:rPr lang="en-US" b="0" i="0" dirty="0">
                <a:solidFill>
                  <a:srgbClr val="002060"/>
                </a:solidFill>
                <a:effectLst/>
                <a:latin typeface="Arial" panose="020B0604020202020204" pitchFamily="34" charset="0"/>
                <a:cs typeface="Arial" panose="020B0604020202020204" pitchFamily="34" charset="0"/>
              </a:rPr>
              <a:t>A variable is “a named space in the memory” that stores values. In other words, it acts a container for values in a program.</a:t>
            </a:r>
            <a:br>
              <a:rPr lang="en-US" sz="2400" b="0" i="0" dirty="0">
                <a:solidFill>
                  <a:srgbClr val="000000"/>
                </a:solidFill>
                <a:effectLst/>
                <a:latin typeface="Arial" panose="020B0604020202020204" pitchFamily="34" charset="0"/>
              </a:rPr>
            </a:br>
            <a:br>
              <a:rPr lang="en-US" sz="2400" b="0" i="0" dirty="0">
                <a:solidFill>
                  <a:srgbClr val="000000"/>
                </a:solidFill>
                <a:effectLst/>
                <a:latin typeface="Arial" panose="020B0604020202020204" pitchFamily="34" charset="0"/>
              </a:rPr>
            </a:br>
            <a:br>
              <a:rPr lang="en-US" sz="2000" i="0" dirty="0">
                <a:solidFill>
                  <a:schemeClr val="tx1"/>
                </a:solidFill>
                <a:effectLst/>
                <a:latin typeface="Arial" panose="020B0604020202020204" pitchFamily="34" charset="0"/>
                <a:cs typeface="Arial" panose="020B0604020202020204" pitchFamily="34" charset="0"/>
              </a:rPr>
            </a:br>
            <a:br>
              <a:rPr lang="en-US" sz="2000" i="0" dirty="0">
                <a:solidFill>
                  <a:schemeClr val="tx1"/>
                </a:solidFill>
                <a:effectLst/>
                <a:latin typeface="Arial" panose="020B0604020202020204" pitchFamily="34" charset="0"/>
                <a:cs typeface="Arial" panose="020B0604020202020204" pitchFamily="34" charset="0"/>
              </a:rPr>
            </a:br>
            <a:br>
              <a:rPr lang="en-US" sz="1800" b="0" i="0" dirty="0">
                <a:solidFill>
                  <a:schemeClr val="tx1"/>
                </a:solidFill>
                <a:effectLst/>
                <a:latin typeface="open sans"/>
              </a:rPr>
            </a:br>
            <a:endParaRPr lang="en-US" sz="1800" dirty="0">
              <a:solidFill>
                <a:schemeClr val="tx1"/>
              </a:solidFill>
            </a:endParaRPr>
          </a:p>
        </p:txBody>
      </p:sp>
      <p:pic>
        <p:nvPicPr>
          <p:cNvPr id="5" name="Picture 4">
            <a:extLst>
              <a:ext uri="{FF2B5EF4-FFF2-40B4-BE49-F238E27FC236}">
                <a16:creationId xmlns:a16="http://schemas.microsoft.com/office/drawing/2014/main" id="{E518AF60-1E9F-447B-9018-419A5AD76DB8}"/>
              </a:ext>
            </a:extLst>
          </p:cNvPr>
          <p:cNvPicPr>
            <a:picLocks noChangeAspect="1"/>
          </p:cNvPicPr>
          <p:nvPr/>
        </p:nvPicPr>
        <p:blipFill rotWithShape="1">
          <a:blip r:embed="rId2">
            <a:extLst>
              <a:ext uri="{28A0092B-C50C-407E-A947-70E740481C1C}">
                <a14:useLocalDpi xmlns:a14="http://schemas.microsoft.com/office/drawing/2010/main" val="0"/>
              </a:ext>
            </a:extLst>
          </a:blip>
          <a:srcRect l="20219" t="32905" r="18780" b="32064"/>
          <a:stretch/>
        </p:blipFill>
        <p:spPr>
          <a:xfrm>
            <a:off x="2844770" y="609599"/>
            <a:ext cx="4261795" cy="1492346"/>
          </a:xfrm>
          <a:prstGeom prst="rect">
            <a:avLst/>
          </a:prstGeom>
        </p:spPr>
      </p:pic>
    </p:spTree>
    <p:extLst>
      <p:ext uri="{BB962C8B-B14F-4D97-AF65-F5344CB8AC3E}">
        <p14:creationId xmlns:p14="http://schemas.microsoft.com/office/powerpoint/2010/main" val="1293927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03547-AAFB-4556-9093-924265CAA284}"/>
              </a:ext>
            </a:extLst>
          </p:cNvPr>
          <p:cNvSpPr>
            <a:spLocks noGrp="1"/>
          </p:cNvSpPr>
          <p:nvPr>
            <p:ph type="title"/>
          </p:nvPr>
        </p:nvSpPr>
        <p:spPr>
          <a:xfrm>
            <a:off x="677334" y="609599"/>
            <a:ext cx="8596668" cy="5539409"/>
          </a:xfrm>
        </p:spPr>
        <p:txBody>
          <a:bodyPr>
            <a:normAutofit/>
          </a:bodyPr>
          <a:lstStyle/>
          <a:p>
            <a:pPr algn="ctr"/>
            <a:r>
              <a:rPr lang="en-US" sz="3100" dirty="0">
                <a:solidFill>
                  <a:schemeClr val="tx1"/>
                </a:solidFill>
                <a:latin typeface="Arial" panose="020B0604020202020204" pitchFamily="34" charset="0"/>
                <a:cs typeface="Arial" panose="020B0604020202020204" pitchFamily="34" charset="0"/>
              </a:rPr>
              <a:t>LOGICAL OPERATORS:</a:t>
            </a:r>
            <a:br>
              <a:rPr lang="en-US" sz="3100" dirty="0">
                <a:solidFill>
                  <a:schemeClr val="tx1"/>
                </a:solidFill>
                <a:latin typeface="Arial" panose="020B0604020202020204" pitchFamily="34" charset="0"/>
                <a:cs typeface="Arial" panose="020B0604020202020204" pitchFamily="34" charset="0"/>
              </a:rPr>
            </a:br>
            <a:br>
              <a:rPr lang="en-US" sz="3100" dirty="0">
                <a:solidFill>
                  <a:schemeClr val="tx1"/>
                </a:solidFill>
                <a:latin typeface="Arial" panose="020B0604020202020204" pitchFamily="34" charset="0"/>
                <a:cs typeface="Arial" panose="020B0604020202020204" pitchFamily="34" charset="0"/>
              </a:rPr>
            </a:br>
            <a:br>
              <a:rPr lang="en-US" sz="1400" b="0" i="0" dirty="0">
                <a:effectLst/>
                <a:latin typeface="Arial" panose="020B0604020202020204" pitchFamily="34" charset="0"/>
              </a:rPr>
            </a:br>
            <a:endParaRPr lang="en-US" sz="2800" dirty="0">
              <a:solidFill>
                <a:schemeClr val="tx1"/>
              </a:solidFill>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24A91814-FBD3-43DA-8FEF-1D246275C57E}"/>
              </a:ext>
            </a:extLst>
          </p:cNvPr>
          <p:cNvGraphicFramePr>
            <a:graphicFrameLocks noGrp="1"/>
          </p:cNvGraphicFramePr>
          <p:nvPr>
            <p:extLst>
              <p:ext uri="{D42A27DB-BD31-4B8C-83A1-F6EECF244321}">
                <p14:modId xmlns:p14="http://schemas.microsoft.com/office/powerpoint/2010/main" val="238920325"/>
              </p:ext>
            </p:extLst>
          </p:nvPr>
        </p:nvGraphicFramePr>
        <p:xfrm>
          <a:off x="1388962" y="1538395"/>
          <a:ext cx="8203095" cy="4557605"/>
        </p:xfrm>
        <a:graphic>
          <a:graphicData uri="http://schemas.openxmlformats.org/drawingml/2006/table">
            <a:tbl>
              <a:tblPr/>
              <a:tblGrid>
                <a:gridCol w="1278974">
                  <a:extLst>
                    <a:ext uri="{9D8B030D-6E8A-4147-A177-3AD203B41FA5}">
                      <a16:colId xmlns:a16="http://schemas.microsoft.com/office/drawing/2014/main" val="3773116201"/>
                    </a:ext>
                  </a:extLst>
                </a:gridCol>
                <a:gridCol w="4101409">
                  <a:extLst>
                    <a:ext uri="{9D8B030D-6E8A-4147-A177-3AD203B41FA5}">
                      <a16:colId xmlns:a16="http://schemas.microsoft.com/office/drawing/2014/main" val="3824399885"/>
                    </a:ext>
                  </a:extLst>
                </a:gridCol>
                <a:gridCol w="2822712">
                  <a:extLst>
                    <a:ext uri="{9D8B030D-6E8A-4147-A177-3AD203B41FA5}">
                      <a16:colId xmlns:a16="http://schemas.microsoft.com/office/drawing/2014/main" val="2923943538"/>
                    </a:ext>
                  </a:extLst>
                </a:gridCol>
              </a:tblGrid>
              <a:tr h="1064494">
                <a:tc>
                  <a:txBody>
                    <a:bodyPr/>
                    <a:lstStyle/>
                    <a:p>
                      <a:pPr algn="ctr" fontAlgn="t"/>
                      <a:r>
                        <a:rPr lang="en-US" sz="1800" dirty="0">
                          <a:solidFill>
                            <a:srgbClr val="002060"/>
                          </a:solidFill>
                          <a:effectLst/>
                        </a:rPr>
                        <a:t>Operator</a:t>
                      </a:r>
                    </a:p>
                  </a:txBody>
                  <a:tcPr marL="75809" marR="75809" marT="75809" marB="758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dirty="0">
                          <a:solidFill>
                            <a:srgbClr val="002060"/>
                          </a:solidFill>
                          <a:effectLst/>
                        </a:rPr>
                        <a:t>Description</a:t>
                      </a:r>
                    </a:p>
                  </a:txBody>
                  <a:tcPr marL="75809" marR="75809" marT="75809" marB="758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dirty="0">
                          <a:solidFill>
                            <a:srgbClr val="002060"/>
                          </a:solidFill>
                          <a:effectLst/>
                        </a:rPr>
                        <a:t>Example</a:t>
                      </a:r>
                    </a:p>
                  </a:txBody>
                  <a:tcPr marL="75809" marR="75809" marT="75809" marB="758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015144252"/>
                  </a:ext>
                </a:extLst>
              </a:tr>
              <a:tr h="1064494">
                <a:tc>
                  <a:txBody>
                    <a:bodyPr/>
                    <a:lstStyle/>
                    <a:p>
                      <a:pPr algn="ctr" fontAlgn="t"/>
                      <a:r>
                        <a:rPr lang="en-US" sz="1800" dirty="0">
                          <a:solidFill>
                            <a:srgbClr val="002060"/>
                          </a:solidFill>
                          <a:effectLst/>
                        </a:rPr>
                        <a:t>&amp;&amp;</a:t>
                      </a:r>
                    </a:p>
                  </a:txBody>
                  <a:tcPr marL="75809" marR="75809" marT="75809" marB="758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800" b="1" dirty="0">
                          <a:solidFill>
                            <a:srgbClr val="002060"/>
                          </a:solidFill>
                          <a:effectLst/>
                        </a:rPr>
                        <a:t>And</a:t>
                      </a:r>
                      <a:r>
                        <a:rPr lang="en-US" sz="1800" dirty="0">
                          <a:solidFill>
                            <a:srgbClr val="002060"/>
                          </a:solidFill>
                          <a:effectLst/>
                        </a:rPr>
                        <a:t> − The operator returns true only if all the expressions specified return true</a:t>
                      </a:r>
                    </a:p>
                  </a:txBody>
                  <a:tcPr marL="75809" marR="75809" marT="75809" marB="758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800">
                          <a:solidFill>
                            <a:srgbClr val="002060"/>
                          </a:solidFill>
                          <a:effectLst/>
                        </a:rPr>
                        <a:t>(A &gt; 10 &amp;&amp; B &gt; 10) is False.</a:t>
                      </a:r>
                    </a:p>
                  </a:txBody>
                  <a:tcPr marL="75809" marR="75809" marT="75809" marB="758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18332601"/>
                  </a:ext>
                </a:extLst>
              </a:tr>
              <a:tr h="1064494">
                <a:tc>
                  <a:txBody>
                    <a:bodyPr/>
                    <a:lstStyle/>
                    <a:p>
                      <a:pPr algn="ctr" fontAlgn="t"/>
                      <a:r>
                        <a:rPr lang="en-US" sz="1800">
                          <a:solidFill>
                            <a:srgbClr val="002060"/>
                          </a:solidFill>
                          <a:effectLst/>
                        </a:rPr>
                        <a:t>||</a:t>
                      </a:r>
                    </a:p>
                  </a:txBody>
                  <a:tcPr marL="75809" marR="75809" marT="75809" marB="758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800" b="1" dirty="0">
                          <a:solidFill>
                            <a:srgbClr val="002060"/>
                          </a:solidFill>
                          <a:effectLst/>
                        </a:rPr>
                        <a:t>OR</a:t>
                      </a:r>
                      <a:r>
                        <a:rPr lang="en-US" sz="1800" dirty="0">
                          <a:solidFill>
                            <a:srgbClr val="002060"/>
                          </a:solidFill>
                          <a:effectLst/>
                        </a:rPr>
                        <a:t> − The operator returns true if at least one of the expressions specified return true</a:t>
                      </a:r>
                    </a:p>
                  </a:txBody>
                  <a:tcPr marL="75809" marR="75809" marT="75809" marB="758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800" dirty="0">
                          <a:solidFill>
                            <a:srgbClr val="002060"/>
                          </a:solidFill>
                          <a:effectLst/>
                        </a:rPr>
                        <a:t>(A &gt; 10 || B &gt; 10) is True.</a:t>
                      </a:r>
                    </a:p>
                  </a:txBody>
                  <a:tcPr marL="75809" marR="75809" marT="75809" marB="758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34968658"/>
                  </a:ext>
                </a:extLst>
              </a:tr>
              <a:tr h="1364123">
                <a:tc>
                  <a:txBody>
                    <a:bodyPr/>
                    <a:lstStyle/>
                    <a:p>
                      <a:pPr algn="ctr" fontAlgn="t"/>
                      <a:r>
                        <a:rPr lang="en-US" sz="1800">
                          <a:solidFill>
                            <a:srgbClr val="002060"/>
                          </a:solidFill>
                          <a:effectLst/>
                        </a:rPr>
                        <a:t>!</a:t>
                      </a:r>
                    </a:p>
                  </a:txBody>
                  <a:tcPr marL="75809" marR="75809" marT="75809" marB="758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800" b="1">
                          <a:solidFill>
                            <a:srgbClr val="002060"/>
                          </a:solidFill>
                          <a:effectLst/>
                        </a:rPr>
                        <a:t>NOT</a:t>
                      </a:r>
                      <a:r>
                        <a:rPr lang="en-US" sz="1800">
                          <a:solidFill>
                            <a:srgbClr val="002060"/>
                          </a:solidFill>
                          <a:effectLst/>
                        </a:rPr>
                        <a:t> − The operator returns the inverse of the expression’s result. For E.g.: !(7&gt;5) returns false</a:t>
                      </a:r>
                    </a:p>
                  </a:txBody>
                  <a:tcPr marL="75809" marR="75809" marT="75809" marB="758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800" dirty="0">
                          <a:solidFill>
                            <a:srgbClr val="002060"/>
                          </a:solidFill>
                          <a:effectLst/>
                        </a:rPr>
                        <a:t>!(A &gt; 10) is True.</a:t>
                      </a:r>
                    </a:p>
                  </a:txBody>
                  <a:tcPr marL="75809" marR="75809" marT="75809" marB="758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646734"/>
                  </a:ext>
                </a:extLst>
              </a:tr>
            </a:tbl>
          </a:graphicData>
        </a:graphic>
      </p:graphicFrame>
      <p:pic>
        <p:nvPicPr>
          <p:cNvPr id="4" name="Picture 3">
            <a:extLst>
              <a:ext uri="{FF2B5EF4-FFF2-40B4-BE49-F238E27FC236}">
                <a16:creationId xmlns:a16="http://schemas.microsoft.com/office/drawing/2014/main" id="{D2DF9968-5D99-4A6B-94FB-B6E15F351C0D}"/>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2025980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9DEC8-5FCF-4164-83EA-2E9BDBFCE4AE}"/>
              </a:ext>
            </a:extLst>
          </p:cNvPr>
          <p:cNvSpPr>
            <a:spLocks noGrp="1"/>
          </p:cNvSpPr>
          <p:nvPr>
            <p:ph type="title"/>
          </p:nvPr>
        </p:nvSpPr>
        <p:spPr/>
        <p:txBody>
          <a:bodyPr>
            <a:normAutofit fontScale="90000"/>
          </a:bodyPr>
          <a:lstStyle/>
          <a:p>
            <a:pPr algn="l" fontAlgn="base"/>
            <a:r>
              <a:rPr lang="en-US" sz="2800" dirty="0">
                <a:solidFill>
                  <a:schemeClr val="tx1"/>
                </a:solidFill>
              </a:rPr>
              <a:t>CONDITIONAL STATEMENTS (IF, ELSE):</a:t>
            </a:r>
            <a:br>
              <a:rPr lang="en-US" sz="2800" dirty="0">
                <a:solidFill>
                  <a:schemeClr val="tx1"/>
                </a:solidFill>
              </a:rPr>
            </a:br>
            <a:br>
              <a:rPr lang="en-US" sz="2800" dirty="0">
                <a:solidFill>
                  <a:schemeClr val="tx1"/>
                </a:solidFill>
              </a:rPr>
            </a:br>
            <a:r>
              <a:rPr lang="en-US" sz="2000" b="1" i="0" dirty="0">
                <a:solidFill>
                  <a:srgbClr val="002060"/>
                </a:solidFill>
                <a:effectLst/>
                <a:latin typeface="open sans"/>
              </a:rPr>
              <a:t>If statement allows a block of code to be executed only when a specified condition is true. An if statement evaluates a Boolean expression followed by one or more statements. The given Boolean expression results in a Boolean value that can only be either true or false.</a:t>
            </a:r>
            <a:br>
              <a:rPr lang="en-US" sz="2000" b="1" i="0" dirty="0">
                <a:solidFill>
                  <a:srgbClr val="002060"/>
                </a:solidFill>
                <a:effectLst/>
                <a:latin typeface="open sans"/>
              </a:rPr>
            </a:br>
            <a:br>
              <a:rPr lang="en-US" sz="2000" b="1" i="0" dirty="0">
                <a:solidFill>
                  <a:srgbClr val="414141"/>
                </a:solidFill>
                <a:effectLst/>
                <a:latin typeface="open sans"/>
              </a:rPr>
            </a:br>
            <a:br>
              <a:rPr lang="en-US" sz="2000" b="1" i="0" dirty="0">
                <a:solidFill>
                  <a:srgbClr val="414141"/>
                </a:solidFill>
                <a:effectLst/>
                <a:latin typeface="open sans"/>
              </a:rPr>
            </a:br>
            <a:br>
              <a:rPr lang="en-US" sz="2000" b="1" i="0" dirty="0">
                <a:solidFill>
                  <a:srgbClr val="414141"/>
                </a:solidFill>
                <a:effectLst/>
                <a:latin typeface="open sans"/>
              </a:rPr>
            </a:br>
            <a:br>
              <a:rPr lang="en-US" sz="2000" dirty="0"/>
            </a:br>
            <a:endParaRPr lang="en-US" sz="2000" dirty="0">
              <a:solidFill>
                <a:schemeClr val="tx1"/>
              </a:solidFill>
            </a:endParaRPr>
          </a:p>
        </p:txBody>
      </p:sp>
      <p:pic>
        <p:nvPicPr>
          <p:cNvPr id="10" name="Picture 9">
            <a:extLst>
              <a:ext uri="{FF2B5EF4-FFF2-40B4-BE49-F238E27FC236}">
                <a16:creationId xmlns:a16="http://schemas.microsoft.com/office/drawing/2014/main" id="{8E6378C2-10DB-438A-8C2B-5318B27733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503" y="2563246"/>
            <a:ext cx="5062329" cy="4052377"/>
          </a:xfrm>
          <a:prstGeom prst="rect">
            <a:avLst/>
          </a:prstGeom>
        </p:spPr>
      </p:pic>
      <p:pic>
        <p:nvPicPr>
          <p:cNvPr id="4" name="Picture 3">
            <a:extLst>
              <a:ext uri="{FF2B5EF4-FFF2-40B4-BE49-F238E27FC236}">
                <a16:creationId xmlns:a16="http://schemas.microsoft.com/office/drawing/2014/main" id="{9BDB6E57-B79A-4C77-A2A5-BD135FE1D9F1}"/>
              </a:ext>
            </a:extLst>
          </p:cNvPr>
          <p:cNvPicPr>
            <a:picLocks noChangeAspect="1"/>
          </p:cNvPicPr>
          <p:nvPr/>
        </p:nvPicPr>
        <p:blipFill rotWithShape="1">
          <a:blip r:embed="rId3">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1613199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4784F-92FD-485C-BAFA-908704D18839}"/>
              </a:ext>
            </a:extLst>
          </p:cNvPr>
          <p:cNvSpPr>
            <a:spLocks noGrp="1"/>
          </p:cNvSpPr>
          <p:nvPr>
            <p:ph type="title"/>
          </p:nvPr>
        </p:nvSpPr>
        <p:spPr/>
        <p:txBody>
          <a:bodyPr/>
          <a:lstStyle/>
          <a:p>
            <a:r>
              <a:rPr lang="en-US" dirty="0">
                <a:solidFill>
                  <a:schemeClr val="tx1"/>
                </a:solidFill>
              </a:rPr>
              <a:t>SYNTAX (IF, ELSE)</a:t>
            </a:r>
            <a:endParaRPr lang="en-US" dirty="0"/>
          </a:p>
        </p:txBody>
      </p:sp>
      <p:graphicFrame>
        <p:nvGraphicFramePr>
          <p:cNvPr id="6" name="Table 5">
            <a:extLst>
              <a:ext uri="{FF2B5EF4-FFF2-40B4-BE49-F238E27FC236}">
                <a16:creationId xmlns:a16="http://schemas.microsoft.com/office/drawing/2014/main" id="{5CC5B12C-2A95-4A7A-8EBD-76FE4E128523}"/>
              </a:ext>
            </a:extLst>
          </p:cNvPr>
          <p:cNvGraphicFramePr>
            <a:graphicFrameLocks noGrp="1"/>
          </p:cNvGraphicFramePr>
          <p:nvPr>
            <p:extLst>
              <p:ext uri="{D42A27DB-BD31-4B8C-83A1-F6EECF244321}">
                <p14:modId xmlns:p14="http://schemas.microsoft.com/office/powerpoint/2010/main" val="3856501384"/>
              </p:ext>
            </p:extLst>
          </p:nvPr>
        </p:nvGraphicFramePr>
        <p:xfrm>
          <a:off x="922150" y="1604076"/>
          <a:ext cx="5830220" cy="5858122"/>
        </p:xfrm>
        <a:graphic>
          <a:graphicData uri="http://schemas.openxmlformats.org/drawingml/2006/table">
            <a:tbl>
              <a:tblPr/>
              <a:tblGrid>
                <a:gridCol w="5830220">
                  <a:extLst>
                    <a:ext uri="{9D8B030D-6E8A-4147-A177-3AD203B41FA5}">
                      <a16:colId xmlns:a16="http://schemas.microsoft.com/office/drawing/2014/main" val="3692662151"/>
                    </a:ext>
                  </a:extLst>
                </a:gridCol>
              </a:tblGrid>
              <a:tr h="4541002">
                <a:tc>
                  <a:txBody>
                    <a:bodyPr/>
                    <a:lstStyle/>
                    <a:p>
                      <a:pPr algn="l" fontAlgn="base"/>
                      <a:r>
                        <a:rPr lang="en-US" sz="2000" b="1" dirty="0">
                          <a:solidFill>
                            <a:srgbClr val="3C9CC9"/>
                          </a:solidFill>
                          <a:effectLst/>
                          <a:latin typeface="inherit"/>
                        </a:rPr>
                        <a:t>if</a:t>
                      </a:r>
                      <a:r>
                        <a:rPr lang="en-US" sz="2000" b="1" dirty="0">
                          <a:solidFill>
                            <a:srgbClr val="333333"/>
                          </a:solidFill>
                          <a:effectLst/>
                          <a:latin typeface="inherit"/>
                        </a:rPr>
                        <a:t>(</a:t>
                      </a:r>
                      <a:r>
                        <a:rPr lang="en-US" sz="2000" b="1" dirty="0">
                          <a:solidFill>
                            <a:srgbClr val="002D7A"/>
                          </a:solidFill>
                          <a:effectLst/>
                          <a:latin typeface="inherit"/>
                        </a:rPr>
                        <a:t>condition1</a:t>
                      </a:r>
                      <a:r>
                        <a:rPr lang="en-US" sz="2000" b="1" dirty="0">
                          <a:solidFill>
                            <a:srgbClr val="333333"/>
                          </a:solidFill>
                          <a:effectLst/>
                          <a:latin typeface="inherit"/>
                        </a:rPr>
                        <a:t>)</a:t>
                      </a:r>
                      <a:r>
                        <a:rPr lang="en-US" sz="2000" b="1" dirty="0">
                          <a:solidFill>
                            <a:srgbClr val="006FE0"/>
                          </a:solidFill>
                          <a:effectLst/>
                          <a:latin typeface="inherit"/>
                        </a:rPr>
                        <a:t> </a:t>
                      </a:r>
                      <a:r>
                        <a:rPr lang="en-US" sz="2000" b="1" dirty="0">
                          <a:solidFill>
                            <a:srgbClr val="333333"/>
                          </a:solidFill>
                          <a:effectLst/>
                          <a:latin typeface="inherit"/>
                        </a:rPr>
                        <a:t>{</a:t>
                      </a:r>
                      <a:endParaRPr lang="en-US" sz="2000" b="1" dirty="0">
                        <a:solidFill>
                          <a:srgbClr val="445870"/>
                        </a:solidFill>
                        <a:effectLst/>
                        <a:latin typeface="inherit"/>
                      </a:endParaRPr>
                    </a:p>
                    <a:p>
                      <a:pPr algn="l" fontAlgn="base"/>
                      <a:r>
                        <a:rPr lang="en-US" sz="2000" b="1" i="1" dirty="0">
                          <a:solidFill>
                            <a:srgbClr val="90A1B5"/>
                          </a:solidFill>
                          <a:effectLst/>
                          <a:latin typeface="inherit"/>
                        </a:rPr>
                        <a:t>// statement(s)</a:t>
                      </a:r>
                      <a:endParaRPr lang="en-US" sz="2000" b="1" dirty="0">
                        <a:solidFill>
                          <a:srgbClr val="445870"/>
                        </a:solidFill>
                        <a:effectLst/>
                        <a:latin typeface="inherit"/>
                      </a:endParaRPr>
                    </a:p>
                    <a:p>
                      <a:pPr algn="l" fontAlgn="base"/>
                      <a:r>
                        <a:rPr lang="en-US" sz="2000" b="1" dirty="0">
                          <a:solidFill>
                            <a:srgbClr val="333333"/>
                          </a:solidFill>
                          <a:effectLst/>
                          <a:latin typeface="inherit"/>
                        </a:rPr>
                        <a:t>}</a:t>
                      </a:r>
                      <a:endParaRPr lang="en-US" sz="2000" b="1" dirty="0">
                        <a:solidFill>
                          <a:srgbClr val="445870"/>
                        </a:solidFill>
                        <a:effectLst/>
                        <a:latin typeface="inherit"/>
                      </a:endParaRPr>
                    </a:p>
                    <a:p>
                      <a:pPr algn="l" fontAlgn="base"/>
                      <a:r>
                        <a:rPr lang="en-US" sz="2000" b="1" dirty="0">
                          <a:solidFill>
                            <a:srgbClr val="3C9CC9"/>
                          </a:solidFill>
                          <a:effectLst/>
                          <a:latin typeface="inherit"/>
                        </a:rPr>
                        <a:t>else</a:t>
                      </a:r>
                      <a:r>
                        <a:rPr lang="en-US" sz="2000" b="1" dirty="0">
                          <a:solidFill>
                            <a:srgbClr val="006FE0"/>
                          </a:solidFill>
                          <a:effectLst/>
                          <a:latin typeface="inherit"/>
                        </a:rPr>
                        <a:t> </a:t>
                      </a:r>
                      <a:r>
                        <a:rPr lang="en-US" sz="2000" b="1" dirty="0">
                          <a:solidFill>
                            <a:srgbClr val="3C9CC9"/>
                          </a:solidFill>
                          <a:effectLst/>
                          <a:latin typeface="inherit"/>
                        </a:rPr>
                        <a:t>if</a:t>
                      </a:r>
                      <a:r>
                        <a:rPr lang="en-US" sz="2000" b="1" dirty="0">
                          <a:solidFill>
                            <a:srgbClr val="333333"/>
                          </a:solidFill>
                          <a:effectLst/>
                          <a:latin typeface="inherit"/>
                        </a:rPr>
                        <a:t>(</a:t>
                      </a:r>
                      <a:r>
                        <a:rPr lang="en-US" sz="2000" b="1" dirty="0">
                          <a:solidFill>
                            <a:srgbClr val="002D7A"/>
                          </a:solidFill>
                          <a:effectLst/>
                          <a:latin typeface="inherit"/>
                        </a:rPr>
                        <a:t>condition2</a:t>
                      </a:r>
                      <a:r>
                        <a:rPr lang="en-US" sz="2000" b="1" dirty="0">
                          <a:solidFill>
                            <a:srgbClr val="333333"/>
                          </a:solidFill>
                          <a:effectLst/>
                          <a:latin typeface="inherit"/>
                        </a:rPr>
                        <a:t>){</a:t>
                      </a:r>
                      <a:endParaRPr lang="en-US" sz="2000" b="1" dirty="0">
                        <a:solidFill>
                          <a:srgbClr val="445870"/>
                        </a:solidFill>
                        <a:effectLst/>
                        <a:latin typeface="inherit"/>
                      </a:endParaRPr>
                    </a:p>
                    <a:p>
                      <a:pPr algn="l" fontAlgn="base"/>
                      <a:r>
                        <a:rPr lang="en-US" sz="2000" b="1" i="1" dirty="0">
                          <a:solidFill>
                            <a:srgbClr val="90A1B5"/>
                          </a:solidFill>
                          <a:effectLst/>
                          <a:latin typeface="inherit"/>
                        </a:rPr>
                        <a:t>// statement(s)</a:t>
                      </a:r>
                      <a:endParaRPr lang="en-US" sz="2000" b="1" dirty="0">
                        <a:solidFill>
                          <a:srgbClr val="445870"/>
                        </a:solidFill>
                        <a:effectLst/>
                        <a:latin typeface="inherit"/>
                      </a:endParaRPr>
                    </a:p>
                    <a:p>
                      <a:pPr algn="l" fontAlgn="base"/>
                      <a:r>
                        <a:rPr lang="en-US" sz="2000" b="1" dirty="0">
                          <a:solidFill>
                            <a:srgbClr val="333333"/>
                          </a:solidFill>
                          <a:effectLst/>
                          <a:latin typeface="inherit"/>
                        </a:rPr>
                        <a:t>}</a:t>
                      </a:r>
                      <a:endParaRPr lang="en-US" sz="2000" b="1" dirty="0">
                        <a:solidFill>
                          <a:srgbClr val="445870"/>
                        </a:solidFill>
                        <a:effectLst/>
                        <a:latin typeface="inherit"/>
                      </a:endParaRPr>
                    </a:p>
                    <a:p>
                      <a:pPr algn="l" fontAlgn="base"/>
                      <a:r>
                        <a:rPr lang="en-US" sz="2000" b="1" dirty="0">
                          <a:solidFill>
                            <a:srgbClr val="333333"/>
                          </a:solidFill>
                          <a:effectLst/>
                          <a:latin typeface="inherit"/>
                        </a:rPr>
                        <a:t>.</a:t>
                      </a:r>
                      <a:endParaRPr lang="en-US" sz="2000" b="1" dirty="0">
                        <a:solidFill>
                          <a:srgbClr val="445870"/>
                        </a:solidFill>
                        <a:effectLst/>
                        <a:latin typeface="inherit"/>
                      </a:endParaRPr>
                    </a:p>
                    <a:p>
                      <a:pPr algn="l" fontAlgn="base"/>
                      <a:r>
                        <a:rPr lang="en-US" sz="2000" b="1" dirty="0">
                          <a:solidFill>
                            <a:srgbClr val="333333"/>
                          </a:solidFill>
                          <a:effectLst/>
                          <a:latin typeface="inherit"/>
                        </a:rPr>
                        <a:t>.</a:t>
                      </a:r>
                      <a:endParaRPr lang="en-US" sz="2000" b="1" dirty="0">
                        <a:solidFill>
                          <a:srgbClr val="445870"/>
                        </a:solidFill>
                        <a:effectLst/>
                        <a:latin typeface="inherit"/>
                      </a:endParaRPr>
                    </a:p>
                    <a:p>
                      <a:pPr algn="l" fontAlgn="base"/>
                      <a:r>
                        <a:rPr lang="en-US" sz="2000" b="1" dirty="0">
                          <a:solidFill>
                            <a:srgbClr val="3C9CC9"/>
                          </a:solidFill>
                          <a:effectLst/>
                          <a:latin typeface="inherit"/>
                        </a:rPr>
                        <a:t>else</a:t>
                      </a:r>
                      <a:r>
                        <a:rPr lang="en-US" sz="2000" b="1" dirty="0">
                          <a:solidFill>
                            <a:srgbClr val="006FE0"/>
                          </a:solidFill>
                          <a:effectLst/>
                          <a:latin typeface="inherit"/>
                        </a:rPr>
                        <a:t> </a:t>
                      </a:r>
                      <a:r>
                        <a:rPr lang="en-US" sz="2000" b="1" dirty="0">
                          <a:solidFill>
                            <a:srgbClr val="3C9CC9"/>
                          </a:solidFill>
                          <a:effectLst/>
                          <a:latin typeface="inherit"/>
                        </a:rPr>
                        <a:t>if</a:t>
                      </a:r>
                      <a:r>
                        <a:rPr lang="en-US" sz="2000" b="1" dirty="0">
                          <a:solidFill>
                            <a:srgbClr val="333333"/>
                          </a:solidFill>
                          <a:effectLst/>
                          <a:latin typeface="inherit"/>
                        </a:rPr>
                        <a:t>(</a:t>
                      </a:r>
                      <a:r>
                        <a:rPr lang="en-US" sz="2000" b="1" dirty="0" err="1">
                          <a:solidFill>
                            <a:srgbClr val="002D7A"/>
                          </a:solidFill>
                          <a:effectLst/>
                          <a:latin typeface="inherit"/>
                        </a:rPr>
                        <a:t>conditionN</a:t>
                      </a:r>
                      <a:r>
                        <a:rPr lang="en-US" sz="2000" b="1" dirty="0">
                          <a:solidFill>
                            <a:srgbClr val="333333"/>
                          </a:solidFill>
                          <a:effectLst/>
                          <a:latin typeface="inherit"/>
                        </a:rPr>
                        <a:t>){</a:t>
                      </a:r>
                      <a:endParaRPr lang="en-US" sz="2000" b="1" dirty="0">
                        <a:solidFill>
                          <a:srgbClr val="445870"/>
                        </a:solidFill>
                        <a:effectLst/>
                        <a:latin typeface="inherit"/>
                      </a:endParaRPr>
                    </a:p>
                    <a:p>
                      <a:pPr algn="l" fontAlgn="base"/>
                      <a:r>
                        <a:rPr lang="en-US" sz="2000" b="1" i="1" dirty="0">
                          <a:solidFill>
                            <a:srgbClr val="90A1B5"/>
                          </a:solidFill>
                          <a:effectLst/>
                          <a:latin typeface="inherit"/>
                        </a:rPr>
                        <a:t>// statement(s)</a:t>
                      </a:r>
                      <a:endParaRPr lang="en-US" sz="2000" b="1" dirty="0">
                        <a:solidFill>
                          <a:srgbClr val="445870"/>
                        </a:solidFill>
                        <a:effectLst/>
                        <a:latin typeface="inherit"/>
                      </a:endParaRPr>
                    </a:p>
                    <a:p>
                      <a:pPr algn="l" fontAlgn="base"/>
                      <a:r>
                        <a:rPr lang="en-US" sz="2000" b="1" dirty="0">
                          <a:solidFill>
                            <a:srgbClr val="333333"/>
                          </a:solidFill>
                          <a:effectLst/>
                          <a:latin typeface="inherit"/>
                        </a:rPr>
                        <a:t>}</a:t>
                      </a:r>
                      <a:endParaRPr lang="en-US" sz="2000" b="1" dirty="0">
                        <a:solidFill>
                          <a:srgbClr val="445870"/>
                        </a:solidFill>
                        <a:effectLst/>
                        <a:latin typeface="inherit"/>
                      </a:endParaRPr>
                    </a:p>
                    <a:p>
                      <a:pPr algn="l" fontAlgn="base"/>
                      <a:r>
                        <a:rPr lang="en-US" sz="2000" b="1" dirty="0">
                          <a:solidFill>
                            <a:srgbClr val="3C9CC9"/>
                          </a:solidFill>
                          <a:effectLst/>
                          <a:latin typeface="inherit"/>
                        </a:rPr>
                        <a:t>else</a:t>
                      </a:r>
                      <a:r>
                        <a:rPr lang="en-US" sz="2000" b="1" dirty="0">
                          <a:solidFill>
                            <a:srgbClr val="006FE0"/>
                          </a:solidFill>
                          <a:effectLst/>
                          <a:latin typeface="inherit"/>
                        </a:rPr>
                        <a:t> </a:t>
                      </a:r>
                      <a:r>
                        <a:rPr lang="en-US" sz="2000" b="1" dirty="0">
                          <a:solidFill>
                            <a:srgbClr val="333333"/>
                          </a:solidFill>
                          <a:effectLst/>
                          <a:latin typeface="inherit"/>
                        </a:rPr>
                        <a:t>{</a:t>
                      </a:r>
                      <a:endParaRPr lang="en-US" sz="2000" b="1" dirty="0">
                        <a:solidFill>
                          <a:srgbClr val="445870"/>
                        </a:solidFill>
                        <a:effectLst/>
                        <a:latin typeface="inherit"/>
                      </a:endParaRPr>
                    </a:p>
                    <a:p>
                      <a:pPr algn="l" fontAlgn="base"/>
                      <a:r>
                        <a:rPr lang="en-US" sz="2000" b="1" i="1" dirty="0">
                          <a:solidFill>
                            <a:srgbClr val="90A1B5"/>
                          </a:solidFill>
                          <a:effectLst/>
                          <a:latin typeface="inherit"/>
                        </a:rPr>
                        <a:t>// statement(s)</a:t>
                      </a:r>
                      <a:endParaRPr lang="en-US" sz="2000" b="1" dirty="0">
                        <a:solidFill>
                          <a:srgbClr val="445870"/>
                        </a:solidFill>
                        <a:effectLst/>
                        <a:latin typeface="inherit"/>
                      </a:endParaRPr>
                    </a:p>
                    <a:p>
                      <a:pPr algn="l" fontAlgn="base"/>
                      <a:r>
                        <a:rPr lang="en-US" sz="2000" b="1" dirty="0">
                          <a:solidFill>
                            <a:srgbClr val="333333"/>
                          </a:solidFill>
                          <a:effectLst/>
                          <a:latin typeface="inherit"/>
                        </a:rPr>
                        <a:t>}</a:t>
                      </a:r>
                    </a:p>
                    <a:p>
                      <a:pPr algn="l" fontAlgn="base"/>
                      <a:endParaRPr lang="en-US" sz="2000" b="1" dirty="0">
                        <a:solidFill>
                          <a:srgbClr val="333333"/>
                        </a:solidFill>
                        <a:effectLst/>
                        <a:latin typeface="inherit"/>
                      </a:endParaRPr>
                    </a:p>
                    <a:p>
                      <a:r>
                        <a:rPr lang="en-US" sz="2000" dirty="0">
                          <a:solidFill>
                            <a:schemeClr val="accent4">
                              <a:lumMod val="50000"/>
                            </a:schemeClr>
                          </a:solidFill>
                        </a:rPr>
                        <a:t>OUTPUT:</a:t>
                      </a:r>
                    </a:p>
                    <a:p>
                      <a:endParaRPr lang="en-US" sz="2000" dirty="0"/>
                    </a:p>
                    <a:p>
                      <a:r>
                        <a:rPr lang="en-US" sz="2000" dirty="0">
                          <a:solidFill>
                            <a:schemeClr val="accent5"/>
                          </a:solidFill>
                        </a:rPr>
                        <a:t>A and b are equal</a:t>
                      </a:r>
                    </a:p>
                    <a:p>
                      <a:pPr algn="l" fontAlgn="base"/>
                      <a:endParaRPr lang="en-US" sz="2000" b="1" dirty="0">
                        <a:solidFill>
                          <a:srgbClr val="445870"/>
                        </a:solidFill>
                        <a:effectLst/>
                        <a:latin typeface="inherit"/>
                      </a:endParaRPr>
                    </a:p>
                  </a:txBody>
                  <a:tcPr marL="66921" marR="66921" marT="33461" marB="33461">
                    <a:lnL>
                      <a:noFill/>
                    </a:lnL>
                    <a:lnR>
                      <a:noFill/>
                    </a:lnR>
                    <a:lnT>
                      <a:noFill/>
                    </a:lnT>
                    <a:lnB>
                      <a:noFill/>
                    </a:lnB>
                  </a:tcPr>
                </a:tc>
                <a:extLst>
                  <a:ext uri="{0D108BD9-81ED-4DB2-BD59-A6C34878D82A}">
                    <a16:rowId xmlns:a16="http://schemas.microsoft.com/office/drawing/2014/main" val="2197646386"/>
                  </a:ext>
                </a:extLst>
              </a:tr>
            </a:tbl>
          </a:graphicData>
        </a:graphic>
      </p:graphicFrame>
      <p:sp>
        <p:nvSpPr>
          <p:cNvPr id="7" name="Rectangle 3">
            <a:extLst>
              <a:ext uri="{FF2B5EF4-FFF2-40B4-BE49-F238E27FC236}">
                <a16:creationId xmlns:a16="http://schemas.microsoft.com/office/drawing/2014/main" id="{8131E79E-D94E-43FA-8BA0-F051733E6BF7}"/>
              </a:ext>
            </a:extLst>
          </p:cNvPr>
          <p:cNvSpPr>
            <a:spLocks noChangeArrowheads="1"/>
          </p:cNvSpPr>
          <p:nvPr/>
        </p:nvSpPr>
        <p:spPr bwMode="auto">
          <a:xfrm>
            <a:off x="2073275" y="1989078"/>
            <a:ext cx="65" cy="80021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rgbClr val="262626"/>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rgbClr val="262626"/>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53DE25F5-59EB-4A79-9D57-6A8D3FEFBDBD}"/>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2551979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0834-E4D4-42FE-8DAE-0B475328C5EC}"/>
              </a:ext>
            </a:extLst>
          </p:cNvPr>
          <p:cNvSpPr>
            <a:spLocks noGrp="1"/>
          </p:cNvSpPr>
          <p:nvPr>
            <p:ph type="title"/>
          </p:nvPr>
        </p:nvSpPr>
        <p:spPr/>
        <p:txBody>
          <a:bodyPr/>
          <a:lstStyle/>
          <a:p>
            <a:r>
              <a:rPr lang="en-US" dirty="0">
                <a:solidFill>
                  <a:schemeClr val="tx1"/>
                </a:solidFill>
              </a:rPr>
              <a:t>EXAMPLE #1 (IF, ELSE):</a:t>
            </a:r>
            <a:endParaRPr lang="en-US" dirty="0"/>
          </a:p>
        </p:txBody>
      </p:sp>
      <p:sp>
        <p:nvSpPr>
          <p:cNvPr id="4" name="TextBox 3">
            <a:extLst>
              <a:ext uri="{FF2B5EF4-FFF2-40B4-BE49-F238E27FC236}">
                <a16:creationId xmlns:a16="http://schemas.microsoft.com/office/drawing/2014/main" id="{26805F64-8FB0-4A6D-8EC3-8A8933816AE2}"/>
              </a:ext>
            </a:extLst>
          </p:cNvPr>
          <p:cNvSpPr txBox="1"/>
          <p:nvPr/>
        </p:nvSpPr>
        <p:spPr>
          <a:xfrm>
            <a:off x="2464232" y="1349212"/>
            <a:ext cx="4664990" cy="3139321"/>
          </a:xfrm>
          <a:prstGeom prst="rect">
            <a:avLst/>
          </a:prstGeom>
          <a:noFill/>
        </p:spPr>
        <p:txBody>
          <a:bodyPr wrap="square">
            <a:spAutoFit/>
          </a:bodyPr>
          <a:lstStyle/>
          <a:p>
            <a:pPr algn="l" fontAlgn="base"/>
            <a:r>
              <a:rPr lang="en-US" b="0" i="0" dirty="0">
                <a:solidFill>
                  <a:srgbClr val="EC4444"/>
                </a:solidFill>
                <a:effectLst/>
                <a:latin typeface="inherit"/>
              </a:rPr>
              <a:t>var</a:t>
            </a:r>
            <a:r>
              <a:rPr lang="en-US" b="0" i="0" dirty="0">
                <a:solidFill>
                  <a:srgbClr val="006FE0"/>
                </a:solidFill>
                <a:effectLst/>
                <a:latin typeface="inherit"/>
              </a:rPr>
              <a:t> </a:t>
            </a:r>
            <a:r>
              <a:rPr lang="en-US" b="0" i="0" dirty="0">
                <a:solidFill>
                  <a:srgbClr val="002D7A"/>
                </a:solidFill>
                <a:effectLst/>
                <a:latin typeface="inherit"/>
              </a:rPr>
              <a:t>a</a:t>
            </a:r>
            <a:r>
              <a:rPr lang="en-US" b="0" i="0" dirty="0">
                <a:solidFill>
                  <a:srgbClr val="006FE0"/>
                </a:solidFill>
                <a:effectLst/>
                <a:latin typeface="inherit"/>
              </a:rPr>
              <a:t> = </a:t>
            </a:r>
            <a:r>
              <a:rPr lang="en-US" b="0" i="0" dirty="0">
                <a:solidFill>
                  <a:srgbClr val="EC4444"/>
                </a:solidFill>
                <a:effectLst/>
                <a:latin typeface="inherit"/>
              </a:rPr>
              <a:t>10</a:t>
            </a:r>
            <a:r>
              <a:rPr lang="en-US" b="0" i="0" dirty="0">
                <a:solidFill>
                  <a:srgbClr val="333333"/>
                </a:solidFill>
                <a:effectLst/>
                <a:latin typeface="inherit"/>
              </a:rPr>
              <a:t>;</a:t>
            </a:r>
            <a:endParaRPr lang="en-US" b="0" i="0" dirty="0">
              <a:solidFill>
                <a:srgbClr val="445870"/>
              </a:solidFill>
              <a:effectLst/>
              <a:latin typeface="Consolas" panose="020B0609020204030204" pitchFamily="49" charset="0"/>
            </a:endParaRPr>
          </a:p>
          <a:p>
            <a:pPr algn="l" fontAlgn="base"/>
            <a:r>
              <a:rPr lang="en-US" b="0" i="0" dirty="0">
                <a:solidFill>
                  <a:srgbClr val="006FE0"/>
                </a:solidFill>
                <a:effectLst/>
                <a:latin typeface="inherit"/>
              </a:rPr>
              <a:t>   </a:t>
            </a:r>
            <a:r>
              <a:rPr lang="en-US" b="0" i="0" dirty="0">
                <a:solidFill>
                  <a:srgbClr val="EC4444"/>
                </a:solidFill>
                <a:effectLst/>
                <a:latin typeface="inherit"/>
              </a:rPr>
              <a:t>var</a:t>
            </a:r>
            <a:r>
              <a:rPr lang="en-US" b="0" i="0" dirty="0">
                <a:solidFill>
                  <a:srgbClr val="006FE0"/>
                </a:solidFill>
                <a:effectLst/>
                <a:latin typeface="inherit"/>
              </a:rPr>
              <a:t> </a:t>
            </a:r>
            <a:r>
              <a:rPr lang="en-US" b="0" i="0" dirty="0">
                <a:solidFill>
                  <a:srgbClr val="002D7A"/>
                </a:solidFill>
                <a:effectLst/>
                <a:latin typeface="inherit"/>
              </a:rPr>
              <a:t>b</a:t>
            </a:r>
            <a:r>
              <a:rPr lang="en-US" b="0" i="0" dirty="0">
                <a:solidFill>
                  <a:srgbClr val="006FE0"/>
                </a:solidFill>
                <a:effectLst/>
                <a:latin typeface="inherit"/>
              </a:rPr>
              <a:t> = </a:t>
            </a:r>
            <a:r>
              <a:rPr lang="en-US" b="0" i="0" dirty="0">
                <a:solidFill>
                  <a:srgbClr val="EC4444"/>
                </a:solidFill>
                <a:effectLst/>
                <a:latin typeface="inherit"/>
              </a:rPr>
              <a:t>10</a:t>
            </a:r>
            <a:r>
              <a:rPr lang="en-US" b="0" i="0" dirty="0">
                <a:solidFill>
                  <a:srgbClr val="333333"/>
                </a:solidFill>
                <a:effectLst/>
                <a:latin typeface="inherit"/>
              </a:rPr>
              <a:t>;</a:t>
            </a:r>
            <a:endParaRPr lang="en-US" b="0" i="0" dirty="0">
              <a:solidFill>
                <a:srgbClr val="445870"/>
              </a:solidFill>
              <a:effectLst/>
              <a:latin typeface="Consolas" panose="020B0609020204030204" pitchFamily="49" charset="0"/>
            </a:endParaRPr>
          </a:p>
          <a:p>
            <a:pPr algn="l" fontAlgn="base"/>
            <a:r>
              <a:rPr lang="en-US" b="0" i="0" dirty="0">
                <a:solidFill>
                  <a:srgbClr val="006FE0"/>
                </a:solidFill>
                <a:effectLst/>
                <a:latin typeface="inherit"/>
              </a:rPr>
              <a:t>    </a:t>
            </a:r>
            <a:r>
              <a:rPr lang="en-US" b="0" i="0" dirty="0">
                <a:solidFill>
                  <a:srgbClr val="3C9CC9"/>
                </a:solidFill>
                <a:effectLst/>
                <a:latin typeface="inherit"/>
              </a:rPr>
              <a:t>if</a:t>
            </a:r>
            <a:r>
              <a:rPr lang="en-US" b="0" i="0" dirty="0">
                <a:solidFill>
                  <a:srgbClr val="333333"/>
                </a:solidFill>
                <a:effectLst/>
                <a:latin typeface="inherit"/>
              </a:rPr>
              <a:t>(</a:t>
            </a:r>
            <a:r>
              <a:rPr lang="en-US" b="0" i="0" dirty="0">
                <a:solidFill>
                  <a:srgbClr val="002D7A"/>
                </a:solidFill>
                <a:effectLst/>
                <a:latin typeface="inherit"/>
              </a:rPr>
              <a:t>a</a:t>
            </a:r>
            <a:r>
              <a:rPr lang="en-US" b="0" i="0" dirty="0">
                <a:solidFill>
                  <a:srgbClr val="006FE0"/>
                </a:solidFill>
                <a:effectLst/>
                <a:latin typeface="inherit"/>
              </a:rPr>
              <a:t> &gt; </a:t>
            </a:r>
            <a:r>
              <a:rPr lang="en-US" b="0" i="0" dirty="0">
                <a:solidFill>
                  <a:srgbClr val="002D7A"/>
                </a:solidFill>
                <a:effectLst/>
                <a:latin typeface="inherit"/>
              </a:rPr>
              <a:t>b</a:t>
            </a:r>
            <a:r>
              <a:rPr lang="en-US" b="0" i="0" dirty="0">
                <a:solidFill>
                  <a:srgbClr val="333333"/>
                </a:solidFill>
                <a:effectLst/>
                <a:latin typeface="inherit"/>
              </a:rPr>
              <a:t>){</a:t>
            </a:r>
            <a:endParaRPr lang="en-US" b="0" i="0" dirty="0">
              <a:solidFill>
                <a:srgbClr val="445870"/>
              </a:solidFill>
              <a:effectLst/>
              <a:latin typeface="Consolas" panose="020B0609020204030204" pitchFamily="49" charset="0"/>
            </a:endParaRPr>
          </a:p>
          <a:p>
            <a:pPr algn="l" fontAlgn="base"/>
            <a:r>
              <a:rPr lang="en-US" b="0" i="0" dirty="0">
                <a:solidFill>
                  <a:srgbClr val="006FE0"/>
                </a:solidFill>
                <a:effectLst/>
                <a:latin typeface="inherit"/>
              </a:rPr>
              <a:t>    </a:t>
            </a:r>
            <a:r>
              <a:rPr lang="en-US" b="0" i="0" dirty="0">
                <a:solidFill>
                  <a:srgbClr val="4ABF60"/>
                </a:solidFill>
                <a:effectLst/>
                <a:latin typeface="inherit"/>
              </a:rPr>
              <a:t>print</a:t>
            </a:r>
            <a:r>
              <a:rPr lang="en-US" b="0" i="0" dirty="0">
                <a:solidFill>
                  <a:srgbClr val="333333"/>
                </a:solidFill>
                <a:effectLst/>
                <a:latin typeface="inherit"/>
              </a:rPr>
              <a:t>(</a:t>
            </a:r>
            <a:r>
              <a:rPr lang="en-US" b="0" i="0" dirty="0">
                <a:solidFill>
                  <a:srgbClr val="55A1FB"/>
                </a:solidFill>
                <a:effectLst/>
                <a:latin typeface="inherit"/>
              </a:rPr>
              <a:t>"a is greater than b"</a:t>
            </a:r>
            <a:r>
              <a:rPr lang="en-US" b="0" i="0" dirty="0">
                <a:solidFill>
                  <a:srgbClr val="333333"/>
                </a:solidFill>
                <a:effectLst/>
                <a:latin typeface="inherit"/>
              </a:rPr>
              <a:t>);</a:t>
            </a:r>
            <a:endParaRPr lang="en-US" b="0" i="0" dirty="0">
              <a:solidFill>
                <a:srgbClr val="445870"/>
              </a:solidFill>
              <a:effectLst/>
              <a:latin typeface="Consolas" panose="020B0609020204030204" pitchFamily="49" charset="0"/>
            </a:endParaRPr>
          </a:p>
          <a:p>
            <a:pPr algn="l" fontAlgn="base"/>
            <a:r>
              <a:rPr lang="en-US" b="0" i="0" dirty="0">
                <a:solidFill>
                  <a:srgbClr val="006FE0"/>
                </a:solidFill>
                <a:effectLst/>
                <a:latin typeface="inherit"/>
              </a:rPr>
              <a:t>    </a:t>
            </a:r>
            <a:r>
              <a:rPr lang="en-US" b="0" i="0" dirty="0">
                <a:solidFill>
                  <a:srgbClr val="333333"/>
                </a:solidFill>
                <a:effectLst/>
                <a:latin typeface="inherit"/>
              </a:rPr>
              <a:t>}</a:t>
            </a:r>
            <a:endParaRPr lang="en-US" b="0" i="0" dirty="0">
              <a:solidFill>
                <a:srgbClr val="445870"/>
              </a:solidFill>
              <a:effectLst/>
              <a:latin typeface="Consolas" panose="020B0609020204030204" pitchFamily="49" charset="0"/>
            </a:endParaRPr>
          </a:p>
          <a:p>
            <a:pPr algn="l" fontAlgn="base"/>
            <a:r>
              <a:rPr lang="en-US" b="0" i="0" dirty="0">
                <a:solidFill>
                  <a:srgbClr val="006FE0"/>
                </a:solidFill>
                <a:effectLst/>
                <a:latin typeface="inherit"/>
              </a:rPr>
              <a:t>   </a:t>
            </a:r>
            <a:r>
              <a:rPr lang="en-US" b="0" i="0" dirty="0">
                <a:solidFill>
                  <a:srgbClr val="3C9CC9"/>
                </a:solidFill>
                <a:effectLst/>
                <a:latin typeface="inherit"/>
              </a:rPr>
              <a:t>else</a:t>
            </a:r>
            <a:r>
              <a:rPr lang="en-US" b="0" i="0" dirty="0">
                <a:solidFill>
                  <a:srgbClr val="006FE0"/>
                </a:solidFill>
                <a:effectLst/>
                <a:latin typeface="inherit"/>
              </a:rPr>
              <a:t> </a:t>
            </a:r>
            <a:r>
              <a:rPr lang="en-US" b="0" i="0" dirty="0">
                <a:solidFill>
                  <a:srgbClr val="3C9CC9"/>
                </a:solidFill>
                <a:effectLst/>
                <a:latin typeface="inherit"/>
              </a:rPr>
              <a:t>if</a:t>
            </a:r>
            <a:r>
              <a:rPr lang="en-US" b="0" i="0" dirty="0">
                <a:solidFill>
                  <a:srgbClr val="333333"/>
                </a:solidFill>
                <a:effectLst/>
                <a:latin typeface="inherit"/>
              </a:rPr>
              <a:t>(</a:t>
            </a:r>
            <a:r>
              <a:rPr lang="en-US" b="0" i="0" dirty="0">
                <a:solidFill>
                  <a:srgbClr val="002D7A"/>
                </a:solidFill>
                <a:effectLst/>
                <a:latin typeface="inherit"/>
              </a:rPr>
              <a:t>a</a:t>
            </a:r>
            <a:r>
              <a:rPr lang="en-US" b="0" i="0" dirty="0">
                <a:solidFill>
                  <a:srgbClr val="006FE0"/>
                </a:solidFill>
                <a:effectLst/>
                <a:latin typeface="inherit"/>
              </a:rPr>
              <a:t> == </a:t>
            </a:r>
            <a:r>
              <a:rPr lang="en-US" b="0" i="0" dirty="0">
                <a:solidFill>
                  <a:srgbClr val="002D7A"/>
                </a:solidFill>
                <a:effectLst/>
                <a:latin typeface="inherit"/>
              </a:rPr>
              <a:t>b</a:t>
            </a:r>
            <a:r>
              <a:rPr lang="en-US" b="0" i="0" dirty="0">
                <a:solidFill>
                  <a:srgbClr val="333333"/>
                </a:solidFill>
                <a:effectLst/>
                <a:latin typeface="inherit"/>
              </a:rPr>
              <a:t>){</a:t>
            </a:r>
            <a:endParaRPr lang="en-US" b="0" i="0" dirty="0">
              <a:solidFill>
                <a:srgbClr val="445870"/>
              </a:solidFill>
              <a:effectLst/>
              <a:latin typeface="Consolas" panose="020B0609020204030204" pitchFamily="49" charset="0"/>
            </a:endParaRPr>
          </a:p>
          <a:p>
            <a:pPr algn="l" fontAlgn="base"/>
            <a:r>
              <a:rPr lang="en-US" b="0" i="0" dirty="0">
                <a:solidFill>
                  <a:srgbClr val="006FE0"/>
                </a:solidFill>
                <a:effectLst/>
                <a:latin typeface="inherit"/>
              </a:rPr>
              <a:t>      </a:t>
            </a:r>
            <a:r>
              <a:rPr lang="en-US" b="0" i="0" dirty="0">
                <a:solidFill>
                  <a:srgbClr val="4ABF60"/>
                </a:solidFill>
                <a:effectLst/>
                <a:latin typeface="inherit"/>
              </a:rPr>
              <a:t>print</a:t>
            </a:r>
            <a:r>
              <a:rPr lang="en-US" b="0" i="0" dirty="0">
                <a:solidFill>
                  <a:srgbClr val="333333"/>
                </a:solidFill>
                <a:effectLst/>
                <a:latin typeface="inherit"/>
              </a:rPr>
              <a:t>(</a:t>
            </a:r>
            <a:r>
              <a:rPr lang="en-US" b="0" i="0" dirty="0">
                <a:solidFill>
                  <a:srgbClr val="55A1FB"/>
                </a:solidFill>
                <a:effectLst/>
                <a:latin typeface="inherit"/>
              </a:rPr>
              <a:t>"a and b are equal"</a:t>
            </a:r>
            <a:r>
              <a:rPr lang="en-US" b="0" i="0" dirty="0">
                <a:solidFill>
                  <a:srgbClr val="333333"/>
                </a:solidFill>
                <a:effectLst/>
                <a:latin typeface="inherit"/>
              </a:rPr>
              <a:t>);</a:t>
            </a:r>
            <a:endParaRPr lang="en-US" b="0" i="0" dirty="0">
              <a:solidFill>
                <a:srgbClr val="445870"/>
              </a:solidFill>
              <a:effectLst/>
              <a:latin typeface="Consolas" panose="020B0609020204030204" pitchFamily="49" charset="0"/>
            </a:endParaRPr>
          </a:p>
          <a:p>
            <a:pPr algn="l" fontAlgn="base"/>
            <a:r>
              <a:rPr lang="en-US" b="0" i="0" dirty="0">
                <a:solidFill>
                  <a:srgbClr val="006FE0"/>
                </a:solidFill>
                <a:effectLst/>
                <a:latin typeface="inherit"/>
              </a:rPr>
              <a:t>    </a:t>
            </a:r>
            <a:r>
              <a:rPr lang="en-US" b="0" i="0" dirty="0">
                <a:solidFill>
                  <a:srgbClr val="333333"/>
                </a:solidFill>
                <a:effectLst/>
                <a:latin typeface="inherit"/>
              </a:rPr>
              <a:t>}</a:t>
            </a:r>
            <a:endParaRPr lang="en-US" b="0" i="0" dirty="0">
              <a:solidFill>
                <a:srgbClr val="445870"/>
              </a:solidFill>
              <a:effectLst/>
              <a:latin typeface="Consolas" panose="020B0609020204030204" pitchFamily="49" charset="0"/>
            </a:endParaRPr>
          </a:p>
          <a:p>
            <a:pPr algn="l" fontAlgn="base"/>
            <a:r>
              <a:rPr lang="en-US" b="0" i="0" dirty="0">
                <a:solidFill>
                  <a:srgbClr val="006FE0"/>
                </a:solidFill>
                <a:effectLst/>
                <a:latin typeface="inherit"/>
              </a:rPr>
              <a:t>    </a:t>
            </a:r>
            <a:r>
              <a:rPr lang="en-US" b="0" i="0" dirty="0">
                <a:solidFill>
                  <a:srgbClr val="3C9CC9"/>
                </a:solidFill>
                <a:effectLst/>
                <a:latin typeface="inherit"/>
              </a:rPr>
              <a:t>else</a:t>
            </a:r>
            <a:r>
              <a:rPr lang="en-US" b="0" i="0" dirty="0">
                <a:solidFill>
                  <a:srgbClr val="006FE0"/>
                </a:solidFill>
                <a:effectLst/>
                <a:latin typeface="inherit"/>
              </a:rPr>
              <a:t> </a:t>
            </a:r>
            <a:r>
              <a:rPr lang="en-US" b="0" i="0" dirty="0">
                <a:solidFill>
                  <a:srgbClr val="333333"/>
                </a:solidFill>
                <a:effectLst/>
                <a:latin typeface="inherit"/>
              </a:rPr>
              <a:t>{</a:t>
            </a:r>
            <a:endParaRPr lang="en-US" b="0" i="0" dirty="0">
              <a:solidFill>
                <a:srgbClr val="445870"/>
              </a:solidFill>
              <a:effectLst/>
              <a:latin typeface="Consolas" panose="020B0609020204030204" pitchFamily="49" charset="0"/>
            </a:endParaRPr>
          </a:p>
          <a:p>
            <a:pPr algn="l" fontAlgn="base"/>
            <a:r>
              <a:rPr lang="en-US" b="0" i="0" dirty="0">
                <a:solidFill>
                  <a:srgbClr val="006FE0"/>
                </a:solidFill>
                <a:effectLst/>
                <a:latin typeface="inherit"/>
              </a:rPr>
              <a:t>    </a:t>
            </a:r>
            <a:r>
              <a:rPr lang="en-US" b="0" i="0" dirty="0">
                <a:solidFill>
                  <a:srgbClr val="4ABF60"/>
                </a:solidFill>
                <a:effectLst/>
                <a:latin typeface="inherit"/>
              </a:rPr>
              <a:t>print</a:t>
            </a:r>
            <a:r>
              <a:rPr lang="en-US" b="0" i="0" dirty="0">
                <a:solidFill>
                  <a:srgbClr val="333333"/>
                </a:solidFill>
                <a:effectLst/>
                <a:latin typeface="inherit"/>
              </a:rPr>
              <a:t>(</a:t>
            </a:r>
            <a:r>
              <a:rPr lang="en-US" b="0" i="0" dirty="0">
                <a:solidFill>
                  <a:srgbClr val="55A1FB"/>
                </a:solidFill>
                <a:effectLst/>
                <a:latin typeface="inherit"/>
              </a:rPr>
              <a:t>"b is greater than a"</a:t>
            </a:r>
            <a:r>
              <a:rPr lang="en-US" b="0" i="0" dirty="0">
                <a:solidFill>
                  <a:srgbClr val="333333"/>
                </a:solidFill>
                <a:effectLst/>
                <a:latin typeface="inherit"/>
              </a:rPr>
              <a:t>);</a:t>
            </a:r>
            <a:endParaRPr lang="en-US" b="0" i="0" dirty="0">
              <a:solidFill>
                <a:srgbClr val="445870"/>
              </a:solidFill>
              <a:effectLst/>
              <a:latin typeface="Consolas" panose="020B0609020204030204" pitchFamily="49" charset="0"/>
            </a:endParaRPr>
          </a:p>
          <a:p>
            <a:pPr algn="l" fontAlgn="base"/>
            <a:r>
              <a:rPr lang="en-US" b="0" i="0" dirty="0">
                <a:solidFill>
                  <a:srgbClr val="006FE0"/>
                </a:solidFill>
                <a:effectLst/>
                <a:latin typeface="inherit"/>
              </a:rPr>
              <a:t>    </a:t>
            </a:r>
            <a:r>
              <a:rPr lang="en-US" b="0" i="0" dirty="0">
                <a:solidFill>
                  <a:srgbClr val="333333"/>
                </a:solidFill>
                <a:effectLst/>
                <a:latin typeface="inherit"/>
              </a:rPr>
              <a:t>}</a:t>
            </a:r>
            <a:endParaRPr lang="en-US" b="0" i="0" dirty="0">
              <a:solidFill>
                <a:srgbClr val="445870"/>
              </a:solidFill>
              <a:effectLst/>
              <a:latin typeface="Consolas" panose="020B0609020204030204" pitchFamily="49" charset="0"/>
            </a:endParaRPr>
          </a:p>
        </p:txBody>
      </p:sp>
      <p:sp>
        <p:nvSpPr>
          <p:cNvPr id="6" name="TextBox 5">
            <a:extLst>
              <a:ext uri="{FF2B5EF4-FFF2-40B4-BE49-F238E27FC236}">
                <a16:creationId xmlns:a16="http://schemas.microsoft.com/office/drawing/2014/main" id="{4142D24F-C8AB-44F1-892E-D9DB8B56AF93}"/>
              </a:ext>
            </a:extLst>
          </p:cNvPr>
          <p:cNvSpPr txBox="1"/>
          <p:nvPr/>
        </p:nvSpPr>
        <p:spPr>
          <a:xfrm>
            <a:off x="740045" y="4488533"/>
            <a:ext cx="6098582" cy="923330"/>
          </a:xfrm>
          <a:prstGeom prst="rect">
            <a:avLst/>
          </a:prstGeom>
          <a:noFill/>
        </p:spPr>
        <p:txBody>
          <a:bodyPr wrap="square">
            <a:spAutoFit/>
          </a:bodyPr>
          <a:lstStyle/>
          <a:p>
            <a:r>
              <a:rPr lang="en-US" dirty="0">
                <a:solidFill>
                  <a:schemeClr val="accent4">
                    <a:lumMod val="50000"/>
                  </a:schemeClr>
                </a:solidFill>
              </a:rPr>
              <a:t>OUTPUT:</a:t>
            </a:r>
          </a:p>
          <a:p>
            <a:endParaRPr lang="en-US" dirty="0"/>
          </a:p>
          <a:p>
            <a:r>
              <a:rPr lang="en-US" dirty="0">
                <a:solidFill>
                  <a:schemeClr val="accent5"/>
                </a:solidFill>
              </a:rPr>
              <a:t>A and b are equal</a:t>
            </a:r>
          </a:p>
        </p:txBody>
      </p:sp>
      <p:pic>
        <p:nvPicPr>
          <p:cNvPr id="7" name="Picture 6">
            <a:extLst>
              <a:ext uri="{FF2B5EF4-FFF2-40B4-BE49-F238E27FC236}">
                <a16:creationId xmlns:a16="http://schemas.microsoft.com/office/drawing/2014/main" id="{67D43093-B950-49CD-95F7-3A7563D47FB6}"/>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3232190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476ED-2243-426A-8DA6-7CD1BF47DE7F}"/>
              </a:ext>
            </a:extLst>
          </p:cNvPr>
          <p:cNvSpPr>
            <a:spLocks noGrp="1"/>
          </p:cNvSpPr>
          <p:nvPr>
            <p:ph type="title"/>
          </p:nvPr>
        </p:nvSpPr>
        <p:spPr/>
        <p:txBody>
          <a:bodyPr>
            <a:noAutofit/>
          </a:bodyPr>
          <a:lstStyle/>
          <a:p>
            <a:br>
              <a:rPr lang="en-US" sz="2000" b="0" i="0" dirty="0">
                <a:solidFill>
                  <a:srgbClr val="000000"/>
                </a:solidFill>
                <a:effectLst/>
                <a:latin typeface="verdana" panose="020B0604030504040204" pitchFamily="34" charset="0"/>
              </a:rPr>
            </a:br>
            <a:r>
              <a:rPr lang="en-US" sz="3200" dirty="0">
                <a:solidFill>
                  <a:schemeClr val="tx1"/>
                </a:solidFill>
              </a:rPr>
              <a:t>EXAMPLE #2 (IF, ELSE):</a:t>
            </a:r>
            <a:br>
              <a:rPr lang="en-US" sz="2000" b="0" i="0" dirty="0">
                <a:solidFill>
                  <a:srgbClr val="000000"/>
                </a:solidFill>
                <a:effectLst/>
                <a:latin typeface="verdana" panose="020B0604030504040204" pitchFamily="34" charset="0"/>
              </a:rPr>
            </a:br>
            <a:br>
              <a:rPr lang="en-US" sz="2000" b="0" i="0" dirty="0">
                <a:solidFill>
                  <a:srgbClr val="000000"/>
                </a:solidFill>
                <a:effectLst/>
                <a:latin typeface="verdana" panose="020B0604030504040204" pitchFamily="34" charset="0"/>
              </a:rPr>
            </a:br>
            <a:r>
              <a:rPr lang="en-US" sz="1400" b="0" i="0" dirty="0">
                <a:solidFill>
                  <a:srgbClr val="000000"/>
                </a:solidFill>
                <a:effectLst/>
                <a:latin typeface="verdana" panose="020B0604030504040204" pitchFamily="34" charset="0"/>
              </a:rPr>
              <a:t>var marks = </a:t>
            </a:r>
            <a:r>
              <a:rPr lang="en-US" sz="1400" b="0" i="0" dirty="0">
                <a:solidFill>
                  <a:srgbClr val="C00000"/>
                </a:solidFill>
                <a:effectLst/>
                <a:latin typeface="verdana" panose="020B0604030504040204" pitchFamily="34" charset="0"/>
              </a:rPr>
              <a:t>74</a:t>
            </a:r>
            <a:r>
              <a:rPr lang="en-US" sz="1400" b="0" i="0" dirty="0">
                <a:solidFill>
                  <a:srgbClr val="000000"/>
                </a:solidFill>
                <a:effectLst/>
                <a:latin typeface="verdana" panose="020B0604030504040204" pitchFamily="34" charset="0"/>
              </a:rPr>
              <a:t>;     </a:t>
            </a:r>
            <a:br>
              <a:rPr lang="en-US" sz="1400" b="0" i="0" dirty="0">
                <a:solidFill>
                  <a:srgbClr val="000000"/>
                </a:solidFill>
                <a:effectLst/>
                <a:latin typeface="verdana" panose="020B0604030504040204" pitchFamily="34" charset="0"/>
              </a:rPr>
            </a:br>
            <a:r>
              <a:rPr lang="en-US" sz="1400" b="1" i="0" dirty="0">
                <a:solidFill>
                  <a:srgbClr val="006699"/>
                </a:solidFill>
                <a:effectLst/>
                <a:latin typeface="verdana" panose="020B0604030504040204" pitchFamily="34" charset="0"/>
              </a:rPr>
              <a:t>if</a:t>
            </a:r>
            <a:r>
              <a:rPr lang="en-US" sz="1400" b="0" i="0" dirty="0">
                <a:solidFill>
                  <a:srgbClr val="000000"/>
                </a:solidFill>
                <a:effectLst/>
                <a:latin typeface="verdana" panose="020B0604030504040204" pitchFamily="34" charset="0"/>
              </a:rPr>
              <a:t>(marks &gt; </a:t>
            </a:r>
            <a:r>
              <a:rPr lang="en-US" sz="1400" b="0" i="0" dirty="0">
                <a:solidFill>
                  <a:srgbClr val="C00000"/>
                </a:solidFill>
                <a:effectLst/>
                <a:latin typeface="verdana" panose="020B0604030504040204" pitchFamily="34" charset="0"/>
              </a:rPr>
              <a:t>85</a:t>
            </a:r>
            <a:r>
              <a:rPr lang="en-US" sz="1400" b="0" i="0" dirty="0">
                <a:solidFill>
                  <a:srgbClr val="000000"/>
                </a:solidFill>
                <a:effectLst/>
                <a:latin typeface="verdana" panose="020B0604030504040204" pitchFamily="34" charset="0"/>
              </a:rPr>
              <a:t>)  </a:t>
            </a:r>
            <a:br>
              <a:rPr lang="en-US" sz="1400" b="0" i="0" dirty="0">
                <a:solidFill>
                  <a:srgbClr val="000000"/>
                </a:solidFill>
                <a:effectLst/>
                <a:latin typeface="verdana" panose="020B0604030504040204" pitchFamily="34" charset="0"/>
              </a:rPr>
            </a:br>
            <a:r>
              <a:rPr lang="en-US" sz="1400" b="0" i="0" dirty="0">
                <a:solidFill>
                  <a:srgbClr val="000000"/>
                </a:solidFill>
                <a:effectLst/>
                <a:latin typeface="verdana" panose="020B0604030504040204" pitchFamily="34" charset="0"/>
              </a:rPr>
              <a:t>{  </a:t>
            </a:r>
            <a:br>
              <a:rPr lang="en-US" sz="1400" b="0" i="0" dirty="0">
                <a:solidFill>
                  <a:srgbClr val="000000"/>
                </a:solidFill>
                <a:effectLst/>
                <a:latin typeface="verdana" panose="020B0604030504040204" pitchFamily="34" charset="0"/>
              </a:rPr>
            </a:br>
            <a:r>
              <a:rPr lang="en-US" sz="1400" b="0" i="0" dirty="0">
                <a:solidFill>
                  <a:srgbClr val="000000"/>
                </a:solidFill>
                <a:effectLst/>
                <a:latin typeface="verdana" panose="020B0604030504040204" pitchFamily="34" charset="0"/>
              </a:rPr>
              <a:t>       print(</a:t>
            </a:r>
            <a:r>
              <a:rPr lang="en-US" sz="1400" b="0" i="0" dirty="0">
                <a:solidFill>
                  <a:srgbClr val="0000FF"/>
                </a:solidFill>
                <a:effectLst/>
                <a:latin typeface="verdana" panose="020B0604030504040204" pitchFamily="34" charset="0"/>
              </a:rPr>
              <a:t>"Excellent"</a:t>
            </a:r>
            <a:r>
              <a:rPr lang="en-US" sz="1400" b="0" i="0" dirty="0">
                <a:solidFill>
                  <a:srgbClr val="000000"/>
                </a:solidFill>
                <a:effectLst/>
                <a:latin typeface="verdana" panose="020B0604030504040204" pitchFamily="34" charset="0"/>
              </a:rPr>
              <a:t>);  </a:t>
            </a:r>
            <a:br>
              <a:rPr lang="en-US" sz="1400" b="0" i="0" dirty="0">
                <a:solidFill>
                  <a:srgbClr val="000000"/>
                </a:solidFill>
                <a:effectLst/>
                <a:latin typeface="verdana" panose="020B0604030504040204" pitchFamily="34" charset="0"/>
              </a:rPr>
            </a:br>
            <a:r>
              <a:rPr lang="en-US" sz="1400" b="0" i="0" dirty="0">
                <a:solidFill>
                  <a:srgbClr val="000000"/>
                </a:solidFill>
                <a:effectLst/>
                <a:latin typeface="verdana" panose="020B0604030504040204" pitchFamily="34" charset="0"/>
              </a:rPr>
              <a:t>}  </a:t>
            </a:r>
            <a:br>
              <a:rPr lang="en-US" sz="1400" b="0" i="0" dirty="0">
                <a:solidFill>
                  <a:srgbClr val="000000"/>
                </a:solidFill>
                <a:effectLst/>
                <a:latin typeface="verdana" panose="020B0604030504040204" pitchFamily="34" charset="0"/>
              </a:rPr>
            </a:br>
            <a:r>
              <a:rPr lang="en-US" sz="1400" b="0" i="0" dirty="0">
                <a:solidFill>
                  <a:srgbClr val="000000"/>
                </a:solidFill>
                <a:effectLst/>
                <a:latin typeface="verdana" panose="020B0604030504040204" pitchFamily="34" charset="0"/>
              </a:rPr>
              <a:t> </a:t>
            </a:r>
            <a:r>
              <a:rPr lang="en-US" sz="1400" b="1" i="0" dirty="0">
                <a:solidFill>
                  <a:srgbClr val="006699"/>
                </a:solidFill>
                <a:effectLst/>
                <a:latin typeface="verdana" panose="020B0604030504040204" pitchFamily="34" charset="0"/>
              </a:rPr>
              <a:t>else</a:t>
            </a:r>
            <a:r>
              <a:rPr lang="en-US" sz="1400" b="0" i="0" dirty="0">
                <a:solidFill>
                  <a:srgbClr val="000000"/>
                </a:solidFill>
                <a:effectLst/>
                <a:latin typeface="verdana" panose="020B0604030504040204" pitchFamily="34" charset="0"/>
              </a:rPr>
              <a:t> </a:t>
            </a:r>
            <a:r>
              <a:rPr lang="en-US" sz="1400" b="1" i="0" dirty="0">
                <a:solidFill>
                  <a:srgbClr val="006699"/>
                </a:solidFill>
                <a:effectLst/>
                <a:latin typeface="verdana" panose="020B0604030504040204" pitchFamily="34" charset="0"/>
              </a:rPr>
              <a:t>if</a:t>
            </a:r>
            <a:r>
              <a:rPr lang="en-US" sz="1400" b="0" i="0" dirty="0">
                <a:solidFill>
                  <a:srgbClr val="000000"/>
                </a:solidFill>
                <a:effectLst/>
                <a:latin typeface="verdana" panose="020B0604030504040204" pitchFamily="34" charset="0"/>
              </a:rPr>
              <a:t>(marks&gt;</a:t>
            </a:r>
            <a:r>
              <a:rPr lang="en-US" sz="1400" b="0" i="0" dirty="0">
                <a:solidFill>
                  <a:srgbClr val="C00000"/>
                </a:solidFill>
                <a:effectLst/>
                <a:latin typeface="verdana" panose="020B0604030504040204" pitchFamily="34" charset="0"/>
              </a:rPr>
              <a:t>75</a:t>
            </a:r>
            <a:r>
              <a:rPr lang="en-US" sz="1400" b="0" i="0" dirty="0">
                <a:solidFill>
                  <a:srgbClr val="000000"/>
                </a:solidFill>
                <a:effectLst/>
                <a:latin typeface="verdana" panose="020B0604030504040204" pitchFamily="34" charset="0"/>
              </a:rPr>
              <a:t>)  </a:t>
            </a:r>
            <a:br>
              <a:rPr lang="en-US" sz="1400" b="0" i="0" dirty="0">
                <a:solidFill>
                  <a:srgbClr val="000000"/>
                </a:solidFill>
                <a:effectLst/>
                <a:latin typeface="verdana" panose="020B0604030504040204" pitchFamily="34" charset="0"/>
              </a:rPr>
            </a:br>
            <a:r>
              <a:rPr lang="en-US" sz="1400" b="0" i="0" dirty="0">
                <a:solidFill>
                  <a:srgbClr val="000000"/>
                </a:solidFill>
                <a:effectLst/>
                <a:latin typeface="verdana" panose="020B0604030504040204" pitchFamily="34" charset="0"/>
              </a:rPr>
              <a:t>{  </a:t>
            </a:r>
            <a:br>
              <a:rPr lang="en-US" sz="1400" b="0" i="0" dirty="0">
                <a:solidFill>
                  <a:srgbClr val="000000"/>
                </a:solidFill>
                <a:effectLst/>
                <a:latin typeface="verdana" panose="020B0604030504040204" pitchFamily="34" charset="0"/>
              </a:rPr>
            </a:br>
            <a:r>
              <a:rPr lang="en-US" sz="1400" b="0" i="0" dirty="0">
                <a:solidFill>
                  <a:srgbClr val="000000"/>
                </a:solidFill>
                <a:effectLst/>
                <a:latin typeface="verdana" panose="020B0604030504040204" pitchFamily="34" charset="0"/>
              </a:rPr>
              <a:t>      print(</a:t>
            </a:r>
            <a:r>
              <a:rPr lang="en-US" sz="1400" b="0" i="0" dirty="0">
                <a:solidFill>
                  <a:srgbClr val="0000FF"/>
                </a:solidFill>
                <a:effectLst/>
                <a:latin typeface="verdana" panose="020B0604030504040204" pitchFamily="34" charset="0"/>
              </a:rPr>
              <a:t>"Very Good"</a:t>
            </a:r>
            <a:r>
              <a:rPr lang="en-US" sz="1400" b="0" i="0" dirty="0">
                <a:solidFill>
                  <a:srgbClr val="000000"/>
                </a:solidFill>
                <a:effectLst/>
                <a:latin typeface="verdana" panose="020B0604030504040204" pitchFamily="34" charset="0"/>
              </a:rPr>
              <a:t>);  </a:t>
            </a:r>
            <a:br>
              <a:rPr lang="en-US" sz="1400" b="0" i="0" dirty="0">
                <a:solidFill>
                  <a:srgbClr val="000000"/>
                </a:solidFill>
                <a:effectLst/>
                <a:latin typeface="verdana" panose="020B0604030504040204" pitchFamily="34" charset="0"/>
              </a:rPr>
            </a:br>
            <a:r>
              <a:rPr lang="en-US" sz="1400" b="0" i="0" dirty="0">
                <a:solidFill>
                  <a:srgbClr val="000000"/>
                </a:solidFill>
                <a:effectLst/>
                <a:latin typeface="verdana" panose="020B0604030504040204" pitchFamily="34" charset="0"/>
              </a:rPr>
              <a:t>}   </a:t>
            </a:r>
            <a:br>
              <a:rPr lang="en-US" sz="1400" b="0" i="0" dirty="0">
                <a:solidFill>
                  <a:srgbClr val="000000"/>
                </a:solidFill>
                <a:effectLst/>
                <a:latin typeface="verdana" panose="020B0604030504040204" pitchFamily="34" charset="0"/>
              </a:rPr>
            </a:br>
            <a:r>
              <a:rPr lang="en-US" sz="1400" b="1" i="0" dirty="0">
                <a:solidFill>
                  <a:srgbClr val="006699"/>
                </a:solidFill>
                <a:effectLst/>
                <a:latin typeface="verdana" panose="020B0604030504040204" pitchFamily="34" charset="0"/>
              </a:rPr>
              <a:t>else</a:t>
            </a:r>
            <a:r>
              <a:rPr lang="en-US" sz="1400" b="0" i="0" dirty="0">
                <a:solidFill>
                  <a:srgbClr val="000000"/>
                </a:solidFill>
                <a:effectLst/>
                <a:latin typeface="verdana" panose="020B0604030504040204" pitchFamily="34" charset="0"/>
              </a:rPr>
              <a:t> </a:t>
            </a:r>
            <a:r>
              <a:rPr lang="en-US" sz="1400" b="1" i="0" dirty="0">
                <a:solidFill>
                  <a:srgbClr val="006699"/>
                </a:solidFill>
                <a:effectLst/>
                <a:latin typeface="verdana" panose="020B0604030504040204" pitchFamily="34" charset="0"/>
              </a:rPr>
              <a:t>if</a:t>
            </a:r>
            <a:r>
              <a:rPr lang="en-US" sz="1400" b="0" i="0" dirty="0">
                <a:solidFill>
                  <a:srgbClr val="000000"/>
                </a:solidFill>
                <a:effectLst/>
                <a:latin typeface="verdana" panose="020B0604030504040204" pitchFamily="34" charset="0"/>
              </a:rPr>
              <a:t>(marks&gt;</a:t>
            </a:r>
            <a:r>
              <a:rPr lang="en-US" sz="1400" b="0" i="0" dirty="0">
                <a:solidFill>
                  <a:srgbClr val="C00000"/>
                </a:solidFill>
                <a:effectLst/>
                <a:latin typeface="verdana" panose="020B0604030504040204" pitchFamily="34" charset="0"/>
              </a:rPr>
              <a:t>65</a:t>
            </a:r>
            <a:r>
              <a:rPr lang="en-US" sz="1400" b="0" i="0" dirty="0">
                <a:solidFill>
                  <a:srgbClr val="000000"/>
                </a:solidFill>
                <a:effectLst/>
                <a:latin typeface="verdana" panose="020B0604030504040204" pitchFamily="34" charset="0"/>
              </a:rPr>
              <a:t>)  </a:t>
            </a:r>
            <a:br>
              <a:rPr lang="en-US" sz="1400" b="0" i="0" dirty="0">
                <a:solidFill>
                  <a:srgbClr val="000000"/>
                </a:solidFill>
                <a:effectLst/>
                <a:latin typeface="verdana" panose="020B0604030504040204" pitchFamily="34" charset="0"/>
              </a:rPr>
            </a:br>
            <a:r>
              <a:rPr lang="en-US" sz="1400" b="0" i="0" dirty="0">
                <a:solidFill>
                  <a:srgbClr val="000000"/>
                </a:solidFill>
                <a:effectLst/>
                <a:latin typeface="verdana" panose="020B0604030504040204" pitchFamily="34" charset="0"/>
              </a:rPr>
              <a:t>{  </a:t>
            </a:r>
            <a:br>
              <a:rPr lang="en-US" sz="1400" b="0" i="0" dirty="0">
                <a:solidFill>
                  <a:srgbClr val="000000"/>
                </a:solidFill>
                <a:effectLst/>
                <a:latin typeface="verdana" panose="020B0604030504040204" pitchFamily="34" charset="0"/>
              </a:rPr>
            </a:br>
            <a:r>
              <a:rPr lang="en-US" sz="1400" b="0" i="0" dirty="0">
                <a:solidFill>
                  <a:srgbClr val="000000"/>
                </a:solidFill>
                <a:effectLst/>
                <a:latin typeface="verdana" panose="020B0604030504040204" pitchFamily="34" charset="0"/>
              </a:rPr>
              <a:t>      print(</a:t>
            </a:r>
            <a:r>
              <a:rPr lang="en-US" sz="1400" b="0" i="0" dirty="0">
                <a:solidFill>
                  <a:srgbClr val="0000FF"/>
                </a:solidFill>
                <a:effectLst/>
                <a:latin typeface="verdana" panose="020B0604030504040204" pitchFamily="34" charset="0"/>
              </a:rPr>
              <a:t>"Good"</a:t>
            </a:r>
            <a:r>
              <a:rPr lang="en-US" sz="1400" b="0" i="0" dirty="0">
                <a:solidFill>
                  <a:srgbClr val="000000"/>
                </a:solidFill>
                <a:effectLst/>
                <a:latin typeface="verdana" panose="020B0604030504040204" pitchFamily="34" charset="0"/>
              </a:rPr>
              <a:t>);  </a:t>
            </a:r>
            <a:br>
              <a:rPr lang="en-US" sz="1400" b="0" i="0" dirty="0">
                <a:solidFill>
                  <a:srgbClr val="000000"/>
                </a:solidFill>
                <a:effectLst/>
                <a:latin typeface="verdana" panose="020B0604030504040204" pitchFamily="34" charset="0"/>
              </a:rPr>
            </a:br>
            <a:r>
              <a:rPr lang="en-US" sz="1400" b="0" i="0" dirty="0">
                <a:solidFill>
                  <a:srgbClr val="000000"/>
                </a:solidFill>
                <a:effectLst/>
                <a:latin typeface="verdana" panose="020B0604030504040204" pitchFamily="34" charset="0"/>
              </a:rPr>
              <a:t>}  </a:t>
            </a:r>
            <a:br>
              <a:rPr lang="en-US" sz="1400" b="0" i="0" dirty="0">
                <a:solidFill>
                  <a:srgbClr val="000000"/>
                </a:solidFill>
                <a:effectLst/>
                <a:latin typeface="verdana" panose="020B0604030504040204" pitchFamily="34" charset="0"/>
              </a:rPr>
            </a:br>
            <a:r>
              <a:rPr lang="en-US" sz="1400" b="1" i="0" dirty="0">
                <a:solidFill>
                  <a:srgbClr val="006699"/>
                </a:solidFill>
                <a:effectLst/>
                <a:latin typeface="verdana" panose="020B0604030504040204" pitchFamily="34" charset="0"/>
              </a:rPr>
              <a:t>else</a:t>
            </a:r>
            <a:r>
              <a:rPr lang="en-US" sz="1400" b="0" i="0" dirty="0">
                <a:solidFill>
                  <a:srgbClr val="000000"/>
                </a:solidFill>
                <a:effectLst/>
                <a:latin typeface="verdana" panose="020B0604030504040204" pitchFamily="34" charset="0"/>
              </a:rPr>
              <a:t>  </a:t>
            </a:r>
            <a:br>
              <a:rPr lang="en-US" sz="1400" b="0" i="0" dirty="0">
                <a:solidFill>
                  <a:srgbClr val="000000"/>
                </a:solidFill>
                <a:effectLst/>
                <a:latin typeface="verdana" panose="020B0604030504040204" pitchFamily="34" charset="0"/>
              </a:rPr>
            </a:br>
            <a:r>
              <a:rPr lang="en-US" sz="1400" b="0" i="0" dirty="0">
                <a:solidFill>
                  <a:srgbClr val="000000"/>
                </a:solidFill>
                <a:effectLst/>
                <a:latin typeface="verdana" panose="020B0604030504040204" pitchFamily="34" charset="0"/>
              </a:rPr>
              <a:t> {  </a:t>
            </a:r>
            <a:br>
              <a:rPr lang="en-US" sz="1400" b="0" i="0" dirty="0">
                <a:solidFill>
                  <a:srgbClr val="000000"/>
                </a:solidFill>
                <a:effectLst/>
                <a:latin typeface="verdana" panose="020B0604030504040204" pitchFamily="34" charset="0"/>
              </a:rPr>
            </a:br>
            <a:r>
              <a:rPr lang="en-US" sz="1400" b="0" i="0" dirty="0">
                <a:solidFill>
                  <a:srgbClr val="000000"/>
                </a:solidFill>
                <a:effectLst/>
                <a:latin typeface="verdana" panose="020B0604030504040204" pitchFamily="34" charset="0"/>
              </a:rPr>
              <a:t>      print(</a:t>
            </a:r>
            <a:r>
              <a:rPr lang="en-US" sz="1400" b="0" i="0" dirty="0">
                <a:solidFill>
                  <a:srgbClr val="0000FF"/>
                </a:solidFill>
                <a:effectLst/>
                <a:latin typeface="verdana" panose="020B0604030504040204" pitchFamily="34" charset="0"/>
              </a:rPr>
              <a:t>"Average"</a:t>
            </a:r>
            <a:r>
              <a:rPr lang="en-US" sz="1400" b="0" i="0" dirty="0">
                <a:solidFill>
                  <a:srgbClr val="000000"/>
                </a:solidFill>
                <a:effectLst/>
                <a:latin typeface="verdana" panose="020B0604030504040204" pitchFamily="34" charset="0"/>
              </a:rPr>
              <a:t>);  </a:t>
            </a:r>
            <a:br>
              <a:rPr lang="en-US" sz="1400" b="0" i="0" dirty="0">
                <a:solidFill>
                  <a:srgbClr val="000000"/>
                </a:solidFill>
                <a:effectLst/>
                <a:latin typeface="verdana" panose="020B0604030504040204" pitchFamily="34" charset="0"/>
              </a:rPr>
            </a:br>
            <a:r>
              <a:rPr lang="en-US" sz="1400" b="0" i="0" dirty="0">
                <a:solidFill>
                  <a:srgbClr val="000000"/>
                </a:solidFill>
                <a:effectLst/>
                <a:latin typeface="verdana" panose="020B0604030504040204" pitchFamily="34" charset="0"/>
              </a:rPr>
              <a:t>}  </a:t>
            </a:r>
            <a:br>
              <a:rPr lang="en-US" sz="1600" b="0" i="0" dirty="0">
                <a:solidFill>
                  <a:srgbClr val="000000"/>
                </a:solidFill>
                <a:effectLst/>
                <a:latin typeface="verdana" panose="020B0604030504040204" pitchFamily="34" charset="0"/>
              </a:rPr>
            </a:br>
            <a:r>
              <a:rPr lang="en-US" sz="2000" dirty="0">
                <a:solidFill>
                  <a:schemeClr val="accent4">
                    <a:lumMod val="50000"/>
                  </a:schemeClr>
                </a:solidFill>
              </a:rPr>
              <a:t>OUTPUT:</a:t>
            </a:r>
            <a:br>
              <a:rPr lang="en-US" sz="2000" dirty="0">
                <a:solidFill>
                  <a:schemeClr val="accent4">
                    <a:lumMod val="50000"/>
                  </a:schemeClr>
                </a:solidFill>
              </a:rPr>
            </a:br>
            <a:br>
              <a:rPr lang="en-US" sz="2000" dirty="0"/>
            </a:br>
            <a:r>
              <a:rPr lang="en-US" sz="1600" dirty="0">
                <a:solidFill>
                  <a:schemeClr val="accent5"/>
                </a:solidFill>
              </a:rPr>
              <a:t>Good</a:t>
            </a:r>
            <a:br>
              <a:rPr lang="en-US" sz="1100" dirty="0">
                <a:solidFill>
                  <a:schemeClr val="accent5"/>
                </a:solidFill>
              </a:rPr>
            </a:br>
            <a:br>
              <a:rPr lang="en-US" sz="2000" b="0" i="0" dirty="0">
                <a:solidFill>
                  <a:srgbClr val="000000"/>
                </a:solidFill>
                <a:effectLst/>
                <a:latin typeface="verdana" panose="020B0604030504040204" pitchFamily="34" charset="0"/>
              </a:rPr>
            </a:br>
            <a:endParaRPr lang="en-US" sz="2000" dirty="0"/>
          </a:p>
        </p:txBody>
      </p:sp>
      <p:pic>
        <p:nvPicPr>
          <p:cNvPr id="3" name="Picture 2">
            <a:extLst>
              <a:ext uri="{FF2B5EF4-FFF2-40B4-BE49-F238E27FC236}">
                <a16:creationId xmlns:a16="http://schemas.microsoft.com/office/drawing/2014/main" id="{41228EFE-43DA-4B18-A8A9-470897DA79C0}"/>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3693098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p:txBody>
          <a:bodyPr>
            <a:noAutofit/>
          </a:bodyPr>
          <a:lstStyle/>
          <a:p>
            <a:r>
              <a:rPr lang="en-US" sz="3200" dirty="0">
                <a:solidFill>
                  <a:schemeClr val="tx1"/>
                </a:solidFill>
              </a:rPr>
              <a:t>Lists</a:t>
            </a:r>
            <a:br>
              <a:rPr lang="en-US" sz="1050" b="0" i="0" dirty="0">
                <a:solidFill>
                  <a:srgbClr val="610B38"/>
                </a:solidFill>
                <a:effectLst/>
                <a:latin typeface="erdana"/>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List is similar to an array, which is the ordered collection of the objects. The array is the most popular and commonly used collection in any other programming language. </a:t>
            </a: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r>
              <a:rPr lang="en-US" sz="3200" dirty="0">
                <a:solidFill>
                  <a:schemeClr val="tx1"/>
                </a:solidFill>
              </a:rPr>
              <a:t>Syntax:</a:t>
            </a: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r>
              <a:rPr lang="en-US" sz="1800" b="0" i="0" dirty="0">
                <a:solidFill>
                  <a:srgbClr val="000000"/>
                </a:solidFill>
                <a:effectLst/>
                <a:latin typeface="verdana" panose="020B0604030504040204" pitchFamily="34" charset="0"/>
              </a:rPr>
              <a:t>var list1 = [</a:t>
            </a:r>
            <a:r>
              <a:rPr lang="en-US" sz="1800" b="0" i="0" dirty="0">
                <a:solidFill>
                  <a:srgbClr val="C00000"/>
                </a:solidFill>
                <a:effectLst/>
                <a:latin typeface="verdana" panose="020B0604030504040204" pitchFamily="34" charset="0"/>
              </a:rPr>
              <a:t>10</a:t>
            </a:r>
            <a:r>
              <a:rPr lang="en-US" sz="1800" b="0" i="0" dirty="0">
                <a:solidFill>
                  <a:srgbClr val="000000"/>
                </a:solidFill>
                <a:effectLst/>
                <a:latin typeface="verdana" panose="020B0604030504040204" pitchFamily="34" charset="0"/>
              </a:rPr>
              <a:t>, </a:t>
            </a:r>
            <a:r>
              <a:rPr lang="en-US" sz="1800" b="0" i="0" dirty="0">
                <a:solidFill>
                  <a:srgbClr val="C00000"/>
                </a:solidFill>
                <a:effectLst/>
                <a:latin typeface="verdana" panose="020B0604030504040204" pitchFamily="34" charset="0"/>
              </a:rPr>
              <a:t>15</a:t>
            </a:r>
            <a:r>
              <a:rPr lang="en-US" sz="1800" b="0" i="0" dirty="0">
                <a:solidFill>
                  <a:srgbClr val="000000"/>
                </a:solidFill>
                <a:effectLst/>
                <a:latin typeface="verdana" panose="020B0604030504040204" pitchFamily="34" charset="0"/>
              </a:rPr>
              <a:t>, </a:t>
            </a:r>
            <a:r>
              <a:rPr lang="en-US" sz="1800" b="0" i="0" dirty="0">
                <a:solidFill>
                  <a:srgbClr val="C00000"/>
                </a:solidFill>
                <a:effectLst/>
                <a:latin typeface="verdana" panose="020B0604030504040204" pitchFamily="34" charset="0"/>
              </a:rPr>
              <a:t>20</a:t>
            </a:r>
            <a:r>
              <a:rPr lang="en-US" sz="1800" b="0" i="0" dirty="0">
                <a:solidFill>
                  <a:srgbClr val="000000"/>
                </a:solidFill>
                <a:effectLst/>
                <a:latin typeface="verdana" panose="020B0604030504040204" pitchFamily="34" charset="0"/>
              </a:rPr>
              <a:t>,</a:t>
            </a:r>
            <a:r>
              <a:rPr lang="en-US" sz="1800" b="0" i="0" dirty="0">
                <a:solidFill>
                  <a:srgbClr val="C00000"/>
                </a:solidFill>
                <a:effectLst/>
                <a:latin typeface="verdana" panose="020B0604030504040204" pitchFamily="34" charset="0"/>
              </a:rPr>
              <a:t>25</a:t>
            </a:r>
            <a:r>
              <a:rPr lang="en-US" sz="1800" b="0" i="0" dirty="0">
                <a:solidFill>
                  <a:srgbClr val="000000"/>
                </a:solidFill>
                <a:effectLst/>
                <a:latin typeface="verdana" panose="020B0604030504040204" pitchFamily="34" charset="0"/>
              </a:rPr>
              <a:t>,</a:t>
            </a:r>
            <a:r>
              <a:rPr lang="en-US" sz="1800" b="0" i="0" dirty="0">
                <a:solidFill>
                  <a:srgbClr val="C00000"/>
                </a:solidFill>
                <a:effectLst/>
                <a:latin typeface="verdana" panose="020B0604030504040204" pitchFamily="34" charset="0"/>
              </a:rPr>
              <a:t>25</a:t>
            </a:r>
            <a:r>
              <a:rPr lang="en-US" sz="1800" b="0" i="0" dirty="0">
                <a:solidFill>
                  <a:srgbClr val="000000"/>
                </a:solidFill>
                <a:effectLst/>
                <a:latin typeface="verdana" panose="020B0604030504040204" pitchFamily="34" charset="0"/>
              </a:rPr>
              <a:t>]  </a:t>
            </a: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r>
              <a:rPr lang="en-US" sz="1800" b="0" i="0" dirty="0">
                <a:solidFill>
                  <a:srgbClr val="002060"/>
                </a:solidFill>
                <a:effectLst/>
                <a:latin typeface="verdana" panose="020B0604030504040204" pitchFamily="34" charset="0"/>
              </a:rPr>
              <a:t>list is defined by storing all elements inside the square bracket ([]) and separated by commas (,).</a:t>
            </a:r>
            <a:br>
              <a:rPr lang="en-US" sz="1800" b="0" i="0" dirty="0">
                <a:solidFill>
                  <a:srgbClr val="00206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3816606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ACAFB-D53F-41BB-BA2A-8D23FB0EFEBB}"/>
              </a:ext>
            </a:extLst>
          </p:cNvPr>
          <p:cNvSpPr>
            <a:spLocks noGrp="1"/>
          </p:cNvSpPr>
          <p:nvPr>
            <p:ph type="title"/>
          </p:nvPr>
        </p:nvSpPr>
        <p:spPr/>
        <p:txBody>
          <a:bodyPr/>
          <a:lstStyle/>
          <a:p>
            <a:r>
              <a:rPr lang="en-US" sz="3600" dirty="0">
                <a:solidFill>
                  <a:schemeClr val="tx1"/>
                </a:solidFill>
              </a:rPr>
              <a:t>Graphical Representation</a:t>
            </a:r>
            <a:r>
              <a:rPr lang="en-US" sz="4400" dirty="0">
                <a:solidFill>
                  <a:schemeClr val="tx1"/>
                </a:solidFill>
              </a:rPr>
              <a:t>:</a:t>
            </a:r>
            <a:endParaRPr lang="en-US" dirty="0"/>
          </a:p>
        </p:txBody>
      </p:sp>
      <p:pic>
        <p:nvPicPr>
          <p:cNvPr id="3" name="Picture 2">
            <a:extLst>
              <a:ext uri="{FF2B5EF4-FFF2-40B4-BE49-F238E27FC236}">
                <a16:creationId xmlns:a16="http://schemas.microsoft.com/office/drawing/2014/main" id="{6C60135B-E850-4554-AEA7-1F438D6017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075" y="1386240"/>
            <a:ext cx="5867400" cy="1276350"/>
          </a:xfrm>
          <a:prstGeom prst="rect">
            <a:avLst/>
          </a:prstGeom>
        </p:spPr>
      </p:pic>
      <p:sp>
        <p:nvSpPr>
          <p:cNvPr id="5" name="TextBox 4">
            <a:extLst>
              <a:ext uri="{FF2B5EF4-FFF2-40B4-BE49-F238E27FC236}">
                <a16:creationId xmlns:a16="http://schemas.microsoft.com/office/drawing/2014/main" id="{9E788588-F8BE-4EC6-9647-7ECAE226F564}"/>
              </a:ext>
            </a:extLst>
          </p:cNvPr>
          <p:cNvSpPr txBox="1"/>
          <p:nvPr/>
        </p:nvSpPr>
        <p:spPr>
          <a:xfrm>
            <a:off x="677332" y="2937457"/>
            <a:ext cx="8596667" cy="3293209"/>
          </a:xfrm>
          <a:prstGeom prst="rect">
            <a:avLst/>
          </a:prstGeom>
          <a:noFill/>
        </p:spPr>
        <p:txBody>
          <a:bodyPr wrap="square">
            <a:spAutoFit/>
          </a:bodyPr>
          <a:lstStyle/>
          <a:p>
            <a:pPr algn="l"/>
            <a:r>
              <a:rPr lang="en-US" sz="2400" dirty="0">
                <a:latin typeface="+mj-lt"/>
                <a:ea typeface="+mj-ea"/>
                <a:cs typeface="+mj-cs"/>
              </a:rPr>
              <a:t>List1:</a:t>
            </a:r>
          </a:p>
          <a:p>
            <a:pPr algn="l"/>
            <a:r>
              <a:rPr lang="en-US" sz="1600" dirty="0">
                <a:solidFill>
                  <a:srgbClr val="002060"/>
                </a:solidFill>
                <a:latin typeface="verdana" panose="020B0604030504040204" pitchFamily="34" charset="0"/>
                <a:ea typeface="+mj-ea"/>
                <a:cs typeface="+mj-cs"/>
              </a:rPr>
              <a:t>It is the list variable that refers to the list object.</a:t>
            </a:r>
          </a:p>
          <a:p>
            <a:pPr algn="l"/>
            <a:r>
              <a:rPr lang="en-US" sz="2400" dirty="0">
                <a:latin typeface="+mj-lt"/>
                <a:ea typeface="+mj-ea"/>
                <a:cs typeface="+mj-cs"/>
              </a:rPr>
              <a:t>Index:</a:t>
            </a:r>
            <a:r>
              <a:rPr lang="en-US" b="0" i="0" dirty="0">
                <a:solidFill>
                  <a:srgbClr val="000000"/>
                </a:solidFill>
                <a:effectLst/>
                <a:latin typeface="verdana" panose="020B0604030504040204" pitchFamily="34" charset="0"/>
              </a:rPr>
              <a:t> </a:t>
            </a:r>
          </a:p>
          <a:p>
            <a:pPr algn="l"/>
            <a:r>
              <a:rPr lang="en-US" sz="1600" dirty="0">
                <a:solidFill>
                  <a:srgbClr val="002060"/>
                </a:solidFill>
                <a:latin typeface="verdana" panose="020B0604030504040204" pitchFamily="34" charset="0"/>
                <a:ea typeface="+mj-ea"/>
                <a:cs typeface="+mj-cs"/>
              </a:rPr>
              <a:t>Each element has its index number that tells the element position in the list. The index number is used to access the particular element from the list, such as list name[index]. The list indexing starts from 0 to length-1 where length denotes the numbers of the element present in the list. </a:t>
            </a:r>
          </a:p>
          <a:p>
            <a:pPr algn="l"/>
            <a:r>
              <a:rPr lang="en-US" sz="2400" dirty="0">
                <a:latin typeface="+mj-lt"/>
                <a:ea typeface="+mj-ea"/>
                <a:cs typeface="+mj-cs"/>
              </a:rPr>
              <a:t>For example: </a:t>
            </a:r>
          </a:p>
          <a:p>
            <a:pPr algn="l"/>
            <a:r>
              <a:rPr lang="en-US" sz="1600" dirty="0">
                <a:solidFill>
                  <a:srgbClr val="002060"/>
                </a:solidFill>
                <a:latin typeface="verdana" panose="020B0604030504040204" pitchFamily="34" charset="0"/>
                <a:ea typeface="+mj-ea"/>
                <a:cs typeface="+mj-cs"/>
              </a:rPr>
              <a:t>The length of the above list is 5.</a:t>
            </a:r>
          </a:p>
          <a:p>
            <a:pPr algn="l"/>
            <a:r>
              <a:rPr lang="en-US" sz="2400" dirty="0">
                <a:latin typeface="+mj-lt"/>
                <a:ea typeface="+mj-ea"/>
                <a:cs typeface="+mj-cs"/>
              </a:rPr>
              <a:t>Elements:</a:t>
            </a:r>
            <a:endParaRPr lang="en-US" b="0" i="0" dirty="0">
              <a:solidFill>
                <a:srgbClr val="000000"/>
              </a:solidFill>
              <a:effectLst/>
              <a:latin typeface="verdana" panose="020B0604030504040204" pitchFamily="34" charset="0"/>
            </a:endParaRPr>
          </a:p>
          <a:p>
            <a:pPr algn="l"/>
            <a:r>
              <a:rPr lang="en-US" sz="1600" dirty="0">
                <a:solidFill>
                  <a:srgbClr val="002060"/>
                </a:solidFill>
                <a:latin typeface="verdana" panose="020B0604030504040204" pitchFamily="34" charset="0"/>
                <a:ea typeface="+mj-ea"/>
                <a:cs typeface="+mj-cs"/>
              </a:rPr>
              <a:t>The List elements refers to the actual value stored in the given list.</a:t>
            </a:r>
          </a:p>
        </p:txBody>
      </p:sp>
      <p:pic>
        <p:nvPicPr>
          <p:cNvPr id="6" name="Picture 5">
            <a:extLst>
              <a:ext uri="{FF2B5EF4-FFF2-40B4-BE49-F238E27FC236}">
                <a16:creationId xmlns:a16="http://schemas.microsoft.com/office/drawing/2014/main" id="{C37FF246-082B-4AE4-9097-4C64F6D11736}"/>
              </a:ext>
            </a:extLst>
          </p:cNvPr>
          <p:cNvPicPr>
            <a:picLocks noChangeAspect="1"/>
          </p:cNvPicPr>
          <p:nvPr/>
        </p:nvPicPr>
        <p:blipFill rotWithShape="1">
          <a:blip r:embed="rId3">
            <a:extLst>
              <a:ext uri="{28A0092B-C50C-407E-A947-70E740481C1C}">
                <a14:useLocalDpi xmlns:a14="http://schemas.microsoft.com/office/drawing/2010/main" val="0"/>
              </a:ext>
            </a:extLst>
          </a:blip>
          <a:srcRect l="23072" t="34421" r="23004" b="36091"/>
          <a:stretch/>
        </p:blipFill>
        <p:spPr>
          <a:xfrm>
            <a:off x="7337448" y="6165313"/>
            <a:ext cx="1699062" cy="566548"/>
          </a:xfrm>
          <a:prstGeom prst="rect">
            <a:avLst/>
          </a:prstGeom>
        </p:spPr>
      </p:pic>
    </p:spTree>
    <p:extLst>
      <p:ext uri="{BB962C8B-B14F-4D97-AF65-F5344CB8AC3E}">
        <p14:creationId xmlns:p14="http://schemas.microsoft.com/office/powerpoint/2010/main" val="453495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CE654-33CB-4FF3-A3B1-289F13B64600}"/>
              </a:ext>
            </a:extLst>
          </p:cNvPr>
          <p:cNvSpPr>
            <a:spLocks noGrp="1"/>
          </p:cNvSpPr>
          <p:nvPr>
            <p:ph type="title"/>
          </p:nvPr>
        </p:nvSpPr>
        <p:spPr/>
        <p:txBody>
          <a:bodyPr/>
          <a:lstStyle/>
          <a:p>
            <a:r>
              <a:rPr lang="en-US" sz="3600" b="0" dirty="0">
                <a:solidFill>
                  <a:schemeClr val="tx1"/>
                </a:solidFill>
                <a:latin typeface="Arial" panose="020B0604020202020204" pitchFamily="34" charset="0"/>
                <a:cs typeface="Arial" panose="020B0604020202020204" pitchFamily="34" charset="0"/>
              </a:rPr>
              <a:t>RULES FOR NAMING A VARIABLE:</a:t>
            </a:r>
            <a:br>
              <a:rPr lang="en-US" sz="2800" i="0" dirty="0">
                <a:solidFill>
                  <a:schemeClr val="tx1"/>
                </a:solidFill>
                <a:effectLst/>
                <a:latin typeface="Arial" panose="020B0604020202020204" pitchFamily="34" charset="0"/>
                <a:cs typeface="Arial" panose="020B0604020202020204" pitchFamily="34" charset="0"/>
              </a:rPr>
            </a:br>
            <a:endParaRPr lang="en-US" dirty="0"/>
          </a:p>
        </p:txBody>
      </p:sp>
      <p:sp>
        <p:nvSpPr>
          <p:cNvPr id="4" name="TextBox 3">
            <a:extLst>
              <a:ext uri="{FF2B5EF4-FFF2-40B4-BE49-F238E27FC236}">
                <a16:creationId xmlns:a16="http://schemas.microsoft.com/office/drawing/2014/main" id="{300CEEA4-CBEA-4DFF-A86D-1A3693268A0B}"/>
              </a:ext>
            </a:extLst>
          </p:cNvPr>
          <p:cNvSpPr txBox="1"/>
          <p:nvPr/>
        </p:nvSpPr>
        <p:spPr>
          <a:xfrm>
            <a:off x="488197" y="1456841"/>
            <a:ext cx="8659677" cy="5512215"/>
          </a:xfrm>
          <a:prstGeom prst="rect">
            <a:avLst/>
          </a:prstGeom>
          <a:noFill/>
        </p:spPr>
        <p:txBody>
          <a:bodyPr wrap="square">
            <a:spAutoFit/>
          </a:bodyPr>
          <a:lstStyle/>
          <a:p>
            <a:pPr>
              <a:lnSpc>
                <a:spcPct val="250000"/>
              </a:lnSpc>
            </a:pPr>
            <a:r>
              <a:rPr lang="en-US" sz="1800" i="0" dirty="0">
                <a:solidFill>
                  <a:srgbClr val="002060"/>
                </a:solidFill>
                <a:effectLst/>
                <a:latin typeface="Arial" panose="020B0604020202020204" pitchFamily="34" charset="0"/>
                <a:cs typeface="Arial" panose="020B0604020202020204" pitchFamily="34" charset="0"/>
              </a:rPr>
              <a:t>1) Variable name can consist of letter and alphabets.</a:t>
            </a:r>
            <a:br>
              <a:rPr lang="en-US" sz="1800" i="0" dirty="0">
                <a:solidFill>
                  <a:srgbClr val="002060"/>
                </a:solidFill>
                <a:effectLst/>
                <a:latin typeface="Arial" panose="020B0604020202020204" pitchFamily="34" charset="0"/>
                <a:cs typeface="Arial" panose="020B0604020202020204" pitchFamily="34" charset="0"/>
              </a:rPr>
            </a:br>
            <a:r>
              <a:rPr lang="en-US" sz="1800" i="0" dirty="0">
                <a:solidFill>
                  <a:srgbClr val="002060"/>
                </a:solidFill>
                <a:effectLst/>
                <a:latin typeface="Arial" panose="020B0604020202020204" pitchFamily="34" charset="0"/>
                <a:cs typeface="Arial" panose="020B0604020202020204" pitchFamily="34" charset="0"/>
              </a:rPr>
              <a:t>2) Keywords are not allowed to use as a variable name.</a:t>
            </a:r>
            <a:br>
              <a:rPr lang="en-US" sz="1800" i="0" dirty="0">
                <a:solidFill>
                  <a:srgbClr val="002060"/>
                </a:solidFill>
                <a:effectLst/>
                <a:latin typeface="Arial" panose="020B0604020202020204" pitchFamily="34" charset="0"/>
                <a:cs typeface="Arial" panose="020B0604020202020204" pitchFamily="34" charset="0"/>
              </a:rPr>
            </a:br>
            <a:r>
              <a:rPr lang="en-US" sz="1800" i="0" dirty="0">
                <a:solidFill>
                  <a:srgbClr val="002060"/>
                </a:solidFill>
                <a:effectLst/>
                <a:latin typeface="Arial" panose="020B0604020202020204" pitchFamily="34" charset="0"/>
                <a:cs typeface="Arial" panose="020B0604020202020204" pitchFamily="34" charset="0"/>
              </a:rPr>
              <a:t>3) Blank spaces are not allowed in variable name.</a:t>
            </a:r>
            <a:br>
              <a:rPr lang="en-US" sz="1800" i="0" dirty="0">
                <a:solidFill>
                  <a:srgbClr val="002060"/>
                </a:solidFill>
                <a:effectLst/>
                <a:latin typeface="Arial" panose="020B0604020202020204" pitchFamily="34" charset="0"/>
                <a:cs typeface="Arial" panose="020B0604020202020204" pitchFamily="34" charset="0"/>
              </a:rPr>
            </a:br>
            <a:r>
              <a:rPr lang="en-US" sz="1800" i="0" dirty="0">
                <a:solidFill>
                  <a:srgbClr val="002060"/>
                </a:solidFill>
                <a:effectLst/>
                <a:latin typeface="Arial" panose="020B0604020202020204" pitchFamily="34" charset="0"/>
                <a:cs typeface="Arial" panose="020B0604020202020204" pitchFamily="34" charset="0"/>
              </a:rPr>
              <a:t>4) First character of variable should always be alphabet and cannot be digit.</a:t>
            </a:r>
            <a:br>
              <a:rPr lang="en-US" sz="1800" i="0" dirty="0">
                <a:solidFill>
                  <a:srgbClr val="002060"/>
                </a:solidFill>
                <a:effectLst/>
                <a:latin typeface="Arial" panose="020B0604020202020204" pitchFamily="34" charset="0"/>
                <a:cs typeface="Arial" panose="020B0604020202020204" pitchFamily="34" charset="0"/>
              </a:rPr>
            </a:br>
            <a:r>
              <a:rPr lang="en-US" sz="1800" i="0" dirty="0">
                <a:solidFill>
                  <a:srgbClr val="002060"/>
                </a:solidFill>
                <a:effectLst/>
                <a:latin typeface="Arial" panose="020B0604020202020204" pitchFamily="34" charset="0"/>
                <a:cs typeface="Arial" panose="020B0604020202020204" pitchFamily="34" charset="0"/>
              </a:rPr>
              <a:t>5) Variable name are case sensitive i.e. UPPER and lower case are .) significant.</a:t>
            </a:r>
            <a:br>
              <a:rPr lang="en-US" sz="1800" i="0" dirty="0">
                <a:solidFill>
                  <a:srgbClr val="002060"/>
                </a:solidFill>
                <a:effectLst/>
                <a:latin typeface="Arial" panose="020B0604020202020204" pitchFamily="34" charset="0"/>
                <a:cs typeface="Arial" panose="020B0604020202020204" pitchFamily="34" charset="0"/>
              </a:rPr>
            </a:br>
            <a:r>
              <a:rPr lang="en-US" sz="1800" i="0" dirty="0">
                <a:solidFill>
                  <a:srgbClr val="002060"/>
                </a:solidFill>
                <a:effectLst/>
                <a:latin typeface="Arial" panose="020B0604020202020204" pitchFamily="34" charset="0"/>
                <a:cs typeface="Arial" panose="020B0604020202020204" pitchFamily="34" charset="0"/>
              </a:rPr>
              <a:t>6) Special characters like #, $ are not allowed except the underscore (_) and the dollar ($) sign.</a:t>
            </a:r>
            <a:br>
              <a:rPr lang="en-US" sz="1800" i="0" dirty="0">
                <a:solidFill>
                  <a:srgbClr val="002060"/>
                </a:solidFill>
                <a:effectLst/>
                <a:latin typeface="Arial" panose="020B0604020202020204" pitchFamily="34" charset="0"/>
                <a:cs typeface="Arial" panose="020B0604020202020204" pitchFamily="34" charset="0"/>
              </a:rPr>
            </a:br>
            <a:endParaRPr lang="en-US" dirty="0">
              <a:solidFill>
                <a:srgbClr val="002060"/>
              </a:solidFill>
            </a:endParaRPr>
          </a:p>
        </p:txBody>
      </p:sp>
      <p:pic>
        <p:nvPicPr>
          <p:cNvPr id="6" name="Picture 5">
            <a:extLst>
              <a:ext uri="{FF2B5EF4-FFF2-40B4-BE49-F238E27FC236}">
                <a16:creationId xmlns:a16="http://schemas.microsoft.com/office/drawing/2014/main" id="{A067010A-AD46-41E4-8A47-8EC48A800FD3}"/>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204229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9AD1-242E-4ABD-BC96-C93D155B74FB}"/>
              </a:ext>
            </a:extLst>
          </p:cNvPr>
          <p:cNvSpPr>
            <a:spLocks noGrp="1"/>
          </p:cNvSpPr>
          <p:nvPr>
            <p:ph type="title"/>
          </p:nvPr>
        </p:nvSpPr>
        <p:spPr/>
        <p:txBody>
          <a:bodyPr/>
          <a:lstStyle/>
          <a:p>
            <a:pPr algn="ctr"/>
            <a:r>
              <a:rPr lang="en-US" dirty="0">
                <a:solidFill>
                  <a:schemeClr val="tx1"/>
                </a:solidFill>
              </a:rPr>
              <a:t>INTRODUCTION TO DATA TYPES:</a:t>
            </a:r>
            <a:br>
              <a:rPr lang="en-US" dirty="0">
                <a:solidFill>
                  <a:schemeClr val="tx1"/>
                </a:solidFill>
              </a:rPr>
            </a:br>
            <a:endParaRPr lang="en-US" dirty="0">
              <a:solidFill>
                <a:schemeClr val="tx1"/>
              </a:solidFill>
            </a:endParaRPr>
          </a:p>
        </p:txBody>
      </p:sp>
      <p:pic>
        <p:nvPicPr>
          <p:cNvPr id="4" name="Picture 3">
            <a:extLst>
              <a:ext uri="{FF2B5EF4-FFF2-40B4-BE49-F238E27FC236}">
                <a16:creationId xmlns:a16="http://schemas.microsoft.com/office/drawing/2014/main" id="{947BD2D6-CAC7-4ED3-8678-5BE9EE6D430D}"/>
              </a:ext>
            </a:extLst>
          </p:cNvPr>
          <p:cNvPicPr>
            <a:picLocks noChangeAspect="1"/>
          </p:cNvPicPr>
          <p:nvPr/>
        </p:nvPicPr>
        <p:blipFill>
          <a:blip r:embed="rId2"/>
          <a:stretch>
            <a:fillRect/>
          </a:stretch>
        </p:blipFill>
        <p:spPr>
          <a:xfrm>
            <a:off x="1630224" y="1666458"/>
            <a:ext cx="7752314" cy="4493076"/>
          </a:xfrm>
          <a:prstGeom prst="rect">
            <a:avLst/>
          </a:prstGeom>
        </p:spPr>
      </p:pic>
      <p:pic>
        <p:nvPicPr>
          <p:cNvPr id="5" name="Picture 4">
            <a:extLst>
              <a:ext uri="{FF2B5EF4-FFF2-40B4-BE49-F238E27FC236}">
                <a16:creationId xmlns:a16="http://schemas.microsoft.com/office/drawing/2014/main" id="{546A0782-7BBE-4828-B2E2-4FFDA4CC6236}"/>
              </a:ext>
            </a:extLst>
          </p:cNvPr>
          <p:cNvPicPr>
            <a:picLocks noChangeAspect="1"/>
          </p:cNvPicPr>
          <p:nvPr/>
        </p:nvPicPr>
        <p:blipFill rotWithShape="1">
          <a:blip r:embed="rId3">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2721399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03547-AAFB-4556-9093-924265CAA284}"/>
              </a:ext>
            </a:extLst>
          </p:cNvPr>
          <p:cNvSpPr>
            <a:spLocks noGrp="1"/>
          </p:cNvSpPr>
          <p:nvPr>
            <p:ph type="title"/>
          </p:nvPr>
        </p:nvSpPr>
        <p:spPr>
          <a:xfrm>
            <a:off x="677334" y="609599"/>
            <a:ext cx="8596668" cy="5539409"/>
          </a:xfrm>
        </p:spPr>
        <p:txBody>
          <a:bodyPr>
            <a:normAutofit fontScale="90000"/>
          </a:bodyPr>
          <a:lstStyle/>
          <a:p>
            <a:pPr>
              <a:lnSpc>
                <a:spcPct val="250000"/>
              </a:lnSpc>
            </a:pPr>
            <a:r>
              <a:rPr lang="en-US" sz="4000" dirty="0">
                <a:solidFill>
                  <a:schemeClr val="tx1"/>
                </a:solidFill>
                <a:latin typeface="Arial" panose="020B0604020202020204" pitchFamily="34" charset="0"/>
                <a:cs typeface="Arial" panose="020B0604020202020204" pitchFamily="34" charset="0"/>
              </a:rPr>
              <a:t>NUMBERS</a:t>
            </a:r>
            <a:r>
              <a:rPr lang="en-US" sz="3100" dirty="0">
                <a:solidFill>
                  <a:schemeClr val="tx1"/>
                </a:solidFill>
                <a:latin typeface="Arial" panose="020B0604020202020204" pitchFamily="34" charset="0"/>
                <a:cs typeface="Arial" panose="020B0604020202020204" pitchFamily="34" charset="0"/>
              </a:rPr>
              <a:t> (INT, DOUBLE, NUM):</a:t>
            </a:r>
            <a:br>
              <a:rPr lang="en-US" sz="2800" dirty="0">
                <a:solidFill>
                  <a:schemeClr val="tx1"/>
                </a:solidFill>
                <a:latin typeface="Arial" panose="020B0604020202020204" pitchFamily="34" charset="0"/>
                <a:cs typeface="Arial" panose="020B0604020202020204" pitchFamily="34" charset="0"/>
              </a:rPr>
            </a:br>
            <a:r>
              <a:rPr lang="en-US" sz="2800" dirty="0">
                <a:solidFill>
                  <a:srgbClr val="002060"/>
                </a:solidFill>
                <a:latin typeface="Arial" panose="020B0604020202020204" pitchFamily="34" charset="0"/>
                <a:cs typeface="Arial" panose="020B0604020202020204" pitchFamily="34" charset="0"/>
              </a:rPr>
              <a:t>int age = 18;</a:t>
            </a:r>
            <a:br>
              <a:rPr lang="en-US" sz="2800" dirty="0">
                <a:solidFill>
                  <a:srgbClr val="002060"/>
                </a:solidFill>
                <a:latin typeface="Arial" panose="020B0604020202020204" pitchFamily="34" charset="0"/>
                <a:cs typeface="Arial" panose="020B0604020202020204" pitchFamily="34" charset="0"/>
              </a:rPr>
            </a:br>
            <a:r>
              <a:rPr lang="en-US" sz="2800" dirty="0">
                <a:solidFill>
                  <a:srgbClr val="002060"/>
                </a:solidFill>
                <a:latin typeface="Arial" panose="020B0604020202020204" pitchFamily="34" charset="0"/>
                <a:cs typeface="Arial" panose="020B0604020202020204" pitchFamily="34" charset="0"/>
              </a:rPr>
              <a:t>double temperature = 16.5;</a:t>
            </a:r>
            <a:br>
              <a:rPr lang="en-US" sz="2800" dirty="0">
                <a:solidFill>
                  <a:srgbClr val="002060"/>
                </a:solidFill>
                <a:latin typeface="Arial" panose="020B0604020202020204" pitchFamily="34" charset="0"/>
                <a:cs typeface="Arial" panose="020B0604020202020204" pitchFamily="34" charset="0"/>
              </a:rPr>
            </a:br>
            <a:r>
              <a:rPr lang="en-US" sz="2800" dirty="0">
                <a:solidFill>
                  <a:srgbClr val="002060"/>
                </a:solidFill>
                <a:latin typeface="Arial" panose="020B0604020202020204" pitchFamily="34" charset="0"/>
                <a:cs typeface="Arial" panose="020B0604020202020204" pitchFamily="34" charset="0"/>
              </a:rPr>
              <a:t>num age = 19;</a:t>
            </a:r>
            <a:br>
              <a:rPr lang="en-US" sz="2800" dirty="0">
                <a:solidFill>
                  <a:srgbClr val="002060"/>
                </a:solidFill>
                <a:latin typeface="Arial" panose="020B0604020202020204" pitchFamily="34" charset="0"/>
                <a:cs typeface="Arial" panose="020B0604020202020204" pitchFamily="34" charset="0"/>
              </a:rPr>
            </a:br>
            <a:r>
              <a:rPr lang="en-US" sz="2800" dirty="0">
                <a:solidFill>
                  <a:srgbClr val="002060"/>
                </a:solidFill>
                <a:latin typeface="Arial" panose="020B0604020202020204" pitchFamily="34" charset="0"/>
                <a:cs typeface="Arial" panose="020B0604020202020204" pitchFamily="34" charset="0"/>
              </a:rPr>
              <a:t>num temperature = 18.5;</a:t>
            </a:r>
            <a:br>
              <a:rPr lang="en-US" sz="2800" dirty="0">
                <a:solidFill>
                  <a:srgbClr val="002060"/>
                </a:solidFill>
                <a:latin typeface="Arial" panose="020B0604020202020204" pitchFamily="34" charset="0"/>
                <a:cs typeface="Arial" panose="020B0604020202020204" pitchFamily="34" charset="0"/>
              </a:rPr>
            </a:br>
            <a:endParaRPr lang="en-US" sz="2800" dirty="0">
              <a:solidFill>
                <a:srgbClr val="002060"/>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DEEBF68E-19C2-42DC-909A-0DABC4714426}"/>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153624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03547-AAFB-4556-9093-924265CAA284}"/>
              </a:ext>
            </a:extLst>
          </p:cNvPr>
          <p:cNvSpPr>
            <a:spLocks noGrp="1"/>
          </p:cNvSpPr>
          <p:nvPr>
            <p:ph type="title"/>
          </p:nvPr>
        </p:nvSpPr>
        <p:spPr>
          <a:xfrm>
            <a:off x="677334" y="609599"/>
            <a:ext cx="8596668" cy="5539409"/>
          </a:xfrm>
        </p:spPr>
        <p:txBody>
          <a:bodyPr>
            <a:normAutofit/>
          </a:bodyPr>
          <a:lstStyle/>
          <a:p>
            <a:r>
              <a:rPr lang="en-US" dirty="0">
                <a:solidFill>
                  <a:schemeClr val="tx1"/>
                </a:solidFill>
                <a:latin typeface="Arial" panose="020B0604020202020204" pitchFamily="34" charset="0"/>
                <a:cs typeface="Arial" panose="020B0604020202020204" pitchFamily="34" charset="0"/>
              </a:rPr>
              <a:t>Strings</a:t>
            </a:r>
            <a:r>
              <a:rPr lang="en-US" sz="3100" dirty="0">
                <a:solidFill>
                  <a:schemeClr val="tx1"/>
                </a:solidFill>
                <a:latin typeface="Arial" panose="020B0604020202020204" pitchFamily="34" charset="0"/>
                <a:cs typeface="Arial" panose="020B0604020202020204" pitchFamily="34" charset="0"/>
              </a:rPr>
              <a:t> (Represents a sequence of character):</a:t>
            </a:r>
            <a:br>
              <a:rPr lang="en-US" sz="2800" dirty="0">
                <a:solidFill>
                  <a:schemeClr val="tx1"/>
                </a:solidFill>
                <a:latin typeface="Arial" panose="020B0604020202020204" pitchFamily="34" charset="0"/>
                <a:cs typeface="Arial" panose="020B0604020202020204" pitchFamily="34" charset="0"/>
              </a:rPr>
            </a:br>
            <a:br>
              <a:rPr lang="en-US" sz="2800" dirty="0">
                <a:solidFill>
                  <a:schemeClr val="tx1"/>
                </a:solidFill>
                <a:latin typeface="Arial" panose="020B0604020202020204" pitchFamily="34" charset="0"/>
                <a:cs typeface="Arial" panose="020B0604020202020204" pitchFamily="34" charset="0"/>
              </a:rPr>
            </a:br>
            <a:br>
              <a:rPr lang="en-US" sz="2800" dirty="0">
                <a:solidFill>
                  <a:schemeClr val="tx1"/>
                </a:solidFill>
                <a:latin typeface="Arial" panose="020B0604020202020204" pitchFamily="34" charset="0"/>
                <a:cs typeface="Arial" panose="020B0604020202020204" pitchFamily="34" charset="0"/>
              </a:rPr>
            </a:br>
            <a:r>
              <a:rPr lang="en-US" sz="2400" dirty="0">
                <a:solidFill>
                  <a:srgbClr val="002060"/>
                </a:solidFill>
                <a:latin typeface="Arial" panose="020B0604020202020204" pitchFamily="34" charset="0"/>
                <a:cs typeface="Arial" panose="020B0604020202020204" pitchFamily="34" charset="0"/>
              </a:rPr>
              <a:t>String name = “ALI”;</a:t>
            </a:r>
            <a:br>
              <a:rPr lang="en-US" sz="2400" dirty="0">
                <a:solidFill>
                  <a:srgbClr val="002060"/>
                </a:solidFill>
                <a:latin typeface="Arial" panose="020B0604020202020204" pitchFamily="34" charset="0"/>
                <a:cs typeface="Arial" panose="020B0604020202020204" pitchFamily="34" charset="0"/>
              </a:rPr>
            </a:br>
            <a:br>
              <a:rPr lang="en-US" sz="2400" dirty="0">
                <a:solidFill>
                  <a:srgbClr val="002060"/>
                </a:solidFill>
                <a:latin typeface="Arial" panose="020B0604020202020204" pitchFamily="34" charset="0"/>
                <a:cs typeface="Arial" panose="020B0604020202020204" pitchFamily="34" charset="0"/>
              </a:rPr>
            </a:br>
            <a:r>
              <a:rPr lang="en-US" sz="2400" dirty="0">
                <a:solidFill>
                  <a:srgbClr val="002060"/>
                </a:solidFill>
                <a:latin typeface="Arial" panose="020B0604020202020204" pitchFamily="34" charset="0"/>
                <a:cs typeface="Arial" panose="020B0604020202020204" pitchFamily="34" charset="0"/>
              </a:rPr>
              <a:t>String name = “Street No 123 </a:t>
            </a:r>
            <a:r>
              <a:rPr lang="en-US" sz="2400" dirty="0" err="1">
                <a:solidFill>
                  <a:srgbClr val="002060"/>
                </a:solidFill>
                <a:latin typeface="Arial" panose="020B0604020202020204" pitchFamily="34" charset="0"/>
                <a:cs typeface="Arial" panose="020B0604020202020204" pitchFamily="34" charset="0"/>
              </a:rPr>
              <a:t>abc</a:t>
            </a:r>
            <a:r>
              <a:rPr lang="en-US" sz="2400" dirty="0">
                <a:solidFill>
                  <a:srgbClr val="002060"/>
                </a:solidFill>
                <a:latin typeface="Arial" panose="020B0604020202020204" pitchFamily="34" charset="0"/>
                <a:cs typeface="Arial" panose="020B0604020202020204" pitchFamily="34" charset="0"/>
              </a:rPr>
              <a:t> </a:t>
            </a:r>
            <a:r>
              <a:rPr lang="en-US" sz="2400" dirty="0" err="1">
                <a:solidFill>
                  <a:srgbClr val="002060"/>
                </a:solidFill>
                <a:latin typeface="Arial" panose="020B0604020202020204" pitchFamily="34" charset="0"/>
                <a:cs typeface="Arial" panose="020B0604020202020204" pitchFamily="34" charset="0"/>
              </a:rPr>
              <a:t>karachi</a:t>
            </a:r>
            <a:r>
              <a:rPr lang="en-US" sz="2400" dirty="0">
                <a:solidFill>
                  <a:srgbClr val="002060"/>
                </a:solidFill>
                <a:latin typeface="Arial" panose="020B0604020202020204" pitchFamily="34" charset="0"/>
                <a:cs typeface="Arial" panose="020B0604020202020204" pitchFamily="34" charset="0"/>
              </a:rPr>
              <a:t> ”;</a:t>
            </a:r>
            <a:br>
              <a:rPr lang="en-US" sz="2400" dirty="0">
                <a:solidFill>
                  <a:srgbClr val="002060"/>
                </a:solidFill>
                <a:latin typeface="Arial" panose="020B0604020202020204" pitchFamily="34" charset="0"/>
                <a:cs typeface="Arial" panose="020B0604020202020204" pitchFamily="34" charset="0"/>
              </a:rPr>
            </a:br>
            <a:br>
              <a:rPr lang="en-US" sz="2400" dirty="0">
                <a:solidFill>
                  <a:srgbClr val="002060"/>
                </a:solidFill>
                <a:latin typeface="Arial" panose="020B0604020202020204" pitchFamily="34" charset="0"/>
                <a:cs typeface="Arial" panose="020B0604020202020204" pitchFamily="34" charset="0"/>
              </a:rPr>
            </a:br>
            <a:r>
              <a:rPr lang="en-US" sz="2400" dirty="0">
                <a:solidFill>
                  <a:srgbClr val="002060"/>
                </a:solidFill>
                <a:latin typeface="Arial" panose="020B0604020202020204" pitchFamily="34" charset="0"/>
                <a:cs typeface="Arial" panose="020B0604020202020204" pitchFamily="34" charset="0"/>
              </a:rPr>
              <a:t>String date = “28-March-2021”;</a:t>
            </a:r>
            <a:br>
              <a:rPr lang="en-US" sz="2400" dirty="0">
                <a:solidFill>
                  <a:srgbClr val="002060"/>
                </a:solidFill>
                <a:latin typeface="Arial" panose="020B0604020202020204" pitchFamily="34" charset="0"/>
                <a:cs typeface="Arial" panose="020B0604020202020204" pitchFamily="34" charset="0"/>
              </a:rPr>
            </a:br>
            <a:br>
              <a:rPr lang="en-US" sz="2400" dirty="0">
                <a:solidFill>
                  <a:srgbClr val="002060"/>
                </a:solidFill>
                <a:latin typeface="Arial" panose="020B0604020202020204" pitchFamily="34" charset="0"/>
                <a:cs typeface="Arial" panose="020B0604020202020204" pitchFamily="34" charset="0"/>
              </a:rPr>
            </a:br>
            <a:r>
              <a:rPr lang="en-US" sz="2400" dirty="0">
                <a:solidFill>
                  <a:srgbClr val="002060"/>
                </a:solidFill>
                <a:latin typeface="Arial" panose="020B0604020202020204" pitchFamily="34" charset="0"/>
                <a:cs typeface="Arial" panose="020B0604020202020204" pitchFamily="34" charset="0"/>
              </a:rPr>
              <a:t>String email = “bilalrehman080808@gmail.com”</a:t>
            </a:r>
            <a:br>
              <a:rPr lang="en-US" sz="2400" dirty="0">
                <a:solidFill>
                  <a:srgbClr val="002060"/>
                </a:solidFill>
                <a:latin typeface="Arial" panose="020B0604020202020204" pitchFamily="34" charset="0"/>
                <a:cs typeface="Arial" panose="020B0604020202020204" pitchFamily="34" charset="0"/>
              </a:rPr>
            </a:br>
            <a:endParaRPr lang="en-US" sz="2400" dirty="0">
              <a:solidFill>
                <a:srgbClr val="002060"/>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0E02917B-7F1A-49AA-9C66-47CB40998150}"/>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3849497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03547-AAFB-4556-9093-924265CAA284}"/>
              </a:ext>
            </a:extLst>
          </p:cNvPr>
          <p:cNvSpPr>
            <a:spLocks noGrp="1"/>
          </p:cNvSpPr>
          <p:nvPr>
            <p:ph type="title"/>
          </p:nvPr>
        </p:nvSpPr>
        <p:spPr>
          <a:xfrm>
            <a:off x="677334" y="609599"/>
            <a:ext cx="8596668" cy="5539409"/>
          </a:xfrm>
        </p:spPr>
        <p:txBody>
          <a:bodyPr>
            <a:normAutofit fontScale="90000"/>
          </a:bodyPr>
          <a:lstStyle/>
          <a:p>
            <a:pPr>
              <a:lnSpc>
                <a:spcPct val="150000"/>
              </a:lnSpc>
            </a:pPr>
            <a:r>
              <a:rPr lang="en-US" dirty="0">
                <a:solidFill>
                  <a:schemeClr val="tx1"/>
                </a:solidFill>
                <a:latin typeface="Arial" panose="020B0604020202020204" pitchFamily="34" charset="0"/>
                <a:cs typeface="Arial" panose="020B0604020202020204" pitchFamily="34" charset="0"/>
              </a:rPr>
              <a:t>Booleans (true, false)</a:t>
            </a:r>
            <a:br>
              <a:rPr lang="en-US" dirty="0">
                <a:solidFill>
                  <a:schemeClr val="tx1"/>
                </a:solidFill>
                <a:latin typeface="Arial" panose="020B0604020202020204" pitchFamily="34" charset="0"/>
                <a:cs typeface="Arial" panose="020B0604020202020204" pitchFamily="34" charset="0"/>
              </a:rPr>
            </a:br>
            <a:r>
              <a:rPr lang="en-US" sz="2800" dirty="0">
                <a:solidFill>
                  <a:srgbClr val="002060"/>
                </a:solidFill>
                <a:latin typeface="Arial" panose="020B0604020202020204" pitchFamily="34" charset="0"/>
                <a:cs typeface="Arial" panose="020B0604020202020204" pitchFamily="34" charset="0"/>
              </a:rPr>
              <a:t>bool status = true;</a:t>
            </a:r>
            <a:br>
              <a:rPr lang="en-US" sz="2800" dirty="0">
                <a:solidFill>
                  <a:srgbClr val="002060"/>
                </a:solidFill>
                <a:latin typeface="Arial" panose="020B0604020202020204" pitchFamily="34" charset="0"/>
                <a:cs typeface="Arial" panose="020B0604020202020204" pitchFamily="34" charset="0"/>
              </a:rPr>
            </a:br>
            <a:r>
              <a:rPr lang="en-US" sz="2800" dirty="0">
                <a:solidFill>
                  <a:srgbClr val="002060"/>
                </a:solidFill>
                <a:latin typeface="Arial" panose="020B0604020202020204" pitchFamily="34" charset="0"/>
                <a:cs typeface="Arial" panose="020B0604020202020204" pitchFamily="34" charset="0"/>
              </a:rPr>
              <a:t>		OR</a:t>
            </a:r>
            <a:br>
              <a:rPr lang="en-US" sz="2800" dirty="0">
                <a:solidFill>
                  <a:srgbClr val="002060"/>
                </a:solidFill>
                <a:latin typeface="Arial" panose="020B0604020202020204" pitchFamily="34" charset="0"/>
                <a:cs typeface="Arial" panose="020B0604020202020204" pitchFamily="34" charset="0"/>
              </a:rPr>
            </a:br>
            <a:r>
              <a:rPr lang="en-US" sz="2800" dirty="0">
                <a:solidFill>
                  <a:srgbClr val="002060"/>
                </a:solidFill>
                <a:latin typeface="Arial" panose="020B0604020202020204" pitchFamily="34" charset="0"/>
                <a:cs typeface="Arial" panose="020B0604020202020204" pitchFamily="34" charset="0"/>
              </a:rPr>
              <a:t>bool status = false;</a:t>
            </a:r>
            <a:br>
              <a:rPr lang="en-US" sz="2800" dirty="0">
                <a:solidFill>
                  <a:srgbClr val="002060"/>
                </a:solidFill>
                <a:latin typeface="Arial" panose="020B0604020202020204" pitchFamily="34" charset="0"/>
                <a:cs typeface="Arial" panose="020B0604020202020204" pitchFamily="34" charset="0"/>
              </a:rPr>
            </a:br>
            <a:r>
              <a:rPr lang="en-US" sz="2800" dirty="0">
                <a:solidFill>
                  <a:srgbClr val="002060"/>
                </a:solidFill>
                <a:latin typeface="Arial" panose="020B0604020202020204" pitchFamily="34" charset="0"/>
                <a:cs typeface="Arial" panose="020B0604020202020204" pitchFamily="34" charset="0"/>
              </a:rPr>
              <a:t>bool calculation;</a:t>
            </a:r>
            <a:br>
              <a:rPr lang="en-US" sz="2800" dirty="0">
                <a:solidFill>
                  <a:srgbClr val="002060"/>
                </a:solidFill>
                <a:latin typeface="Arial" panose="020B0604020202020204" pitchFamily="34" charset="0"/>
                <a:cs typeface="Arial" panose="020B0604020202020204" pitchFamily="34" charset="0"/>
              </a:rPr>
            </a:br>
            <a:r>
              <a:rPr lang="en-US" sz="2800" dirty="0">
                <a:solidFill>
                  <a:srgbClr val="002060"/>
                </a:solidFill>
                <a:latin typeface="Arial" panose="020B0604020202020204" pitchFamily="34" charset="0"/>
                <a:cs typeface="Arial" panose="020B0604020202020204" pitchFamily="34" charset="0"/>
              </a:rPr>
              <a:t>calculation = 12&gt;5;</a:t>
            </a:r>
            <a:br>
              <a:rPr lang="en-US" sz="2800" dirty="0">
                <a:solidFill>
                  <a:srgbClr val="002060"/>
                </a:solidFill>
                <a:latin typeface="Arial" panose="020B0604020202020204" pitchFamily="34" charset="0"/>
                <a:cs typeface="Arial" panose="020B0604020202020204" pitchFamily="34" charset="0"/>
              </a:rPr>
            </a:br>
            <a:r>
              <a:rPr lang="en-US" sz="2800" dirty="0">
                <a:solidFill>
                  <a:srgbClr val="002060"/>
                </a:solidFill>
                <a:latin typeface="Arial" panose="020B0604020202020204" pitchFamily="34" charset="0"/>
                <a:cs typeface="Arial" panose="020B0604020202020204" pitchFamily="34" charset="0"/>
              </a:rPr>
              <a:t>print(calculation);</a:t>
            </a:r>
            <a:br>
              <a:rPr lang="en-US" sz="2800" dirty="0">
                <a:solidFill>
                  <a:srgbClr val="002060"/>
                </a:solidFill>
                <a:latin typeface="Arial" panose="020B0604020202020204" pitchFamily="34" charset="0"/>
                <a:cs typeface="Arial" panose="020B0604020202020204" pitchFamily="34" charset="0"/>
              </a:rPr>
            </a:br>
            <a:br>
              <a:rPr lang="en-US" sz="2800" dirty="0">
                <a:solidFill>
                  <a:schemeClr val="tx1"/>
                </a:solidFill>
                <a:latin typeface="Arial" panose="020B0604020202020204" pitchFamily="34" charset="0"/>
                <a:cs typeface="Arial" panose="020B0604020202020204" pitchFamily="34" charset="0"/>
              </a:rPr>
            </a:br>
            <a:endParaRPr lang="en-US" sz="2800" dirty="0">
              <a:solidFill>
                <a:schemeClr val="tx1"/>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7533C0FE-4EDC-4A0F-84ED-92289EB600EC}"/>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414341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03547-AAFB-4556-9093-924265CAA284}"/>
              </a:ext>
            </a:extLst>
          </p:cNvPr>
          <p:cNvSpPr>
            <a:spLocks noGrp="1"/>
          </p:cNvSpPr>
          <p:nvPr>
            <p:ph type="title"/>
          </p:nvPr>
        </p:nvSpPr>
        <p:spPr>
          <a:xfrm>
            <a:off x="677334" y="609599"/>
            <a:ext cx="8596668" cy="5539409"/>
          </a:xfrm>
        </p:spPr>
        <p:txBody>
          <a:bodyPr>
            <a:normAutofit/>
          </a:bodyPr>
          <a:lstStyle/>
          <a:p>
            <a:pPr>
              <a:lnSpc>
                <a:spcPct val="150000"/>
              </a:lnSpc>
            </a:pPr>
            <a:r>
              <a:rPr lang="en-US" sz="3200" dirty="0">
                <a:solidFill>
                  <a:schemeClr val="tx1"/>
                </a:solidFill>
                <a:latin typeface="Arial" panose="020B0604020202020204" pitchFamily="34" charset="0"/>
                <a:cs typeface="Arial" panose="020B0604020202020204" pitchFamily="34" charset="0"/>
              </a:rPr>
              <a:t>OPERATORS</a:t>
            </a:r>
            <a:r>
              <a:rPr lang="en-US" sz="3100" dirty="0">
                <a:solidFill>
                  <a:schemeClr val="tx1"/>
                </a:solidFill>
                <a:latin typeface="Arial" panose="020B0604020202020204" pitchFamily="34" charset="0"/>
                <a:cs typeface="Arial" panose="020B0604020202020204" pitchFamily="34" charset="0"/>
              </a:rPr>
              <a:t>:</a:t>
            </a:r>
            <a:br>
              <a:rPr lang="en-US" sz="3100" dirty="0">
                <a:solidFill>
                  <a:schemeClr val="tx1"/>
                </a:solidFill>
                <a:latin typeface="Arial" panose="020B0604020202020204" pitchFamily="34" charset="0"/>
                <a:cs typeface="Arial" panose="020B0604020202020204" pitchFamily="34" charset="0"/>
              </a:rPr>
            </a:br>
            <a:br>
              <a:rPr lang="en-US" sz="2800" dirty="0">
                <a:solidFill>
                  <a:schemeClr val="tx1"/>
                </a:solidFill>
                <a:latin typeface="Arial" panose="020B0604020202020204" pitchFamily="34" charset="0"/>
                <a:cs typeface="Arial" panose="020B0604020202020204" pitchFamily="34" charset="0"/>
              </a:rPr>
            </a:br>
            <a:r>
              <a:rPr lang="en-US" sz="2800" dirty="0">
                <a:solidFill>
                  <a:srgbClr val="002060"/>
                </a:solidFill>
                <a:latin typeface="Arial" panose="020B0604020202020204" pitchFamily="34" charset="0"/>
                <a:cs typeface="Arial" panose="020B0604020202020204" pitchFamily="34" charset="0"/>
              </a:rPr>
              <a:t>1) </a:t>
            </a:r>
            <a:r>
              <a:rPr lang="en-US" sz="2400" b="0" i="0" dirty="0">
                <a:solidFill>
                  <a:srgbClr val="002060"/>
                </a:solidFill>
                <a:effectLst/>
                <a:latin typeface="Arial" panose="020B0604020202020204" pitchFamily="34" charset="0"/>
              </a:rPr>
              <a:t>Arithmetic Operators</a:t>
            </a:r>
            <a:br>
              <a:rPr lang="en-US" sz="2400" b="0" i="0" dirty="0">
                <a:solidFill>
                  <a:srgbClr val="002060"/>
                </a:solidFill>
                <a:effectLst/>
                <a:latin typeface="Arial" panose="020B0604020202020204" pitchFamily="34" charset="0"/>
              </a:rPr>
            </a:br>
            <a:r>
              <a:rPr lang="en-US" sz="2400" b="0" i="0" dirty="0">
                <a:solidFill>
                  <a:srgbClr val="002060"/>
                </a:solidFill>
                <a:effectLst/>
                <a:latin typeface="Arial" panose="020B0604020202020204" pitchFamily="34" charset="0"/>
              </a:rPr>
              <a:t>2) Equality and Relational Operators</a:t>
            </a:r>
            <a:br>
              <a:rPr lang="en-US" sz="2400" b="0" i="0" dirty="0">
                <a:solidFill>
                  <a:srgbClr val="002060"/>
                </a:solidFill>
                <a:effectLst/>
                <a:latin typeface="Arial" panose="020B0604020202020204" pitchFamily="34" charset="0"/>
              </a:rPr>
            </a:br>
            <a:r>
              <a:rPr lang="en-US" sz="2400" b="0" i="0" dirty="0">
                <a:solidFill>
                  <a:srgbClr val="002060"/>
                </a:solidFill>
                <a:effectLst/>
                <a:latin typeface="Arial" panose="020B0604020202020204" pitchFamily="34" charset="0"/>
              </a:rPr>
              <a:t>3) Logical Operators</a:t>
            </a:r>
            <a:br>
              <a:rPr lang="en-US" sz="1400" b="0" i="0" dirty="0">
                <a:effectLst/>
                <a:latin typeface="Arial" panose="020B0604020202020204" pitchFamily="34" charset="0"/>
              </a:rPr>
            </a:br>
            <a:endParaRPr lang="en-US" sz="2800" dirty="0">
              <a:solidFill>
                <a:schemeClr val="tx1"/>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8FD54FC9-BDA7-43FA-89C9-DD3C69CC6291}"/>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2686544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03547-AAFB-4556-9093-924265CAA284}"/>
              </a:ext>
            </a:extLst>
          </p:cNvPr>
          <p:cNvSpPr>
            <a:spLocks noGrp="1"/>
          </p:cNvSpPr>
          <p:nvPr>
            <p:ph type="title"/>
          </p:nvPr>
        </p:nvSpPr>
        <p:spPr>
          <a:xfrm>
            <a:off x="677334" y="609599"/>
            <a:ext cx="8596668" cy="5539409"/>
          </a:xfrm>
        </p:spPr>
        <p:txBody>
          <a:bodyPr>
            <a:normAutofit/>
          </a:bodyPr>
          <a:lstStyle/>
          <a:p>
            <a:pPr algn="ctr"/>
            <a:r>
              <a:rPr lang="en-US" sz="3200" dirty="0">
                <a:solidFill>
                  <a:schemeClr val="tx1"/>
                </a:solidFill>
                <a:latin typeface="Arial" panose="020B0604020202020204" pitchFamily="34" charset="0"/>
                <a:cs typeface="Arial" panose="020B0604020202020204" pitchFamily="34" charset="0"/>
              </a:rPr>
              <a:t>ARITHMETIC OPERATORS:</a:t>
            </a:r>
            <a:br>
              <a:rPr lang="en-US" sz="3200" dirty="0">
                <a:solidFill>
                  <a:schemeClr val="tx1"/>
                </a:solidFill>
                <a:latin typeface="Arial" panose="020B0604020202020204" pitchFamily="34" charset="0"/>
                <a:cs typeface="Arial" panose="020B0604020202020204" pitchFamily="34" charset="0"/>
              </a:rPr>
            </a:br>
            <a:br>
              <a:rPr lang="en-US" sz="3200" dirty="0">
                <a:solidFill>
                  <a:schemeClr val="tx1"/>
                </a:solidFill>
                <a:latin typeface="Arial" panose="020B0604020202020204" pitchFamily="34" charset="0"/>
                <a:cs typeface="Arial" panose="020B0604020202020204" pitchFamily="34" charset="0"/>
              </a:rPr>
            </a:br>
            <a:br>
              <a:rPr lang="en-US" sz="1400" b="0" i="0" dirty="0">
                <a:effectLst/>
                <a:latin typeface="Arial" panose="020B0604020202020204" pitchFamily="34" charset="0"/>
              </a:rPr>
            </a:br>
            <a:endParaRPr lang="en-US" sz="2800" dirty="0">
              <a:solidFill>
                <a:schemeClr val="tx1"/>
              </a:solidFill>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9A692C1C-80A5-4EE7-B76B-ECF47409573C}"/>
              </a:ext>
            </a:extLst>
          </p:cNvPr>
          <p:cNvGraphicFramePr>
            <a:graphicFrameLocks noGrp="1"/>
          </p:cNvGraphicFramePr>
          <p:nvPr>
            <p:extLst>
              <p:ext uri="{D42A27DB-BD31-4B8C-83A1-F6EECF244321}">
                <p14:modId xmlns:p14="http://schemas.microsoft.com/office/powerpoint/2010/main" val="936224509"/>
              </p:ext>
            </p:extLst>
          </p:nvPr>
        </p:nvGraphicFramePr>
        <p:xfrm>
          <a:off x="1722784" y="1626470"/>
          <a:ext cx="7315200" cy="4324641"/>
        </p:xfrm>
        <a:graphic>
          <a:graphicData uri="http://schemas.openxmlformats.org/drawingml/2006/table">
            <a:tbl>
              <a:tblPr>
                <a:effectLst/>
              </a:tblPr>
              <a:tblGrid>
                <a:gridCol w="1302058">
                  <a:extLst>
                    <a:ext uri="{9D8B030D-6E8A-4147-A177-3AD203B41FA5}">
                      <a16:colId xmlns:a16="http://schemas.microsoft.com/office/drawing/2014/main" val="337845173"/>
                    </a:ext>
                  </a:extLst>
                </a:gridCol>
                <a:gridCol w="6013142">
                  <a:extLst>
                    <a:ext uri="{9D8B030D-6E8A-4147-A177-3AD203B41FA5}">
                      <a16:colId xmlns:a16="http://schemas.microsoft.com/office/drawing/2014/main" val="171077285"/>
                    </a:ext>
                  </a:extLst>
                </a:gridCol>
              </a:tblGrid>
              <a:tr h="656890">
                <a:tc>
                  <a:txBody>
                    <a:bodyPr/>
                    <a:lstStyle/>
                    <a:p>
                      <a:pPr algn="ctr" fontAlgn="t"/>
                      <a:r>
                        <a:rPr lang="en-US" sz="2000" dirty="0" err="1">
                          <a:solidFill>
                            <a:srgbClr val="002060"/>
                          </a:solidFill>
                          <a:effectLst/>
                        </a:rPr>
                        <a:t>Sr.No</a:t>
                      </a:r>
                      <a:endParaRPr lang="en-US" sz="2000" dirty="0">
                        <a:solidFill>
                          <a:srgbClr val="002060"/>
                        </a:solidFill>
                        <a:effectLst/>
                      </a:endParaRPr>
                    </a:p>
                  </a:txBody>
                  <a:tcPr marL="61415" marR="61415" marT="61415" marB="614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dirty="0">
                          <a:solidFill>
                            <a:srgbClr val="002060"/>
                          </a:solidFill>
                          <a:effectLst/>
                        </a:rPr>
                        <a:t>Operators &amp; Meaning</a:t>
                      </a:r>
                    </a:p>
                  </a:txBody>
                  <a:tcPr marL="61415" marR="61415" marT="61415" marB="614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924674021"/>
                  </a:ext>
                </a:extLst>
              </a:tr>
              <a:tr h="408572">
                <a:tc>
                  <a:txBody>
                    <a:bodyPr/>
                    <a:lstStyle/>
                    <a:p>
                      <a:pPr algn="ctr" fontAlgn="t"/>
                      <a:r>
                        <a:rPr lang="en-US" sz="2000" dirty="0">
                          <a:solidFill>
                            <a:srgbClr val="002060"/>
                          </a:solidFill>
                          <a:effectLst/>
                        </a:rPr>
                        <a:t>1</a:t>
                      </a:r>
                    </a:p>
                  </a:txBody>
                  <a:tcPr marL="61415" marR="61415" marT="61415" marB="614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000" b="1" dirty="0">
                          <a:solidFill>
                            <a:srgbClr val="002060"/>
                          </a:solidFill>
                          <a:effectLst/>
                        </a:rPr>
                        <a:t>+</a:t>
                      </a:r>
                      <a:r>
                        <a:rPr lang="en-US" sz="2000" dirty="0">
                          <a:solidFill>
                            <a:srgbClr val="002060"/>
                          </a:solidFill>
                          <a:effectLst/>
                        </a:rPr>
                        <a:t>Add</a:t>
                      </a:r>
                    </a:p>
                  </a:txBody>
                  <a:tcPr marL="61415" marR="61415" marT="61415" marB="614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2040715"/>
                  </a:ext>
                </a:extLst>
              </a:tr>
              <a:tr h="408572">
                <a:tc>
                  <a:txBody>
                    <a:bodyPr/>
                    <a:lstStyle/>
                    <a:p>
                      <a:pPr algn="ctr" fontAlgn="t"/>
                      <a:r>
                        <a:rPr lang="en-US" sz="2000">
                          <a:solidFill>
                            <a:srgbClr val="002060"/>
                          </a:solidFill>
                          <a:effectLst/>
                        </a:rPr>
                        <a:t>2</a:t>
                      </a:r>
                    </a:p>
                  </a:txBody>
                  <a:tcPr marL="61415" marR="61415" marT="61415" marB="614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000" b="1" dirty="0">
                          <a:solidFill>
                            <a:srgbClr val="002060"/>
                          </a:solidFill>
                          <a:effectLst/>
                        </a:rPr>
                        <a:t>−</a:t>
                      </a:r>
                      <a:r>
                        <a:rPr lang="en-US" sz="2000" dirty="0">
                          <a:solidFill>
                            <a:srgbClr val="002060"/>
                          </a:solidFill>
                          <a:effectLst/>
                        </a:rPr>
                        <a:t>Subtract</a:t>
                      </a:r>
                    </a:p>
                  </a:txBody>
                  <a:tcPr marL="61415" marR="61415" marT="61415" marB="614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53510670"/>
                  </a:ext>
                </a:extLst>
              </a:tr>
              <a:tr h="408572">
                <a:tc>
                  <a:txBody>
                    <a:bodyPr/>
                    <a:lstStyle/>
                    <a:p>
                      <a:pPr algn="ctr" fontAlgn="t"/>
                      <a:r>
                        <a:rPr lang="en-US" sz="2000" dirty="0">
                          <a:solidFill>
                            <a:srgbClr val="002060"/>
                          </a:solidFill>
                          <a:effectLst/>
                        </a:rPr>
                        <a:t>3</a:t>
                      </a:r>
                    </a:p>
                  </a:txBody>
                  <a:tcPr marL="61415" marR="61415" marT="61415" marB="614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000" b="1" dirty="0">
                          <a:solidFill>
                            <a:srgbClr val="002060"/>
                          </a:solidFill>
                          <a:effectLst/>
                        </a:rPr>
                        <a:t>*</a:t>
                      </a:r>
                      <a:r>
                        <a:rPr lang="en-US" sz="2000" dirty="0">
                          <a:solidFill>
                            <a:srgbClr val="002060"/>
                          </a:solidFill>
                          <a:effectLst/>
                        </a:rPr>
                        <a:t>Multiply</a:t>
                      </a:r>
                    </a:p>
                  </a:txBody>
                  <a:tcPr marL="61415" marR="61415" marT="61415" marB="614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14542872"/>
                  </a:ext>
                </a:extLst>
              </a:tr>
              <a:tr h="408572">
                <a:tc>
                  <a:txBody>
                    <a:bodyPr/>
                    <a:lstStyle/>
                    <a:p>
                      <a:pPr algn="ctr" fontAlgn="t"/>
                      <a:r>
                        <a:rPr lang="en-US" sz="2000" dirty="0">
                          <a:solidFill>
                            <a:srgbClr val="002060"/>
                          </a:solidFill>
                          <a:effectLst/>
                        </a:rPr>
                        <a:t>4</a:t>
                      </a:r>
                    </a:p>
                  </a:txBody>
                  <a:tcPr marL="61415" marR="61415" marT="61415" marB="614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000" b="1" dirty="0">
                          <a:solidFill>
                            <a:srgbClr val="002060"/>
                          </a:solidFill>
                          <a:effectLst/>
                        </a:rPr>
                        <a:t>/</a:t>
                      </a:r>
                      <a:r>
                        <a:rPr lang="en-US" sz="2000" dirty="0">
                          <a:solidFill>
                            <a:srgbClr val="002060"/>
                          </a:solidFill>
                          <a:effectLst/>
                        </a:rPr>
                        <a:t>Divide</a:t>
                      </a:r>
                    </a:p>
                  </a:txBody>
                  <a:tcPr marL="61415" marR="61415" marT="61415" marB="614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15445467"/>
                  </a:ext>
                </a:extLst>
              </a:tr>
              <a:tr h="408572">
                <a:tc>
                  <a:txBody>
                    <a:bodyPr/>
                    <a:lstStyle/>
                    <a:p>
                      <a:pPr algn="ctr" fontAlgn="t"/>
                      <a:r>
                        <a:rPr lang="en-US" sz="2000" dirty="0">
                          <a:solidFill>
                            <a:srgbClr val="002060"/>
                          </a:solidFill>
                          <a:effectLst/>
                        </a:rPr>
                        <a:t>5</a:t>
                      </a:r>
                    </a:p>
                  </a:txBody>
                  <a:tcPr marL="61415" marR="61415" marT="61415" marB="614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000" b="1" dirty="0">
                          <a:solidFill>
                            <a:srgbClr val="002060"/>
                          </a:solidFill>
                          <a:effectLst/>
                        </a:rPr>
                        <a:t>~/</a:t>
                      </a:r>
                      <a:r>
                        <a:rPr lang="en-US" sz="2000" dirty="0">
                          <a:solidFill>
                            <a:srgbClr val="002060"/>
                          </a:solidFill>
                          <a:effectLst/>
                        </a:rPr>
                        <a:t>Divide, returning an integer result</a:t>
                      </a:r>
                    </a:p>
                  </a:txBody>
                  <a:tcPr marL="61415" marR="61415" marT="61415" marB="614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37788047"/>
                  </a:ext>
                </a:extLst>
              </a:tr>
              <a:tr h="674341">
                <a:tc>
                  <a:txBody>
                    <a:bodyPr/>
                    <a:lstStyle/>
                    <a:p>
                      <a:pPr algn="ctr" fontAlgn="t"/>
                      <a:r>
                        <a:rPr lang="en-US" sz="2000" dirty="0">
                          <a:solidFill>
                            <a:srgbClr val="002060"/>
                          </a:solidFill>
                          <a:effectLst/>
                        </a:rPr>
                        <a:t>6</a:t>
                      </a:r>
                    </a:p>
                  </a:txBody>
                  <a:tcPr marL="61415" marR="61415" marT="61415" marB="614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000" b="1" dirty="0">
                          <a:solidFill>
                            <a:srgbClr val="002060"/>
                          </a:solidFill>
                          <a:effectLst/>
                        </a:rPr>
                        <a:t>%</a:t>
                      </a:r>
                      <a:r>
                        <a:rPr lang="en-US" sz="2000" dirty="0">
                          <a:solidFill>
                            <a:srgbClr val="002060"/>
                          </a:solidFill>
                          <a:effectLst/>
                        </a:rPr>
                        <a:t>Get the remainder of an integer division (modulo)</a:t>
                      </a:r>
                    </a:p>
                  </a:txBody>
                  <a:tcPr marL="61415" marR="61415" marT="61415" marB="614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51033845"/>
                  </a:ext>
                </a:extLst>
              </a:tr>
              <a:tr h="408572">
                <a:tc>
                  <a:txBody>
                    <a:bodyPr/>
                    <a:lstStyle/>
                    <a:p>
                      <a:pPr algn="ctr" fontAlgn="t"/>
                      <a:r>
                        <a:rPr lang="en-US" sz="2000" dirty="0">
                          <a:solidFill>
                            <a:srgbClr val="002060"/>
                          </a:solidFill>
                          <a:effectLst/>
                        </a:rPr>
                        <a:t>7</a:t>
                      </a:r>
                    </a:p>
                  </a:txBody>
                  <a:tcPr marL="61415" marR="61415" marT="61415" marB="614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000" b="1" dirty="0">
                          <a:solidFill>
                            <a:srgbClr val="002060"/>
                          </a:solidFill>
                          <a:effectLst/>
                        </a:rPr>
                        <a:t>++</a:t>
                      </a:r>
                      <a:r>
                        <a:rPr lang="en-US" sz="2000" dirty="0">
                          <a:solidFill>
                            <a:srgbClr val="002060"/>
                          </a:solidFill>
                          <a:effectLst/>
                        </a:rPr>
                        <a:t>Increment</a:t>
                      </a:r>
                    </a:p>
                  </a:txBody>
                  <a:tcPr marL="61415" marR="61415" marT="61415" marB="614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29257497"/>
                  </a:ext>
                </a:extLst>
              </a:tr>
              <a:tr h="408572">
                <a:tc>
                  <a:txBody>
                    <a:bodyPr/>
                    <a:lstStyle/>
                    <a:p>
                      <a:pPr algn="ctr" fontAlgn="t"/>
                      <a:r>
                        <a:rPr lang="en-US" sz="2000" dirty="0">
                          <a:solidFill>
                            <a:srgbClr val="002060"/>
                          </a:solidFill>
                          <a:effectLst/>
                        </a:rPr>
                        <a:t>8</a:t>
                      </a:r>
                    </a:p>
                  </a:txBody>
                  <a:tcPr marL="61415" marR="61415" marT="61415" marB="614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000" b="1" dirty="0">
                          <a:solidFill>
                            <a:srgbClr val="002060"/>
                          </a:solidFill>
                          <a:effectLst/>
                        </a:rPr>
                        <a:t>--</a:t>
                      </a:r>
                      <a:r>
                        <a:rPr lang="en-US" sz="2000" dirty="0">
                          <a:solidFill>
                            <a:srgbClr val="002060"/>
                          </a:solidFill>
                          <a:effectLst/>
                        </a:rPr>
                        <a:t>Decrement</a:t>
                      </a:r>
                    </a:p>
                  </a:txBody>
                  <a:tcPr marL="61415" marR="61415" marT="61415" marB="614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43452989"/>
                  </a:ext>
                </a:extLst>
              </a:tr>
            </a:tbl>
          </a:graphicData>
        </a:graphic>
      </p:graphicFrame>
      <p:pic>
        <p:nvPicPr>
          <p:cNvPr id="4" name="Picture 3">
            <a:extLst>
              <a:ext uri="{FF2B5EF4-FFF2-40B4-BE49-F238E27FC236}">
                <a16:creationId xmlns:a16="http://schemas.microsoft.com/office/drawing/2014/main" id="{C75F2319-76C1-4D8E-A5F5-8F7375DD5714}"/>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3003206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03547-AAFB-4556-9093-924265CAA284}"/>
              </a:ext>
            </a:extLst>
          </p:cNvPr>
          <p:cNvSpPr>
            <a:spLocks noGrp="1"/>
          </p:cNvSpPr>
          <p:nvPr>
            <p:ph type="title"/>
          </p:nvPr>
        </p:nvSpPr>
        <p:spPr>
          <a:xfrm>
            <a:off x="677334" y="609599"/>
            <a:ext cx="8596668" cy="5539409"/>
          </a:xfrm>
        </p:spPr>
        <p:txBody>
          <a:bodyPr>
            <a:normAutofit/>
          </a:bodyPr>
          <a:lstStyle/>
          <a:p>
            <a:pPr algn="ctr"/>
            <a:r>
              <a:rPr lang="en-US" sz="3100" dirty="0">
                <a:solidFill>
                  <a:schemeClr val="tx1"/>
                </a:solidFill>
                <a:latin typeface="Arial" panose="020B0604020202020204" pitchFamily="34" charset="0"/>
                <a:cs typeface="Arial" panose="020B0604020202020204" pitchFamily="34" charset="0"/>
              </a:rPr>
              <a:t>EQUALITY &amp; RELATIONAL OPERATORS:</a:t>
            </a:r>
            <a:br>
              <a:rPr lang="en-US" sz="2800" dirty="0">
                <a:solidFill>
                  <a:schemeClr val="tx1"/>
                </a:solidFill>
                <a:latin typeface="Arial" panose="020B0604020202020204" pitchFamily="34" charset="0"/>
                <a:cs typeface="Arial" panose="020B0604020202020204" pitchFamily="34" charset="0"/>
              </a:rPr>
            </a:br>
            <a:br>
              <a:rPr lang="en-US" sz="2800" dirty="0">
                <a:solidFill>
                  <a:schemeClr val="tx1"/>
                </a:solidFill>
                <a:latin typeface="Arial" panose="020B0604020202020204" pitchFamily="34" charset="0"/>
                <a:cs typeface="Arial" panose="020B0604020202020204" pitchFamily="34" charset="0"/>
              </a:rPr>
            </a:br>
            <a:br>
              <a:rPr lang="en-US" sz="1400" b="0" i="0" dirty="0">
                <a:effectLst/>
                <a:latin typeface="Arial" panose="020B0604020202020204" pitchFamily="34" charset="0"/>
              </a:rPr>
            </a:br>
            <a:endParaRPr lang="en-US" sz="2800" dirty="0">
              <a:solidFill>
                <a:schemeClr val="tx1"/>
              </a:solidFill>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B4A2A9DB-DB36-493B-9DED-35B49720D5C4}"/>
              </a:ext>
            </a:extLst>
          </p:cNvPr>
          <p:cNvGraphicFramePr>
            <a:graphicFrameLocks noGrp="1"/>
          </p:cNvGraphicFramePr>
          <p:nvPr>
            <p:extLst>
              <p:ext uri="{D42A27DB-BD31-4B8C-83A1-F6EECF244321}">
                <p14:modId xmlns:p14="http://schemas.microsoft.com/office/powerpoint/2010/main" val="915963860"/>
              </p:ext>
            </p:extLst>
          </p:nvPr>
        </p:nvGraphicFramePr>
        <p:xfrm>
          <a:off x="1059651" y="1563753"/>
          <a:ext cx="7832034" cy="4585255"/>
        </p:xfrm>
        <a:graphic>
          <a:graphicData uri="http://schemas.openxmlformats.org/drawingml/2006/table">
            <a:tbl>
              <a:tblPr/>
              <a:tblGrid>
                <a:gridCol w="2610678">
                  <a:extLst>
                    <a:ext uri="{9D8B030D-6E8A-4147-A177-3AD203B41FA5}">
                      <a16:colId xmlns:a16="http://schemas.microsoft.com/office/drawing/2014/main" val="1724696551"/>
                    </a:ext>
                  </a:extLst>
                </a:gridCol>
                <a:gridCol w="2610678">
                  <a:extLst>
                    <a:ext uri="{9D8B030D-6E8A-4147-A177-3AD203B41FA5}">
                      <a16:colId xmlns:a16="http://schemas.microsoft.com/office/drawing/2014/main" val="2602663981"/>
                    </a:ext>
                  </a:extLst>
                </a:gridCol>
                <a:gridCol w="2610678">
                  <a:extLst>
                    <a:ext uri="{9D8B030D-6E8A-4147-A177-3AD203B41FA5}">
                      <a16:colId xmlns:a16="http://schemas.microsoft.com/office/drawing/2014/main" val="59133377"/>
                    </a:ext>
                  </a:extLst>
                </a:gridCol>
              </a:tblGrid>
              <a:tr h="553393">
                <a:tc>
                  <a:txBody>
                    <a:bodyPr/>
                    <a:lstStyle/>
                    <a:p>
                      <a:pPr algn="ctr" fontAlgn="t"/>
                      <a:r>
                        <a:rPr lang="en-US" dirty="0">
                          <a:solidFill>
                            <a:srgbClr val="002060"/>
                          </a:solidFill>
                          <a:effectLst/>
                        </a:rPr>
                        <a:t>Operator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solidFill>
                            <a:srgbClr val="002060"/>
                          </a:solidFill>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dirty="0">
                          <a:solidFill>
                            <a:srgbClr val="002060"/>
                          </a:solidFill>
                          <a:effectLst/>
                        </a:rPr>
                        <a:t>Example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612285896"/>
                  </a:ext>
                </a:extLst>
              </a:tr>
              <a:tr h="553393">
                <a:tc>
                  <a:txBody>
                    <a:bodyPr/>
                    <a:lstStyle/>
                    <a:p>
                      <a:pPr algn="ctr" fontAlgn="t"/>
                      <a:r>
                        <a:rPr lang="en-US" dirty="0">
                          <a:solidFill>
                            <a:srgbClr val="002060"/>
                          </a:solidFill>
                          <a:effectLst/>
                        </a:rPr>
                        <a:t>&gt;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solidFill>
                            <a:srgbClr val="002060"/>
                          </a:solidFill>
                          <a:effectLst/>
                        </a:rPr>
                        <a:t>Greater than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solidFill>
                            <a:srgbClr val="002060"/>
                          </a:solidFill>
                          <a:effectLst/>
                        </a:rPr>
                        <a:t>(A &gt; B) is False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6289730"/>
                  </a:ext>
                </a:extLst>
              </a:tr>
              <a:tr h="553393">
                <a:tc>
                  <a:txBody>
                    <a:bodyPr/>
                    <a:lstStyle/>
                    <a:p>
                      <a:pPr algn="ctr" fontAlgn="t"/>
                      <a:r>
                        <a:rPr lang="en-US">
                          <a:solidFill>
                            <a:srgbClr val="002060"/>
                          </a:solidFill>
                          <a:effectLst/>
                        </a:rPr>
                        <a:t>&lt;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solidFill>
                            <a:srgbClr val="002060"/>
                          </a:solidFill>
                          <a:effectLst/>
                        </a:rPr>
                        <a:t>Lesser than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solidFill>
                            <a:srgbClr val="002060"/>
                          </a:solidFill>
                          <a:effectLst/>
                        </a:rPr>
                        <a:t>(A &lt; B) is True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4162422"/>
                  </a:ext>
                </a:extLst>
              </a:tr>
              <a:tr h="909145">
                <a:tc>
                  <a:txBody>
                    <a:bodyPr/>
                    <a:lstStyle/>
                    <a:p>
                      <a:pPr algn="ctr" fontAlgn="t"/>
                      <a:r>
                        <a:rPr lang="en-US">
                          <a:solidFill>
                            <a:srgbClr val="002060"/>
                          </a:solidFill>
                          <a:effectLst/>
                        </a:rPr>
                        <a:t>&gt;=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solidFill>
                            <a:srgbClr val="002060"/>
                          </a:solidFill>
                          <a:effectLst/>
                        </a:rPr>
                        <a:t>Greater than or equal to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solidFill>
                            <a:srgbClr val="002060"/>
                          </a:solidFill>
                          <a:effectLst/>
                        </a:rPr>
                        <a:t>(A &gt;= B) is False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92669794"/>
                  </a:ext>
                </a:extLst>
              </a:tr>
              <a:tr h="909145">
                <a:tc>
                  <a:txBody>
                    <a:bodyPr/>
                    <a:lstStyle/>
                    <a:p>
                      <a:pPr algn="ctr" fontAlgn="t"/>
                      <a:r>
                        <a:rPr lang="en-US">
                          <a:solidFill>
                            <a:srgbClr val="002060"/>
                          </a:solidFill>
                          <a:effectLst/>
                        </a:rPr>
                        <a:t>&lt;=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solidFill>
                            <a:srgbClr val="002060"/>
                          </a:solidFill>
                          <a:effectLst/>
                        </a:rPr>
                        <a:t>Lesser than or equal to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solidFill>
                            <a:srgbClr val="002060"/>
                          </a:solidFill>
                          <a:effectLst/>
                        </a:rPr>
                        <a:t>(A &lt;= B) is True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20257253"/>
                  </a:ext>
                </a:extLst>
              </a:tr>
              <a:tr h="553393">
                <a:tc>
                  <a:txBody>
                    <a:bodyPr/>
                    <a:lstStyle/>
                    <a:p>
                      <a:pPr algn="ctr" fontAlgn="t"/>
                      <a:r>
                        <a:rPr lang="en-US">
                          <a:solidFill>
                            <a:srgbClr val="002060"/>
                          </a:solidFill>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solidFill>
                            <a:srgbClr val="002060"/>
                          </a:solidFill>
                          <a:effectLst/>
                        </a:rPr>
                        <a:t>Equality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solidFill>
                            <a:srgbClr val="002060"/>
                          </a:solidFill>
                          <a:effectLst/>
                        </a:rPr>
                        <a:t>(A==B) is False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73775211"/>
                  </a:ext>
                </a:extLst>
              </a:tr>
              <a:tr h="553393">
                <a:tc>
                  <a:txBody>
                    <a:bodyPr/>
                    <a:lstStyle/>
                    <a:p>
                      <a:pPr algn="ctr" fontAlgn="t"/>
                      <a:r>
                        <a:rPr lang="en-US">
                          <a:solidFill>
                            <a:srgbClr val="002060"/>
                          </a:solidFill>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solidFill>
                            <a:srgbClr val="002060"/>
                          </a:solidFill>
                          <a:effectLst/>
                        </a:rPr>
                        <a:t>Not equal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solidFill>
                            <a:srgbClr val="002060"/>
                          </a:solidFill>
                          <a:effectLst/>
                        </a:rPr>
                        <a:t>(A!=B) is True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2937221"/>
                  </a:ext>
                </a:extLst>
              </a:tr>
            </a:tbl>
          </a:graphicData>
        </a:graphic>
      </p:graphicFrame>
      <p:pic>
        <p:nvPicPr>
          <p:cNvPr id="4" name="Picture 3">
            <a:extLst>
              <a:ext uri="{FF2B5EF4-FFF2-40B4-BE49-F238E27FC236}">
                <a16:creationId xmlns:a16="http://schemas.microsoft.com/office/drawing/2014/main" id="{151EAC23-E1B3-4251-A8B8-FB85D05F1975}"/>
              </a:ext>
            </a:extLst>
          </p:cNvPr>
          <p:cNvPicPr>
            <a:picLocks noChangeAspect="1"/>
          </p:cNvPicPr>
          <p:nvPr/>
        </p:nvPicPr>
        <p:blipFill rotWithShape="1">
          <a:blip r:embed="rId3">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429374804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132</TotalTime>
  <Words>1034</Words>
  <Application>Microsoft Office PowerPoint</Application>
  <PresentationFormat>Widescreen</PresentationFormat>
  <Paragraphs>110</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Consolas</vt:lpstr>
      <vt:lpstr>erdana</vt:lpstr>
      <vt:lpstr>inherit</vt:lpstr>
      <vt:lpstr>open sans</vt:lpstr>
      <vt:lpstr>roboto</vt:lpstr>
      <vt:lpstr>Trebuchet MS</vt:lpstr>
      <vt:lpstr>Verdana</vt:lpstr>
      <vt:lpstr>Wingdings 3</vt:lpstr>
      <vt:lpstr>Facet</vt:lpstr>
      <vt:lpstr>   INTRODUCTION TO VARIABLES:  A variable is “a named space in the memory” that stores values. In other words, it acts a container for values in a program.     </vt:lpstr>
      <vt:lpstr>RULES FOR NAMING A VARIABLE: </vt:lpstr>
      <vt:lpstr>INTRODUCTION TO DATA TYPES: </vt:lpstr>
      <vt:lpstr>NUMBERS (INT, DOUBLE, NUM): int age = 18; double temperature = 16.5; num age = 19; num temperature = 18.5; </vt:lpstr>
      <vt:lpstr>Strings (Represents a sequence of character):   String name = “ALI”;  String name = “Street No 123 abc karachi ”;  String date = “28-March-2021”;  String email = “bilalrehman080808@gmail.com” </vt:lpstr>
      <vt:lpstr>Booleans (true, false) bool status = true;   OR bool status = false; bool calculation; calculation = 12&gt;5; print(calculation);  </vt:lpstr>
      <vt:lpstr>OPERATORS:  1) Arithmetic Operators 2) Equality and Relational Operators 3) Logical Operators </vt:lpstr>
      <vt:lpstr>ARITHMETIC OPERATORS:   </vt:lpstr>
      <vt:lpstr>EQUALITY &amp; RELATIONAL OPERATORS:   </vt:lpstr>
      <vt:lpstr>LOGICAL OPERATORS:   </vt:lpstr>
      <vt:lpstr>CONDITIONAL STATEMENTS (IF, ELSE):  If statement allows a block of code to be executed only when a specified condition is true. An if statement evaluates a Boolean expression followed by one or more statements. The given Boolean expression results in a Boolean value that can only be either true or false.     </vt:lpstr>
      <vt:lpstr>SYNTAX (IF, ELSE)</vt:lpstr>
      <vt:lpstr>EXAMPLE #1 (IF, ELSE):</vt:lpstr>
      <vt:lpstr> EXAMPLE #2 (IF, ELSE):  var marks = 74;      if(marks &gt; 85)   {          print("Excellent");   }    else if(marks&gt;75)   {         print("Very Good");   }    else if(marks&gt;65)   {         print("Good");   }   else    {         print("Average");   }   OUTPUT:  Good  </vt:lpstr>
      <vt:lpstr>Lists  List is similar to an array, which is the ordered collection of the objects. The array is the most popular and commonly used collection in any other programming language.   Syntax:  var list1 = [10, 15, 20,25,25]    list is defined by storing all elements inside the square bracket ([]) and separated by commas (,).     </vt:lpstr>
      <vt:lpstr>Graphical Representation: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VARIABLES: A variable is “a named space in the memory” that stores values. In other words, it acts a container for values in a program.  Rules for naming a variable in Dart  Variable name can consist of letter and alphabets. Keywords are not allowed to use as a variable name. Blank spaces are not allowed in variable name. First character of variable should always be alphabet and cannot be digit. Variable name are case sensitive i.e. UPPER and lower case are significant. Special characters like #, $ are not allowed except the underscore (_) and the dollar ($) sign.</dc:title>
  <dc:creator>Bilal</dc:creator>
  <cp:lastModifiedBy>Bilal</cp:lastModifiedBy>
  <cp:revision>48</cp:revision>
  <dcterms:created xsi:type="dcterms:W3CDTF">2021-03-28T09:07:58Z</dcterms:created>
  <dcterms:modified xsi:type="dcterms:W3CDTF">2021-03-28T11:21:42Z</dcterms:modified>
</cp:coreProperties>
</file>