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3" r:id="rId4"/>
    <p:sldId id="264" r:id="rId5"/>
    <p:sldId id="265" r:id="rId6"/>
    <p:sldId id="266" r:id="rId7"/>
    <p:sldId id="267" r:id="rId8"/>
    <p:sldId id="257" r:id="rId9"/>
    <p:sldId id="258" r:id="rId10"/>
    <p:sldId id="259" r:id="rId11"/>
    <p:sldId id="261" r:id="rId12"/>
    <p:sldId id="262" r:id="rId13"/>
    <p:sldId id="268" r:id="rId14"/>
    <p:sldId id="270" r:id="rId15"/>
    <p:sldId id="271" r:id="rId16"/>
    <p:sldId id="269" r:id="rId17"/>
    <p:sldId id="288"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5" r:id="rId31"/>
    <p:sldId id="286" r:id="rId32"/>
    <p:sldId id="287" r:id="rId33"/>
    <p:sldId id="284" r:id="rId34"/>
    <p:sldId id="289" r:id="rId35"/>
    <p:sldId id="290" r:id="rId36"/>
    <p:sldId id="291" r:id="rId37"/>
    <p:sldId id="292" r:id="rId38"/>
    <p:sldId id="313" r:id="rId39"/>
    <p:sldId id="311" r:id="rId40"/>
    <p:sldId id="314" r:id="rId41"/>
    <p:sldId id="334" r:id="rId42"/>
    <p:sldId id="309" r:id="rId43"/>
    <p:sldId id="310" r:id="rId44"/>
    <p:sldId id="312" r:id="rId45"/>
    <p:sldId id="316" r:id="rId46"/>
    <p:sldId id="317" r:id="rId47"/>
    <p:sldId id="327" r:id="rId48"/>
    <p:sldId id="328" r:id="rId49"/>
    <p:sldId id="318" r:id="rId50"/>
    <p:sldId id="319" r:id="rId51"/>
    <p:sldId id="326" r:id="rId52"/>
    <p:sldId id="321" r:id="rId53"/>
    <p:sldId id="322" r:id="rId54"/>
    <p:sldId id="323" r:id="rId55"/>
    <p:sldId id="324" r:id="rId56"/>
    <p:sldId id="325" r:id="rId57"/>
    <p:sldId id="320" r:id="rId58"/>
    <p:sldId id="331" r:id="rId59"/>
    <p:sldId id="329" r:id="rId60"/>
    <p:sldId id="330" r:id="rId61"/>
    <p:sldId id="332" r:id="rId62"/>
    <p:sldId id="333" r:id="rId63"/>
    <p:sldId id="315" r:id="rId64"/>
    <p:sldId id="293" r:id="rId65"/>
    <p:sldId id="294" r:id="rId66"/>
    <p:sldId id="295" r:id="rId67"/>
    <p:sldId id="296" r:id="rId68"/>
    <p:sldId id="297" r:id="rId69"/>
    <p:sldId id="298" r:id="rId70"/>
    <p:sldId id="299" r:id="rId71"/>
    <p:sldId id="300" r:id="rId72"/>
    <p:sldId id="302" r:id="rId73"/>
    <p:sldId id="301" r:id="rId74"/>
    <p:sldId id="303" r:id="rId75"/>
    <p:sldId id="304" r:id="rId76"/>
    <p:sldId id="305" r:id="rId77"/>
    <p:sldId id="306" r:id="rId78"/>
    <p:sldId id="307" r:id="rId79"/>
    <p:sldId id="308" r:id="rId80"/>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09"/>
    <p:restoredTop sz="94689"/>
  </p:normalViewPr>
  <p:slideViewPr>
    <p:cSldViewPr snapToGrid="0">
      <p:cViewPr varScale="1">
        <p:scale>
          <a:sx n="147" d="100"/>
          <a:sy n="147" d="100"/>
        </p:scale>
        <p:origin x="12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B2E8E-75EB-F122-B0B7-E0A2B55CF3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AE1D4A19-4F51-2E01-B156-5BD8240D7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D57A0025-CF03-D7BB-B202-F5EC2890FE31}"/>
              </a:ext>
            </a:extLst>
          </p:cNvPr>
          <p:cNvSpPr>
            <a:spLocks noGrp="1"/>
          </p:cNvSpPr>
          <p:nvPr>
            <p:ph type="dt" sz="half" idx="10"/>
          </p:nvPr>
        </p:nvSpPr>
        <p:spPr/>
        <p:txBody>
          <a:bodyPr/>
          <a:lstStyle/>
          <a:p>
            <a:fld id="{56BC5E1A-6555-214D-BE28-650DBB619B37}" type="datetimeFigureOut">
              <a:rPr lang="en-IL" smtClean="0"/>
              <a:t>04/06/2023</a:t>
            </a:fld>
            <a:endParaRPr lang="en-IL"/>
          </a:p>
        </p:txBody>
      </p:sp>
      <p:sp>
        <p:nvSpPr>
          <p:cNvPr id="5" name="Footer Placeholder 4">
            <a:extLst>
              <a:ext uri="{FF2B5EF4-FFF2-40B4-BE49-F238E27FC236}">
                <a16:creationId xmlns:a16="http://schemas.microsoft.com/office/drawing/2014/main" id="{7B6A8181-D862-E08A-A449-E880131FCB8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744091B-B626-3199-63A8-C4D3D5E5F875}"/>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1759571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54A8-D83B-979C-F9AE-D12F9CA86C0A}"/>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64DD749-CE21-EB9F-487D-9F87F37EA2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3CDD588-30E3-A55D-3B60-AE6BC0D7CC41}"/>
              </a:ext>
            </a:extLst>
          </p:cNvPr>
          <p:cNvSpPr>
            <a:spLocks noGrp="1"/>
          </p:cNvSpPr>
          <p:nvPr>
            <p:ph type="dt" sz="half" idx="10"/>
          </p:nvPr>
        </p:nvSpPr>
        <p:spPr/>
        <p:txBody>
          <a:bodyPr/>
          <a:lstStyle/>
          <a:p>
            <a:fld id="{56BC5E1A-6555-214D-BE28-650DBB619B37}" type="datetimeFigureOut">
              <a:rPr lang="en-IL" smtClean="0"/>
              <a:t>04/06/2023</a:t>
            </a:fld>
            <a:endParaRPr lang="en-IL"/>
          </a:p>
        </p:txBody>
      </p:sp>
      <p:sp>
        <p:nvSpPr>
          <p:cNvPr id="5" name="Footer Placeholder 4">
            <a:extLst>
              <a:ext uri="{FF2B5EF4-FFF2-40B4-BE49-F238E27FC236}">
                <a16:creationId xmlns:a16="http://schemas.microsoft.com/office/drawing/2014/main" id="{01D2F4A1-E465-FA41-1409-BE392EE99D8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2901726-E1D2-AC5B-FA3C-E46439E0DA3D}"/>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1706308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9B42BB-8140-01EF-0C70-C880A37198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08C63D99-E2F9-55F6-6672-CC315F1622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CDFDC90-33AA-7943-BC38-5B2766F1DCB6}"/>
              </a:ext>
            </a:extLst>
          </p:cNvPr>
          <p:cNvSpPr>
            <a:spLocks noGrp="1"/>
          </p:cNvSpPr>
          <p:nvPr>
            <p:ph type="dt" sz="half" idx="10"/>
          </p:nvPr>
        </p:nvSpPr>
        <p:spPr/>
        <p:txBody>
          <a:bodyPr/>
          <a:lstStyle/>
          <a:p>
            <a:fld id="{56BC5E1A-6555-214D-BE28-650DBB619B37}" type="datetimeFigureOut">
              <a:rPr lang="en-IL" smtClean="0"/>
              <a:t>04/06/2023</a:t>
            </a:fld>
            <a:endParaRPr lang="en-IL"/>
          </a:p>
        </p:txBody>
      </p:sp>
      <p:sp>
        <p:nvSpPr>
          <p:cNvPr id="5" name="Footer Placeholder 4">
            <a:extLst>
              <a:ext uri="{FF2B5EF4-FFF2-40B4-BE49-F238E27FC236}">
                <a16:creationId xmlns:a16="http://schemas.microsoft.com/office/drawing/2014/main" id="{36BC5AD0-D03C-5985-AEBF-8C7CAF343AE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728B380-A74C-D10B-719A-40B5CB082EF0}"/>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2430482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A191B-7B3C-8344-6896-F471EA6FACEB}"/>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568ADAAC-EAF3-C6B0-CB77-3D4D6E54C8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6EB40B8-D2A7-B476-374E-20449B9CCDF9}"/>
              </a:ext>
            </a:extLst>
          </p:cNvPr>
          <p:cNvSpPr>
            <a:spLocks noGrp="1"/>
          </p:cNvSpPr>
          <p:nvPr>
            <p:ph type="dt" sz="half" idx="10"/>
          </p:nvPr>
        </p:nvSpPr>
        <p:spPr/>
        <p:txBody>
          <a:bodyPr/>
          <a:lstStyle/>
          <a:p>
            <a:fld id="{56BC5E1A-6555-214D-BE28-650DBB619B37}" type="datetimeFigureOut">
              <a:rPr lang="en-IL" smtClean="0"/>
              <a:t>04/06/2023</a:t>
            </a:fld>
            <a:endParaRPr lang="en-IL"/>
          </a:p>
        </p:txBody>
      </p:sp>
      <p:sp>
        <p:nvSpPr>
          <p:cNvPr id="5" name="Footer Placeholder 4">
            <a:extLst>
              <a:ext uri="{FF2B5EF4-FFF2-40B4-BE49-F238E27FC236}">
                <a16:creationId xmlns:a16="http://schemas.microsoft.com/office/drawing/2014/main" id="{81EB6779-B2A9-6625-5C40-D2F63BD7391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455F9F4-B8D1-F139-A103-F04C9B0480FA}"/>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14844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79043-97C3-6B41-298A-387868421D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6F811106-5D72-7998-ACCC-B683C43D4B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AF9711-C638-9EF6-7B41-38B1676218F8}"/>
              </a:ext>
            </a:extLst>
          </p:cNvPr>
          <p:cNvSpPr>
            <a:spLocks noGrp="1"/>
          </p:cNvSpPr>
          <p:nvPr>
            <p:ph type="dt" sz="half" idx="10"/>
          </p:nvPr>
        </p:nvSpPr>
        <p:spPr/>
        <p:txBody>
          <a:bodyPr/>
          <a:lstStyle/>
          <a:p>
            <a:fld id="{56BC5E1A-6555-214D-BE28-650DBB619B37}" type="datetimeFigureOut">
              <a:rPr lang="en-IL" smtClean="0"/>
              <a:t>04/06/2023</a:t>
            </a:fld>
            <a:endParaRPr lang="en-IL"/>
          </a:p>
        </p:txBody>
      </p:sp>
      <p:sp>
        <p:nvSpPr>
          <p:cNvPr id="5" name="Footer Placeholder 4">
            <a:extLst>
              <a:ext uri="{FF2B5EF4-FFF2-40B4-BE49-F238E27FC236}">
                <a16:creationId xmlns:a16="http://schemas.microsoft.com/office/drawing/2014/main" id="{D5B14BB4-12F6-CEE0-CB47-97B6C179B32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5C14170-24BB-77FC-1B88-FEAE98040E3D}"/>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133150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53ED8-AC1F-CEBF-070A-92F982A3CB5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8D07405F-31E8-0D38-777F-A7D5923E84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435C46B9-85A9-12AD-2C98-C8DC71E5A5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97D10782-2E71-695A-9FD4-6C81C84EB570}"/>
              </a:ext>
            </a:extLst>
          </p:cNvPr>
          <p:cNvSpPr>
            <a:spLocks noGrp="1"/>
          </p:cNvSpPr>
          <p:nvPr>
            <p:ph type="dt" sz="half" idx="10"/>
          </p:nvPr>
        </p:nvSpPr>
        <p:spPr/>
        <p:txBody>
          <a:bodyPr/>
          <a:lstStyle/>
          <a:p>
            <a:fld id="{56BC5E1A-6555-214D-BE28-650DBB619B37}" type="datetimeFigureOut">
              <a:rPr lang="en-IL" smtClean="0"/>
              <a:t>04/06/2023</a:t>
            </a:fld>
            <a:endParaRPr lang="en-IL"/>
          </a:p>
        </p:txBody>
      </p:sp>
      <p:sp>
        <p:nvSpPr>
          <p:cNvPr id="6" name="Footer Placeholder 5">
            <a:extLst>
              <a:ext uri="{FF2B5EF4-FFF2-40B4-BE49-F238E27FC236}">
                <a16:creationId xmlns:a16="http://schemas.microsoft.com/office/drawing/2014/main" id="{A73EDF0B-1F8D-96E3-AF7F-D5090AB737F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FACFDB4-04E9-0B7C-25AD-DFD592A2C182}"/>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4001754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0A7A8-4A0A-18DB-C9FF-FB7BFCD00665}"/>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1875BD4-C6EB-ADF5-9622-C0C270329C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360D62-2FB1-0080-90E3-48E37D5289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14A44812-98D7-4A0E-E0D0-A35A9D4B67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424A3E-CAA3-8E28-7C6C-02E830CA12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466041E9-377F-6994-5BBF-AD039D284EAE}"/>
              </a:ext>
            </a:extLst>
          </p:cNvPr>
          <p:cNvSpPr>
            <a:spLocks noGrp="1"/>
          </p:cNvSpPr>
          <p:nvPr>
            <p:ph type="dt" sz="half" idx="10"/>
          </p:nvPr>
        </p:nvSpPr>
        <p:spPr/>
        <p:txBody>
          <a:bodyPr/>
          <a:lstStyle/>
          <a:p>
            <a:fld id="{56BC5E1A-6555-214D-BE28-650DBB619B37}" type="datetimeFigureOut">
              <a:rPr lang="en-IL" smtClean="0"/>
              <a:t>04/06/2023</a:t>
            </a:fld>
            <a:endParaRPr lang="en-IL"/>
          </a:p>
        </p:txBody>
      </p:sp>
      <p:sp>
        <p:nvSpPr>
          <p:cNvPr id="8" name="Footer Placeholder 7">
            <a:extLst>
              <a:ext uri="{FF2B5EF4-FFF2-40B4-BE49-F238E27FC236}">
                <a16:creationId xmlns:a16="http://schemas.microsoft.com/office/drawing/2014/main" id="{83B6AE9E-6AC8-1B39-D7E2-638A8A5DB86E}"/>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4C1A131F-05F1-CE77-6EFB-BBD910B2AC4C}"/>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3431867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1094-31AF-88FA-4B11-EFBB7D9FD9F1}"/>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7139796-CFCE-2FBD-2CD3-B44A6059E957}"/>
              </a:ext>
            </a:extLst>
          </p:cNvPr>
          <p:cNvSpPr>
            <a:spLocks noGrp="1"/>
          </p:cNvSpPr>
          <p:nvPr>
            <p:ph type="dt" sz="half" idx="10"/>
          </p:nvPr>
        </p:nvSpPr>
        <p:spPr/>
        <p:txBody>
          <a:bodyPr/>
          <a:lstStyle/>
          <a:p>
            <a:fld id="{56BC5E1A-6555-214D-BE28-650DBB619B37}" type="datetimeFigureOut">
              <a:rPr lang="en-IL" smtClean="0"/>
              <a:t>04/06/2023</a:t>
            </a:fld>
            <a:endParaRPr lang="en-IL"/>
          </a:p>
        </p:txBody>
      </p:sp>
      <p:sp>
        <p:nvSpPr>
          <p:cNvPr id="4" name="Footer Placeholder 3">
            <a:extLst>
              <a:ext uri="{FF2B5EF4-FFF2-40B4-BE49-F238E27FC236}">
                <a16:creationId xmlns:a16="http://schemas.microsoft.com/office/drawing/2014/main" id="{FDF572EB-78B9-3163-E5B7-20601A2CDE9A}"/>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BBA97EF9-8DC2-1EC7-7259-FB868C2524DF}"/>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689955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819010-BD77-5E5F-630D-ED18E6ABE8B7}"/>
              </a:ext>
            </a:extLst>
          </p:cNvPr>
          <p:cNvSpPr>
            <a:spLocks noGrp="1"/>
          </p:cNvSpPr>
          <p:nvPr>
            <p:ph type="dt" sz="half" idx="10"/>
          </p:nvPr>
        </p:nvSpPr>
        <p:spPr/>
        <p:txBody>
          <a:bodyPr/>
          <a:lstStyle/>
          <a:p>
            <a:fld id="{56BC5E1A-6555-214D-BE28-650DBB619B37}" type="datetimeFigureOut">
              <a:rPr lang="en-IL" smtClean="0"/>
              <a:t>04/06/2023</a:t>
            </a:fld>
            <a:endParaRPr lang="en-IL"/>
          </a:p>
        </p:txBody>
      </p:sp>
      <p:sp>
        <p:nvSpPr>
          <p:cNvPr id="3" name="Footer Placeholder 2">
            <a:extLst>
              <a:ext uri="{FF2B5EF4-FFF2-40B4-BE49-F238E27FC236}">
                <a16:creationId xmlns:a16="http://schemas.microsoft.com/office/drawing/2014/main" id="{A103A02B-1DF5-1CBA-0B68-82C338B277E3}"/>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8180969C-5637-4252-4F70-D58EFB4B14F7}"/>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1558717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4AB4-290C-02EF-314D-BDA3353F08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9A39A2D3-BD67-3B47-6378-1041A7D44D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8353B51E-2711-FF7D-AB13-AF41C62B6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7C85EB-619D-8613-8B09-05499C7BD13E}"/>
              </a:ext>
            </a:extLst>
          </p:cNvPr>
          <p:cNvSpPr>
            <a:spLocks noGrp="1"/>
          </p:cNvSpPr>
          <p:nvPr>
            <p:ph type="dt" sz="half" idx="10"/>
          </p:nvPr>
        </p:nvSpPr>
        <p:spPr/>
        <p:txBody>
          <a:bodyPr/>
          <a:lstStyle/>
          <a:p>
            <a:fld id="{56BC5E1A-6555-214D-BE28-650DBB619B37}" type="datetimeFigureOut">
              <a:rPr lang="en-IL" smtClean="0"/>
              <a:t>04/06/2023</a:t>
            </a:fld>
            <a:endParaRPr lang="en-IL"/>
          </a:p>
        </p:txBody>
      </p:sp>
      <p:sp>
        <p:nvSpPr>
          <p:cNvPr id="6" name="Footer Placeholder 5">
            <a:extLst>
              <a:ext uri="{FF2B5EF4-FFF2-40B4-BE49-F238E27FC236}">
                <a16:creationId xmlns:a16="http://schemas.microsoft.com/office/drawing/2014/main" id="{4A2CECCD-4F8E-3AC2-4D75-E60864A6590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08EFBB0-87D9-4A53-A655-DEB1C640AC06}"/>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4048064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CC8A-60D8-88EF-0212-8EF6FCFEE1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CC4C74CE-2596-5094-E98C-72D88419BD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50FEDB57-70C7-1C2E-5802-4AFDC8B6FD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46DB1D-1CFD-30E9-1A0A-8F787085DDD4}"/>
              </a:ext>
            </a:extLst>
          </p:cNvPr>
          <p:cNvSpPr>
            <a:spLocks noGrp="1"/>
          </p:cNvSpPr>
          <p:nvPr>
            <p:ph type="dt" sz="half" idx="10"/>
          </p:nvPr>
        </p:nvSpPr>
        <p:spPr/>
        <p:txBody>
          <a:bodyPr/>
          <a:lstStyle/>
          <a:p>
            <a:fld id="{56BC5E1A-6555-214D-BE28-650DBB619B37}" type="datetimeFigureOut">
              <a:rPr lang="en-IL" smtClean="0"/>
              <a:t>04/06/2023</a:t>
            </a:fld>
            <a:endParaRPr lang="en-IL"/>
          </a:p>
        </p:txBody>
      </p:sp>
      <p:sp>
        <p:nvSpPr>
          <p:cNvPr id="6" name="Footer Placeholder 5">
            <a:extLst>
              <a:ext uri="{FF2B5EF4-FFF2-40B4-BE49-F238E27FC236}">
                <a16:creationId xmlns:a16="http://schemas.microsoft.com/office/drawing/2014/main" id="{36F34CD9-2EC5-F3E9-E92E-90F36EC7B51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DBB9E55-344D-897B-900A-42FA8FAFA827}"/>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99593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34ECF1-50C4-109C-2562-7ABAA7C2F8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1509458-EF5A-33D3-E202-05E96B8C77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AF54E66-D69B-5BCD-0915-1F91341A3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C5E1A-6555-214D-BE28-650DBB619B37}" type="datetimeFigureOut">
              <a:rPr lang="en-IL" smtClean="0"/>
              <a:t>04/06/2023</a:t>
            </a:fld>
            <a:endParaRPr lang="en-IL"/>
          </a:p>
        </p:txBody>
      </p:sp>
      <p:sp>
        <p:nvSpPr>
          <p:cNvPr id="5" name="Footer Placeholder 4">
            <a:extLst>
              <a:ext uri="{FF2B5EF4-FFF2-40B4-BE49-F238E27FC236}">
                <a16:creationId xmlns:a16="http://schemas.microsoft.com/office/drawing/2014/main" id="{E4862F4E-3A55-C75F-6CC8-6AECD5B41B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D17855EA-89A1-708B-652D-8A40D90794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7F2AFA-7F4E-3C4C-9E2D-3BD0BD5D3355}" type="slidenum">
              <a:rPr lang="en-IL" smtClean="0"/>
              <a:t>‹#›</a:t>
            </a:fld>
            <a:endParaRPr lang="en-IL"/>
          </a:p>
        </p:txBody>
      </p:sp>
    </p:spTree>
    <p:extLst>
      <p:ext uri="{BB962C8B-B14F-4D97-AF65-F5344CB8AC3E}">
        <p14:creationId xmlns:p14="http://schemas.microsoft.com/office/powerpoint/2010/main" val="100006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1F492-D456-3284-8319-0121F5F72EC5}"/>
              </a:ext>
            </a:extLst>
          </p:cNvPr>
          <p:cNvSpPr>
            <a:spLocks noGrp="1"/>
          </p:cNvSpPr>
          <p:nvPr>
            <p:ph type="ctrTitle"/>
          </p:nvPr>
        </p:nvSpPr>
        <p:spPr/>
        <p:txBody>
          <a:bodyPr/>
          <a:lstStyle/>
          <a:p>
            <a:endParaRPr lang="en-IL"/>
          </a:p>
        </p:txBody>
      </p:sp>
      <p:sp>
        <p:nvSpPr>
          <p:cNvPr id="3" name="Subtitle 2">
            <a:extLst>
              <a:ext uri="{FF2B5EF4-FFF2-40B4-BE49-F238E27FC236}">
                <a16:creationId xmlns:a16="http://schemas.microsoft.com/office/drawing/2014/main" id="{C9A81CB4-37C1-DCC9-4459-26413BA4E905}"/>
              </a:ext>
            </a:extLst>
          </p:cNvPr>
          <p:cNvSpPr>
            <a:spLocks noGrp="1"/>
          </p:cNvSpPr>
          <p:nvPr>
            <p:ph type="subTitle" idx="1"/>
          </p:nvPr>
        </p:nvSpPr>
        <p:spPr/>
        <p:txBody>
          <a:bodyPr/>
          <a:lstStyle/>
          <a:p>
            <a:endParaRPr lang="en-IL"/>
          </a:p>
        </p:txBody>
      </p:sp>
    </p:spTree>
    <p:extLst>
      <p:ext uri="{BB962C8B-B14F-4D97-AF65-F5344CB8AC3E}">
        <p14:creationId xmlns:p14="http://schemas.microsoft.com/office/powerpoint/2010/main" val="1998565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Wait what with null and undefiend</a:t>
            </a:r>
          </a:p>
        </p:txBody>
      </p:sp>
      <p:pic>
        <p:nvPicPr>
          <p:cNvPr id="5" name="Content Placeholder 4" descr="Graphical user interface, text, application&#10;&#10;Description automatically generated">
            <a:extLst>
              <a:ext uri="{FF2B5EF4-FFF2-40B4-BE49-F238E27FC236}">
                <a16:creationId xmlns:a16="http://schemas.microsoft.com/office/drawing/2014/main" id="{3EBB089B-1D67-748C-5A50-23EDBEC5B961}"/>
              </a:ext>
            </a:extLst>
          </p:cNvPr>
          <p:cNvPicPr>
            <a:picLocks noGrp="1" noChangeAspect="1"/>
          </p:cNvPicPr>
          <p:nvPr>
            <p:ph idx="1"/>
          </p:nvPr>
        </p:nvPicPr>
        <p:blipFill>
          <a:blip r:embed="rId2"/>
          <a:stretch>
            <a:fillRect/>
          </a:stretch>
        </p:blipFill>
        <p:spPr>
          <a:xfrm>
            <a:off x="2155014" y="1675227"/>
            <a:ext cx="7881971" cy="4394199"/>
          </a:xfrm>
          <a:prstGeom prst="rect">
            <a:avLst/>
          </a:prstGeom>
        </p:spPr>
      </p:pic>
    </p:spTree>
    <p:extLst>
      <p:ext uri="{BB962C8B-B14F-4D97-AF65-F5344CB8AC3E}">
        <p14:creationId xmlns:p14="http://schemas.microsoft.com/office/powerpoint/2010/main" val="360308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p:txBody>
          <a:bodyPr/>
          <a:lstStyle/>
          <a:p>
            <a:r>
              <a:rPr lang="en-IL" dirty="0"/>
              <a:t>SQL</a:t>
            </a:r>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p:txBody>
          <a:bodyPr/>
          <a:lstStyle/>
          <a:p>
            <a:r>
              <a:rPr lang="en-US" dirty="0"/>
              <a:t>SQL (Structured Query Language) is a programming language designed for managing and manipulating relational databases. It is widely used in modern data-driven applications to interact with and retrieve data from databases. SQL is a declarative language, meaning that you specify what you want to retrieve or manipulate from the database, and the database management system (DBMS) figures out how to execute your request.</a:t>
            </a:r>
          </a:p>
        </p:txBody>
      </p:sp>
    </p:spTree>
    <p:extLst>
      <p:ext uri="{BB962C8B-B14F-4D97-AF65-F5344CB8AC3E}">
        <p14:creationId xmlns:p14="http://schemas.microsoft.com/office/powerpoint/2010/main" val="3161341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p:txBody>
          <a:bodyPr/>
          <a:lstStyle/>
          <a:p>
            <a:r>
              <a:rPr lang="en-IL" dirty="0"/>
              <a:t>SQL - 2</a:t>
            </a:r>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p:txBody>
          <a:bodyPr>
            <a:normAutofit lnSpcReduction="10000"/>
          </a:bodyPr>
          <a:lstStyle/>
          <a:p>
            <a:pPr algn="l"/>
            <a:r>
              <a:rPr lang="en-US" b="0" i="0" dirty="0">
                <a:effectLst/>
                <a:latin typeface="Söhne"/>
              </a:rPr>
              <a:t>Some common tasks that can be accomplished using SQL include:</a:t>
            </a:r>
          </a:p>
          <a:p>
            <a:pPr algn="l">
              <a:buFont typeface="Arial" panose="020B0604020202020204" pitchFamily="34" charset="0"/>
              <a:buChar char="•"/>
            </a:pPr>
            <a:r>
              <a:rPr lang="en-US" b="0" i="0" dirty="0">
                <a:effectLst/>
                <a:latin typeface="Söhne"/>
              </a:rPr>
              <a:t>Creating and modifying tables: You can use SQL to create new tables in a database, modify existing tables, or delete tables altogether.</a:t>
            </a:r>
          </a:p>
          <a:p>
            <a:pPr algn="l">
              <a:buFont typeface="Arial" panose="020B0604020202020204" pitchFamily="34" charset="0"/>
              <a:buChar char="•"/>
            </a:pPr>
            <a:r>
              <a:rPr lang="en-US" b="0" i="0" dirty="0">
                <a:effectLst/>
                <a:latin typeface="Söhne"/>
              </a:rPr>
              <a:t>Inserting and updating data: You can use SQL to add new rows to a table, modify existing rows, or delete rows from a table.</a:t>
            </a:r>
          </a:p>
          <a:p>
            <a:pPr algn="l">
              <a:buFont typeface="Arial" panose="020B0604020202020204" pitchFamily="34" charset="0"/>
              <a:buChar char="•"/>
            </a:pPr>
            <a:r>
              <a:rPr lang="en-US" b="0" i="0" dirty="0">
                <a:effectLst/>
                <a:latin typeface="Söhne"/>
              </a:rPr>
              <a:t>Querying data: You can use SQL to retrieve data from one or more tables in a database, and filter, group, or sort the results in a variety of ways.</a:t>
            </a:r>
          </a:p>
          <a:p>
            <a:pPr algn="l">
              <a:buFont typeface="Arial" panose="020B0604020202020204" pitchFamily="34" charset="0"/>
              <a:buChar char="•"/>
            </a:pPr>
            <a:r>
              <a:rPr lang="en-US" b="0" i="0" dirty="0">
                <a:effectLst/>
                <a:latin typeface="Söhne"/>
              </a:rPr>
              <a:t>Joining tables: You can use SQL to combine data from two or more tables in a database, based on a common field or set of fields.</a:t>
            </a:r>
          </a:p>
        </p:txBody>
      </p:sp>
    </p:spTree>
    <p:extLst>
      <p:ext uri="{BB962C8B-B14F-4D97-AF65-F5344CB8AC3E}">
        <p14:creationId xmlns:p14="http://schemas.microsoft.com/office/powerpoint/2010/main" val="1457496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068A-F79B-AE06-658B-4D7ECEA0D6A8}"/>
              </a:ext>
            </a:extLst>
          </p:cNvPr>
          <p:cNvSpPr>
            <a:spLocks noGrp="1"/>
          </p:cNvSpPr>
          <p:nvPr>
            <p:ph type="title"/>
          </p:nvPr>
        </p:nvSpPr>
        <p:spPr/>
        <p:txBody>
          <a:bodyPr/>
          <a:lstStyle/>
          <a:p>
            <a:r>
              <a:rPr lang="en-IL" dirty="0"/>
              <a:t>SQL - 3</a:t>
            </a:r>
          </a:p>
        </p:txBody>
      </p:sp>
      <p:sp>
        <p:nvSpPr>
          <p:cNvPr id="3" name="Content Placeholder 2">
            <a:extLst>
              <a:ext uri="{FF2B5EF4-FFF2-40B4-BE49-F238E27FC236}">
                <a16:creationId xmlns:a16="http://schemas.microsoft.com/office/drawing/2014/main" id="{BAC08B16-8910-5841-2F8B-FDEC5D498B8A}"/>
              </a:ext>
            </a:extLst>
          </p:cNvPr>
          <p:cNvSpPr>
            <a:spLocks noGrp="1"/>
          </p:cNvSpPr>
          <p:nvPr>
            <p:ph idx="1"/>
          </p:nvPr>
        </p:nvSpPr>
        <p:spPr/>
        <p:txBody>
          <a:bodyPr>
            <a:normAutofit lnSpcReduction="10000"/>
          </a:bodyPr>
          <a:lstStyle/>
          <a:p>
            <a:pPr algn="l"/>
            <a:r>
              <a:rPr lang="en-US" b="0" i="0" dirty="0">
                <a:effectLst/>
                <a:latin typeface="Söhne"/>
              </a:rPr>
              <a:t>SQL is a standard language, meaning that it is recognized and implemented by most relational database management systems, including MySQL, Oracle, Microsoft SQL Server, and PostgreSQL, among others. This makes it a very powerful tool for working with data in a variety of contexts.</a:t>
            </a:r>
          </a:p>
          <a:p>
            <a:pPr algn="l"/>
            <a:r>
              <a:rPr lang="en-US" b="0" i="0" dirty="0">
                <a:effectLst/>
                <a:latin typeface="Söhne"/>
              </a:rPr>
              <a:t>To use SQL, you typically interact with a database management system using a client application or a command-line interface. You write SQL statements to perform various operations on the database, and the DBMS responds with the requested data or executes the requested operation. SQL can be used for both simple queries and complex data analysis tasks, making it a versatile tool for working with data in a wide range of applications.</a:t>
            </a:r>
          </a:p>
        </p:txBody>
      </p:sp>
    </p:spTree>
    <p:extLst>
      <p:ext uri="{BB962C8B-B14F-4D97-AF65-F5344CB8AC3E}">
        <p14:creationId xmlns:p14="http://schemas.microsoft.com/office/powerpoint/2010/main" val="14288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47068A-F79B-AE06-658B-4D7ECEA0D6A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SQL versions</a:t>
            </a:r>
          </a:p>
        </p:txBody>
      </p:sp>
      <p:pic>
        <p:nvPicPr>
          <p:cNvPr id="5" name="Content Placeholder 4" descr="A picture containing text, font, screenshot, graphics&#10;&#10;Description automatically generated">
            <a:extLst>
              <a:ext uri="{FF2B5EF4-FFF2-40B4-BE49-F238E27FC236}">
                <a16:creationId xmlns:a16="http://schemas.microsoft.com/office/drawing/2014/main" id="{7810228E-DD38-5F30-768C-5072F1B0883F}"/>
              </a:ext>
            </a:extLst>
          </p:cNvPr>
          <p:cNvPicPr>
            <a:picLocks noGrp="1" noChangeAspect="1"/>
          </p:cNvPicPr>
          <p:nvPr>
            <p:ph idx="1"/>
          </p:nvPr>
        </p:nvPicPr>
        <p:blipFill>
          <a:blip r:embed="rId2"/>
          <a:stretch>
            <a:fillRect/>
          </a:stretch>
        </p:blipFill>
        <p:spPr>
          <a:xfrm>
            <a:off x="5731343" y="643466"/>
            <a:ext cx="4872645" cy="5568739"/>
          </a:xfrm>
          <a:prstGeom prst="rect">
            <a:avLst/>
          </a:prstGeom>
        </p:spPr>
      </p:pic>
    </p:spTree>
    <p:extLst>
      <p:ext uri="{BB962C8B-B14F-4D97-AF65-F5344CB8AC3E}">
        <p14:creationId xmlns:p14="http://schemas.microsoft.com/office/powerpoint/2010/main" val="1598314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068A-F79B-AE06-658B-4D7ECEA0D6A8}"/>
              </a:ext>
            </a:extLst>
          </p:cNvPr>
          <p:cNvSpPr>
            <a:spLocks noGrp="1"/>
          </p:cNvSpPr>
          <p:nvPr>
            <p:ph type="title"/>
          </p:nvPr>
        </p:nvSpPr>
        <p:spPr/>
        <p:txBody>
          <a:bodyPr/>
          <a:lstStyle/>
          <a:p>
            <a:r>
              <a:rPr lang="en-US" dirty="0"/>
              <a:t>W</a:t>
            </a:r>
            <a:r>
              <a:rPr lang="en-IL" dirty="0"/>
              <a:t>hich one is the best</a:t>
            </a:r>
          </a:p>
        </p:txBody>
      </p:sp>
      <p:sp>
        <p:nvSpPr>
          <p:cNvPr id="3" name="Content Placeholder 2">
            <a:extLst>
              <a:ext uri="{FF2B5EF4-FFF2-40B4-BE49-F238E27FC236}">
                <a16:creationId xmlns:a16="http://schemas.microsoft.com/office/drawing/2014/main" id="{BAC08B16-8910-5841-2F8B-FDEC5D498B8A}"/>
              </a:ext>
            </a:extLst>
          </p:cNvPr>
          <p:cNvSpPr>
            <a:spLocks noGrp="1"/>
          </p:cNvSpPr>
          <p:nvPr>
            <p:ph idx="1"/>
          </p:nvPr>
        </p:nvSpPr>
        <p:spPr/>
        <p:txBody>
          <a:bodyPr>
            <a:normAutofit fontScale="62500" lnSpcReduction="20000"/>
          </a:bodyPr>
          <a:lstStyle/>
          <a:p>
            <a:pPr algn="l"/>
            <a:r>
              <a:rPr lang="en-US" b="0" i="0" dirty="0">
                <a:effectLst/>
                <a:latin typeface="Söhne"/>
              </a:rPr>
              <a:t>There are several different types of SQL database management systems (DBMS) available, each with its own strengths and weaknesses. Here are some of the most popular SQL database systems:</a:t>
            </a:r>
          </a:p>
          <a:p>
            <a:pPr algn="l">
              <a:buFont typeface="+mj-lt"/>
              <a:buAutoNum type="arabicPeriod"/>
            </a:pPr>
            <a:r>
              <a:rPr lang="en-US" b="0" i="0" dirty="0">
                <a:effectLst/>
                <a:latin typeface="Söhne"/>
              </a:rPr>
              <a:t>MySQL: MySQL is an open-source DBMS that is widely used for web applications. It's known for its scalability, performance, and ease of use. MySQL is often used in conjunction with other open-source technologies, such as PHP and Apache, to build web applications.</a:t>
            </a:r>
          </a:p>
          <a:p>
            <a:pPr algn="l">
              <a:buFont typeface="+mj-lt"/>
              <a:buAutoNum type="arabicPeriod"/>
            </a:pPr>
            <a:r>
              <a:rPr lang="en-US" b="0" i="0" dirty="0">
                <a:effectLst/>
                <a:latin typeface="Söhne"/>
              </a:rPr>
              <a:t>PostgreSQL: PostgreSQL is an open-source DBMS that is known for its robustness, extensibility, and support for advanced SQL features. It's often used for enterprise applications and is considered to be one of the most powerful and capable SQL databases available.</a:t>
            </a:r>
          </a:p>
          <a:p>
            <a:pPr algn="l">
              <a:buFont typeface="+mj-lt"/>
              <a:buAutoNum type="arabicPeriod"/>
            </a:pPr>
            <a:r>
              <a:rPr lang="en-US" b="0" i="0" dirty="0">
                <a:effectLst/>
                <a:latin typeface="Söhne"/>
              </a:rPr>
              <a:t>Microsoft SQL Server: Microsoft SQL Server is a proprietary DBMS that is widely used in enterprise environments, particularly in Windows-based environments. It's known for its scalability, reliability, and support for advanced features such as high availability and data warehousing.</a:t>
            </a:r>
          </a:p>
          <a:p>
            <a:pPr algn="l">
              <a:buFont typeface="+mj-lt"/>
              <a:buAutoNum type="arabicPeriod"/>
            </a:pPr>
            <a:r>
              <a:rPr lang="en-US" b="0" i="0" dirty="0">
                <a:effectLst/>
                <a:latin typeface="Söhne"/>
              </a:rPr>
              <a:t>Oracle: Oracle is a proprietary DBMS that is widely used in enterprise environments for mission-critical applications. It's known for its scalability, performance, and support for advanced features such as data warehousing and business intelligence.</a:t>
            </a:r>
          </a:p>
          <a:p>
            <a:pPr algn="l">
              <a:buFont typeface="+mj-lt"/>
              <a:buAutoNum type="arabicPeriod"/>
            </a:pPr>
            <a:r>
              <a:rPr lang="en-US" b="0" i="0" dirty="0">
                <a:effectLst/>
                <a:latin typeface="Söhne"/>
              </a:rPr>
              <a:t>SQLite: SQLite is a lightweight, open-source DBMS that is often used in mobile applications and embedded systems. It's known for its simplicity, speed, and small size.</a:t>
            </a:r>
          </a:p>
          <a:p>
            <a:pPr algn="l">
              <a:buFont typeface="+mj-lt"/>
              <a:buAutoNum type="arabicPeriod"/>
            </a:pPr>
            <a:r>
              <a:rPr lang="en-US" b="0" i="0" dirty="0">
                <a:effectLst/>
                <a:latin typeface="Söhne"/>
              </a:rPr>
              <a:t>MariaDB: MariaDB is a community-developed fork of MySQL that aims to be a drop-in replacement for MySQL. It's known for its performance, scalability, and open-source nature.</a:t>
            </a:r>
          </a:p>
        </p:txBody>
      </p:sp>
    </p:spTree>
    <p:extLst>
      <p:ext uri="{BB962C8B-B14F-4D97-AF65-F5344CB8AC3E}">
        <p14:creationId xmlns:p14="http://schemas.microsoft.com/office/powerpoint/2010/main" val="3835492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068A-F79B-AE06-658B-4D7ECEA0D6A8}"/>
              </a:ext>
            </a:extLst>
          </p:cNvPr>
          <p:cNvSpPr>
            <a:spLocks noGrp="1"/>
          </p:cNvSpPr>
          <p:nvPr>
            <p:ph type="title"/>
          </p:nvPr>
        </p:nvSpPr>
        <p:spPr/>
        <p:txBody>
          <a:bodyPr/>
          <a:lstStyle/>
          <a:p>
            <a:r>
              <a:rPr lang="en-US" dirty="0"/>
              <a:t>install PostgreSQL</a:t>
            </a:r>
            <a:endParaRPr lang="en-IL" dirty="0"/>
          </a:p>
        </p:txBody>
      </p:sp>
      <p:sp>
        <p:nvSpPr>
          <p:cNvPr id="3" name="Content Placeholder 2">
            <a:extLst>
              <a:ext uri="{FF2B5EF4-FFF2-40B4-BE49-F238E27FC236}">
                <a16:creationId xmlns:a16="http://schemas.microsoft.com/office/drawing/2014/main" id="{BAC08B16-8910-5841-2F8B-FDEC5D498B8A}"/>
              </a:ext>
            </a:extLst>
          </p:cNvPr>
          <p:cNvSpPr>
            <a:spLocks noGrp="1"/>
          </p:cNvSpPr>
          <p:nvPr>
            <p:ph idx="1"/>
          </p:nvPr>
        </p:nvSpPr>
        <p:spPr/>
        <p:txBody>
          <a:bodyPr>
            <a:normAutofit fontScale="92500" lnSpcReduction="20000"/>
          </a:bodyPr>
          <a:lstStyle/>
          <a:p>
            <a:pPr algn="l">
              <a:buFont typeface="+mj-lt"/>
              <a:buAutoNum type="arabicPeriod"/>
            </a:pPr>
            <a:r>
              <a:rPr lang="en-US" sz="1800" b="0" i="0" dirty="0">
                <a:effectLst/>
                <a:latin typeface="Söhne"/>
              </a:rPr>
              <a:t>Download and install PostgreSQL:</a:t>
            </a:r>
          </a:p>
          <a:p>
            <a:pPr marL="742950" lvl="1" indent="-285750" algn="l">
              <a:buFont typeface="+mj-lt"/>
              <a:buAutoNum type="arabicPeriod"/>
            </a:pPr>
            <a:r>
              <a:rPr lang="en-US" sz="1400" b="0" i="0" dirty="0">
                <a:effectLst/>
                <a:latin typeface="Söhne"/>
              </a:rPr>
              <a:t>For Windows: Download the installer from the PostgreSQL website and run it to install PostgreSQL.</a:t>
            </a:r>
          </a:p>
          <a:p>
            <a:pPr marL="742950" lvl="1" indent="-285750" algn="l">
              <a:buFont typeface="+mj-lt"/>
              <a:buAutoNum type="arabicPeriod"/>
            </a:pPr>
            <a:r>
              <a:rPr lang="en-US" sz="1400" b="0" i="0" dirty="0">
                <a:effectLst/>
                <a:latin typeface="Söhne"/>
              </a:rPr>
              <a:t>For macOS: You can use Homebrew to install PostgreSQL. Open a terminal and run the command brew install </a:t>
            </a:r>
            <a:r>
              <a:rPr lang="en-US" sz="1400" b="0" i="0" dirty="0" err="1">
                <a:effectLst/>
                <a:latin typeface="Söhne"/>
              </a:rPr>
              <a:t>postgresql</a:t>
            </a:r>
            <a:r>
              <a:rPr lang="en-US" sz="1400" b="0" i="0" dirty="0">
                <a:effectLst/>
                <a:latin typeface="Söhne"/>
              </a:rPr>
              <a:t>.</a:t>
            </a:r>
          </a:p>
          <a:p>
            <a:pPr marL="742950" lvl="1" indent="-285750" algn="l">
              <a:buFont typeface="+mj-lt"/>
              <a:buAutoNum type="arabicPeriod"/>
            </a:pPr>
            <a:r>
              <a:rPr lang="en-US" sz="1400" b="0" i="0" dirty="0">
                <a:effectLst/>
                <a:latin typeface="Söhne"/>
              </a:rPr>
              <a:t>For Linux: You can install PostgreSQL using your distribution's package manager. For example, on Ubuntu, you can run the command </a:t>
            </a:r>
            <a:r>
              <a:rPr lang="en-US" sz="1400" b="0" i="0" dirty="0" err="1">
                <a:effectLst/>
                <a:latin typeface="Söhne"/>
              </a:rPr>
              <a:t>sudo</a:t>
            </a:r>
            <a:r>
              <a:rPr lang="en-US" sz="1400" b="0" i="0" dirty="0">
                <a:effectLst/>
                <a:latin typeface="Söhne"/>
              </a:rPr>
              <a:t> apt-get install </a:t>
            </a:r>
            <a:r>
              <a:rPr lang="en-US" sz="1400" b="0" i="0" dirty="0" err="1">
                <a:effectLst/>
                <a:latin typeface="Söhne"/>
              </a:rPr>
              <a:t>postgresql</a:t>
            </a:r>
            <a:r>
              <a:rPr lang="en-US" sz="1400" b="0" i="0" dirty="0">
                <a:effectLst/>
                <a:latin typeface="Söhne"/>
              </a:rPr>
              <a:t>.</a:t>
            </a:r>
          </a:p>
          <a:p>
            <a:pPr algn="l">
              <a:buFont typeface="+mj-lt"/>
              <a:buAutoNum type="arabicPeriod"/>
            </a:pPr>
            <a:r>
              <a:rPr lang="en-US" sz="1800" b="0" i="0" dirty="0">
                <a:effectLst/>
                <a:latin typeface="Söhne"/>
              </a:rPr>
              <a:t>Once PostgreSQL is installed, you can start the PostgreSQL server. On Windows, you can start the PostgreSQL service from the Services app. On macOS and Linux, you can start the PostgreSQL server from the terminal using the command </a:t>
            </a:r>
            <a:r>
              <a:rPr lang="en-US" sz="1800" b="0" i="0" dirty="0" err="1">
                <a:effectLst/>
                <a:latin typeface="Söhne"/>
              </a:rPr>
              <a:t>sudo</a:t>
            </a:r>
            <a:r>
              <a:rPr lang="en-US" sz="1800" b="0" i="0" dirty="0">
                <a:effectLst/>
                <a:latin typeface="Söhne"/>
              </a:rPr>
              <a:t> service </a:t>
            </a:r>
            <a:r>
              <a:rPr lang="en-US" sz="1800" b="0" i="0" dirty="0" err="1">
                <a:effectLst/>
                <a:latin typeface="Söhne"/>
              </a:rPr>
              <a:t>postgresql</a:t>
            </a:r>
            <a:r>
              <a:rPr lang="en-US" sz="1800" b="0" i="0" dirty="0">
                <a:effectLst/>
                <a:latin typeface="Söhne"/>
              </a:rPr>
              <a:t> start.</a:t>
            </a:r>
          </a:p>
          <a:p>
            <a:pPr algn="l">
              <a:buFont typeface="+mj-lt"/>
              <a:buAutoNum type="arabicPeriod"/>
            </a:pPr>
            <a:r>
              <a:rPr lang="en-US" sz="1800" b="0" i="0" dirty="0">
                <a:effectLst/>
                <a:latin typeface="Söhne"/>
              </a:rPr>
              <a:t>By default, PostgreSQL creates a user account called </a:t>
            </a:r>
            <a:r>
              <a:rPr lang="en-US" sz="1800" b="0" i="0" dirty="0" err="1">
                <a:effectLst/>
                <a:latin typeface="Söhne"/>
              </a:rPr>
              <a:t>postgres</a:t>
            </a:r>
            <a:r>
              <a:rPr lang="en-US" sz="1800" b="0" i="0" dirty="0">
                <a:effectLst/>
                <a:latin typeface="Söhne"/>
              </a:rPr>
              <a:t>. You can switch to this user by running the command </a:t>
            </a:r>
            <a:r>
              <a:rPr lang="en-US" sz="1800" b="0" i="0" dirty="0" err="1">
                <a:effectLst/>
                <a:latin typeface="Söhne"/>
              </a:rPr>
              <a:t>su</a:t>
            </a:r>
            <a:r>
              <a:rPr lang="en-US" sz="1800" b="0" i="0" dirty="0">
                <a:effectLst/>
                <a:latin typeface="Söhne"/>
              </a:rPr>
              <a:t> - </a:t>
            </a:r>
            <a:r>
              <a:rPr lang="en-US" sz="1800" b="0" i="0" dirty="0" err="1">
                <a:effectLst/>
                <a:latin typeface="Söhne"/>
              </a:rPr>
              <a:t>postgres</a:t>
            </a:r>
            <a:r>
              <a:rPr lang="en-US" sz="1800" b="0" i="0" dirty="0">
                <a:effectLst/>
                <a:latin typeface="Söhne"/>
              </a:rPr>
              <a:t> on the terminal.</a:t>
            </a:r>
          </a:p>
          <a:p>
            <a:pPr algn="l">
              <a:buFont typeface="+mj-lt"/>
              <a:buAutoNum type="arabicPeriod"/>
            </a:pPr>
            <a:r>
              <a:rPr lang="en-US" sz="1800" b="0" i="0" dirty="0">
                <a:effectLst/>
                <a:latin typeface="Söhne"/>
              </a:rPr>
              <a:t>Once you're logged in as the </a:t>
            </a:r>
            <a:r>
              <a:rPr lang="en-US" sz="1800" b="0" i="0" dirty="0" err="1">
                <a:effectLst/>
                <a:latin typeface="Söhne"/>
              </a:rPr>
              <a:t>postgres</a:t>
            </a:r>
            <a:r>
              <a:rPr lang="en-US" sz="1800" b="0" i="0" dirty="0">
                <a:effectLst/>
                <a:latin typeface="Söhne"/>
              </a:rPr>
              <a:t> user, you can access the PostgreSQL command-line interface by running the command </a:t>
            </a:r>
            <a:r>
              <a:rPr lang="en-US" sz="1800" b="0" i="0" dirty="0" err="1">
                <a:effectLst/>
                <a:latin typeface="Söhne"/>
              </a:rPr>
              <a:t>psql</a:t>
            </a:r>
            <a:r>
              <a:rPr lang="en-US" sz="1800" b="0" i="0" dirty="0">
                <a:effectLst/>
                <a:latin typeface="Söhne"/>
              </a:rPr>
              <a:t>. This will open the PostgreSQL shell, where you can run SQL commands to interact with the database.</a:t>
            </a:r>
          </a:p>
          <a:p>
            <a:pPr algn="l">
              <a:buFont typeface="+mj-lt"/>
              <a:buAutoNum type="arabicPeriod"/>
            </a:pPr>
            <a:r>
              <a:rPr lang="en-US" sz="1800" b="0" i="0" dirty="0">
                <a:effectLst/>
                <a:latin typeface="Söhne"/>
              </a:rPr>
              <a:t>To create a new database, run the command </a:t>
            </a:r>
            <a:r>
              <a:rPr lang="en-US" sz="1800" b="0" i="0" dirty="0" err="1">
                <a:effectLst/>
                <a:latin typeface="Söhne"/>
              </a:rPr>
              <a:t>createdb</a:t>
            </a:r>
            <a:r>
              <a:rPr lang="en-US" sz="1800" b="0" i="0" dirty="0">
                <a:effectLst/>
                <a:latin typeface="Söhne"/>
              </a:rPr>
              <a:t> &lt;database-name&gt; in the PostgreSQL shell. Replace &lt;database-name&gt; with the name you want to give to your database.</a:t>
            </a:r>
          </a:p>
          <a:p>
            <a:pPr algn="l">
              <a:buFont typeface="+mj-lt"/>
              <a:buAutoNum type="arabicPeriod"/>
            </a:pPr>
            <a:r>
              <a:rPr lang="en-US" sz="1800" b="0" i="0" dirty="0">
                <a:effectLst/>
                <a:latin typeface="Söhne"/>
              </a:rPr>
              <a:t>You can connect to the database using the command </a:t>
            </a:r>
            <a:r>
              <a:rPr lang="en-US" sz="1800" b="0" i="0" dirty="0" err="1">
                <a:effectLst/>
                <a:latin typeface="Söhne"/>
              </a:rPr>
              <a:t>psql</a:t>
            </a:r>
            <a:r>
              <a:rPr lang="en-US" sz="1800" b="0" i="0" dirty="0">
                <a:effectLst/>
                <a:latin typeface="Söhne"/>
              </a:rPr>
              <a:t> &lt;database-name&gt;. This will open the PostgreSQL shell for the specified database, where you can run SQL commands to create tables, insert data, and perform other database operations.</a:t>
            </a:r>
          </a:p>
          <a:p>
            <a:pPr marL="0" indent="0">
              <a:buNone/>
            </a:pPr>
            <a:endParaRPr lang="en-IL" sz="1800" dirty="0"/>
          </a:p>
        </p:txBody>
      </p:sp>
    </p:spTree>
    <p:extLst>
      <p:ext uri="{BB962C8B-B14F-4D97-AF65-F5344CB8AC3E}">
        <p14:creationId xmlns:p14="http://schemas.microsoft.com/office/powerpoint/2010/main" val="3404364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p:txBody>
          <a:bodyPr/>
          <a:lstStyle/>
          <a:p>
            <a:r>
              <a:rPr lang="en-US" dirty="0"/>
              <a:t>S</a:t>
            </a:r>
            <a:r>
              <a:rPr lang="en-IL" dirty="0"/>
              <a:t>ample db</a:t>
            </a:r>
          </a:p>
        </p:txBody>
      </p:sp>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p:txBody>
          <a:bodyPr/>
          <a:lstStyle/>
          <a:p>
            <a:r>
              <a:rPr lang="en-US" dirty="0"/>
              <a:t>https://</a:t>
            </a:r>
            <a:r>
              <a:rPr lang="en-US" dirty="0" err="1"/>
              <a:t>www.postgresqltutorial.com</a:t>
            </a:r>
            <a:r>
              <a:rPr lang="en-US" dirty="0"/>
              <a:t>/</a:t>
            </a:r>
            <a:r>
              <a:rPr lang="en-US" dirty="0" err="1"/>
              <a:t>postgresql</a:t>
            </a:r>
            <a:r>
              <a:rPr lang="en-US" dirty="0"/>
              <a:t>-getting-started/</a:t>
            </a:r>
            <a:r>
              <a:rPr lang="en-US" dirty="0" err="1"/>
              <a:t>postgresql</a:t>
            </a:r>
            <a:r>
              <a:rPr lang="en-US" dirty="0"/>
              <a:t>-sample-database/</a:t>
            </a:r>
            <a:endParaRPr lang="en-IL" dirty="0"/>
          </a:p>
        </p:txBody>
      </p:sp>
    </p:spTree>
    <p:extLst>
      <p:ext uri="{BB962C8B-B14F-4D97-AF65-F5344CB8AC3E}">
        <p14:creationId xmlns:p14="http://schemas.microsoft.com/office/powerpoint/2010/main" val="2620014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068A-F79B-AE06-658B-4D7ECEA0D6A8}"/>
              </a:ext>
            </a:extLst>
          </p:cNvPr>
          <p:cNvSpPr>
            <a:spLocks noGrp="1"/>
          </p:cNvSpPr>
          <p:nvPr>
            <p:ph type="title"/>
          </p:nvPr>
        </p:nvSpPr>
        <p:spPr/>
        <p:txBody>
          <a:bodyPr/>
          <a:lstStyle/>
          <a:p>
            <a:r>
              <a:rPr lang="en-IL" dirty="0"/>
              <a:t>SQL OTO</a:t>
            </a:r>
          </a:p>
        </p:txBody>
      </p:sp>
      <p:sp>
        <p:nvSpPr>
          <p:cNvPr id="3" name="Content Placeholder 2">
            <a:extLst>
              <a:ext uri="{FF2B5EF4-FFF2-40B4-BE49-F238E27FC236}">
                <a16:creationId xmlns:a16="http://schemas.microsoft.com/office/drawing/2014/main" id="{BAC08B16-8910-5841-2F8B-FDEC5D498B8A}"/>
              </a:ext>
            </a:extLst>
          </p:cNvPr>
          <p:cNvSpPr>
            <a:spLocks noGrp="1"/>
          </p:cNvSpPr>
          <p:nvPr>
            <p:ph idx="1"/>
          </p:nvPr>
        </p:nvSpPr>
        <p:spPr/>
        <p:txBody>
          <a:bodyPr>
            <a:normAutofit lnSpcReduction="10000"/>
          </a:bodyPr>
          <a:lstStyle/>
          <a:p>
            <a:r>
              <a:rPr lang="en-US" dirty="0"/>
              <a:t>In a relational database, a one-to-one (1:1) relationship refers to a situation where one record in a table is associated with exactly one record in another table, and vice versa. This type of relationship is often used to break down a large table into smaller, more manageable tables that are easier to work with and maintain.</a:t>
            </a:r>
          </a:p>
          <a:p>
            <a:r>
              <a:rPr lang="en-US" dirty="0"/>
              <a:t>For example, consider a database that stores information about employees and their workstations. Each employee can have only one workstation assigned to them, and each workstation can be assigned to only one employee. In this case, we could create two tables: one for employees and one for workstations, and establish a one-to-one relationship between them.</a:t>
            </a:r>
          </a:p>
        </p:txBody>
      </p:sp>
    </p:spTree>
    <p:extLst>
      <p:ext uri="{BB962C8B-B14F-4D97-AF65-F5344CB8AC3E}">
        <p14:creationId xmlns:p14="http://schemas.microsoft.com/office/powerpoint/2010/main" val="3741863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5" name="Straight Connector 14">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Rectangle 17">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B2CE80-D097-52F5-34A2-CD3EBCEA3611}"/>
              </a:ext>
            </a:extLst>
          </p:cNvPr>
          <p:cNvSpPr>
            <a:spLocks noGrp="1"/>
          </p:cNvSpPr>
          <p:nvPr>
            <p:ph type="title"/>
          </p:nvPr>
        </p:nvSpPr>
        <p:spPr>
          <a:xfrm>
            <a:off x="1060232" y="3941205"/>
            <a:ext cx="10071536" cy="929750"/>
          </a:xfrm>
        </p:spPr>
        <p:txBody>
          <a:bodyPr vert="horz" lIns="91440" tIns="45720" rIns="91440" bIns="45720" rtlCol="0" anchor="b">
            <a:normAutofit/>
          </a:bodyPr>
          <a:lstStyle/>
          <a:p>
            <a:pPr algn="ctr"/>
            <a:r>
              <a:rPr lang="en-US" sz="5200" dirty="0"/>
              <a:t>One to one example</a:t>
            </a:r>
          </a:p>
        </p:txBody>
      </p:sp>
      <p:pic>
        <p:nvPicPr>
          <p:cNvPr id="5" name="Content Placeholder 4" descr="A screenshot of a computer screen&#10;&#10;Description automatically generated with low confidence">
            <a:extLst>
              <a:ext uri="{FF2B5EF4-FFF2-40B4-BE49-F238E27FC236}">
                <a16:creationId xmlns:a16="http://schemas.microsoft.com/office/drawing/2014/main" id="{F2312053-F4F6-959A-06F6-9DFCBBC39221}"/>
              </a:ext>
            </a:extLst>
          </p:cNvPr>
          <p:cNvPicPr>
            <a:picLocks noGrp="1" noChangeAspect="1"/>
          </p:cNvPicPr>
          <p:nvPr>
            <p:ph idx="1"/>
          </p:nvPr>
        </p:nvPicPr>
        <p:blipFill>
          <a:blip r:embed="rId2"/>
          <a:stretch>
            <a:fillRect/>
          </a:stretch>
        </p:blipFill>
        <p:spPr>
          <a:xfrm>
            <a:off x="897717" y="1114912"/>
            <a:ext cx="5069590" cy="2129227"/>
          </a:xfrm>
          <a:prstGeom prst="rect">
            <a:avLst/>
          </a:prstGeom>
        </p:spPr>
      </p:pic>
      <p:pic>
        <p:nvPicPr>
          <p:cNvPr id="7" name="Picture 6" descr="A picture containing text, screenshot, font, number&#10;&#10;Description automatically generated">
            <a:extLst>
              <a:ext uri="{FF2B5EF4-FFF2-40B4-BE49-F238E27FC236}">
                <a16:creationId xmlns:a16="http://schemas.microsoft.com/office/drawing/2014/main" id="{A44176E1-7E33-D1DF-4FBC-9C86A7E0DF02}"/>
              </a:ext>
            </a:extLst>
          </p:cNvPr>
          <p:cNvPicPr>
            <a:picLocks noChangeAspect="1"/>
          </p:cNvPicPr>
          <p:nvPr/>
        </p:nvPicPr>
        <p:blipFill>
          <a:blip r:embed="rId3"/>
          <a:stretch>
            <a:fillRect/>
          </a:stretch>
        </p:blipFill>
        <p:spPr>
          <a:xfrm>
            <a:off x="6228507" y="923370"/>
            <a:ext cx="5065776" cy="2494893"/>
          </a:xfrm>
          <a:prstGeom prst="rect">
            <a:avLst/>
          </a:prstGeom>
        </p:spPr>
      </p:pic>
    </p:spTree>
    <p:extLst>
      <p:ext uri="{BB962C8B-B14F-4D97-AF65-F5344CB8AC3E}">
        <p14:creationId xmlns:p14="http://schemas.microsoft.com/office/powerpoint/2010/main" val="3607988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a:xfrm>
            <a:off x="838200" y="365125"/>
            <a:ext cx="10007009" cy="857619"/>
          </a:xfrm>
        </p:spPr>
        <p:txBody>
          <a:bodyPr>
            <a:normAutofit/>
          </a:bodyPr>
          <a:lstStyle/>
          <a:p>
            <a:r>
              <a:rPr lang="en-US" sz="3600" dirty="0"/>
              <a:t>V</a:t>
            </a:r>
            <a:r>
              <a:rPr lang="en-IL" sz="3600" dirty="0"/>
              <a:t>ite new project files and folder</a:t>
            </a:r>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a:xfrm>
            <a:off x="838200" y="1148316"/>
            <a:ext cx="10515600" cy="5028647"/>
          </a:xfrm>
        </p:spPr>
        <p:txBody>
          <a:bodyPr>
            <a:normAutofit fontScale="92500" lnSpcReduction="20000"/>
          </a:bodyPr>
          <a:lstStyle/>
          <a:p>
            <a:r>
              <a:rPr lang="en-US" sz="1600" dirty="0" err="1"/>
              <a:t>node_modules</a:t>
            </a:r>
            <a:r>
              <a:rPr lang="en-US" sz="1600" dirty="0"/>
              <a:t>/: This folder contains all the third-party dependencies that your project requires.</a:t>
            </a:r>
          </a:p>
          <a:p>
            <a:r>
              <a:rPr lang="en-US" sz="1600" dirty="0"/>
              <a:t>public/: This folder contains any static assets (such as images or fonts) and the HTML file that </a:t>
            </a:r>
            <a:r>
              <a:rPr lang="en-US" sz="1600" dirty="0" err="1"/>
              <a:t>Vite</a:t>
            </a:r>
            <a:r>
              <a:rPr lang="en-US" sz="1600" dirty="0"/>
              <a:t> uses as the entry point for your application.</a:t>
            </a:r>
          </a:p>
          <a:p>
            <a:r>
              <a:rPr lang="en-US" sz="1600" dirty="0" err="1"/>
              <a:t>favicon.ico</a:t>
            </a:r>
            <a:r>
              <a:rPr lang="en-US" sz="1600" dirty="0"/>
              <a:t>: This is the favicon for your application.</a:t>
            </a:r>
          </a:p>
          <a:p>
            <a:r>
              <a:rPr lang="en-US" sz="1600" dirty="0" err="1"/>
              <a:t>index.html</a:t>
            </a:r>
            <a:r>
              <a:rPr lang="en-US" sz="1600" dirty="0"/>
              <a:t>: This is the HTML file that serves as the entry point for your application. You can modify this file to add any additional scripts, stylesheets, or content that your application requires.</a:t>
            </a:r>
          </a:p>
          <a:p>
            <a:r>
              <a:rPr lang="en-US" sz="1600" dirty="0" err="1"/>
              <a:t>src</a:t>
            </a:r>
            <a:r>
              <a:rPr lang="en-US" sz="1600" dirty="0"/>
              <a:t>/: This folder contains all of your source code.</a:t>
            </a:r>
          </a:p>
          <a:p>
            <a:r>
              <a:rPr lang="en-US" sz="1600" dirty="0" err="1"/>
              <a:t>main.ts</a:t>
            </a:r>
            <a:r>
              <a:rPr lang="en-US" sz="1600" dirty="0"/>
              <a:t>: This is the main entry point for your application. This file is responsible for rendering your root component and mounting it to the DOM.</a:t>
            </a:r>
          </a:p>
          <a:p>
            <a:r>
              <a:rPr lang="en-US" sz="1600" dirty="0" err="1"/>
              <a:t>App.ts</a:t>
            </a:r>
            <a:r>
              <a:rPr lang="en-US" sz="1600" dirty="0"/>
              <a:t>: This is the root component of your application. You can modify this file to define the structure and behavior of your application.</a:t>
            </a:r>
          </a:p>
          <a:p>
            <a:r>
              <a:rPr lang="en-US" sz="1600" dirty="0"/>
              <a:t>components/: This folder contains any additional components that your application requires.</a:t>
            </a:r>
          </a:p>
          <a:p>
            <a:r>
              <a:rPr lang="en-US" sz="1600" dirty="0" err="1"/>
              <a:t>MyComponent.ts</a:t>
            </a:r>
            <a:r>
              <a:rPr lang="en-US" sz="1600" dirty="0"/>
              <a:t>: This is an example component that you can modify or delete. You can create additional components by adding new TypeScript files to this folder.</a:t>
            </a:r>
          </a:p>
          <a:p>
            <a:r>
              <a:rPr lang="en-US" sz="1600" dirty="0" err="1"/>
              <a:t>package.json</a:t>
            </a:r>
            <a:r>
              <a:rPr lang="en-US" sz="1600" dirty="0"/>
              <a:t>: This file contains information about your project, including its dependencies, scripts, and other metadata.</a:t>
            </a:r>
          </a:p>
          <a:p>
            <a:r>
              <a:rPr lang="en-US" sz="1600" dirty="0" err="1"/>
              <a:t>tsconfig.json</a:t>
            </a:r>
            <a:r>
              <a:rPr lang="en-US" sz="1600" dirty="0"/>
              <a:t>: This file contains TypeScript-specific configuration options for your project.</a:t>
            </a:r>
          </a:p>
          <a:p>
            <a:r>
              <a:rPr lang="en-US" sz="1600" dirty="0" err="1"/>
              <a:t>vite.config.ts</a:t>
            </a:r>
            <a:r>
              <a:rPr lang="en-US" sz="1600" dirty="0"/>
              <a:t>: This file contains </a:t>
            </a:r>
            <a:r>
              <a:rPr lang="en-US" sz="1600" dirty="0" err="1"/>
              <a:t>Vite</a:t>
            </a:r>
            <a:r>
              <a:rPr lang="en-US" sz="1600" dirty="0"/>
              <a:t>-specific configuration options for your project.</a:t>
            </a:r>
          </a:p>
          <a:p>
            <a:r>
              <a:rPr lang="en-US" sz="1600" dirty="0"/>
              <a:t>By default, </a:t>
            </a:r>
            <a:r>
              <a:rPr lang="en-US" sz="1600" dirty="0" err="1"/>
              <a:t>Vite</a:t>
            </a:r>
            <a:r>
              <a:rPr lang="en-US" sz="1600" dirty="0"/>
              <a:t> is configured to use TypeScript as the primary language for your project. This means that you can write your code in TypeScript and </a:t>
            </a:r>
            <a:r>
              <a:rPr lang="en-US" sz="1600" dirty="0" err="1"/>
              <a:t>Vite</a:t>
            </a:r>
            <a:r>
              <a:rPr lang="en-US" sz="1600" dirty="0"/>
              <a:t> will automatically compile it to JavaScript when you run the development server or build your project for production.</a:t>
            </a:r>
            <a:br>
              <a:rPr lang="en-US" sz="1600" dirty="0"/>
            </a:br>
            <a:endParaRPr lang="en-US" sz="1600" dirty="0"/>
          </a:p>
          <a:p>
            <a:endParaRPr lang="en-IL" sz="1600" dirty="0"/>
          </a:p>
        </p:txBody>
      </p:sp>
    </p:spTree>
    <p:extLst>
      <p:ext uri="{BB962C8B-B14F-4D97-AF65-F5344CB8AC3E}">
        <p14:creationId xmlns:p14="http://schemas.microsoft.com/office/powerpoint/2010/main" val="1567562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D3BD2-C80A-7C0D-A6E6-7AFBD1EE2EC3}"/>
              </a:ext>
            </a:extLst>
          </p:cNvPr>
          <p:cNvSpPr>
            <a:spLocks noGrp="1"/>
          </p:cNvSpPr>
          <p:nvPr>
            <p:ph type="title"/>
          </p:nvPr>
        </p:nvSpPr>
        <p:spPr/>
        <p:txBody>
          <a:bodyPr/>
          <a:lstStyle/>
          <a:p>
            <a:r>
              <a:rPr lang="en-US" dirty="0"/>
              <a:t>O</a:t>
            </a:r>
            <a:r>
              <a:rPr lang="en-IL" dirty="0"/>
              <a:t>ne to many</a:t>
            </a:r>
          </a:p>
        </p:txBody>
      </p:sp>
      <p:sp>
        <p:nvSpPr>
          <p:cNvPr id="3" name="Content Placeholder 2">
            <a:extLst>
              <a:ext uri="{FF2B5EF4-FFF2-40B4-BE49-F238E27FC236}">
                <a16:creationId xmlns:a16="http://schemas.microsoft.com/office/drawing/2014/main" id="{1995ABE4-AADB-D980-22AF-25D3DDE0D42C}"/>
              </a:ext>
            </a:extLst>
          </p:cNvPr>
          <p:cNvSpPr>
            <a:spLocks noGrp="1"/>
          </p:cNvSpPr>
          <p:nvPr>
            <p:ph idx="1"/>
          </p:nvPr>
        </p:nvSpPr>
        <p:spPr/>
        <p:txBody>
          <a:bodyPr>
            <a:normAutofit lnSpcReduction="10000"/>
          </a:bodyPr>
          <a:lstStyle/>
          <a:p>
            <a:r>
              <a:rPr lang="en-US" dirty="0"/>
              <a:t>In a relational database, a one-to-many (1:N) relationship refers to a situation where one record in a table is associated with one or more records in another table, but each record in the second table is associated with only one record in the first table. This type of relationship is one of the most common types of relationships in a database, and is used to break down large tables into smaller, more manageable tables.</a:t>
            </a:r>
          </a:p>
          <a:p>
            <a:r>
              <a:rPr lang="en-US" dirty="0"/>
              <a:t>For example, consider a database that stores information about customers and their orders. Each customer can have multiple orders, but each order is associated with only one customer. In this case, we could create two tables: one for customers and one for orders, and establish a one-to-many relationship between them.</a:t>
            </a:r>
          </a:p>
        </p:txBody>
      </p:sp>
    </p:spTree>
    <p:extLst>
      <p:ext uri="{BB962C8B-B14F-4D97-AF65-F5344CB8AC3E}">
        <p14:creationId xmlns:p14="http://schemas.microsoft.com/office/powerpoint/2010/main" val="962586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5" name="Straight Connector 14">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Rectangle 17">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9D3BD2-C80A-7C0D-A6E6-7AFBD1EE2EC3}"/>
              </a:ext>
            </a:extLst>
          </p:cNvPr>
          <p:cNvSpPr>
            <a:spLocks noGrp="1"/>
          </p:cNvSpPr>
          <p:nvPr>
            <p:ph type="title"/>
          </p:nvPr>
        </p:nvSpPr>
        <p:spPr>
          <a:xfrm>
            <a:off x="1060232" y="3941205"/>
            <a:ext cx="10071536" cy="929750"/>
          </a:xfrm>
        </p:spPr>
        <p:txBody>
          <a:bodyPr vert="horz" lIns="91440" tIns="45720" rIns="91440" bIns="45720" rtlCol="0" anchor="b">
            <a:normAutofit/>
          </a:bodyPr>
          <a:lstStyle/>
          <a:p>
            <a:pPr algn="ctr"/>
            <a:r>
              <a:rPr lang="en-US" sz="5200" dirty="0"/>
              <a:t>Many to many relation</a:t>
            </a:r>
          </a:p>
        </p:txBody>
      </p:sp>
      <p:pic>
        <p:nvPicPr>
          <p:cNvPr id="7" name="Picture 6" descr="A screenshot of a computer screen&#10;&#10;Description automatically generated with low confidence">
            <a:extLst>
              <a:ext uri="{FF2B5EF4-FFF2-40B4-BE49-F238E27FC236}">
                <a16:creationId xmlns:a16="http://schemas.microsoft.com/office/drawing/2014/main" id="{786230FF-11E6-1E15-8500-556004B053ED}"/>
              </a:ext>
            </a:extLst>
          </p:cNvPr>
          <p:cNvPicPr>
            <a:picLocks noChangeAspect="1"/>
          </p:cNvPicPr>
          <p:nvPr/>
        </p:nvPicPr>
        <p:blipFill>
          <a:blip r:embed="rId2"/>
          <a:stretch>
            <a:fillRect/>
          </a:stretch>
        </p:blipFill>
        <p:spPr>
          <a:xfrm>
            <a:off x="897717" y="827376"/>
            <a:ext cx="5069590" cy="2686881"/>
          </a:xfrm>
          <a:prstGeom prst="rect">
            <a:avLst/>
          </a:prstGeom>
        </p:spPr>
      </p:pic>
      <p:pic>
        <p:nvPicPr>
          <p:cNvPr id="5" name="Content Placeholder 4" descr="A screenshot of a computer screen&#10;&#10;Description automatically generated with low confidence">
            <a:extLst>
              <a:ext uri="{FF2B5EF4-FFF2-40B4-BE49-F238E27FC236}">
                <a16:creationId xmlns:a16="http://schemas.microsoft.com/office/drawing/2014/main" id="{2499FDA8-D5C4-026F-C9E1-C7F9FE48B60F}"/>
              </a:ext>
            </a:extLst>
          </p:cNvPr>
          <p:cNvPicPr>
            <a:picLocks noGrp="1" noChangeAspect="1"/>
          </p:cNvPicPr>
          <p:nvPr>
            <p:ph idx="1"/>
          </p:nvPr>
        </p:nvPicPr>
        <p:blipFill>
          <a:blip r:embed="rId3"/>
          <a:stretch>
            <a:fillRect/>
          </a:stretch>
        </p:blipFill>
        <p:spPr>
          <a:xfrm>
            <a:off x="6228507" y="746068"/>
            <a:ext cx="5065776" cy="2849497"/>
          </a:xfrm>
          <a:prstGeom prst="rect">
            <a:avLst/>
          </a:prstGeom>
        </p:spPr>
      </p:pic>
    </p:spTree>
    <p:extLst>
      <p:ext uri="{BB962C8B-B14F-4D97-AF65-F5344CB8AC3E}">
        <p14:creationId xmlns:p14="http://schemas.microsoft.com/office/powerpoint/2010/main" val="2445855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9D3BD2-C80A-7C0D-A6E6-7AFBD1EE2EC3}"/>
              </a:ext>
            </a:extLst>
          </p:cNvPr>
          <p:cNvSpPr>
            <a:spLocks noGrp="1"/>
          </p:cNvSpPr>
          <p:nvPr>
            <p:ph type="title"/>
          </p:nvPr>
        </p:nvSpPr>
        <p:spPr>
          <a:xfrm>
            <a:off x="1043631" y="873940"/>
            <a:ext cx="5052369" cy="1035781"/>
          </a:xfrm>
        </p:spPr>
        <p:txBody>
          <a:bodyPr anchor="ctr">
            <a:normAutofit/>
          </a:bodyPr>
          <a:lstStyle/>
          <a:p>
            <a:r>
              <a:rPr lang="en-US" sz="3600"/>
              <a:t>M</a:t>
            </a:r>
            <a:r>
              <a:rPr lang="en-IL" sz="3600"/>
              <a:t>ore info</a:t>
            </a:r>
          </a:p>
        </p:txBody>
      </p:sp>
      <p:sp>
        <p:nvSpPr>
          <p:cNvPr id="3" name="Content Placeholder 2">
            <a:extLst>
              <a:ext uri="{FF2B5EF4-FFF2-40B4-BE49-F238E27FC236}">
                <a16:creationId xmlns:a16="http://schemas.microsoft.com/office/drawing/2014/main" id="{1995ABE4-AADB-D980-22AF-25D3DDE0D42C}"/>
              </a:ext>
            </a:extLst>
          </p:cNvPr>
          <p:cNvSpPr>
            <a:spLocks noGrp="1"/>
          </p:cNvSpPr>
          <p:nvPr>
            <p:ph idx="1"/>
          </p:nvPr>
        </p:nvSpPr>
        <p:spPr>
          <a:xfrm>
            <a:off x="1045029" y="2524721"/>
            <a:ext cx="4991629" cy="3677123"/>
          </a:xfrm>
        </p:spPr>
        <p:txBody>
          <a:bodyPr anchor="ctr">
            <a:normAutofit/>
          </a:bodyPr>
          <a:lstStyle/>
          <a:p>
            <a:r>
              <a:rPr lang="en-US" sz="1800"/>
              <a:t>In this example, the customer_id column in the orders table establishes the one-to-many relationship between the two tables. Each record in the orders table is associated with one record in the customers table, but each record in the customers table can be associated with multiple records in the orders table.</a:t>
            </a:r>
          </a:p>
          <a:p>
            <a:r>
              <a:rPr lang="en-US" sz="1800"/>
              <a:t>Note that in this type of relationship, the primary key of the table on the "one" side (in this case, the id column in the customers table) becomes a foreign key in the table on the "many" side (in this case, the customer_id column in the orders table). This foreign key is used to establish the relationship between the two tables.</a:t>
            </a:r>
          </a:p>
        </p:txBody>
      </p:sp>
      <p:sp>
        <p:nvSpPr>
          <p:cNvPr id="19" name="Rectangle 18">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6" descr="Table">
            <a:extLst>
              <a:ext uri="{FF2B5EF4-FFF2-40B4-BE49-F238E27FC236}">
                <a16:creationId xmlns:a16="http://schemas.microsoft.com/office/drawing/2014/main" id="{019594B0-10CF-F1A5-4C85-C78089597F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30493" y="1347516"/>
            <a:ext cx="4223252" cy="4223252"/>
          </a:xfrm>
          <a:prstGeom prst="rect">
            <a:avLst/>
          </a:prstGeom>
        </p:spPr>
      </p:pic>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682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89D3BD2-C80A-7C0D-A6E6-7AFBD1EE2EC3}"/>
              </a:ext>
            </a:extLst>
          </p:cNvPr>
          <p:cNvSpPr>
            <a:spLocks noGrp="1"/>
          </p:cNvSpPr>
          <p:nvPr>
            <p:ph type="title"/>
          </p:nvPr>
        </p:nvSpPr>
        <p:spPr>
          <a:xfrm>
            <a:off x="838200" y="3905833"/>
            <a:ext cx="4215063" cy="2398713"/>
          </a:xfrm>
        </p:spPr>
        <p:txBody>
          <a:bodyPr>
            <a:normAutofit/>
          </a:bodyPr>
          <a:lstStyle/>
          <a:p>
            <a:r>
              <a:rPr lang="en-IL" dirty="0"/>
              <a:t>SELECT</a:t>
            </a:r>
          </a:p>
        </p:txBody>
      </p:sp>
      <p:pic>
        <p:nvPicPr>
          <p:cNvPr id="5" name="Picture 4">
            <a:extLst>
              <a:ext uri="{FF2B5EF4-FFF2-40B4-BE49-F238E27FC236}">
                <a16:creationId xmlns:a16="http://schemas.microsoft.com/office/drawing/2014/main" id="{4F0F27F2-6BF4-D285-DB13-FD1CB81407AF}"/>
              </a:ext>
            </a:extLst>
          </p:cNvPr>
          <p:cNvPicPr>
            <a:picLocks noChangeAspect="1"/>
          </p:cNvPicPr>
          <p:nvPr/>
        </p:nvPicPr>
        <p:blipFill>
          <a:blip r:embed="rId2"/>
          <a:stretch>
            <a:fillRect/>
          </a:stretch>
        </p:blipFill>
        <p:spPr>
          <a:xfrm>
            <a:off x="1158955" y="1331363"/>
            <a:ext cx="9875259" cy="913461"/>
          </a:xfrm>
          <a:prstGeom prst="rect">
            <a:avLst/>
          </a:prstGeom>
        </p:spPr>
      </p:pic>
      <p:sp>
        <p:nvSpPr>
          <p:cNvPr id="3" name="Content Placeholder 2">
            <a:extLst>
              <a:ext uri="{FF2B5EF4-FFF2-40B4-BE49-F238E27FC236}">
                <a16:creationId xmlns:a16="http://schemas.microsoft.com/office/drawing/2014/main" id="{1995ABE4-AADB-D980-22AF-25D3DDE0D42C}"/>
              </a:ext>
            </a:extLst>
          </p:cNvPr>
          <p:cNvSpPr>
            <a:spLocks noGrp="1"/>
          </p:cNvSpPr>
          <p:nvPr>
            <p:ph idx="1"/>
          </p:nvPr>
        </p:nvSpPr>
        <p:spPr>
          <a:xfrm>
            <a:off x="5630779" y="3884452"/>
            <a:ext cx="5723021" cy="2398713"/>
          </a:xfrm>
        </p:spPr>
        <p:txBody>
          <a:bodyPr anchor="ctr">
            <a:normAutofit/>
          </a:bodyPr>
          <a:lstStyle/>
          <a:p>
            <a:r>
              <a:rPr lang="en-US" sz="2000"/>
              <a:t>selecting data from a database table is one of the most fundamental operations in SQL. The SELECT statement is used to retrieve data from one or more tables in a database. Here's a guide to using the SELECT statement in SQL:</a:t>
            </a:r>
            <a:endParaRPr lang="en-IL" sz="2000"/>
          </a:p>
        </p:txBody>
      </p:sp>
    </p:spTree>
    <p:extLst>
      <p:ext uri="{BB962C8B-B14F-4D97-AF65-F5344CB8AC3E}">
        <p14:creationId xmlns:p14="http://schemas.microsoft.com/office/powerpoint/2010/main" val="2912681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ADEAE5-B080-4DEC-819A-00E41A93F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89D3BD2-C80A-7C0D-A6E6-7AFBD1EE2EC3}"/>
              </a:ext>
            </a:extLst>
          </p:cNvPr>
          <p:cNvSpPr>
            <a:spLocks noGrp="1"/>
          </p:cNvSpPr>
          <p:nvPr>
            <p:ph type="title"/>
          </p:nvPr>
        </p:nvSpPr>
        <p:spPr>
          <a:xfrm>
            <a:off x="1256275" y="3655371"/>
            <a:ext cx="9679449" cy="1463136"/>
          </a:xfrm>
        </p:spPr>
        <p:txBody>
          <a:bodyPr vert="horz" lIns="91440" tIns="45720" rIns="91440" bIns="45720" rtlCol="0" anchor="b">
            <a:normAutofit/>
          </a:bodyPr>
          <a:lstStyle/>
          <a:p>
            <a:r>
              <a:rPr lang="en-US" sz="5600" kern="1200">
                <a:solidFill>
                  <a:srgbClr val="FFFFFF"/>
                </a:solidFill>
                <a:latin typeface="+mj-lt"/>
                <a:ea typeface="+mj-ea"/>
                <a:cs typeface="+mj-cs"/>
              </a:rPr>
              <a:t>Select all</a:t>
            </a:r>
          </a:p>
        </p:txBody>
      </p:sp>
      <p:pic>
        <p:nvPicPr>
          <p:cNvPr id="5" name="Content Placeholder 4" descr="A picture containing font, screenshot, text, graphics&#10;&#10;Description automatically generated">
            <a:extLst>
              <a:ext uri="{FF2B5EF4-FFF2-40B4-BE49-F238E27FC236}">
                <a16:creationId xmlns:a16="http://schemas.microsoft.com/office/drawing/2014/main" id="{00355DDE-1164-55DB-BA91-8DDFAA9B7D51}"/>
              </a:ext>
            </a:extLst>
          </p:cNvPr>
          <p:cNvPicPr>
            <a:picLocks noGrp="1" noChangeAspect="1"/>
          </p:cNvPicPr>
          <p:nvPr>
            <p:ph idx="1"/>
          </p:nvPr>
        </p:nvPicPr>
        <p:blipFill>
          <a:blip r:embed="rId2"/>
          <a:stretch>
            <a:fillRect/>
          </a:stretch>
        </p:blipFill>
        <p:spPr>
          <a:xfrm>
            <a:off x="540006" y="972127"/>
            <a:ext cx="11111988" cy="2305736"/>
          </a:xfrm>
          <a:prstGeom prst="rect">
            <a:avLst/>
          </a:prstGeom>
        </p:spPr>
      </p:pic>
    </p:spTree>
    <p:extLst>
      <p:ext uri="{BB962C8B-B14F-4D97-AF65-F5344CB8AC3E}">
        <p14:creationId xmlns:p14="http://schemas.microsoft.com/office/powerpoint/2010/main" val="4068046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a:xfrm>
            <a:off x="838200" y="3905833"/>
            <a:ext cx="4215063" cy="2398713"/>
          </a:xfrm>
        </p:spPr>
        <p:txBody>
          <a:bodyPr>
            <a:normAutofit/>
          </a:bodyPr>
          <a:lstStyle/>
          <a:p>
            <a:r>
              <a:rPr lang="en-US" dirty="0"/>
              <a:t>Filtering data</a:t>
            </a:r>
            <a:endParaRPr lang="en-IL" dirty="0"/>
          </a:p>
        </p:txBody>
      </p:sp>
      <p:pic>
        <p:nvPicPr>
          <p:cNvPr id="5" name="Picture 4">
            <a:extLst>
              <a:ext uri="{FF2B5EF4-FFF2-40B4-BE49-F238E27FC236}">
                <a16:creationId xmlns:a16="http://schemas.microsoft.com/office/drawing/2014/main" id="{31682C67-8ADC-F825-B77E-F3FF1EE37FC4}"/>
              </a:ext>
            </a:extLst>
          </p:cNvPr>
          <p:cNvPicPr>
            <a:picLocks noChangeAspect="1"/>
          </p:cNvPicPr>
          <p:nvPr/>
        </p:nvPicPr>
        <p:blipFill>
          <a:blip r:embed="rId2"/>
          <a:stretch>
            <a:fillRect/>
          </a:stretch>
        </p:blipFill>
        <p:spPr>
          <a:xfrm>
            <a:off x="1158955" y="1207923"/>
            <a:ext cx="9875259" cy="1160341"/>
          </a:xfrm>
          <a:prstGeom prst="rect">
            <a:avLst/>
          </a:prstGeom>
        </p:spPr>
      </p:pic>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a:xfrm>
            <a:off x="5630779" y="3884452"/>
            <a:ext cx="5723021" cy="2398713"/>
          </a:xfrm>
        </p:spPr>
        <p:txBody>
          <a:bodyPr anchor="ctr">
            <a:normAutofit/>
          </a:bodyPr>
          <a:lstStyle/>
          <a:p>
            <a:r>
              <a:rPr lang="en-US" sz="2000"/>
              <a:t>You can use the WHERE clause to filter data based on a specified condition. For example, to retrieve all rows from a table where the value in the "age" column is greater than or equal to 18, you can use the following statement:</a:t>
            </a:r>
            <a:endParaRPr lang="en-IL" sz="2000"/>
          </a:p>
        </p:txBody>
      </p:sp>
    </p:spTree>
    <p:extLst>
      <p:ext uri="{BB962C8B-B14F-4D97-AF65-F5344CB8AC3E}">
        <p14:creationId xmlns:p14="http://schemas.microsoft.com/office/powerpoint/2010/main" val="3821753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a:xfrm>
            <a:off x="838200" y="3905833"/>
            <a:ext cx="4215063" cy="2398713"/>
          </a:xfrm>
        </p:spPr>
        <p:txBody>
          <a:bodyPr>
            <a:normAutofit/>
          </a:bodyPr>
          <a:lstStyle/>
          <a:p>
            <a:r>
              <a:rPr lang="en-US" dirty="0"/>
              <a:t>Sorting data</a:t>
            </a:r>
            <a:endParaRPr lang="en-IL" dirty="0"/>
          </a:p>
        </p:txBody>
      </p:sp>
      <p:pic>
        <p:nvPicPr>
          <p:cNvPr id="5" name="Picture 4">
            <a:extLst>
              <a:ext uri="{FF2B5EF4-FFF2-40B4-BE49-F238E27FC236}">
                <a16:creationId xmlns:a16="http://schemas.microsoft.com/office/drawing/2014/main" id="{E53B3A80-2632-F727-B083-075DA89B78FF}"/>
              </a:ext>
            </a:extLst>
          </p:cNvPr>
          <p:cNvPicPr>
            <a:picLocks noChangeAspect="1"/>
          </p:cNvPicPr>
          <p:nvPr/>
        </p:nvPicPr>
        <p:blipFill>
          <a:blip r:embed="rId2"/>
          <a:stretch>
            <a:fillRect/>
          </a:stretch>
        </p:blipFill>
        <p:spPr>
          <a:xfrm>
            <a:off x="1158955" y="1294331"/>
            <a:ext cx="9875259" cy="987525"/>
          </a:xfrm>
          <a:prstGeom prst="rect">
            <a:avLst/>
          </a:prstGeom>
        </p:spPr>
      </p:pic>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a:xfrm>
            <a:off x="5630779" y="3884452"/>
            <a:ext cx="5723021" cy="2398713"/>
          </a:xfrm>
        </p:spPr>
        <p:txBody>
          <a:bodyPr anchor="ctr">
            <a:normAutofit/>
          </a:bodyPr>
          <a:lstStyle/>
          <a:p>
            <a:r>
              <a:rPr lang="en-US" sz="2000"/>
              <a:t>Sorting data: You can use the ORDER BY clause to sort the results of a SELECT statement based on one or more columns. For example, to retrieve all rows from a table and sort them in descending order based on the "name" column, you can use the following statement:</a:t>
            </a:r>
            <a:endParaRPr lang="en-IL" sz="2000"/>
          </a:p>
        </p:txBody>
      </p:sp>
    </p:spTree>
    <p:extLst>
      <p:ext uri="{BB962C8B-B14F-4D97-AF65-F5344CB8AC3E}">
        <p14:creationId xmlns:p14="http://schemas.microsoft.com/office/powerpoint/2010/main" val="1222125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a:xfrm>
            <a:off x="1289305" y="3415754"/>
            <a:ext cx="9471956" cy="1137111"/>
          </a:xfrm>
        </p:spPr>
        <p:txBody>
          <a:bodyPr>
            <a:normAutofit/>
          </a:bodyPr>
          <a:lstStyle/>
          <a:p>
            <a:r>
              <a:rPr lang="en-US" sz="5400"/>
              <a:t>Limiting results</a:t>
            </a:r>
            <a:endParaRPr lang="en-IL" sz="5400"/>
          </a:p>
        </p:txBody>
      </p:sp>
      <p:pic>
        <p:nvPicPr>
          <p:cNvPr id="5" name="Picture 4">
            <a:extLst>
              <a:ext uri="{FF2B5EF4-FFF2-40B4-BE49-F238E27FC236}">
                <a16:creationId xmlns:a16="http://schemas.microsoft.com/office/drawing/2014/main" id="{960B1C13-A96A-A5A8-0D75-0247E4BABD64}"/>
              </a:ext>
            </a:extLst>
          </p:cNvPr>
          <p:cNvPicPr>
            <a:picLocks noChangeAspect="1"/>
          </p:cNvPicPr>
          <p:nvPr/>
        </p:nvPicPr>
        <p:blipFill>
          <a:blip r:embed="rId2"/>
          <a:stretch>
            <a:fillRect/>
          </a:stretch>
        </p:blipFill>
        <p:spPr>
          <a:xfrm>
            <a:off x="1289304" y="1770992"/>
            <a:ext cx="7745969" cy="871422"/>
          </a:xfrm>
          <a:prstGeom prst="rect">
            <a:avLst/>
          </a:prstGeom>
        </p:spPr>
      </p:pic>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a:xfrm>
            <a:off x="1289304" y="4612943"/>
            <a:ext cx="7745969" cy="1408222"/>
          </a:xfrm>
        </p:spPr>
        <p:txBody>
          <a:bodyPr anchor="t">
            <a:normAutofit/>
          </a:bodyPr>
          <a:lstStyle/>
          <a:p>
            <a:r>
              <a:rPr lang="en-US" sz="2000"/>
              <a:t>Limiting results: You can use the LIMIT clause to limit the number of rows returned by a SELECT statement. For example, to retrieve the top 10 rows from a table, you can use the following statement:</a:t>
            </a:r>
            <a:endParaRPr lang="en-IL" sz="2000"/>
          </a:p>
        </p:txBody>
      </p:sp>
    </p:spTree>
    <p:extLst>
      <p:ext uri="{BB962C8B-B14F-4D97-AF65-F5344CB8AC3E}">
        <p14:creationId xmlns:p14="http://schemas.microsoft.com/office/powerpoint/2010/main" val="3173382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p:txBody>
          <a:bodyPr/>
          <a:lstStyle/>
          <a:p>
            <a:r>
              <a:rPr lang="en-US" dirty="0"/>
              <a:t>Joining tables</a:t>
            </a:r>
            <a:endParaRPr lang="en-IL" dirty="0"/>
          </a:p>
        </p:txBody>
      </p:sp>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p:txBody>
          <a:bodyPr/>
          <a:lstStyle/>
          <a:p>
            <a:r>
              <a:rPr lang="en-US" dirty="0"/>
              <a:t>Joining tables: You can use the JOIN clause to combine data from two or more tables. There are several types of JOINs, including INNER JOIN, LEFT JOIN, RIGHT JOIN, and FULL OUTER JOIN. For example, to retrieve data from two tables that are joined on a common column, you can use the following statement:</a:t>
            </a:r>
          </a:p>
          <a:p>
            <a:endParaRPr lang="en-US" dirty="0"/>
          </a:p>
          <a:p>
            <a:r>
              <a:rPr lang="en-US" dirty="0"/>
              <a:t>SELECT * FROM table1 JOIN table2 ON table1.common_column = table2.common_column; </a:t>
            </a:r>
          </a:p>
          <a:p>
            <a:br>
              <a:rPr lang="en-US" dirty="0"/>
            </a:br>
            <a:endParaRPr lang="en-IL" dirty="0"/>
          </a:p>
        </p:txBody>
      </p:sp>
    </p:spTree>
    <p:extLst>
      <p:ext uri="{BB962C8B-B14F-4D97-AF65-F5344CB8AC3E}">
        <p14:creationId xmlns:p14="http://schemas.microsoft.com/office/powerpoint/2010/main" val="1991710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p:txBody>
          <a:bodyPr/>
          <a:lstStyle/>
          <a:p>
            <a:r>
              <a:rPr lang="en-IL" dirty="0"/>
              <a:t>update</a:t>
            </a:r>
          </a:p>
        </p:txBody>
      </p:sp>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p:txBody>
          <a:bodyPr/>
          <a:lstStyle/>
          <a:p>
            <a:pPr marL="0" indent="0">
              <a:buNone/>
            </a:pPr>
            <a:r>
              <a:rPr lang="en-US" dirty="0">
                <a:solidFill>
                  <a:srgbClr val="2E95D3"/>
                </a:solidFill>
                <a:effectLst/>
              </a:rPr>
              <a:t>UPDATE</a:t>
            </a:r>
            <a:r>
              <a:rPr lang="en-US" dirty="0">
                <a:effectLst/>
              </a:rPr>
              <a:t> </a:t>
            </a:r>
            <a:r>
              <a:rPr lang="en-US" dirty="0" err="1">
                <a:effectLst/>
              </a:rPr>
              <a:t>table_name</a:t>
            </a:r>
            <a:r>
              <a:rPr lang="en-US" dirty="0">
                <a:effectLst/>
              </a:rPr>
              <a:t> </a:t>
            </a:r>
            <a:r>
              <a:rPr lang="en-US" dirty="0">
                <a:solidFill>
                  <a:srgbClr val="2E95D3"/>
                </a:solidFill>
                <a:effectLst/>
              </a:rPr>
              <a:t>SET</a:t>
            </a:r>
            <a:r>
              <a:rPr lang="en-US" dirty="0">
                <a:effectLst/>
              </a:rPr>
              <a:t> column1 = value1, column2 = value2, ... </a:t>
            </a:r>
            <a:r>
              <a:rPr lang="en-US" dirty="0">
                <a:solidFill>
                  <a:srgbClr val="2E95D3"/>
                </a:solidFill>
                <a:effectLst/>
              </a:rPr>
              <a:t>WHERE</a:t>
            </a:r>
            <a:r>
              <a:rPr lang="en-US" dirty="0">
                <a:effectLst/>
              </a:rPr>
              <a:t> </a:t>
            </a:r>
            <a:r>
              <a:rPr lang="en-US" dirty="0">
                <a:solidFill>
                  <a:srgbClr val="2E95D3"/>
                </a:solidFill>
                <a:effectLst/>
              </a:rPr>
              <a:t>condition</a:t>
            </a:r>
            <a:r>
              <a:rPr lang="en-US" dirty="0">
                <a:effectLst/>
              </a:rPr>
              <a:t>; </a:t>
            </a:r>
          </a:p>
          <a:p>
            <a:r>
              <a:rPr lang="en-US" dirty="0"/>
              <a:t>The UPDATE statement starts with the UPDATE keyword, followed by the name of the table to be updated. The SET keyword is used to specify the columns to be updated and their new values. The WHERE clause is used to specify which rows to update.</a:t>
            </a:r>
          </a:p>
          <a:p>
            <a:br>
              <a:rPr lang="en-US" dirty="0"/>
            </a:br>
            <a:br>
              <a:rPr lang="en-US" dirty="0"/>
            </a:br>
            <a:endParaRPr lang="en-IL" dirty="0"/>
          </a:p>
        </p:txBody>
      </p:sp>
      <p:pic>
        <p:nvPicPr>
          <p:cNvPr id="5" name="Picture 4">
            <a:extLst>
              <a:ext uri="{FF2B5EF4-FFF2-40B4-BE49-F238E27FC236}">
                <a16:creationId xmlns:a16="http://schemas.microsoft.com/office/drawing/2014/main" id="{F15EDB01-3510-A076-2F67-E0137517D5F4}"/>
              </a:ext>
            </a:extLst>
          </p:cNvPr>
          <p:cNvPicPr>
            <a:picLocks noChangeAspect="1"/>
          </p:cNvPicPr>
          <p:nvPr/>
        </p:nvPicPr>
        <p:blipFill>
          <a:blip r:embed="rId2"/>
          <a:stretch>
            <a:fillRect/>
          </a:stretch>
        </p:blipFill>
        <p:spPr>
          <a:xfrm>
            <a:off x="3232889" y="4763386"/>
            <a:ext cx="5130800" cy="457200"/>
          </a:xfrm>
          <a:prstGeom prst="rect">
            <a:avLst/>
          </a:prstGeom>
        </p:spPr>
      </p:pic>
    </p:spTree>
    <p:extLst>
      <p:ext uri="{BB962C8B-B14F-4D97-AF65-F5344CB8AC3E}">
        <p14:creationId xmlns:p14="http://schemas.microsoft.com/office/powerpoint/2010/main" val="2164345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Vite folder and files</a:t>
            </a:r>
          </a:p>
        </p:txBody>
      </p:sp>
      <p:pic>
        <p:nvPicPr>
          <p:cNvPr id="5" name="Content Placeholder 4" descr="A screenshot of a computer screen&#10;&#10;Description automatically generated with medium confidence">
            <a:extLst>
              <a:ext uri="{FF2B5EF4-FFF2-40B4-BE49-F238E27FC236}">
                <a16:creationId xmlns:a16="http://schemas.microsoft.com/office/drawing/2014/main" id="{99CB9B14-0C11-1069-D28D-8B4C7980F45A}"/>
              </a:ext>
            </a:extLst>
          </p:cNvPr>
          <p:cNvPicPr>
            <a:picLocks noGrp="1" noChangeAspect="1"/>
          </p:cNvPicPr>
          <p:nvPr>
            <p:ph idx="1"/>
          </p:nvPr>
        </p:nvPicPr>
        <p:blipFill>
          <a:blip r:embed="rId2"/>
          <a:stretch>
            <a:fillRect/>
          </a:stretch>
        </p:blipFill>
        <p:spPr>
          <a:xfrm>
            <a:off x="5988897" y="643466"/>
            <a:ext cx="4357537" cy="5568739"/>
          </a:xfrm>
          <a:prstGeom prst="rect">
            <a:avLst/>
          </a:prstGeom>
        </p:spPr>
      </p:pic>
    </p:spTree>
    <p:extLst>
      <p:ext uri="{BB962C8B-B14F-4D97-AF65-F5344CB8AC3E}">
        <p14:creationId xmlns:p14="http://schemas.microsoft.com/office/powerpoint/2010/main" val="102664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a:xfrm>
            <a:off x="1289305" y="3415754"/>
            <a:ext cx="9471956" cy="1137111"/>
          </a:xfrm>
        </p:spPr>
        <p:txBody>
          <a:bodyPr>
            <a:normAutofit/>
          </a:bodyPr>
          <a:lstStyle/>
          <a:p>
            <a:r>
              <a:rPr lang="en-US" sz="5400"/>
              <a:t>U</a:t>
            </a:r>
            <a:r>
              <a:rPr lang="en-IL" sz="5400"/>
              <a:t>pdate all</a:t>
            </a:r>
          </a:p>
        </p:txBody>
      </p:sp>
      <p:pic>
        <p:nvPicPr>
          <p:cNvPr id="6" name="Picture 5">
            <a:extLst>
              <a:ext uri="{FF2B5EF4-FFF2-40B4-BE49-F238E27FC236}">
                <a16:creationId xmlns:a16="http://schemas.microsoft.com/office/drawing/2014/main" id="{9473470C-21F8-B760-9EC0-2D4AE6FE860C}"/>
              </a:ext>
            </a:extLst>
          </p:cNvPr>
          <p:cNvPicPr>
            <a:picLocks noChangeAspect="1"/>
          </p:cNvPicPr>
          <p:nvPr/>
        </p:nvPicPr>
        <p:blipFill>
          <a:blip r:embed="rId2"/>
          <a:stretch>
            <a:fillRect/>
          </a:stretch>
        </p:blipFill>
        <p:spPr>
          <a:xfrm>
            <a:off x="1289304" y="1858134"/>
            <a:ext cx="7745969" cy="697137"/>
          </a:xfrm>
          <a:prstGeom prst="rect">
            <a:avLst/>
          </a:prstGeom>
        </p:spPr>
      </p:pic>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a:xfrm>
            <a:off x="1289304" y="4612943"/>
            <a:ext cx="7745969" cy="1408222"/>
          </a:xfrm>
        </p:spPr>
        <p:txBody>
          <a:bodyPr anchor="t">
            <a:normAutofit/>
          </a:bodyPr>
          <a:lstStyle/>
          <a:p>
            <a:r>
              <a:rPr lang="en-US" sz="2000">
                <a:effectLst/>
              </a:rPr>
              <a:t>Updating all rows: To update all rows in a table, you can omit the WHERE clause. For example, to set the value of the "status" column to "inactive" for all rows in a table, you can use the following statement:</a:t>
            </a:r>
          </a:p>
          <a:p>
            <a:pPr marL="0" indent="0">
              <a:buNone/>
            </a:pPr>
            <a:endParaRPr lang="en-US" sz="2000">
              <a:effectLst/>
              <a:latin typeface="Söhne"/>
            </a:endParaRPr>
          </a:p>
        </p:txBody>
      </p:sp>
    </p:spTree>
    <p:extLst>
      <p:ext uri="{BB962C8B-B14F-4D97-AF65-F5344CB8AC3E}">
        <p14:creationId xmlns:p14="http://schemas.microsoft.com/office/powerpoint/2010/main" val="3057923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p:txBody>
          <a:bodyPr/>
          <a:lstStyle/>
          <a:p>
            <a:r>
              <a:rPr lang="en-US" dirty="0"/>
              <a:t>U</a:t>
            </a:r>
            <a:r>
              <a:rPr lang="en-IL" dirty="0"/>
              <a:t>pdate condition</a:t>
            </a:r>
          </a:p>
        </p:txBody>
      </p:sp>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p:txBody>
          <a:bodyPr/>
          <a:lstStyle/>
          <a:p>
            <a:r>
              <a:rPr lang="en-US" dirty="0"/>
              <a:t>Updating specific rows: To update specific rows in a table, you can use the WHERE clause to specify a condition that must be met. For example, to set the value of the "status" column to "inactive" for all rows in a table where the "age" column is less than 18, you can use the following statement:</a:t>
            </a:r>
            <a:endParaRPr lang="en-IL" dirty="0"/>
          </a:p>
        </p:txBody>
      </p:sp>
      <p:pic>
        <p:nvPicPr>
          <p:cNvPr id="5" name="Picture 4">
            <a:extLst>
              <a:ext uri="{FF2B5EF4-FFF2-40B4-BE49-F238E27FC236}">
                <a16:creationId xmlns:a16="http://schemas.microsoft.com/office/drawing/2014/main" id="{7ACCF02E-D294-1064-797A-47510909E03F}"/>
              </a:ext>
            </a:extLst>
          </p:cNvPr>
          <p:cNvPicPr>
            <a:picLocks noChangeAspect="1"/>
          </p:cNvPicPr>
          <p:nvPr/>
        </p:nvPicPr>
        <p:blipFill>
          <a:blip r:embed="rId2"/>
          <a:stretch>
            <a:fillRect/>
          </a:stretch>
        </p:blipFill>
        <p:spPr>
          <a:xfrm>
            <a:off x="838200" y="4271963"/>
            <a:ext cx="9331367" cy="588962"/>
          </a:xfrm>
          <a:prstGeom prst="rect">
            <a:avLst/>
          </a:prstGeom>
        </p:spPr>
      </p:pic>
    </p:spTree>
    <p:extLst>
      <p:ext uri="{BB962C8B-B14F-4D97-AF65-F5344CB8AC3E}">
        <p14:creationId xmlns:p14="http://schemas.microsoft.com/office/powerpoint/2010/main" val="1611756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p:txBody>
          <a:bodyPr/>
          <a:lstStyle/>
          <a:p>
            <a:r>
              <a:rPr lang="en-US" dirty="0"/>
              <a:t>Updating multiple columns</a:t>
            </a:r>
            <a:endParaRPr lang="en-IL" dirty="0"/>
          </a:p>
        </p:txBody>
      </p:sp>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p:txBody>
          <a:bodyPr/>
          <a:lstStyle/>
          <a:p>
            <a:r>
              <a:rPr lang="en-US" dirty="0"/>
              <a:t>Updating multiple columns: You can update multiple columns in a single UPDATE statement by specifying each column and its new value separated by a comma. For example, to set the value of the "status" column to "inactive" and the value of the "</a:t>
            </a:r>
            <a:r>
              <a:rPr lang="en-US" dirty="0" err="1"/>
              <a:t>last_updated</a:t>
            </a:r>
            <a:r>
              <a:rPr lang="en-US" dirty="0"/>
              <a:t>" column to the current date and time for all rows in a table where the "age" column is less than 18, you can use the following statement:</a:t>
            </a:r>
          </a:p>
          <a:p>
            <a:pPr algn="l">
              <a:buFont typeface="+mj-lt"/>
              <a:buAutoNum type="arabicPeriod"/>
            </a:pPr>
            <a:r>
              <a:rPr lang="en-US" b="0" i="0" dirty="0">
                <a:solidFill>
                  <a:srgbClr val="2E95D3"/>
                </a:solidFill>
                <a:effectLst/>
                <a:latin typeface="Söhne"/>
              </a:rPr>
              <a:t>UPDATE</a:t>
            </a:r>
            <a:r>
              <a:rPr lang="en-US" b="0" i="0" dirty="0">
                <a:solidFill>
                  <a:srgbClr val="D1D5DB"/>
                </a:solidFill>
                <a:effectLst/>
                <a:latin typeface="Söhne"/>
              </a:rPr>
              <a:t> </a:t>
            </a:r>
            <a:r>
              <a:rPr lang="en-US" b="0" i="0" dirty="0" err="1">
                <a:solidFill>
                  <a:srgbClr val="D1D5DB"/>
                </a:solidFill>
                <a:effectLst/>
                <a:latin typeface="Söhne"/>
              </a:rPr>
              <a:t>table_name</a:t>
            </a:r>
            <a:r>
              <a:rPr lang="en-US" b="0" i="0" dirty="0">
                <a:solidFill>
                  <a:srgbClr val="D1D5DB"/>
                </a:solidFill>
                <a:effectLst/>
                <a:latin typeface="Söhne"/>
              </a:rPr>
              <a:t> </a:t>
            </a:r>
            <a:r>
              <a:rPr lang="en-US" b="0" i="0" dirty="0">
                <a:solidFill>
                  <a:srgbClr val="2E95D3"/>
                </a:solidFill>
                <a:effectLst/>
                <a:latin typeface="Söhne"/>
              </a:rPr>
              <a:t>SET</a:t>
            </a:r>
            <a:r>
              <a:rPr lang="en-US" b="0" i="0" dirty="0">
                <a:solidFill>
                  <a:srgbClr val="D1D5DB"/>
                </a:solidFill>
                <a:effectLst/>
                <a:latin typeface="Söhne"/>
              </a:rPr>
              <a:t> status = </a:t>
            </a:r>
            <a:r>
              <a:rPr lang="en-US" b="0" i="0" dirty="0">
                <a:solidFill>
                  <a:srgbClr val="00A67D"/>
                </a:solidFill>
                <a:effectLst/>
                <a:latin typeface="Söhne"/>
              </a:rPr>
              <a:t>'inactive'</a:t>
            </a:r>
            <a:r>
              <a:rPr lang="en-US" b="0" i="0" dirty="0">
                <a:solidFill>
                  <a:srgbClr val="D1D5DB"/>
                </a:solidFill>
                <a:effectLst/>
                <a:latin typeface="Söhne"/>
              </a:rPr>
              <a:t>, </a:t>
            </a:r>
            <a:r>
              <a:rPr lang="en-US" b="0" i="0" dirty="0" err="1">
                <a:solidFill>
                  <a:srgbClr val="D1D5DB"/>
                </a:solidFill>
                <a:effectLst/>
                <a:latin typeface="Söhne"/>
              </a:rPr>
              <a:t>last_updated</a:t>
            </a:r>
            <a:r>
              <a:rPr lang="en-US" b="0" i="0" dirty="0">
                <a:solidFill>
                  <a:srgbClr val="D1D5DB"/>
                </a:solidFill>
                <a:effectLst/>
                <a:latin typeface="Söhne"/>
              </a:rPr>
              <a:t> = NOW() </a:t>
            </a:r>
            <a:r>
              <a:rPr lang="en-US" b="0" i="0" dirty="0">
                <a:solidFill>
                  <a:srgbClr val="2E95D3"/>
                </a:solidFill>
                <a:effectLst/>
                <a:latin typeface="Söhne"/>
              </a:rPr>
              <a:t>WHERE</a:t>
            </a:r>
            <a:r>
              <a:rPr lang="en-US" b="0" i="0" dirty="0">
                <a:solidFill>
                  <a:srgbClr val="D1D5DB"/>
                </a:solidFill>
                <a:effectLst/>
                <a:latin typeface="Söhne"/>
              </a:rPr>
              <a:t> age &lt; </a:t>
            </a:r>
            <a:r>
              <a:rPr lang="en-US" b="0" i="0" dirty="0">
                <a:solidFill>
                  <a:srgbClr val="DF3079"/>
                </a:solidFill>
                <a:effectLst/>
                <a:latin typeface="Söhne"/>
              </a:rPr>
              <a:t>18</a:t>
            </a:r>
            <a:r>
              <a:rPr lang="en-US" b="0" i="0" dirty="0">
                <a:solidFill>
                  <a:srgbClr val="D1D5DB"/>
                </a:solidFill>
                <a:effectLst/>
                <a:latin typeface="Söhne"/>
              </a:rPr>
              <a:t>; </a:t>
            </a:r>
          </a:p>
          <a:p>
            <a:br>
              <a:rPr lang="en-US" dirty="0"/>
            </a:br>
            <a:endParaRPr lang="en-IL" dirty="0"/>
          </a:p>
        </p:txBody>
      </p:sp>
    </p:spTree>
    <p:extLst>
      <p:ext uri="{BB962C8B-B14F-4D97-AF65-F5344CB8AC3E}">
        <p14:creationId xmlns:p14="http://schemas.microsoft.com/office/powerpoint/2010/main" val="3143419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p:txBody>
          <a:bodyPr/>
          <a:lstStyle/>
          <a:p>
            <a:r>
              <a:rPr lang="en-IL" dirty="0"/>
              <a:t>View</a:t>
            </a:r>
          </a:p>
        </p:txBody>
      </p:sp>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p:txBody>
          <a:bodyPr/>
          <a:lstStyle/>
          <a:p>
            <a:r>
              <a:rPr lang="en-US" dirty="0"/>
              <a:t>In SQL, a view is a virtual table that is based on the result of a SELECT statement. Views allow you to store a pre-defined SELECT statement as an object in the database, which can be used like a table in subsequent queries.</a:t>
            </a:r>
          </a:p>
          <a:p>
            <a:br>
              <a:rPr lang="en-US" dirty="0"/>
            </a:br>
            <a:endParaRPr lang="en-IL" dirty="0"/>
          </a:p>
        </p:txBody>
      </p:sp>
    </p:spTree>
    <p:extLst>
      <p:ext uri="{BB962C8B-B14F-4D97-AF65-F5344CB8AC3E}">
        <p14:creationId xmlns:p14="http://schemas.microsoft.com/office/powerpoint/2010/main" val="896810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FBF7C5A-ECDF-D6A6-14D4-574CAC230592}"/>
              </a:ext>
            </a:extLst>
          </p:cNvPr>
          <p:cNvSpPr>
            <a:spLocks noGrp="1"/>
          </p:cNvSpPr>
          <p:nvPr>
            <p:ph type="title"/>
          </p:nvPr>
        </p:nvSpPr>
        <p:spPr>
          <a:xfrm>
            <a:off x="838200" y="3905833"/>
            <a:ext cx="4215063" cy="2398713"/>
          </a:xfrm>
        </p:spPr>
        <p:txBody>
          <a:bodyPr>
            <a:normAutofit/>
          </a:bodyPr>
          <a:lstStyle/>
          <a:p>
            <a:r>
              <a:rPr lang="en-US" dirty="0"/>
              <a:t>C</a:t>
            </a:r>
            <a:r>
              <a:rPr lang="en-IL" dirty="0"/>
              <a:t>reate view</a:t>
            </a:r>
          </a:p>
        </p:txBody>
      </p:sp>
      <p:pic>
        <p:nvPicPr>
          <p:cNvPr id="5" name="Picture 4" descr="A picture containing text, font, screenshot, graphics&#10;&#10;Description automatically generated">
            <a:extLst>
              <a:ext uri="{FF2B5EF4-FFF2-40B4-BE49-F238E27FC236}">
                <a16:creationId xmlns:a16="http://schemas.microsoft.com/office/drawing/2014/main" id="{881EF85F-6B2C-50AC-7C32-6844832BE22B}"/>
              </a:ext>
            </a:extLst>
          </p:cNvPr>
          <p:cNvPicPr>
            <a:picLocks noChangeAspect="1"/>
          </p:cNvPicPr>
          <p:nvPr/>
        </p:nvPicPr>
        <p:blipFill>
          <a:blip r:embed="rId2"/>
          <a:stretch>
            <a:fillRect/>
          </a:stretch>
        </p:blipFill>
        <p:spPr>
          <a:xfrm>
            <a:off x="1158955" y="1170891"/>
            <a:ext cx="9875259" cy="1234405"/>
          </a:xfrm>
          <a:prstGeom prst="rect">
            <a:avLst/>
          </a:prstGeom>
        </p:spPr>
      </p:pic>
      <p:sp>
        <p:nvSpPr>
          <p:cNvPr id="3" name="Content Placeholder 2">
            <a:extLst>
              <a:ext uri="{FF2B5EF4-FFF2-40B4-BE49-F238E27FC236}">
                <a16:creationId xmlns:a16="http://schemas.microsoft.com/office/drawing/2014/main" id="{5C383129-8F53-0DC8-1CB0-174BD9CC6492}"/>
              </a:ext>
            </a:extLst>
          </p:cNvPr>
          <p:cNvSpPr>
            <a:spLocks noGrp="1"/>
          </p:cNvSpPr>
          <p:nvPr>
            <p:ph idx="1"/>
          </p:nvPr>
        </p:nvSpPr>
        <p:spPr>
          <a:xfrm>
            <a:off x="5630779" y="3884452"/>
            <a:ext cx="5723021" cy="2398713"/>
          </a:xfrm>
        </p:spPr>
        <p:txBody>
          <a:bodyPr anchor="ctr">
            <a:normAutofit/>
          </a:bodyPr>
          <a:lstStyle/>
          <a:p>
            <a:r>
              <a:rPr lang="en-US" sz="1700" dirty="0"/>
              <a:t>Creating a view: To create a view, you use the CREATE VIEW statement followed by a SELECT statement that defines the columns and rows to be included in the view. For example:</a:t>
            </a:r>
          </a:p>
          <a:p>
            <a:endParaRPr lang="en-US" sz="1700" dirty="0"/>
          </a:p>
          <a:p>
            <a:r>
              <a:rPr lang="en-US" sz="1700" dirty="0"/>
              <a:t>The </a:t>
            </a:r>
            <a:r>
              <a:rPr lang="en-US" sz="1700" dirty="0" err="1"/>
              <a:t>view_name</a:t>
            </a:r>
            <a:r>
              <a:rPr lang="en-US" sz="1700" dirty="0"/>
              <a:t> is the name of the view you are creating, and the SELECT statement defines the columns and rows to be included in the view.</a:t>
            </a:r>
            <a:endParaRPr lang="en-IL" sz="1700" dirty="0"/>
          </a:p>
        </p:txBody>
      </p:sp>
    </p:spTree>
    <p:extLst>
      <p:ext uri="{BB962C8B-B14F-4D97-AF65-F5344CB8AC3E}">
        <p14:creationId xmlns:p14="http://schemas.microsoft.com/office/powerpoint/2010/main" val="369346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D2DB95-953A-D18D-A85C-D7E51CE48AA7}"/>
              </a:ext>
            </a:extLst>
          </p:cNvPr>
          <p:cNvSpPr>
            <a:spLocks noGrp="1"/>
          </p:cNvSpPr>
          <p:nvPr>
            <p:ph type="title"/>
          </p:nvPr>
        </p:nvSpPr>
        <p:spPr>
          <a:xfrm>
            <a:off x="1289305" y="3415754"/>
            <a:ext cx="9471956" cy="1137111"/>
          </a:xfrm>
        </p:spPr>
        <p:txBody>
          <a:bodyPr>
            <a:normAutofit/>
          </a:bodyPr>
          <a:lstStyle/>
          <a:p>
            <a:r>
              <a:rPr lang="en-US" sz="5400"/>
              <a:t>U</a:t>
            </a:r>
            <a:r>
              <a:rPr lang="en-IL" sz="5400"/>
              <a:t>sing view</a:t>
            </a:r>
          </a:p>
        </p:txBody>
      </p:sp>
      <p:pic>
        <p:nvPicPr>
          <p:cNvPr id="5" name="Picture 4">
            <a:extLst>
              <a:ext uri="{FF2B5EF4-FFF2-40B4-BE49-F238E27FC236}">
                <a16:creationId xmlns:a16="http://schemas.microsoft.com/office/drawing/2014/main" id="{F2807AF8-BF13-2CE6-FF03-AFFD6B462099}"/>
              </a:ext>
            </a:extLst>
          </p:cNvPr>
          <p:cNvPicPr>
            <a:picLocks noChangeAspect="1"/>
          </p:cNvPicPr>
          <p:nvPr/>
        </p:nvPicPr>
        <p:blipFill>
          <a:blip r:embed="rId2"/>
          <a:stretch>
            <a:fillRect/>
          </a:stretch>
        </p:blipFill>
        <p:spPr>
          <a:xfrm>
            <a:off x="1289304" y="1761310"/>
            <a:ext cx="7745969" cy="890786"/>
          </a:xfrm>
          <a:prstGeom prst="rect">
            <a:avLst/>
          </a:prstGeom>
        </p:spPr>
      </p:pic>
      <p:sp>
        <p:nvSpPr>
          <p:cNvPr id="3" name="Content Placeholder 2">
            <a:extLst>
              <a:ext uri="{FF2B5EF4-FFF2-40B4-BE49-F238E27FC236}">
                <a16:creationId xmlns:a16="http://schemas.microsoft.com/office/drawing/2014/main" id="{7DF297E1-8802-32BF-38FF-F4B5A3D3CE74}"/>
              </a:ext>
            </a:extLst>
          </p:cNvPr>
          <p:cNvSpPr>
            <a:spLocks noGrp="1"/>
          </p:cNvSpPr>
          <p:nvPr>
            <p:ph idx="1"/>
          </p:nvPr>
        </p:nvSpPr>
        <p:spPr>
          <a:xfrm>
            <a:off x="1289304" y="4612943"/>
            <a:ext cx="7745969" cy="1408222"/>
          </a:xfrm>
        </p:spPr>
        <p:txBody>
          <a:bodyPr anchor="t">
            <a:normAutofit/>
          </a:bodyPr>
          <a:lstStyle/>
          <a:p>
            <a:r>
              <a:rPr lang="en-US" sz="1400"/>
              <a:t>Using a view: Once a view is created, you can use it like a table in subsequent SELECT statements. For example:</a:t>
            </a:r>
          </a:p>
          <a:p>
            <a:endParaRPr lang="en-US" sz="1400"/>
          </a:p>
          <a:p>
            <a:r>
              <a:rPr lang="en-US" sz="1400"/>
              <a:t>In this example, the view_name is used like a table in the SELECT statement, and the WHERE clause specifies a condition to filter the results.</a:t>
            </a:r>
            <a:endParaRPr lang="en-IL" sz="1400"/>
          </a:p>
        </p:txBody>
      </p:sp>
    </p:spTree>
    <p:extLst>
      <p:ext uri="{BB962C8B-B14F-4D97-AF65-F5344CB8AC3E}">
        <p14:creationId xmlns:p14="http://schemas.microsoft.com/office/powerpoint/2010/main" val="1000729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2C2A471-4EEA-36A4-0C18-6AD66BC04B95}"/>
              </a:ext>
            </a:extLst>
          </p:cNvPr>
          <p:cNvSpPr>
            <a:spLocks noGrp="1"/>
          </p:cNvSpPr>
          <p:nvPr>
            <p:ph type="title"/>
          </p:nvPr>
        </p:nvSpPr>
        <p:spPr>
          <a:xfrm>
            <a:off x="838200" y="3905833"/>
            <a:ext cx="4215063" cy="2398713"/>
          </a:xfrm>
        </p:spPr>
        <p:txBody>
          <a:bodyPr>
            <a:normAutofit/>
          </a:bodyPr>
          <a:lstStyle/>
          <a:p>
            <a:r>
              <a:rPr lang="en-IL"/>
              <a:t>update</a:t>
            </a:r>
            <a:endParaRPr lang="en-IL" dirty="0"/>
          </a:p>
        </p:txBody>
      </p:sp>
      <p:pic>
        <p:nvPicPr>
          <p:cNvPr id="5" name="Picture 4">
            <a:extLst>
              <a:ext uri="{FF2B5EF4-FFF2-40B4-BE49-F238E27FC236}">
                <a16:creationId xmlns:a16="http://schemas.microsoft.com/office/drawing/2014/main" id="{98F19A01-2763-A226-4A4B-E7B24CF4B35C}"/>
              </a:ext>
            </a:extLst>
          </p:cNvPr>
          <p:cNvPicPr>
            <a:picLocks noChangeAspect="1"/>
          </p:cNvPicPr>
          <p:nvPr/>
        </p:nvPicPr>
        <p:blipFill>
          <a:blip r:embed="rId2"/>
          <a:stretch>
            <a:fillRect/>
          </a:stretch>
        </p:blipFill>
        <p:spPr>
          <a:xfrm>
            <a:off x="1158955" y="1220266"/>
            <a:ext cx="9875259" cy="1135654"/>
          </a:xfrm>
          <a:prstGeom prst="rect">
            <a:avLst/>
          </a:prstGeom>
        </p:spPr>
      </p:pic>
      <p:sp>
        <p:nvSpPr>
          <p:cNvPr id="3" name="Content Placeholder 2">
            <a:extLst>
              <a:ext uri="{FF2B5EF4-FFF2-40B4-BE49-F238E27FC236}">
                <a16:creationId xmlns:a16="http://schemas.microsoft.com/office/drawing/2014/main" id="{4CBCB1EB-30FA-15DE-9038-6F0B7B69D7FE}"/>
              </a:ext>
            </a:extLst>
          </p:cNvPr>
          <p:cNvSpPr>
            <a:spLocks noGrp="1"/>
          </p:cNvSpPr>
          <p:nvPr>
            <p:ph idx="1"/>
          </p:nvPr>
        </p:nvSpPr>
        <p:spPr>
          <a:xfrm>
            <a:off x="5630779" y="3884452"/>
            <a:ext cx="5723021" cy="2398713"/>
          </a:xfrm>
        </p:spPr>
        <p:txBody>
          <a:bodyPr anchor="ctr">
            <a:normAutofit/>
          </a:bodyPr>
          <a:lstStyle/>
          <a:p>
            <a:r>
              <a:rPr lang="en-US" sz="1700"/>
              <a:t>Updating a view: You can update the definition of a view by using the CREATE OR REPLACE VIEW statement. For example:</a:t>
            </a:r>
          </a:p>
          <a:p>
            <a:endParaRPr lang="en-US" sz="1700"/>
          </a:p>
          <a:p>
            <a:r>
              <a:rPr lang="en-US" sz="1700"/>
              <a:t>This statement replaces the existing view definition with the new SELECT statement.</a:t>
            </a:r>
          </a:p>
          <a:p>
            <a:br>
              <a:rPr lang="en-US" sz="1700"/>
            </a:br>
            <a:endParaRPr lang="en-IL" sz="1700"/>
          </a:p>
        </p:txBody>
      </p:sp>
    </p:spTree>
    <p:extLst>
      <p:ext uri="{BB962C8B-B14F-4D97-AF65-F5344CB8AC3E}">
        <p14:creationId xmlns:p14="http://schemas.microsoft.com/office/powerpoint/2010/main" val="1898679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A471-4EEA-36A4-0C18-6AD66BC04B95}"/>
              </a:ext>
            </a:extLst>
          </p:cNvPr>
          <p:cNvSpPr>
            <a:spLocks noGrp="1"/>
          </p:cNvSpPr>
          <p:nvPr>
            <p:ph type="title"/>
          </p:nvPr>
        </p:nvSpPr>
        <p:spPr/>
        <p:txBody>
          <a:bodyPr/>
          <a:lstStyle/>
          <a:p>
            <a:r>
              <a:rPr lang="en-US" dirty="0"/>
              <a:t>D</a:t>
            </a:r>
            <a:r>
              <a:rPr lang="en-IL" dirty="0"/>
              <a:t>elete it</a:t>
            </a:r>
          </a:p>
        </p:txBody>
      </p:sp>
      <p:sp>
        <p:nvSpPr>
          <p:cNvPr id="3" name="Content Placeholder 2">
            <a:extLst>
              <a:ext uri="{FF2B5EF4-FFF2-40B4-BE49-F238E27FC236}">
                <a16:creationId xmlns:a16="http://schemas.microsoft.com/office/drawing/2014/main" id="{4CBCB1EB-30FA-15DE-9038-6F0B7B69D7FE}"/>
              </a:ext>
            </a:extLst>
          </p:cNvPr>
          <p:cNvSpPr>
            <a:spLocks noGrp="1"/>
          </p:cNvSpPr>
          <p:nvPr>
            <p:ph idx="1"/>
          </p:nvPr>
        </p:nvSpPr>
        <p:spPr/>
        <p:txBody>
          <a:bodyPr/>
          <a:lstStyle/>
          <a:p>
            <a:r>
              <a:rPr lang="en-US" dirty="0"/>
              <a:t>Dropping a view: To remove a view from the database, you can use the DROP VIEW statement. For example:</a:t>
            </a:r>
          </a:p>
          <a:p>
            <a:r>
              <a:rPr lang="en-US" dirty="0">
                <a:solidFill>
                  <a:srgbClr val="2E95D3"/>
                </a:solidFill>
                <a:effectLst/>
              </a:rPr>
              <a:t>DROP</a:t>
            </a:r>
            <a:r>
              <a:rPr lang="en-US" dirty="0">
                <a:effectLst/>
              </a:rPr>
              <a:t> </a:t>
            </a:r>
            <a:r>
              <a:rPr lang="en-US" dirty="0">
                <a:solidFill>
                  <a:srgbClr val="2E95D3"/>
                </a:solidFill>
                <a:effectLst/>
              </a:rPr>
              <a:t>VIEW</a:t>
            </a:r>
            <a:r>
              <a:rPr lang="en-US" dirty="0">
                <a:effectLst/>
              </a:rPr>
              <a:t> </a:t>
            </a:r>
            <a:r>
              <a:rPr lang="en-US" dirty="0" err="1">
                <a:effectLst/>
              </a:rPr>
              <a:t>view_name</a:t>
            </a:r>
            <a:r>
              <a:rPr lang="en-US" dirty="0">
                <a:effectLst/>
              </a:rPr>
              <a:t>; </a:t>
            </a:r>
          </a:p>
          <a:p>
            <a:br>
              <a:rPr lang="en-US" dirty="0"/>
            </a:br>
            <a:r>
              <a:rPr lang="en-US" dirty="0"/>
              <a:t>Views can be useful in a variety of situations, such as when you want to simplify complex queries or limit the amount of data returned in a query. They are also commonly used for security purposes, as you can grant permissions to a view without granting access to the underlying table.</a:t>
            </a:r>
            <a:br>
              <a:rPr lang="en-US" dirty="0"/>
            </a:br>
            <a:endParaRPr lang="en-US" dirty="0"/>
          </a:p>
          <a:p>
            <a:endParaRPr lang="en-IL" dirty="0"/>
          </a:p>
        </p:txBody>
      </p:sp>
    </p:spTree>
    <p:extLst>
      <p:ext uri="{BB962C8B-B14F-4D97-AF65-F5344CB8AC3E}">
        <p14:creationId xmlns:p14="http://schemas.microsoft.com/office/powerpoint/2010/main" val="729556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a:xfrm>
            <a:off x="838201" y="3998018"/>
            <a:ext cx="3981854" cy="2216513"/>
          </a:xfrm>
        </p:spPr>
        <p:txBody>
          <a:bodyPr>
            <a:normAutofit/>
          </a:bodyPr>
          <a:lstStyle/>
          <a:p>
            <a:r>
              <a:rPr lang="en-IL" dirty="0"/>
              <a:t>Group BY</a:t>
            </a:r>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A black background with white text&#10;&#10;Description automatically generated with low confidence">
            <a:extLst>
              <a:ext uri="{FF2B5EF4-FFF2-40B4-BE49-F238E27FC236}">
                <a16:creationId xmlns:a16="http://schemas.microsoft.com/office/drawing/2014/main" id="{9A4B798F-5B63-27E7-BB0D-89EBCA4DB0D2}"/>
              </a:ext>
            </a:extLst>
          </p:cNvPr>
          <p:cNvPicPr>
            <a:picLocks noChangeAspect="1"/>
          </p:cNvPicPr>
          <p:nvPr/>
        </p:nvPicPr>
        <p:blipFill>
          <a:blip r:embed="rId2"/>
          <a:stretch>
            <a:fillRect/>
          </a:stretch>
        </p:blipFill>
        <p:spPr>
          <a:xfrm>
            <a:off x="659914" y="1191154"/>
            <a:ext cx="10872172" cy="1984171"/>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a:xfrm>
            <a:off x="4970835" y="3998019"/>
            <a:ext cx="6382966" cy="2216512"/>
          </a:xfrm>
        </p:spPr>
        <p:txBody>
          <a:bodyPr>
            <a:normAutofit/>
          </a:bodyPr>
          <a:lstStyle/>
          <a:p>
            <a:r>
              <a:rPr lang="en-US" sz="2200" b="0" i="0">
                <a:effectLst/>
                <a:latin typeface="Söhne"/>
              </a:rPr>
              <a:t>The </a:t>
            </a:r>
            <a:r>
              <a:rPr lang="en-US" sz="2200"/>
              <a:t>GROUP BY</a:t>
            </a:r>
            <a:r>
              <a:rPr lang="en-US" sz="2200" b="0" i="0">
                <a:effectLst/>
                <a:latin typeface="Söhne"/>
              </a:rPr>
              <a:t> clause in SQL is used to group rows from a table based on one or more columns. It is typically used in conjunction with aggregate functions to perform calculations on groups of rows rather than individual rows. The </a:t>
            </a:r>
            <a:r>
              <a:rPr lang="en-US" sz="2200"/>
              <a:t>GROUP BY</a:t>
            </a:r>
            <a:r>
              <a:rPr lang="en-US" sz="2200" b="0" i="0">
                <a:effectLst/>
                <a:latin typeface="Söhne"/>
              </a:rPr>
              <a:t> clause allows you to generate summary information and perform data analysis on subsets of data.</a:t>
            </a:r>
            <a:endParaRPr lang="en-IL" sz="2200"/>
          </a:p>
        </p:txBody>
      </p:sp>
    </p:spTree>
    <p:extLst>
      <p:ext uri="{BB962C8B-B14F-4D97-AF65-F5344CB8AC3E}">
        <p14:creationId xmlns:p14="http://schemas.microsoft.com/office/powerpoint/2010/main" val="1992398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r>
              <a:rPr lang="en-IL" dirty="0"/>
              <a:t>Having</a:t>
            </a:r>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lstStyle/>
          <a:p>
            <a:pPr algn="l"/>
            <a:r>
              <a:rPr lang="en-US" b="0" i="0" dirty="0">
                <a:solidFill>
                  <a:srgbClr val="374151"/>
                </a:solidFill>
                <a:effectLst/>
                <a:latin typeface="Söhne"/>
              </a:rPr>
              <a:t>The HAVING keyword is used in SQL to filter the results of a query based on conditions that involve aggregate functions. It is typically used in conjunction with the GROUP BY clause to specify conditions on groups of rows rather than individual rows.</a:t>
            </a:r>
          </a:p>
          <a:p>
            <a:pPr algn="l"/>
            <a:r>
              <a:rPr lang="en-US" b="0" i="0" dirty="0">
                <a:solidFill>
                  <a:srgbClr val="374151"/>
                </a:solidFill>
                <a:effectLst/>
                <a:latin typeface="Söhne"/>
              </a:rPr>
              <a:t>The HAVING clause comes after the GROUP BY clause in a query and is used to filter the grouped data based on aggregate function results. It allows you to specify conditions that involve aggregate functions such as COUNT, SUM, AVG, MIN, or MAX.</a:t>
            </a:r>
          </a:p>
          <a:p>
            <a:pPr marL="0" indent="0">
              <a:buNone/>
            </a:pPr>
            <a:endParaRPr lang="en-IL" dirty="0"/>
          </a:p>
        </p:txBody>
      </p:sp>
    </p:spTree>
    <p:extLst>
      <p:ext uri="{BB962C8B-B14F-4D97-AF65-F5344CB8AC3E}">
        <p14:creationId xmlns:p14="http://schemas.microsoft.com/office/powerpoint/2010/main" val="2559115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p:txBody>
          <a:bodyPr/>
          <a:lstStyle/>
          <a:p>
            <a:r>
              <a:rPr lang="en-US" dirty="0"/>
              <a:t>create multiple pages</a:t>
            </a:r>
            <a:endParaRPr lang="en-IL" dirty="0"/>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p:txBody>
          <a:bodyPr>
            <a:normAutofit fontScale="92500"/>
          </a:bodyPr>
          <a:lstStyle/>
          <a:p>
            <a:pPr algn="l"/>
            <a:r>
              <a:rPr lang="en-US" b="0" i="0" dirty="0">
                <a:effectLst/>
                <a:latin typeface="Söhne"/>
              </a:rPr>
              <a:t>To create multiple pages in a </a:t>
            </a:r>
            <a:r>
              <a:rPr lang="en-US" b="0" i="0" dirty="0" err="1">
                <a:effectLst/>
                <a:latin typeface="Söhne"/>
              </a:rPr>
              <a:t>Vite</a:t>
            </a:r>
            <a:r>
              <a:rPr lang="en-US" b="0" i="0" dirty="0">
                <a:effectLst/>
                <a:latin typeface="Söhne"/>
              </a:rPr>
              <a:t> vanilla TypeScript project, you can follow these steps:</a:t>
            </a:r>
          </a:p>
          <a:p>
            <a:pPr algn="l">
              <a:buFont typeface="+mj-lt"/>
              <a:buAutoNum type="arabicPeriod"/>
            </a:pPr>
            <a:r>
              <a:rPr lang="en-US" b="0" i="0" dirty="0">
                <a:effectLst/>
                <a:latin typeface="Söhne"/>
              </a:rPr>
              <a:t>Create a new directory inside the </a:t>
            </a:r>
            <a:r>
              <a:rPr lang="en-US" b="0" i="0" dirty="0" err="1">
                <a:effectLst/>
                <a:latin typeface="Söhne"/>
              </a:rPr>
              <a:t>src</a:t>
            </a:r>
            <a:r>
              <a:rPr lang="en-US" b="0" i="0" dirty="0">
                <a:effectLst/>
                <a:latin typeface="Söhne"/>
              </a:rPr>
              <a:t> folder for each page you want to create. For example, you might create a directory called home for your homepage, and a directory called about for your about page.</a:t>
            </a:r>
          </a:p>
          <a:p>
            <a:pPr algn="l">
              <a:buFont typeface="+mj-lt"/>
              <a:buAutoNum type="arabicPeriod"/>
            </a:pPr>
            <a:r>
              <a:rPr lang="en-US" b="0" i="0" dirty="0">
                <a:effectLst/>
                <a:latin typeface="Söhne"/>
              </a:rPr>
              <a:t>Inside each directory, create an </a:t>
            </a:r>
            <a:r>
              <a:rPr lang="en-US" b="0" i="0" dirty="0" err="1">
                <a:effectLst/>
                <a:latin typeface="Söhne"/>
              </a:rPr>
              <a:t>index.html</a:t>
            </a:r>
            <a:r>
              <a:rPr lang="en-US" b="0" i="0" dirty="0">
                <a:effectLst/>
                <a:latin typeface="Söhne"/>
              </a:rPr>
              <a:t> file that represents the HTML content of that page.</a:t>
            </a:r>
          </a:p>
          <a:p>
            <a:pPr algn="l">
              <a:buFont typeface="+mj-lt"/>
              <a:buAutoNum type="arabicPeriod"/>
            </a:pPr>
            <a:r>
              <a:rPr lang="en-US" b="0" i="0" dirty="0">
                <a:effectLst/>
                <a:latin typeface="Söhne"/>
              </a:rPr>
              <a:t>If you want to add any custom JavaScript for a particular page, create a new .</a:t>
            </a:r>
            <a:r>
              <a:rPr lang="en-US" b="0" i="0" dirty="0" err="1">
                <a:effectLst/>
                <a:latin typeface="Söhne"/>
              </a:rPr>
              <a:t>ts</a:t>
            </a:r>
            <a:r>
              <a:rPr lang="en-US" b="0" i="0" dirty="0">
                <a:effectLst/>
                <a:latin typeface="Söhne"/>
              </a:rPr>
              <a:t> file in the corresponding directory, such as </a:t>
            </a:r>
            <a:r>
              <a:rPr lang="en-US" b="0" i="0" dirty="0" err="1">
                <a:effectLst/>
                <a:latin typeface="Söhne"/>
              </a:rPr>
              <a:t>home.ts</a:t>
            </a:r>
            <a:r>
              <a:rPr lang="en-US" b="0" i="0" dirty="0">
                <a:effectLst/>
                <a:latin typeface="Söhne"/>
              </a:rPr>
              <a:t> or </a:t>
            </a:r>
            <a:r>
              <a:rPr lang="en-US" b="0" i="0" dirty="0" err="1">
                <a:effectLst/>
                <a:latin typeface="Söhne"/>
              </a:rPr>
              <a:t>about.ts</a:t>
            </a:r>
            <a:r>
              <a:rPr lang="en-US" b="0" i="0" dirty="0">
                <a:effectLst/>
                <a:latin typeface="Söhne"/>
              </a:rPr>
              <a:t>.</a:t>
            </a:r>
          </a:p>
          <a:p>
            <a:pPr algn="l">
              <a:buFont typeface="+mj-lt"/>
              <a:buAutoNum type="arabicPeriod"/>
            </a:pPr>
            <a:r>
              <a:rPr lang="en-US" b="0" i="0" dirty="0">
                <a:effectLst/>
                <a:latin typeface="Söhne"/>
              </a:rPr>
              <a:t>Add any necessary CSS files or other assets to the page directory.</a:t>
            </a:r>
          </a:p>
          <a:p>
            <a:pPr marL="0" indent="0">
              <a:buNone/>
            </a:pPr>
            <a:endParaRPr lang="en-IL" dirty="0"/>
          </a:p>
        </p:txBody>
      </p:sp>
    </p:spTree>
    <p:extLst>
      <p:ext uri="{BB962C8B-B14F-4D97-AF65-F5344CB8AC3E}">
        <p14:creationId xmlns:p14="http://schemas.microsoft.com/office/powerpoint/2010/main" val="7492229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Example having</a:t>
            </a:r>
          </a:p>
        </p:txBody>
      </p:sp>
      <p:pic>
        <p:nvPicPr>
          <p:cNvPr id="5" name="Content Placeholder 4" descr="A picture containing text, screenshot, font&#10;&#10;Description automatically generated">
            <a:extLst>
              <a:ext uri="{FF2B5EF4-FFF2-40B4-BE49-F238E27FC236}">
                <a16:creationId xmlns:a16="http://schemas.microsoft.com/office/drawing/2014/main" id="{D44CD932-1EC1-C660-A572-A769130D7E63}"/>
              </a:ext>
            </a:extLst>
          </p:cNvPr>
          <p:cNvPicPr>
            <a:picLocks noGrp="1" noChangeAspect="1"/>
          </p:cNvPicPr>
          <p:nvPr>
            <p:ph idx="1"/>
          </p:nvPr>
        </p:nvPicPr>
        <p:blipFill>
          <a:blip r:embed="rId2"/>
          <a:stretch>
            <a:fillRect/>
          </a:stretch>
        </p:blipFill>
        <p:spPr>
          <a:xfrm>
            <a:off x="4777316" y="2546345"/>
            <a:ext cx="6780700" cy="1762981"/>
          </a:xfrm>
          <a:prstGeom prst="rect">
            <a:avLst/>
          </a:prstGeom>
        </p:spPr>
      </p:pic>
    </p:spTree>
    <p:extLst>
      <p:ext uri="{BB962C8B-B14F-4D97-AF65-F5344CB8AC3E}">
        <p14:creationId xmlns:p14="http://schemas.microsoft.com/office/powerpoint/2010/main" val="25968279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5D7911-8B83-8D79-5680-775553E3F4E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erd</a:t>
            </a:r>
          </a:p>
        </p:txBody>
      </p:sp>
      <p:pic>
        <p:nvPicPr>
          <p:cNvPr id="5" name="Content Placeholder 4">
            <a:extLst>
              <a:ext uri="{FF2B5EF4-FFF2-40B4-BE49-F238E27FC236}">
                <a16:creationId xmlns:a16="http://schemas.microsoft.com/office/drawing/2014/main" id="{DC028B34-DB58-27E9-1E4E-A02F898C6C7D}"/>
              </a:ext>
            </a:extLst>
          </p:cNvPr>
          <p:cNvPicPr>
            <a:picLocks noGrp="1" noChangeAspect="1"/>
          </p:cNvPicPr>
          <p:nvPr>
            <p:ph idx="1"/>
          </p:nvPr>
        </p:nvPicPr>
        <p:blipFill>
          <a:blip r:embed="rId2"/>
          <a:stretch>
            <a:fillRect/>
          </a:stretch>
        </p:blipFill>
        <p:spPr>
          <a:xfrm>
            <a:off x="2418847" y="1675227"/>
            <a:ext cx="7354306" cy="4394199"/>
          </a:xfrm>
          <a:prstGeom prst="rect">
            <a:avLst/>
          </a:prstGeom>
        </p:spPr>
      </p:pic>
    </p:spTree>
    <p:extLst>
      <p:ext uri="{BB962C8B-B14F-4D97-AF65-F5344CB8AC3E}">
        <p14:creationId xmlns:p14="http://schemas.microsoft.com/office/powerpoint/2010/main" val="2948595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r>
              <a:rPr lang="en-US" dirty="0"/>
              <a:t>S</a:t>
            </a:r>
            <a:r>
              <a:rPr lang="en-IL" dirty="0"/>
              <a:t>ql nested query</a:t>
            </a:r>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normAutofit fontScale="92500" lnSpcReduction="20000"/>
          </a:bodyPr>
          <a:lstStyle/>
          <a:p>
            <a:pPr algn="l"/>
            <a:r>
              <a:rPr lang="en-US" b="0" i="0" dirty="0">
                <a:solidFill>
                  <a:srgbClr val="374151"/>
                </a:solidFill>
                <a:effectLst/>
                <a:latin typeface="Söhne"/>
              </a:rPr>
              <a:t>A nested query, also known as a subquery, is a query within another query. It allows you to use the results of one query as a condition or data source for another query. In SQL, a nested query can be used in various scenarios, such as filtering data, performing calculations, or retrieving specific information based on certain conditions.</a:t>
            </a:r>
          </a:p>
          <a:p>
            <a:pPr algn="l"/>
            <a:r>
              <a:rPr lang="en-US" b="0" i="0" dirty="0">
                <a:solidFill>
                  <a:srgbClr val="374151"/>
                </a:solidFill>
                <a:effectLst/>
                <a:latin typeface="Söhne"/>
              </a:rPr>
              <a:t>To illustrate a nested query, let's use the example of the </a:t>
            </a:r>
            <a:r>
              <a:rPr lang="en-US" b="0" i="0" dirty="0" err="1">
                <a:solidFill>
                  <a:srgbClr val="374151"/>
                </a:solidFill>
                <a:effectLst/>
                <a:latin typeface="Söhne"/>
              </a:rPr>
              <a:t>Sakila</a:t>
            </a:r>
            <a:r>
              <a:rPr lang="en-US" b="0" i="0" dirty="0">
                <a:solidFill>
                  <a:srgbClr val="374151"/>
                </a:solidFill>
                <a:effectLst/>
                <a:latin typeface="Söhne"/>
              </a:rPr>
              <a:t> database. This database is commonly used for demonstration purposes and represents a DVD rental store. We'll focus on two tables: customer and rental. The customer table contains information about the customers, while the rental table stores details about the DVD rentals.</a:t>
            </a:r>
          </a:p>
          <a:p>
            <a:r>
              <a:rPr lang="en-US" b="0" i="0" dirty="0">
                <a:solidFill>
                  <a:srgbClr val="374151"/>
                </a:solidFill>
                <a:effectLst/>
                <a:latin typeface="Söhne"/>
              </a:rPr>
              <a:t>Suppose we want to retrieve the names of customers who have rented movies more than once. We can achieve this using a nested query. Here's an example in PostgreSQL:</a:t>
            </a:r>
            <a:br>
              <a:rPr lang="en-US" dirty="0"/>
            </a:br>
            <a:endParaRPr lang="en-IL" dirty="0"/>
          </a:p>
        </p:txBody>
      </p:sp>
    </p:spTree>
    <p:extLst>
      <p:ext uri="{BB962C8B-B14F-4D97-AF65-F5344CB8AC3E}">
        <p14:creationId xmlns:p14="http://schemas.microsoft.com/office/powerpoint/2010/main" val="2353663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dirty="0">
                <a:solidFill>
                  <a:schemeClr val="tx1"/>
                </a:solidFill>
                <a:latin typeface="+mj-lt"/>
                <a:ea typeface="+mj-ea"/>
                <a:cs typeface="+mj-cs"/>
              </a:rPr>
              <a:t>example</a:t>
            </a:r>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screenshot, font&#10;&#10;Description automatically generated">
            <a:extLst>
              <a:ext uri="{FF2B5EF4-FFF2-40B4-BE49-F238E27FC236}">
                <a16:creationId xmlns:a16="http://schemas.microsoft.com/office/drawing/2014/main" id="{CAC85FA1-E8E3-A504-FBB3-BB78ED09FF60}"/>
              </a:ext>
            </a:extLst>
          </p:cNvPr>
          <p:cNvPicPr>
            <a:picLocks noGrp="1" noChangeAspect="1"/>
          </p:cNvPicPr>
          <p:nvPr>
            <p:ph idx="1"/>
          </p:nvPr>
        </p:nvPicPr>
        <p:blipFill>
          <a:blip r:embed="rId2"/>
          <a:stretch>
            <a:fillRect/>
          </a:stretch>
        </p:blipFill>
        <p:spPr>
          <a:xfrm>
            <a:off x="545238" y="1001289"/>
            <a:ext cx="7608304" cy="4926377"/>
          </a:xfrm>
          <a:prstGeom prst="rect">
            <a:avLst/>
          </a:prstGeom>
        </p:spPr>
      </p:pic>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26930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r>
              <a:rPr lang="en-IL" dirty="0"/>
              <a:t>indexes</a:t>
            </a:r>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lstStyle/>
          <a:p>
            <a:pPr algn="l"/>
            <a:r>
              <a:rPr lang="en-US" b="0" i="0" dirty="0">
                <a:solidFill>
                  <a:srgbClr val="374151"/>
                </a:solidFill>
                <a:effectLst/>
                <a:latin typeface="Söhne"/>
              </a:rPr>
              <a:t>Indexes in SQL are database objects used to improve the performance of queries by providing a quick lookup mechanism for retrieving data based on specific columns. They are data structures that store a sorted copy of the values in one or more columns of a table, along with a pointer to the corresponding row.</a:t>
            </a:r>
          </a:p>
          <a:p>
            <a:pPr algn="l"/>
            <a:r>
              <a:rPr lang="en-US" b="0" i="0" dirty="0">
                <a:solidFill>
                  <a:srgbClr val="374151"/>
                </a:solidFill>
                <a:effectLst/>
                <a:latin typeface="Söhne"/>
              </a:rPr>
              <a:t>Indexes work similarly to an index in a book: they allow you to quickly locate specific data without having to scan the entire table. By creating indexes on commonly queried columns, you can significantly reduce the amount of disk I/O required to retrieve the desired data, resulting in faster query execution.</a:t>
            </a:r>
          </a:p>
          <a:p>
            <a:endParaRPr lang="en-IL" dirty="0"/>
          </a:p>
        </p:txBody>
      </p:sp>
    </p:spTree>
    <p:extLst>
      <p:ext uri="{BB962C8B-B14F-4D97-AF65-F5344CB8AC3E}">
        <p14:creationId xmlns:p14="http://schemas.microsoft.com/office/powerpoint/2010/main" val="4052288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r>
              <a:rPr lang="en-US" dirty="0"/>
              <a:t>K</a:t>
            </a:r>
            <a:r>
              <a:rPr lang="en-IL" dirty="0"/>
              <a:t>ey aspects</a:t>
            </a:r>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normAutofit fontScale="55000" lnSpcReduction="20000"/>
          </a:bodyPr>
          <a:lstStyle/>
          <a:p>
            <a:pPr algn="l">
              <a:buFont typeface="+mj-lt"/>
              <a:buAutoNum type="arabicPeriod"/>
            </a:pPr>
            <a:r>
              <a:rPr lang="en-US" b="0" i="0" dirty="0">
                <a:solidFill>
                  <a:srgbClr val="374151"/>
                </a:solidFill>
                <a:effectLst/>
                <a:latin typeface="Söhne"/>
              </a:rPr>
              <a:t>Creating Indexes: Indexes can be created on one or multiple columns of a table using the CREATE INDEX statement. When creating an index, you can choose between different types of indexes, such as B-tree, hash, or bitmap indexes, depending on the database system you are using.</a:t>
            </a:r>
          </a:p>
          <a:p>
            <a:pPr algn="l">
              <a:buFont typeface="+mj-lt"/>
              <a:buAutoNum type="arabicPeriod"/>
            </a:pPr>
            <a:r>
              <a:rPr lang="en-US" b="0" i="0" dirty="0">
                <a:solidFill>
                  <a:srgbClr val="374151"/>
                </a:solidFill>
                <a:effectLst/>
                <a:latin typeface="Söhne"/>
              </a:rPr>
              <a:t>Types of Indexes: The most common type of index is a B-tree index, which provides balanced tree-based searching for efficient data retrieval. Other types of indexes include hash indexes, which are suitable for exact match lookups, and bitmap indexes, which are useful for columns with a small number of distinct values.</a:t>
            </a:r>
          </a:p>
          <a:p>
            <a:pPr algn="l">
              <a:buFont typeface="+mj-lt"/>
              <a:buAutoNum type="arabicPeriod"/>
            </a:pPr>
            <a:r>
              <a:rPr lang="en-US" b="0" i="0" dirty="0">
                <a:solidFill>
                  <a:srgbClr val="374151"/>
                </a:solidFill>
                <a:effectLst/>
                <a:latin typeface="Söhne"/>
              </a:rPr>
              <a:t>Index Cardinality: Index cardinality refers to the number of distinct values in an indexed column. Higher cardinality generally leads to more effective index usage, as it allows the database to quickly narrow down the search space.</a:t>
            </a:r>
          </a:p>
          <a:p>
            <a:pPr algn="l">
              <a:buFont typeface="+mj-lt"/>
              <a:buAutoNum type="arabicPeriod"/>
            </a:pPr>
            <a:r>
              <a:rPr lang="en-US" b="0" i="0" dirty="0">
                <a:solidFill>
                  <a:srgbClr val="374151"/>
                </a:solidFill>
                <a:effectLst/>
                <a:latin typeface="Söhne"/>
              </a:rPr>
              <a:t>Index Selectivity: Index selectivity measures how selective an index is in terms of filtering rows. A highly selective index means that it filters out a large portion of the rows, resulting in more efficient queries.</a:t>
            </a:r>
          </a:p>
          <a:p>
            <a:pPr algn="l">
              <a:buFont typeface="+mj-lt"/>
              <a:buAutoNum type="arabicPeriod"/>
            </a:pPr>
            <a:r>
              <a:rPr lang="en-US" b="0" i="0" dirty="0">
                <a:solidFill>
                  <a:srgbClr val="374151"/>
                </a:solidFill>
                <a:effectLst/>
                <a:latin typeface="Söhne"/>
              </a:rPr>
              <a:t>Index Maintenance: Indexes need to be maintained to stay up-to-date with changes in the underlying data. Insertions, updates, and deletions on indexed columns require corresponding modifications to the index, which can impact performance. It's essential to strike a balance between the benefits of indexing and the overhead of maintaining indexes.</a:t>
            </a:r>
          </a:p>
          <a:p>
            <a:pPr algn="l">
              <a:buFont typeface="+mj-lt"/>
              <a:buAutoNum type="arabicPeriod"/>
            </a:pPr>
            <a:r>
              <a:rPr lang="en-US" b="0" i="0" dirty="0">
                <a:solidFill>
                  <a:srgbClr val="374151"/>
                </a:solidFill>
                <a:effectLst/>
                <a:latin typeface="Söhne"/>
              </a:rPr>
              <a:t>Query Optimization: The database optimizer uses indexes to determine the most efficient execution plan for queries. It analyzes the available indexes and statistics to decide which index(es) to use or whether to perform a full table scan.</a:t>
            </a:r>
          </a:p>
          <a:p>
            <a:pPr algn="l">
              <a:buFont typeface="+mj-lt"/>
              <a:buAutoNum type="arabicPeriod"/>
            </a:pPr>
            <a:r>
              <a:rPr lang="en-US" b="0" i="0" dirty="0">
                <a:solidFill>
                  <a:srgbClr val="374151"/>
                </a:solidFill>
                <a:effectLst/>
                <a:latin typeface="Söhne"/>
              </a:rPr>
              <a:t>Index Guidelines: While indexes can improve query performance, it's important to use them judiciously. Over-indexing can lead to increased storage requirements and slower write operations. It's recommended to create indexes on frequently queried columns, columns used in join conditions, and columns involved in range-based or equality-based searches.</a:t>
            </a:r>
          </a:p>
        </p:txBody>
      </p:sp>
    </p:spTree>
    <p:extLst>
      <p:ext uri="{BB962C8B-B14F-4D97-AF65-F5344CB8AC3E}">
        <p14:creationId xmlns:p14="http://schemas.microsoft.com/office/powerpoint/2010/main" val="31008826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r>
              <a:rPr lang="en-US" dirty="0"/>
              <a:t>I</a:t>
            </a:r>
            <a:r>
              <a:rPr lang="en-IL" dirty="0"/>
              <a:t>ndexes types</a:t>
            </a:r>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normAutofit fontScale="92500" lnSpcReduction="10000"/>
          </a:bodyPr>
          <a:lstStyle/>
          <a:p>
            <a:pPr algn="l"/>
            <a:r>
              <a:rPr lang="en-US" sz="1200" b="0" i="0" dirty="0">
                <a:effectLst/>
                <a:latin typeface="Söhne"/>
              </a:rPr>
              <a:t>There are various types of indexes in SQL, and the availability of specific index types can vary depending on the database management system (DBMS) you are using. Here are some common types of indexes:</a:t>
            </a:r>
          </a:p>
          <a:p>
            <a:pPr algn="l">
              <a:buFont typeface="+mj-lt"/>
              <a:buAutoNum type="arabicPeriod"/>
            </a:pPr>
            <a:r>
              <a:rPr lang="en-US" sz="1200" b="0" i="0" dirty="0">
                <a:effectLst/>
                <a:latin typeface="Söhne"/>
              </a:rPr>
              <a:t>B-Tree Index: B-tree (balanced tree) indexes are the most common type of index used in SQL databases. They provide efficient searching for a wide range of values by storing the data in a balanced tree structure. B-tree indexes are suitable for columns that have a large number of distinct values.</a:t>
            </a:r>
          </a:p>
          <a:p>
            <a:pPr algn="l">
              <a:buFont typeface="+mj-lt"/>
              <a:buAutoNum type="arabicPeriod"/>
            </a:pPr>
            <a:r>
              <a:rPr lang="en-US" sz="1200" b="0" i="0" dirty="0">
                <a:effectLst/>
                <a:latin typeface="Söhne"/>
              </a:rPr>
              <a:t>Hash Index: Hash indexes use a hash function to map the indexed values to a specific location in the index structure. They are efficient for exact match lookups, but they may not perform well for range-based queries or inequality conditions. Not all DBMSs support hash indexes.</a:t>
            </a:r>
          </a:p>
          <a:p>
            <a:pPr algn="l">
              <a:buFont typeface="+mj-lt"/>
              <a:buAutoNum type="arabicPeriod"/>
            </a:pPr>
            <a:r>
              <a:rPr lang="en-US" sz="1200" b="0" i="0" dirty="0">
                <a:effectLst/>
                <a:latin typeface="Söhne"/>
              </a:rPr>
              <a:t>Bitmap Index: Bitmap indexes store a bitmap for each distinct value in the indexed column. Each bit in the bitmap represents a row in the table, indicating whether the corresponding row contains the indexed value or not. Bitmap indexes are efficient for low cardinality columns (columns with a small number of distinct values).</a:t>
            </a:r>
          </a:p>
          <a:p>
            <a:pPr algn="l">
              <a:buFont typeface="+mj-lt"/>
              <a:buAutoNum type="arabicPeriod"/>
            </a:pPr>
            <a:r>
              <a:rPr lang="en-US" sz="1200" b="0" i="0" dirty="0">
                <a:effectLst/>
                <a:latin typeface="Söhne"/>
              </a:rPr>
              <a:t>Function-Based Index: Function-based indexes allow you to create an index based on an expression or function applied to one or more columns. These indexes are useful when you frequently perform queries or filters based on derived values or calculations.</a:t>
            </a:r>
          </a:p>
          <a:p>
            <a:pPr algn="l">
              <a:buFont typeface="+mj-lt"/>
              <a:buAutoNum type="arabicPeriod"/>
            </a:pPr>
            <a:r>
              <a:rPr lang="en-US" sz="1200" b="0" i="0" dirty="0">
                <a:effectLst/>
                <a:latin typeface="Söhne"/>
              </a:rPr>
              <a:t>Full-Text Index: Full-text indexes are specialized indexes designed for efficient text-based searching. They are used to search for specific words or phrases within large amounts of textual data. Full-text indexes are typically used in database systems that provide advanced text search capabilities.</a:t>
            </a:r>
          </a:p>
          <a:p>
            <a:pPr algn="l">
              <a:buFont typeface="+mj-lt"/>
              <a:buAutoNum type="arabicPeriod"/>
            </a:pPr>
            <a:r>
              <a:rPr lang="en-US" sz="1200" b="0" i="0" dirty="0">
                <a:effectLst/>
                <a:latin typeface="Söhne"/>
              </a:rPr>
              <a:t>Partial Index: A partial index is an index created on a subset of rows that meet a specific condition. It allows you to create an index only for the relevant portion of the data, reducing the index size and improving query performance for specific subsets of data.</a:t>
            </a:r>
          </a:p>
          <a:p>
            <a:pPr algn="l">
              <a:buFont typeface="+mj-lt"/>
              <a:buAutoNum type="arabicPeriod"/>
            </a:pPr>
            <a:r>
              <a:rPr lang="en-US" sz="1200" b="0" i="0" dirty="0">
                <a:effectLst/>
                <a:latin typeface="Söhne"/>
              </a:rPr>
              <a:t>Clustered Index: A clustered index determines the physical order of the data in a table. In a clustered index, the rows of the table are physically sorted based on the indexed column(s). Each table can have only one clustered index. Clustered indexes are often used on primary key columns.</a:t>
            </a:r>
          </a:p>
          <a:p>
            <a:pPr algn="l">
              <a:buFont typeface="+mj-lt"/>
              <a:buAutoNum type="arabicPeriod"/>
            </a:pPr>
            <a:r>
              <a:rPr lang="en-US" sz="1200" b="0" i="0" dirty="0">
                <a:effectLst/>
                <a:latin typeface="Söhne"/>
              </a:rPr>
              <a:t>Non-Clustered Index: A non-clustered index is a separate structure from the data rows in a table. It stores the indexed column(s) along with a pointer to the corresponding data rows. Multiple non-clustered indexes can be created on a table to improve query performance for different columns.</a:t>
            </a:r>
          </a:p>
          <a:p>
            <a:pPr algn="l"/>
            <a:r>
              <a:rPr lang="en-US" sz="1200" b="0" i="0" dirty="0">
                <a:effectLst/>
                <a:latin typeface="Söhne"/>
              </a:rPr>
              <a:t>It's important to note that not all DBMSs support every type of index mentioned above. The availability and specific capabilities of index types may vary depending on the database system you are using. It's recommended to consult the documentation of your specific DBMS for detailed information on the available index types and their usage.</a:t>
            </a:r>
            <a:br>
              <a:rPr lang="en-US" sz="1200" dirty="0"/>
            </a:br>
            <a:endParaRPr lang="en-IL" sz="1200" dirty="0"/>
          </a:p>
        </p:txBody>
      </p:sp>
    </p:spTree>
    <p:extLst>
      <p:ext uri="{BB962C8B-B14F-4D97-AF65-F5344CB8AC3E}">
        <p14:creationId xmlns:p14="http://schemas.microsoft.com/office/powerpoint/2010/main" val="6378110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60C9B-0B33-9DEE-0676-7E0808E6219E}"/>
              </a:ext>
            </a:extLst>
          </p:cNvPr>
          <p:cNvSpPr>
            <a:spLocks noGrp="1"/>
          </p:cNvSpPr>
          <p:nvPr>
            <p:ph type="title"/>
          </p:nvPr>
        </p:nvSpPr>
        <p:spPr/>
        <p:txBody>
          <a:bodyPr/>
          <a:lstStyle/>
          <a:p>
            <a:r>
              <a:rPr lang="en-US" dirty="0"/>
              <a:t>C</a:t>
            </a:r>
            <a:r>
              <a:rPr lang="en-IL" dirty="0"/>
              <a:t>luster index</a:t>
            </a:r>
          </a:p>
        </p:txBody>
      </p:sp>
      <p:sp>
        <p:nvSpPr>
          <p:cNvPr id="3" name="Content Placeholder 2">
            <a:extLst>
              <a:ext uri="{FF2B5EF4-FFF2-40B4-BE49-F238E27FC236}">
                <a16:creationId xmlns:a16="http://schemas.microsoft.com/office/drawing/2014/main" id="{176C99BF-90B5-3FBD-2F79-01F41CD2F340}"/>
              </a:ext>
            </a:extLst>
          </p:cNvPr>
          <p:cNvSpPr>
            <a:spLocks noGrp="1"/>
          </p:cNvSpPr>
          <p:nvPr>
            <p:ph idx="1"/>
          </p:nvPr>
        </p:nvSpPr>
        <p:spPr/>
        <p:txBody>
          <a:bodyPr/>
          <a:lstStyle/>
          <a:p>
            <a:pPr algn="l"/>
            <a:r>
              <a:rPr lang="en-US" b="0" i="0" dirty="0">
                <a:solidFill>
                  <a:srgbClr val="374151"/>
                </a:solidFill>
                <a:effectLst/>
                <a:latin typeface="Söhne"/>
              </a:rPr>
              <a:t>A clustered index is a type of index in a database that determines the physical order of the data in a table. Unlike other types of indexes that store a separate data structure, a clustered index directly affects the way data is stored on disk.</a:t>
            </a:r>
          </a:p>
          <a:p>
            <a:pPr algn="l"/>
            <a:r>
              <a:rPr lang="en-US" b="0" i="0" dirty="0">
                <a:solidFill>
                  <a:srgbClr val="374151"/>
                </a:solidFill>
                <a:effectLst/>
                <a:latin typeface="Söhne"/>
              </a:rPr>
              <a:t>In a clustered index, the rows of a table are physically organized on disk to match the order of the indexed column(s). This means that the data in the table is physically sorted and stored based on the values of the indexed column(s). As a result, the data is stored in a specific order, and the order of the index directly corresponds to the order of the data on disk.</a:t>
            </a:r>
          </a:p>
          <a:p>
            <a:endParaRPr lang="en-IL" dirty="0"/>
          </a:p>
        </p:txBody>
      </p:sp>
    </p:spTree>
    <p:extLst>
      <p:ext uri="{BB962C8B-B14F-4D97-AF65-F5344CB8AC3E}">
        <p14:creationId xmlns:p14="http://schemas.microsoft.com/office/powerpoint/2010/main" val="21735980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85711-BE41-7A7B-87F2-483DF389FD27}"/>
              </a:ext>
            </a:extLst>
          </p:cNvPr>
          <p:cNvSpPr>
            <a:spLocks noGrp="1"/>
          </p:cNvSpPr>
          <p:nvPr>
            <p:ph type="title"/>
          </p:nvPr>
        </p:nvSpPr>
        <p:spPr/>
        <p:txBody>
          <a:bodyPr/>
          <a:lstStyle/>
          <a:p>
            <a:r>
              <a:rPr lang="en-US" dirty="0"/>
              <a:t>K</a:t>
            </a:r>
            <a:r>
              <a:rPr lang="en-IL" dirty="0"/>
              <a:t>ey points</a:t>
            </a:r>
          </a:p>
        </p:txBody>
      </p:sp>
      <p:sp>
        <p:nvSpPr>
          <p:cNvPr id="3" name="Content Placeholder 2">
            <a:extLst>
              <a:ext uri="{FF2B5EF4-FFF2-40B4-BE49-F238E27FC236}">
                <a16:creationId xmlns:a16="http://schemas.microsoft.com/office/drawing/2014/main" id="{36CBA24A-F014-B1CE-E2E3-BE3CF2BC6476}"/>
              </a:ext>
            </a:extLst>
          </p:cNvPr>
          <p:cNvSpPr>
            <a:spLocks noGrp="1"/>
          </p:cNvSpPr>
          <p:nvPr>
            <p:ph idx="1"/>
          </p:nvPr>
        </p:nvSpPr>
        <p:spPr/>
        <p:txBody>
          <a:bodyPr>
            <a:normAutofit fontScale="77500" lnSpcReduction="20000"/>
          </a:bodyPr>
          <a:lstStyle/>
          <a:p>
            <a:pPr algn="l">
              <a:buFont typeface="+mj-lt"/>
              <a:buAutoNum type="arabicPeriod"/>
            </a:pPr>
            <a:r>
              <a:rPr lang="en-US" b="0" i="0" dirty="0">
                <a:solidFill>
                  <a:srgbClr val="374151"/>
                </a:solidFill>
                <a:effectLst/>
                <a:latin typeface="Söhne"/>
              </a:rPr>
              <a:t>Single Clustered Index per Table: Each table can have only one clustered index. When a clustered index is created, it replaces any existing clustered index on the table.</a:t>
            </a:r>
          </a:p>
          <a:p>
            <a:pPr algn="l">
              <a:buFont typeface="+mj-lt"/>
              <a:buAutoNum type="arabicPeriod"/>
            </a:pPr>
            <a:r>
              <a:rPr lang="en-US" b="0" i="0" dirty="0">
                <a:solidFill>
                  <a:srgbClr val="374151"/>
                </a:solidFill>
                <a:effectLst/>
                <a:latin typeface="Söhne"/>
              </a:rPr>
              <a:t>Impact on Data Insertion and Modification: When data is inserted or modified in a table with a clustered index, the database engine must physically rearrange the data to maintain the clustered order. This can impact the performance of data modification operations, as the engine may need to move or split existing data pages.</a:t>
            </a:r>
          </a:p>
          <a:p>
            <a:pPr algn="l">
              <a:buFont typeface="+mj-lt"/>
              <a:buAutoNum type="arabicPeriod"/>
            </a:pPr>
            <a:r>
              <a:rPr lang="en-US" b="0" i="0" dirty="0">
                <a:solidFill>
                  <a:srgbClr val="374151"/>
                </a:solidFill>
                <a:effectLst/>
                <a:latin typeface="Söhne"/>
              </a:rPr>
              <a:t>Improved Data Retrieval: A clustered index can enhance the performance of queries that access the table based on the indexed column(s) or when queries benefit from accessing the data in the same order as the index. Since the data is physically stored in the same order as the index, accessing rows sequentially can be more efficient.</a:t>
            </a:r>
          </a:p>
          <a:p>
            <a:pPr algn="l">
              <a:buFont typeface="+mj-lt"/>
              <a:buAutoNum type="arabicPeriod"/>
            </a:pPr>
            <a:r>
              <a:rPr lang="en-US" b="0" i="0" dirty="0">
                <a:solidFill>
                  <a:srgbClr val="374151"/>
                </a:solidFill>
                <a:effectLst/>
                <a:latin typeface="Söhne"/>
              </a:rPr>
              <a:t>Considerations for Choosing a Clustered Index: When selecting a column(s) for a clustered index, it's important to consider the selectivity and distribution of the values. Choosing a column with high selectivity (where values are distinct) and even distribution can lead to better clustering and improved query performance.</a:t>
            </a:r>
          </a:p>
          <a:p>
            <a:endParaRPr lang="en-IL" dirty="0"/>
          </a:p>
        </p:txBody>
      </p:sp>
    </p:spTree>
    <p:extLst>
      <p:ext uri="{BB962C8B-B14F-4D97-AF65-F5344CB8AC3E}">
        <p14:creationId xmlns:p14="http://schemas.microsoft.com/office/powerpoint/2010/main" val="19050135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a:xfrm>
            <a:off x="793662" y="386930"/>
            <a:ext cx="10066122" cy="1298448"/>
          </a:xfrm>
        </p:spPr>
        <p:txBody>
          <a:bodyPr anchor="b">
            <a:normAutofit/>
          </a:bodyPr>
          <a:lstStyle/>
          <a:p>
            <a:r>
              <a:rPr lang="en-US" sz="4800"/>
              <a:t>L</a:t>
            </a:r>
            <a:r>
              <a:rPr lang="en-IL" sz="4800"/>
              <a:t>et’s create one</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a:xfrm>
            <a:off x="793661" y="2599509"/>
            <a:ext cx="4530898" cy="3639450"/>
          </a:xfrm>
        </p:spPr>
        <p:txBody>
          <a:bodyPr anchor="ctr">
            <a:normAutofit/>
          </a:bodyPr>
          <a:lstStyle/>
          <a:p>
            <a:r>
              <a:rPr lang="en-US" sz="1900" b="0" i="0">
                <a:effectLst/>
                <a:latin typeface="Söhne"/>
              </a:rPr>
              <a:t>In PostgreSQL, you can create a clustered index using the </a:t>
            </a:r>
            <a:r>
              <a:rPr lang="en-US" sz="1900"/>
              <a:t>CLUSTER</a:t>
            </a:r>
            <a:r>
              <a:rPr lang="en-US" sz="1900" b="0" i="0">
                <a:effectLst/>
                <a:latin typeface="Söhne"/>
              </a:rPr>
              <a:t> command. However, it's important to note that creating a clustered index in PostgreSQL requires a different approach compared to other databases. Instead of directly creating a clustered index, you need to first use the </a:t>
            </a:r>
            <a:r>
              <a:rPr lang="en-US" sz="1900"/>
              <a:t>CLUSTER</a:t>
            </a:r>
            <a:r>
              <a:rPr lang="en-US" sz="1900" b="0" i="0">
                <a:effectLst/>
                <a:latin typeface="Söhne"/>
              </a:rPr>
              <a:t> command to physically cluster the data based on an existing index. Here's an example of how you can cluster the </a:t>
            </a:r>
            <a:r>
              <a:rPr lang="en-US" sz="1900"/>
              <a:t>customer</a:t>
            </a:r>
            <a:r>
              <a:rPr lang="en-US" sz="1900" b="0" i="0">
                <a:effectLst/>
                <a:latin typeface="Söhne"/>
              </a:rPr>
              <a:t> table based on the </a:t>
            </a:r>
            <a:r>
              <a:rPr lang="en-US" sz="1900"/>
              <a:t>customer_id</a:t>
            </a:r>
            <a:r>
              <a:rPr lang="en-US" sz="1900" b="0" i="0">
                <a:effectLst/>
                <a:latin typeface="Söhne"/>
              </a:rPr>
              <a:t> column:</a:t>
            </a:r>
            <a:endParaRPr lang="en-IL" sz="1900"/>
          </a:p>
        </p:txBody>
      </p:sp>
      <p:pic>
        <p:nvPicPr>
          <p:cNvPr id="5" name="Picture 4" descr="A screen shot of a computer code&#10;&#10;Description automatically generated with low confidence">
            <a:extLst>
              <a:ext uri="{FF2B5EF4-FFF2-40B4-BE49-F238E27FC236}">
                <a16:creationId xmlns:a16="http://schemas.microsoft.com/office/drawing/2014/main" id="{26F93893-E315-A9E3-C49F-064687F83935}"/>
              </a:ext>
            </a:extLst>
          </p:cNvPr>
          <p:cNvPicPr>
            <a:picLocks noChangeAspect="1"/>
          </p:cNvPicPr>
          <p:nvPr/>
        </p:nvPicPr>
        <p:blipFill>
          <a:blip r:embed="rId2"/>
          <a:stretch>
            <a:fillRect/>
          </a:stretch>
        </p:blipFill>
        <p:spPr>
          <a:xfrm>
            <a:off x="5911532" y="3362824"/>
            <a:ext cx="5150277" cy="1957105"/>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5791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a:xfrm>
            <a:off x="630936" y="639520"/>
            <a:ext cx="3429000" cy="1719072"/>
          </a:xfrm>
        </p:spPr>
        <p:txBody>
          <a:bodyPr anchor="b">
            <a:normAutofit/>
          </a:bodyPr>
          <a:lstStyle/>
          <a:p>
            <a:r>
              <a:rPr lang="en-IL" sz="5400"/>
              <a:t>more</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a:xfrm>
            <a:off x="630936" y="2807208"/>
            <a:ext cx="3429000" cy="3410712"/>
          </a:xfrm>
        </p:spPr>
        <p:txBody>
          <a:bodyPr anchor="t">
            <a:normAutofit/>
          </a:bodyPr>
          <a:lstStyle/>
          <a:p>
            <a:r>
              <a:rPr lang="en-US" sz="2200"/>
              <a:t>To configure Vite to build each page as a separate HTML file, you can add the following code to your vite.config.ts file:</a:t>
            </a:r>
            <a:endParaRPr lang="en-IL" sz="2200"/>
          </a:p>
        </p:txBody>
      </p:sp>
      <p:pic>
        <p:nvPicPr>
          <p:cNvPr id="5" name="Picture 4" descr="A picture containing text, screenshot, font&#10;&#10;Description automatically generated">
            <a:extLst>
              <a:ext uri="{FF2B5EF4-FFF2-40B4-BE49-F238E27FC236}">
                <a16:creationId xmlns:a16="http://schemas.microsoft.com/office/drawing/2014/main" id="{932E6009-39F9-7046-4EA6-14935621AF90}"/>
              </a:ext>
            </a:extLst>
          </p:cNvPr>
          <p:cNvPicPr>
            <a:picLocks noChangeAspect="1"/>
          </p:cNvPicPr>
          <p:nvPr/>
        </p:nvPicPr>
        <p:blipFill>
          <a:blip r:embed="rId2"/>
          <a:stretch>
            <a:fillRect/>
          </a:stretch>
        </p:blipFill>
        <p:spPr>
          <a:xfrm>
            <a:off x="4654296" y="995439"/>
            <a:ext cx="6903720" cy="4867121"/>
          </a:xfrm>
          <a:prstGeom prst="rect">
            <a:avLst/>
          </a:prstGeom>
        </p:spPr>
      </p:pic>
    </p:spTree>
    <p:extLst>
      <p:ext uri="{BB962C8B-B14F-4D97-AF65-F5344CB8AC3E}">
        <p14:creationId xmlns:p14="http://schemas.microsoft.com/office/powerpoint/2010/main" val="28287499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r>
              <a:rPr lang="en-US" b="0" i="0" dirty="0">
                <a:solidFill>
                  <a:srgbClr val="374151"/>
                </a:solidFill>
                <a:effectLst/>
                <a:latin typeface="Söhne"/>
              </a:rPr>
              <a:t>Algorithms and Time Complexity</a:t>
            </a:r>
            <a:endParaRPr lang="en-IL" dirty="0"/>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normAutofit lnSpcReduction="10000"/>
          </a:bodyPr>
          <a:lstStyle/>
          <a:p>
            <a:r>
              <a:rPr lang="en-US" b="0" i="0" dirty="0">
                <a:solidFill>
                  <a:srgbClr val="374151"/>
                </a:solidFill>
                <a:effectLst/>
                <a:latin typeface="Söhne"/>
              </a:rPr>
              <a:t>Introduction to Algorithms: Algorithms are step-by-step instructions or processes for solving a particular problem. They are fundamental in computer science and play a crucial role in designing efficient and scalable solutions. An algorithm provides a clear and unambiguous set of instructions that can be executed by a computer or a human to solve a problem.</a:t>
            </a:r>
          </a:p>
          <a:p>
            <a:r>
              <a:rPr lang="en-US" b="0" i="0" dirty="0">
                <a:solidFill>
                  <a:srgbClr val="374151"/>
                </a:solidFill>
                <a:effectLst/>
                <a:latin typeface="Söhne"/>
              </a:rPr>
              <a:t>Time Complexity: Time complexity is a measure of the amount of time required by an algorithm to solve a problem as a function of the input size. It provides an estimation of the running time of an algorithm and helps evaluate its efficiency. Time complexity is typically expressed using big O notation.</a:t>
            </a:r>
            <a:endParaRPr lang="en-IL" dirty="0"/>
          </a:p>
        </p:txBody>
      </p:sp>
    </p:spTree>
    <p:extLst>
      <p:ext uri="{BB962C8B-B14F-4D97-AF65-F5344CB8AC3E}">
        <p14:creationId xmlns:p14="http://schemas.microsoft.com/office/powerpoint/2010/main" val="38720837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r>
              <a:rPr lang="en-US" b="0" i="0" dirty="0">
                <a:solidFill>
                  <a:srgbClr val="374151"/>
                </a:solidFill>
                <a:effectLst/>
                <a:latin typeface="Söhne"/>
              </a:rPr>
              <a:t>Big O Notation</a:t>
            </a:r>
            <a:endParaRPr lang="en-IL" dirty="0"/>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lstStyle/>
          <a:p>
            <a:r>
              <a:rPr lang="en-US" b="0" i="0" dirty="0">
                <a:solidFill>
                  <a:srgbClr val="374151"/>
                </a:solidFill>
                <a:effectLst/>
                <a:latin typeface="Söhne"/>
              </a:rPr>
              <a:t>Big O notation is a mathematical notation used to describe the upper bound or worst-case behavior of an algorithm. It represents the growth rate of the algorithm's running time relative to the input size. In big O notation, the running time of an algorithm is expressed as a function of n, where n represents the input size.</a:t>
            </a:r>
            <a:endParaRPr lang="en-IL" dirty="0"/>
          </a:p>
        </p:txBody>
      </p:sp>
    </p:spTree>
    <p:extLst>
      <p:ext uri="{BB962C8B-B14F-4D97-AF65-F5344CB8AC3E}">
        <p14:creationId xmlns:p14="http://schemas.microsoft.com/office/powerpoint/2010/main" val="17649060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r>
              <a:rPr lang="en-IL" dirty="0"/>
              <a:t>examples</a:t>
            </a:r>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normAutofit fontScale="62500" lnSpcReduction="20000"/>
          </a:bodyPr>
          <a:lstStyle/>
          <a:p>
            <a:pPr algn="l"/>
            <a:r>
              <a:rPr lang="en-US" b="0" i="0" dirty="0">
                <a:solidFill>
                  <a:srgbClr val="374151"/>
                </a:solidFill>
                <a:effectLst/>
                <a:latin typeface="Söhne"/>
              </a:rPr>
              <a:t>Common Time Complexities: Here are some common time complexities and their corresponding growth rates:</a:t>
            </a:r>
          </a:p>
          <a:p>
            <a:pPr algn="l">
              <a:buFont typeface="Arial" panose="020B0604020202020204" pitchFamily="34" charset="0"/>
              <a:buChar char="•"/>
            </a:pPr>
            <a:r>
              <a:rPr lang="en-US" b="0" i="0" dirty="0">
                <a:solidFill>
                  <a:srgbClr val="374151"/>
                </a:solidFill>
                <a:effectLst/>
                <a:latin typeface="Söhne"/>
              </a:rPr>
              <a:t>O(1): Constant time complexity. The running time of the algorithm does not depend on the input size. Example: accessing an element in an array by index.</a:t>
            </a:r>
          </a:p>
          <a:p>
            <a:pPr algn="l">
              <a:buFont typeface="Arial" panose="020B0604020202020204" pitchFamily="34" charset="0"/>
              <a:buChar char="•"/>
            </a:pPr>
            <a:r>
              <a:rPr lang="en-US" b="0" i="0" dirty="0">
                <a:solidFill>
                  <a:srgbClr val="374151"/>
                </a:solidFill>
                <a:effectLst/>
                <a:latin typeface="Söhne"/>
              </a:rPr>
              <a:t>O(log n): Logarithmic time complexity. The running time grows logarithmically with the input size. Example: binary search.</a:t>
            </a:r>
          </a:p>
          <a:p>
            <a:pPr algn="l">
              <a:buFont typeface="Arial" panose="020B0604020202020204" pitchFamily="34" charset="0"/>
              <a:buChar char="•"/>
            </a:pPr>
            <a:r>
              <a:rPr lang="en-US" b="0" i="0" dirty="0">
                <a:solidFill>
                  <a:srgbClr val="374151"/>
                </a:solidFill>
                <a:effectLst/>
                <a:latin typeface="Söhne"/>
              </a:rPr>
              <a:t>O(n): Linear time complexity. The running time grows linearly with the input size. Example: iterating through an array.</a:t>
            </a:r>
          </a:p>
          <a:p>
            <a:pPr algn="l">
              <a:buFont typeface="Arial" panose="020B0604020202020204" pitchFamily="34" charset="0"/>
              <a:buChar char="•"/>
            </a:pPr>
            <a:r>
              <a:rPr lang="en-US" b="0" i="0" dirty="0">
                <a:solidFill>
                  <a:srgbClr val="374151"/>
                </a:solidFill>
                <a:effectLst/>
                <a:latin typeface="Söhne"/>
              </a:rPr>
              <a:t>O(n log n): Log-linear time complexity. The running time grows in proportion to n multiplied by the logarithm of n. Example: efficient sorting algorithms like merge sort and quicksort.</a:t>
            </a:r>
          </a:p>
          <a:p>
            <a:pPr algn="l">
              <a:buFont typeface="Arial" panose="020B0604020202020204" pitchFamily="34" charset="0"/>
              <a:buChar char="•"/>
            </a:pPr>
            <a:r>
              <a:rPr lang="en-US" b="0" i="0" dirty="0">
                <a:solidFill>
                  <a:srgbClr val="374151"/>
                </a:solidFill>
                <a:effectLst/>
                <a:latin typeface="Söhne"/>
              </a:rPr>
              <a:t>O(n^2): Quadratic time complexity. The running time grows quadratically with the input size. Example: nested loops.</a:t>
            </a:r>
          </a:p>
          <a:p>
            <a:pPr algn="l">
              <a:buFont typeface="Arial" panose="020B0604020202020204" pitchFamily="34" charset="0"/>
              <a:buChar char="•"/>
            </a:pPr>
            <a:r>
              <a:rPr lang="en-US" b="0" i="0" dirty="0">
                <a:solidFill>
                  <a:srgbClr val="374151"/>
                </a:solidFill>
                <a:effectLst/>
                <a:latin typeface="Söhne"/>
              </a:rPr>
              <a:t>O(2^n): Exponential time complexity. The running time grows exponentially with the input size. Example: brute-force algorithms.</a:t>
            </a:r>
          </a:p>
          <a:p>
            <a:pPr algn="l">
              <a:buFont typeface="Arial" panose="020B0604020202020204" pitchFamily="34" charset="0"/>
              <a:buChar char="•"/>
            </a:pPr>
            <a:r>
              <a:rPr lang="en-US" b="0" i="0" dirty="0">
                <a:solidFill>
                  <a:srgbClr val="374151"/>
                </a:solidFill>
                <a:effectLst/>
                <a:latin typeface="Söhne"/>
              </a:rPr>
              <a:t>O(n!): Factorial time complexity. The running time grows factorially with the input size. Example: algorithms that generate all permutations or combinations.</a:t>
            </a:r>
          </a:p>
        </p:txBody>
      </p:sp>
    </p:spTree>
    <p:extLst>
      <p:ext uri="{BB962C8B-B14F-4D97-AF65-F5344CB8AC3E}">
        <p14:creationId xmlns:p14="http://schemas.microsoft.com/office/powerpoint/2010/main" val="25878536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r>
              <a:rPr lang="en-IL" dirty="0"/>
              <a:t>sorting</a:t>
            </a:r>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lstStyle/>
          <a:p>
            <a:r>
              <a:rPr lang="en-US" b="0" i="0" dirty="0">
                <a:solidFill>
                  <a:srgbClr val="374151"/>
                </a:solidFill>
                <a:effectLst/>
                <a:latin typeface="Söhne"/>
              </a:rPr>
              <a:t>Sorting algorithms are algorithms designed to arrange elements in a specific order, such as ascending or descending order. There are various sorting algorithms, each with its own characteristics, advantages, and time complexities. Here are some common sorting algorithms and their time complexities:</a:t>
            </a:r>
          </a:p>
          <a:p>
            <a:r>
              <a:rPr lang="en-US" dirty="0">
                <a:solidFill>
                  <a:srgbClr val="374151"/>
                </a:solidFill>
                <a:latin typeface="Söhne"/>
              </a:rPr>
              <a:t>[5 , 6 , 2, 1 , 8 , 10]</a:t>
            </a:r>
          </a:p>
          <a:p>
            <a:r>
              <a:rPr lang="en-US" dirty="0">
                <a:solidFill>
                  <a:srgbClr val="374151"/>
                </a:solidFill>
                <a:latin typeface="Söhne"/>
              </a:rPr>
              <a:t>[1 , 2 , 5 , 6, ,8 , 10]</a:t>
            </a:r>
            <a:endParaRPr lang="en-IL" dirty="0"/>
          </a:p>
        </p:txBody>
      </p:sp>
    </p:spTree>
    <p:extLst>
      <p:ext uri="{BB962C8B-B14F-4D97-AF65-F5344CB8AC3E}">
        <p14:creationId xmlns:p14="http://schemas.microsoft.com/office/powerpoint/2010/main" val="28417458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r>
              <a:rPr lang="en-US" b="0" i="0" dirty="0">
                <a:solidFill>
                  <a:srgbClr val="374151"/>
                </a:solidFill>
                <a:effectLst/>
                <a:latin typeface="Söhne"/>
              </a:rPr>
              <a:t>Bubble Sort</a:t>
            </a:r>
            <a:endParaRPr lang="en-IL" dirty="0"/>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Time Complexity: Best case - O(n), Average case - O(n^2), Worst case - O(n^2)</a:t>
            </a:r>
          </a:p>
          <a:p>
            <a:pPr algn="l">
              <a:buFont typeface="Arial" panose="020B0604020202020204" pitchFamily="34" charset="0"/>
              <a:buChar char="•"/>
            </a:pPr>
            <a:r>
              <a:rPr lang="en-US" b="0" i="0" dirty="0">
                <a:solidFill>
                  <a:srgbClr val="374151"/>
                </a:solidFill>
                <a:effectLst/>
                <a:latin typeface="Söhne"/>
              </a:rPr>
              <a:t>Bubble Sort compares adjacent elements and swaps them if they are in the wrong order. It repeatedly traverses the array, moving the largest elements to the end of the array in each pass.</a:t>
            </a:r>
          </a:p>
        </p:txBody>
      </p:sp>
    </p:spTree>
    <p:extLst>
      <p:ext uri="{BB962C8B-B14F-4D97-AF65-F5344CB8AC3E}">
        <p14:creationId xmlns:p14="http://schemas.microsoft.com/office/powerpoint/2010/main" val="33540416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r>
              <a:rPr lang="en-US" b="0" i="0" dirty="0">
                <a:solidFill>
                  <a:srgbClr val="374151"/>
                </a:solidFill>
                <a:effectLst/>
                <a:latin typeface="Söhne"/>
              </a:rPr>
              <a:t>Selection Sort</a:t>
            </a:r>
            <a:endParaRPr lang="en-IL" dirty="0"/>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lstStyle/>
          <a:p>
            <a:r>
              <a:rPr lang="en-US" dirty="0"/>
              <a:t>Time Complexity: Best case - O(n^2), Average case - O(n^2), Worst case - O(n^2)Selection Sort finds the minimum element in the unsorted portion of the array and swaps it with the element at the beginning of the unsorted portion. It repeatedly selects the smallest remaining element and places it in the correct position.</a:t>
            </a:r>
            <a:endParaRPr lang="en-IL" dirty="0"/>
          </a:p>
        </p:txBody>
      </p:sp>
    </p:spTree>
    <p:extLst>
      <p:ext uri="{BB962C8B-B14F-4D97-AF65-F5344CB8AC3E}">
        <p14:creationId xmlns:p14="http://schemas.microsoft.com/office/powerpoint/2010/main" val="16934470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normAutofit/>
          </a:bodyPr>
          <a:lstStyle/>
          <a:p>
            <a:r>
              <a:rPr lang="en-US" b="0" i="0" dirty="0">
                <a:solidFill>
                  <a:srgbClr val="374151"/>
                </a:solidFill>
                <a:effectLst/>
                <a:latin typeface="Söhne"/>
              </a:rPr>
              <a:t>Insertion Sort</a:t>
            </a:r>
            <a:endParaRPr lang="en-IL" dirty="0"/>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lstStyle/>
          <a:p>
            <a:pPr marL="457200" lvl="1" indent="0" algn="l">
              <a:buNone/>
            </a:pPr>
            <a:r>
              <a:rPr lang="en-US" b="0" i="0" dirty="0">
                <a:solidFill>
                  <a:srgbClr val="374151"/>
                </a:solidFill>
                <a:effectLst/>
                <a:latin typeface="Söhne"/>
              </a:rPr>
              <a:t>Time Complexity: Best case - O(n), Average case - O(n^2), Worst case - O(n^2)</a:t>
            </a:r>
          </a:p>
          <a:p>
            <a:pPr marL="457200" lvl="1" indent="0" algn="l">
              <a:buNone/>
            </a:pPr>
            <a:r>
              <a:rPr lang="en-US" b="0" i="0" dirty="0">
                <a:solidFill>
                  <a:srgbClr val="374151"/>
                </a:solidFill>
                <a:effectLst/>
                <a:latin typeface="Söhne"/>
              </a:rPr>
              <a:t>Insertion Sort builds the sorted portion of the array one element at a time. It repeatedly selects an element from the unsorted portion and inserts it into its correct position in the sorted portion.</a:t>
            </a:r>
            <a:br>
              <a:rPr lang="en-US" dirty="0"/>
            </a:br>
            <a:endParaRPr lang="en-IL" dirty="0"/>
          </a:p>
        </p:txBody>
      </p:sp>
    </p:spTree>
    <p:extLst>
      <p:ext uri="{BB962C8B-B14F-4D97-AF65-F5344CB8AC3E}">
        <p14:creationId xmlns:p14="http://schemas.microsoft.com/office/powerpoint/2010/main" val="38960338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normAutofit/>
          </a:bodyPr>
          <a:lstStyle/>
          <a:p>
            <a:r>
              <a:rPr lang="en-US" b="0" i="0" dirty="0">
                <a:solidFill>
                  <a:srgbClr val="374151"/>
                </a:solidFill>
                <a:effectLst/>
                <a:latin typeface="Söhne"/>
              </a:rPr>
              <a:t>Merge Sort</a:t>
            </a:r>
            <a:endParaRPr lang="en-IL" dirty="0"/>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Time Complexity: Best case - O(n log n), Average case - O(n log n), Worst case - O(n log n)</a:t>
            </a:r>
          </a:p>
          <a:p>
            <a:pPr algn="l">
              <a:buFont typeface="Arial" panose="020B0604020202020204" pitchFamily="34" charset="0"/>
              <a:buChar char="•"/>
            </a:pPr>
            <a:r>
              <a:rPr lang="en-US" b="0" i="0" dirty="0">
                <a:solidFill>
                  <a:srgbClr val="374151"/>
                </a:solidFill>
                <a:effectLst/>
                <a:latin typeface="Söhne"/>
              </a:rPr>
              <a:t>Merge Sort is a divide-and-conquer algorithm that divides the array into two halves, recursively sorts them, and then merges the sorted halves back together. It guarantees a stable sorting result.</a:t>
            </a:r>
          </a:p>
        </p:txBody>
      </p:sp>
    </p:spTree>
    <p:extLst>
      <p:ext uri="{BB962C8B-B14F-4D97-AF65-F5344CB8AC3E}">
        <p14:creationId xmlns:p14="http://schemas.microsoft.com/office/powerpoint/2010/main" val="14008186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r>
              <a:rPr lang="en-US" dirty="0"/>
              <a:t>B</a:t>
            </a:r>
            <a:r>
              <a:rPr lang="en-IL" dirty="0"/>
              <a:t>inary tree</a:t>
            </a:r>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normAutofit fontScale="92500"/>
          </a:bodyPr>
          <a:lstStyle/>
          <a:p>
            <a:pPr algn="l"/>
            <a:r>
              <a:rPr lang="en-US" b="0" i="0" dirty="0">
                <a:solidFill>
                  <a:srgbClr val="374151"/>
                </a:solidFill>
                <a:effectLst/>
                <a:latin typeface="Söhne"/>
              </a:rPr>
              <a:t>A binary tree is a type of data structure that has the following properties:</a:t>
            </a:r>
          </a:p>
          <a:p>
            <a:pPr algn="l">
              <a:buFont typeface="Arial" panose="020B0604020202020204" pitchFamily="34" charset="0"/>
              <a:buChar char="•"/>
            </a:pPr>
            <a:r>
              <a:rPr lang="en-US" b="0" i="0" dirty="0">
                <a:solidFill>
                  <a:srgbClr val="374151"/>
                </a:solidFill>
                <a:effectLst/>
                <a:latin typeface="Söhne"/>
              </a:rPr>
              <a:t>Each node in a binary tree has a maximum of two children. Conventionally, these two children are referred to as the left child and the right child.</a:t>
            </a:r>
          </a:p>
          <a:p>
            <a:pPr algn="l">
              <a:buFont typeface="Arial" panose="020B0604020202020204" pitchFamily="34" charset="0"/>
              <a:buChar char="•"/>
            </a:pPr>
            <a:r>
              <a:rPr lang="en-US" b="0" i="0" dirty="0">
                <a:solidFill>
                  <a:srgbClr val="374151"/>
                </a:solidFill>
                <a:effectLst/>
                <a:latin typeface="Söhne"/>
              </a:rPr>
              <a:t>The topmost node in the tree is known as the root of the tree. If this node is null, then the tree is empty.</a:t>
            </a:r>
          </a:p>
          <a:p>
            <a:pPr algn="l">
              <a:buFont typeface="Arial" panose="020B0604020202020204" pitchFamily="34" charset="0"/>
              <a:buChar char="•"/>
            </a:pPr>
            <a:r>
              <a:rPr lang="en-US" b="0" i="0" dirty="0">
                <a:solidFill>
                  <a:srgbClr val="374151"/>
                </a:solidFill>
                <a:effectLst/>
                <a:latin typeface="Söhne"/>
              </a:rPr>
              <a:t>Each node in a binary tree consists of a data element, a reference to its left child, and a reference to its right child.</a:t>
            </a:r>
          </a:p>
          <a:p>
            <a:br>
              <a:rPr lang="en-US" dirty="0"/>
            </a:br>
            <a:endParaRPr lang="en-IL" dirty="0"/>
          </a:p>
        </p:txBody>
      </p:sp>
    </p:spTree>
    <p:extLst>
      <p:ext uri="{BB962C8B-B14F-4D97-AF65-F5344CB8AC3E}">
        <p14:creationId xmlns:p14="http://schemas.microsoft.com/office/powerpoint/2010/main" val="31536392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r>
              <a:rPr lang="en-US" b="0" i="0" dirty="0">
                <a:solidFill>
                  <a:srgbClr val="374151"/>
                </a:solidFill>
                <a:effectLst/>
                <a:latin typeface="Söhne"/>
              </a:rPr>
              <a:t>Quick Sort</a:t>
            </a:r>
            <a:endParaRPr lang="en-IL" dirty="0"/>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Time Complexity: Best case - O(n log n), Average case - O(n log n), Worst case - O(n^2)</a:t>
            </a:r>
          </a:p>
          <a:p>
            <a:pPr algn="l">
              <a:buFont typeface="Arial" panose="020B0604020202020204" pitchFamily="34" charset="0"/>
              <a:buChar char="•"/>
            </a:pPr>
            <a:r>
              <a:rPr lang="en-US" b="0" i="0" dirty="0">
                <a:solidFill>
                  <a:srgbClr val="374151"/>
                </a:solidFill>
                <a:effectLst/>
                <a:latin typeface="Söhne"/>
              </a:rPr>
              <a:t>Quick Sort partitions the array into two parts based on a pivot element. It recursively sorts the sub-arrays on either side of the pivot. Quick Sort is widely used due to its average-case time complexity and efficiency in practice.</a:t>
            </a:r>
          </a:p>
        </p:txBody>
      </p:sp>
    </p:spTree>
    <p:extLst>
      <p:ext uri="{BB962C8B-B14F-4D97-AF65-F5344CB8AC3E}">
        <p14:creationId xmlns:p14="http://schemas.microsoft.com/office/powerpoint/2010/main" val="734432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p:txBody>
          <a:bodyPr/>
          <a:lstStyle/>
          <a:p>
            <a:r>
              <a:rPr lang="en-IL" dirty="0"/>
              <a:t>more</a:t>
            </a:r>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p:txBody>
          <a:bodyPr>
            <a:normAutofit lnSpcReduction="10000"/>
          </a:bodyPr>
          <a:lstStyle/>
          <a:p>
            <a:r>
              <a:rPr lang="en-US" dirty="0"/>
              <a:t>This code tells </a:t>
            </a:r>
            <a:r>
              <a:rPr lang="en-US" dirty="0" err="1"/>
              <a:t>Vite</a:t>
            </a:r>
            <a:r>
              <a:rPr lang="en-US" dirty="0"/>
              <a:t> to use each </a:t>
            </a:r>
            <a:r>
              <a:rPr lang="en-US" dirty="0" err="1"/>
              <a:t>index.html</a:t>
            </a:r>
            <a:r>
              <a:rPr lang="en-US" dirty="0"/>
              <a:t> file as the entry point for a separate page.</a:t>
            </a:r>
          </a:p>
          <a:p>
            <a:r>
              <a:rPr lang="en-US" dirty="0"/>
              <a:t>In each HTML file, add the necessary links to your stylesheets and JavaScript files, as well as any other HTML content for that page.</a:t>
            </a:r>
          </a:p>
          <a:p>
            <a:r>
              <a:rPr lang="en-US" dirty="0"/>
              <a:t>To navigate between pages, you can add links or buttons to your HTML files that point to the appropriate pages. For example, to link to your about page, you can add the following to your </a:t>
            </a:r>
            <a:r>
              <a:rPr lang="en-US" dirty="0" err="1"/>
              <a:t>index.html</a:t>
            </a:r>
            <a:r>
              <a:rPr lang="en-US" dirty="0"/>
              <a:t> file:</a:t>
            </a:r>
          </a:p>
          <a:p>
            <a:r>
              <a:rPr lang="en-US" dirty="0">
                <a:effectLst/>
              </a:rPr>
              <a:t>&lt;a </a:t>
            </a:r>
            <a:r>
              <a:rPr lang="en-US" dirty="0" err="1">
                <a:solidFill>
                  <a:srgbClr val="DF3079"/>
                </a:solidFill>
                <a:effectLst/>
              </a:rPr>
              <a:t>href</a:t>
            </a:r>
            <a:r>
              <a:rPr lang="en-US" dirty="0">
                <a:effectLst/>
              </a:rPr>
              <a:t>=</a:t>
            </a:r>
            <a:r>
              <a:rPr lang="en-US" dirty="0">
                <a:solidFill>
                  <a:srgbClr val="00A67D"/>
                </a:solidFill>
                <a:effectLst/>
              </a:rPr>
              <a:t>"/about/"</a:t>
            </a:r>
            <a:r>
              <a:rPr lang="en-US" dirty="0">
                <a:effectLst/>
              </a:rPr>
              <a:t>&gt;About Us&lt;/a&gt; </a:t>
            </a:r>
          </a:p>
          <a:p>
            <a:br>
              <a:rPr lang="en-US" dirty="0"/>
            </a:br>
            <a:endParaRPr lang="en-IL" dirty="0"/>
          </a:p>
        </p:txBody>
      </p:sp>
    </p:spTree>
    <p:extLst>
      <p:ext uri="{BB962C8B-B14F-4D97-AF65-F5344CB8AC3E}">
        <p14:creationId xmlns:p14="http://schemas.microsoft.com/office/powerpoint/2010/main" val="24860526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r>
              <a:rPr lang="en-US" b="0" i="0" dirty="0">
                <a:solidFill>
                  <a:srgbClr val="374151"/>
                </a:solidFill>
                <a:effectLst/>
                <a:latin typeface="Söhne"/>
              </a:rPr>
              <a:t>Heap Sort</a:t>
            </a:r>
            <a:endParaRPr lang="en-IL" dirty="0"/>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Time Complexity: Best case - O(n log n), Average case - O(n log n), Worst case - O(n log n)</a:t>
            </a:r>
          </a:p>
          <a:p>
            <a:pPr algn="l">
              <a:buFont typeface="Arial" panose="020B0604020202020204" pitchFamily="34" charset="0"/>
              <a:buChar char="•"/>
            </a:pPr>
            <a:r>
              <a:rPr lang="en-US" b="0" i="0" dirty="0">
                <a:solidFill>
                  <a:srgbClr val="374151"/>
                </a:solidFill>
                <a:effectLst/>
                <a:latin typeface="Söhne"/>
              </a:rPr>
              <a:t>Heap Sort uses a binary heap data structure to build a heap from the input array. It repeatedly extracts the maximum element from the heap and places it at the end of the sorted portion.</a:t>
            </a:r>
          </a:p>
          <a:p>
            <a:endParaRPr lang="en-IL" dirty="0"/>
          </a:p>
        </p:txBody>
      </p:sp>
    </p:spTree>
    <p:extLst>
      <p:ext uri="{BB962C8B-B14F-4D97-AF65-F5344CB8AC3E}">
        <p14:creationId xmlns:p14="http://schemas.microsoft.com/office/powerpoint/2010/main" val="41408940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7236040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4692394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DD6-2BEB-759B-9FFF-FBAE70DF153B}"/>
              </a:ext>
            </a:extLst>
          </p:cNvPr>
          <p:cNvSpPr>
            <a:spLocks noGrp="1"/>
          </p:cNvSpPr>
          <p:nvPr>
            <p:ph type="title"/>
          </p:nvPr>
        </p:nvSpPr>
        <p:spPr/>
        <p:txBody>
          <a:bodyPr/>
          <a:lstStyle/>
          <a:p>
            <a:r>
              <a:rPr lang="en-IL" dirty="0"/>
              <a:t>triggers</a:t>
            </a:r>
          </a:p>
        </p:txBody>
      </p:sp>
      <p:sp>
        <p:nvSpPr>
          <p:cNvPr id="3" name="Content Placeholder 2">
            <a:extLst>
              <a:ext uri="{FF2B5EF4-FFF2-40B4-BE49-F238E27FC236}">
                <a16:creationId xmlns:a16="http://schemas.microsoft.com/office/drawing/2014/main" id="{5893CBEE-2C0F-C71B-DCE7-A26290A0D2B8}"/>
              </a:ext>
            </a:extLst>
          </p:cNvPr>
          <p:cNvSpPr>
            <a:spLocks noGrp="1"/>
          </p:cNvSpPr>
          <p:nvPr>
            <p:ph idx="1"/>
          </p:nvPr>
        </p:nvSpPr>
        <p:spPr/>
        <p:txBody>
          <a:bodyPr>
            <a:normAutofit fontScale="62500" lnSpcReduction="20000"/>
          </a:bodyPr>
          <a:lstStyle/>
          <a:p>
            <a:r>
              <a:rPr lang="en-US" b="0" i="0" dirty="0">
                <a:solidFill>
                  <a:srgbClr val="374151"/>
                </a:solidFill>
                <a:effectLst/>
                <a:latin typeface="Söhne"/>
              </a:rPr>
              <a:t>Triggers in SQL are special database objects that are associated with tables and are automatically executed in response to specific events or actions that occur on the table. Triggers are used to enforce data integrity, implement business rules, automate actions, or maintain data consistency in the database.</a:t>
            </a:r>
          </a:p>
          <a:p>
            <a:pPr algn="l"/>
            <a:br>
              <a:rPr lang="en-US" b="0" i="0" dirty="0">
                <a:solidFill>
                  <a:srgbClr val="374151"/>
                </a:solidFill>
                <a:effectLst/>
                <a:latin typeface="Söhne"/>
              </a:rPr>
            </a:br>
            <a:r>
              <a:rPr lang="en-US" b="0" i="0" dirty="0">
                <a:solidFill>
                  <a:srgbClr val="374151"/>
                </a:solidFill>
                <a:effectLst/>
                <a:latin typeface="Söhne"/>
              </a:rPr>
              <a:t>Triggers in SQL are special database objects that are associated with tables and are automatically executed in response to specific events or actions that occur on the table. Triggers are used to enforce data integrity, implement business rules, automate actions, or maintain data consistency in the database.</a:t>
            </a:r>
          </a:p>
          <a:p>
            <a:pPr algn="l"/>
            <a:r>
              <a:rPr lang="en-US" b="0" i="0" dirty="0">
                <a:solidFill>
                  <a:srgbClr val="374151"/>
                </a:solidFill>
                <a:effectLst/>
                <a:latin typeface="Söhne"/>
              </a:rPr>
              <a:t>A trigger consists of three main components:</a:t>
            </a:r>
          </a:p>
          <a:p>
            <a:pPr algn="l">
              <a:buFont typeface="+mj-lt"/>
              <a:buAutoNum type="arabicPeriod"/>
            </a:pPr>
            <a:r>
              <a:rPr lang="en-US" b="0" i="0" dirty="0">
                <a:solidFill>
                  <a:srgbClr val="374151"/>
                </a:solidFill>
                <a:effectLst/>
                <a:latin typeface="Söhne"/>
              </a:rPr>
              <a:t>Event: The event is the specific action or operation that triggers the execution of the trigger. Common events include INSERT, UPDATE, and DELETE operations on a table.</a:t>
            </a:r>
          </a:p>
          <a:p>
            <a:pPr algn="l">
              <a:buFont typeface="+mj-lt"/>
              <a:buAutoNum type="arabicPeriod"/>
            </a:pPr>
            <a:r>
              <a:rPr lang="en-US" b="0" i="0" dirty="0">
                <a:solidFill>
                  <a:srgbClr val="374151"/>
                </a:solidFill>
                <a:effectLst/>
                <a:latin typeface="Söhne"/>
              </a:rPr>
              <a:t>Condition: The condition, also known as the trigger's "when" clause, specifies the condition that must be met for the trigger to be executed. It determines whether the trigger logic should be executed or not.</a:t>
            </a:r>
          </a:p>
          <a:p>
            <a:pPr algn="l">
              <a:buFont typeface="+mj-lt"/>
              <a:buAutoNum type="arabicPeriod"/>
            </a:pPr>
            <a:r>
              <a:rPr lang="en-US" b="0" i="0" dirty="0">
                <a:solidFill>
                  <a:srgbClr val="374151"/>
                </a:solidFill>
                <a:effectLst/>
                <a:latin typeface="Söhne"/>
              </a:rPr>
              <a:t>Trigger Logic: The trigger logic contains the SQL statements or procedural code that is executed when the trigger is fired. It can include queries, data modifications, stored procedure calls, or any other valid SQL statements.</a:t>
            </a:r>
          </a:p>
          <a:p>
            <a:endParaRPr lang="en-IL" dirty="0"/>
          </a:p>
        </p:txBody>
      </p:sp>
    </p:spTree>
    <p:extLst>
      <p:ext uri="{BB962C8B-B14F-4D97-AF65-F5344CB8AC3E}">
        <p14:creationId xmlns:p14="http://schemas.microsoft.com/office/powerpoint/2010/main" val="37998063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Fill">
            <a:extLst>
              <a:ext uri="{FF2B5EF4-FFF2-40B4-BE49-F238E27FC236}">
                <a16:creationId xmlns:a16="http://schemas.microsoft.com/office/drawing/2014/main" id="{913AE63C-D5B4-45D1-ACFC-648CFFCF9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15">
            <a:extLst>
              <a:ext uri="{FF2B5EF4-FFF2-40B4-BE49-F238E27FC236}">
                <a16:creationId xmlns:a16="http://schemas.microsoft.com/office/drawing/2014/main" id="{AC0CA3C2-AD39-4633-9BE6-ABAF929E41B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30" name="Color">
              <a:extLst>
                <a:ext uri="{FF2B5EF4-FFF2-40B4-BE49-F238E27FC236}">
                  <a16:creationId xmlns:a16="http://schemas.microsoft.com/office/drawing/2014/main" id="{A026427D-73DA-4C39-8C1D-28791AEDC5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Color">
              <a:extLst>
                <a:ext uri="{FF2B5EF4-FFF2-40B4-BE49-F238E27FC236}">
                  <a16:creationId xmlns:a16="http://schemas.microsoft.com/office/drawing/2014/main" id="{65091804-9D4C-4FF8-9C74-242292949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descr="A picture containing text, font, screenshot, number&#10;&#10;Description automatically generated">
            <a:extLst>
              <a:ext uri="{FF2B5EF4-FFF2-40B4-BE49-F238E27FC236}">
                <a16:creationId xmlns:a16="http://schemas.microsoft.com/office/drawing/2014/main" id="{1B48C689-291B-760D-E558-F6B5D4AC61B5}"/>
              </a:ext>
            </a:extLst>
          </p:cNvPr>
          <p:cNvPicPr>
            <a:picLocks noChangeAspect="1"/>
          </p:cNvPicPr>
          <p:nvPr/>
        </p:nvPicPr>
        <p:blipFill>
          <a:blip r:embed="rId2"/>
          <a:stretch>
            <a:fillRect/>
          </a:stretch>
        </p:blipFill>
        <p:spPr>
          <a:xfrm>
            <a:off x="6392620" y="2234785"/>
            <a:ext cx="3030620" cy="1896863"/>
          </a:xfrm>
          <a:prstGeom prst="rect">
            <a:avLst/>
          </a:prstGeom>
        </p:spPr>
      </p:pic>
      <p:pic>
        <p:nvPicPr>
          <p:cNvPr id="7" name="Picture 6" descr="A picture containing text, screenshot, font&#10;&#10;Description automatically generated">
            <a:extLst>
              <a:ext uri="{FF2B5EF4-FFF2-40B4-BE49-F238E27FC236}">
                <a16:creationId xmlns:a16="http://schemas.microsoft.com/office/drawing/2014/main" id="{E5D765D5-AD3A-CDB7-E3AA-EC1383D6EEF0}"/>
              </a:ext>
            </a:extLst>
          </p:cNvPr>
          <p:cNvPicPr>
            <a:picLocks noChangeAspect="1"/>
          </p:cNvPicPr>
          <p:nvPr/>
        </p:nvPicPr>
        <p:blipFill>
          <a:blip r:embed="rId3"/>
          <a:stretch>
            <a:fillRect/>
          </a:stretch>
        </p:blipFill>
        <p:spPr>
          <a:xfrm>
            <a:off x="6421078" y="648296"/>
            <a:ext cx="4838061" cy="1390942"/>
          </a:xfrm>
          <a:prstGeom prst="rect">
            <a:avLst/>
          </a:prstGeom>
        </p:spPr>
      </p:pic>
      <p:pic>
        <p:nvPicPr>
          <p:cNvPr id="5" name="Picture 4" descr="A picture containing text, font, screenshot&#10;&#10;Description automatically generated">
            <a:extLst>
              <a:ext uri="{FF2B5EF4-FFF2-40B4-BE49-F238E27FC236}">
                <a16:creationId xmlns:a16="http://schemas.microsoft.com/office/drawing/2014/main" id="{9EB95DD7-E2BA-8487-2AA2-6804A71A3470}"/>
              </a:ext>
            </a:extLst>
          </p:cNvPr>
          <p:cNvPicPr>
            <a:picLocks noChangeAspect="1"/>
          </p:cNvPicPr>
          <p:nvPr/>
        </p:nvPicPr>
        <p:blipFill>
          <a:blip r:embed="rId4"/>
          <a:stretch>
            <a:fillRect/>
          </a:stretch>
        </p:blipFill>
        <p:spPr>
          <a:xfrm>
            <a:off x="2661054" y="4867213"/>
            <a:ext cx="9194700" cy="1517124"/>
          </a:xfrm>
          <a:prstGeom prst="rect">
            <a:avLst/>
          </a:prstGeom>
        </p:spPr>
      </p:pic>
      <p:grpSp>
        <p:nvGrpSpPr>
          <p:cNvPr id="32" name="Group 19">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1" name="Freeform: Shape 20">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C2C2A471-4EEA-36A4-0C18-6AD66BC04B95}"/>
              </a:ext>
            </a:extLst>
          </p:cNvPr>
          <p:cNvSpPr>
            <a:spLocks noGrp="1"/>
          </p:cNvSpPr>
          <p:nvPr>
            <p:ph type="title"/>
          </p:nvPr>
        </p:nvSpPr>
        <p:spPr>
          <a:xfrm>
            <a:off x="786385" y="841249"/>
            <a:ext cx="5074368" cy="2587751"/>
          </a:xfrm>
        </p:spPr>
        <p:txBody>
          <a:bodyPr anchor="b">
            <a:normAutofit/>
          </a:bodyPr>
          <a:lstStyle/>
          <a:p>
            <a:r>
              <a:rPr lang="en-US" sz="4800">
                <a:solidFill>
                  <a:schemeClr val="bg1"/>
                </a:solidFill>
              </a:rPr>
              <a:t>forEach</a:t>
            </a:r>
            <a:endParaRPr lang="en-IL" sz="4800">
              <a:solidFill>
                <a:schemeClr val="bg1"/>
              </a:solidFill>
            </a:endParaRPr>
          </a:p>
        </p:txBody>
      </p:sp>
      <p:sp>
        <p:nvSpPr>
          <p:cNvPr id="3" name="Content Placeholder 2">
            <a:extLst>
              <a:ext uri="{FF2B5EF4-FFF2-40B4-BE49-F238E27FC236}">
                <a16:creationId xmlns:a16="http://schemas.microsoft.com/office/drawing/2014/main" id="{4CBCB1EB-30FA-15DE-9038-6F0B7B69D7FE}"/>
              </a:ext>
            </a:extLst>
          </p:cNvPr>
          <p:cNvSpPr>
            <a:spLocks noGrp="1"/>
          </p:cNvSpPr>
          <p:nvPr>
            <p:ph idx="1"/>
          </p:nvPr>
        </p:nvSpPr>
        <p:spPr>
          <a:xfrm>
            <a:off x="786383" y="3471176"/>
            <a:ext cx="5012999" cy="2710168"/>
          </a:xfrm>
        </p:spPr>
        <p:txBody>
          <a:bodyPr anchor="t">
            <a:normAutofit/>
          </a:bodyPr>
          <a:lstStyle/>
          <a:p>
            <a:r>
              <a:rPr lang="en-US" sz="1800" b="0" i="0">
                <a:solidFill>
                  <a:schemeClr val="bg1"/>
                </a:solidFill>
                <a:effectLst/>
                <a:latin typeface="Söhne"/>
              </a:rPr>
              <a:t>In TypeScript and Javascript, the </a:t>
            </a:r>
            <a:r>
              <a:rPr lang="en-US" sz="1800">
                <a:solidFill>
                  <a:schemeClr val="bg1"/>
                </a:solidFill>
              </a:rPr>
              <a:t>forEach</a:t>
            </a:r>
            <a:r>
              <a:rPr lang="en-US" sz="1800" b="0" i="0">
                <a:solidFill>
                  <a:schemeClr val="bg1"/>
                </a:solidFill>
                <a:effectLst/>
                <a:latin typeface="Söhne"/>
              </a:rPr>
              <a:t> loop is a convenient way to iterate over elements in an array or any iterable object. It allows you to execute a specified function for each element in the collection.</a:t>
            </a:r>
            <a:endParaRPr lang="en-IL" sz="1800">
              <a:solidFill>
                <a:schemeClr val="bg1"/>
              </a:solidFill>
            </a:endParaRPr>
          </a:p>
        </p:txBody>
      </p:sp>
    </p:spTree>
    <p:extLst>
      <p:ext uri="{BB962C8B-B14F-4D97-AF65-F5344CB8AC3E}">
        <p14:creationId xmlns:p14="http://schemas.microsoft.com/office/powerpoint/2010/main" val="30362680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C2A471-4EEA-36A4-0C18-6AD66BC04B95}"/>
              </a:ext>
            </a:extLst>
          </p:cNvPr>
          <p:cNvSpPr>
            <a:spLocks noGrp="1"/>
          </p:cNvSpPr>
          <p:nvPr>
            <p:ph type="title"/>
          </p:nvPr>
        </p:nvSpPr>
        <p:spPr>
          <a:xfrm>
            <a:off x="804672" y="338328"/>
            <a:ext cx="5011473" cy="1773936"/>
          </a:xfrm>
        </p:spPr>
        <p:txBody>
          <a:bodyPr>
            <a:normAutofit/>
          </a:bodyPr>
          <a:lstStyle/>
          <a:p>
            <a:r>
              <a:rPr lang="en-US" sz="3600">
                <a:solidFill>
                  <a:schemeClr val="tx2"/>
                </a:solidFill>
              </a:rPr>
              <a:t>F</a:t>
            </a:r>
            <a:r>
              <a:rPr lang="en-IL" sz="3600">
                <a:solidFill>
                  <a:schemeClr val="tx2"/>
                </a:solidFill>
              </a:rPr>
              <a:t>or in</a:t>
            </a:r>
          </a:p>
        </p:txBody>
      </p:sp>
      <p:grpSp>
        <p:nvGrpSpPr>
          <p:cNvPr id="26" name="Group 25">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27" name="Freeform: Shape 26">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0" name="Freeform: Shape 29">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4CBCB1EB-30FA-15DE-9038-6F0B7B69D7FE}"/>
              </a:ext>
            </a:extLst>
          </p:cNvPr>
          <p:cNvSpPr>
            <a:spLocks noGrp="1"/>
          </p:cNvSpPr>
          <p:nvPr>
            <p:ph idx="1"/>
          </p:nvPr>
        </p:nvSpPr>
        <p:spPr>
          <a:xfrm>
            <a:off x="6355641" y="338328"/>
            <a:ext cx="5029200" cy="1773936"/>
          </a:xfrm>
        </p:spPr>
        <p:txBody>
          <a:bodyPr anchor="ctr">
            <a:normAutofit/>
          </a:bodyPr>
          <a:lstStyle/>
          <a:p>
            <a:r>
              <a:rPr lang="en-US" sz="1800" b="0" i="0">
                <a:solidFill>
                  <a:schemeClr val="tx2"/>
                </a:solidFill>
                <a:effectLst/>
                <a:latin typeface="Söhne"/>
              </a:rPr>
              <a:t>In TypeScript, the </a:t>
            </a:r>
            <a:r>
              <a:rPr lang="en-US" sz="1800">
                <a:solidFill>
                  <a:schemeClr val="tx2"/>
                </a:solidFill>
              </a:rPr>
              <a:t>for...in</a:t>
            </a:r>
            <a:r>
              <a:rPr lang="en-US" sz="1800" b="0" i="0">
                <a:solidFill>
                  <a:schemeClr val="tx2"/>
                </a:solidFill>
                <a:effectLst/>
                <a:latin typeface="Söhne"/>
              </a:rPr>
              <a:t> loop is used to iterate over the enumerable properties of an object. It allows you to loop through the keys or property names of an object. The syntax is as follows</a:t>
            </a:r>
            <a:endParaRPr lang="en-IL" sz="1800">
              <a:solidFill>
                <a:schemeClr val="tx2"/>
              </a:solidFill>
            </a:endParaRPr>
          </a:p>
        </p:txBody>
      </p:sp>
      <p:pic>
        <p:nvPicPr>
          <p:cNvPr id="5" name="Picture 4" descr="A computer code on a black background&#10;&#10;Description automatically generated with low confidence">
            <a:extLst>
              <a:ext uri="{FF2B5EF4-FFF2-40B4-BE49-F238E27FC236}">
                <a16:creationId xmlns:a16="http://schemas.microsoft.com/office/drawing/2014/main" id="{F56E4372-B842-04BE-C370-2D2307BDECCD}"/>
              </a:ext>
            </a:extLst>
          </p:cNvPr>
          <p:cNvPicPr>
            <a:picLocks noChangeAspect="1"/>
          </p:cNvPicPr>
          <p:nvPr/>
        </p:nvPicPr>
        <p:blipFill rotWithShape="1">
          <a:blip r:embed="rId2"/>
          <a:srcRect t="2431" r="2" b="2"/>
          <a:stretch/>
        </p:blipFill>
        <p:spPr>
          <a:xfrm>
            <a:off x="1060610" y="3364198"/>
            <a:ext cx="4385137" cy="2695476"/>
          </a:xfrm>
          <a:prstGeom prst="rect">
            <a:avLst/>
          </a:prstGeom>
        </p:spPr>
      </p:pic>
      <p:pic>
        <p:nvPicPr>
          <p:cNvPr id="7" name="Picture 6" descr="A screen shot of a computer code&#10;&#10;Description automatically generated with low confidence">
            <a:extLst>
              <a:ext uri="{FF2B5EF4-FFF2-40B4-BE49-F238E27FC236}">
                <a16:creationId xmlns:a16="http://schemas.microsoft.com/office/drawing/2014/main" id="{ECBF6839-955E-1A98-5AB7-17CA404BEF5C}"/>
              </a:ext>
            </a:extLst>
          </p:cNvPr>
          <p:cNvPicPr>
            <a:picLocks noChangeAspect="1"/>
          </p:cNvPicPr>
          <p:nvPr/>
        </p:nvPicPr>
        <p:blipFill>
          <a:blip r:embed="rId3"/>
          <a:stretch>
            <a:fillRect/>
          </a:stretch>
        </p:blipFill>
        <p:spPr>
          <a:xfrm>
            <a:off x="6355641" y="3840113"/>
            <a:ext cx="5166360" cy="1743646"/>
          </a:xfrm>
          <a:prstGeom prst="rect">
            <a:avLst/>
          </a:prstGeom>
        </p:spPr>
      </p:pic>
    </p:spTree>
    <p:extLst>
      <p:ext uri="{BB962C8B-B14F-4D97-AF65-F5344CB8AC3E}">
        <p14:creationId xmlns:p14="http://schemas.microsoft.com/office/powerpoint/2010/main" val="5711644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A471-4EEA-36A4-0C18-6AD66BC04B95}"/>
              </a:ext>
            </a:extLst>
          </p:cNvPr>
          <p:cNvSpPr>
            <a:spLocks noGrp="1"/>
          </p:cNvSpPr>
          <p:nvPr>
            <p:ph type="title"/>
          </p:nvPr>
        </p:nvSpPr>
        <p:spPr/>
        <p:txBody>
          <a:bodyPr/>
          <a:lstStyle/>
          <a:p>
            <a:r>
              <a:rPr lang="en-US" dirty="0"/>
              <a:t>async</a:t>
            </a:r>
            <a:r>
              <a:rPr lang="en-US" b="0" i="0" dirty="0">
                <a:solidFill>
                  <a:srgbClr val="374151"/>
                </a:solidFill>
                <a:effectLst/>
                <a:latin typeface="Söhne"/>
              </a:rPr>
              <a:t> and </a:t>
            </a:r>
            <a:r>
              <a:rPr lang="en-US" dirty="0"/>
              <a:t>await</a:t>
            </a:r>
            <a:endParaRPr lang="en-IL" dirty="0"/>
          </a:p>
        </p:txBody>
      </p:sp>
      <p:sp>
        <p:nvSpPr>
          <p:cNvPr id="3" name="Content Placeholder 2">
            <a:extLst>
              <a:ext uri="{FF2B5EF4-FFF2-40B4-BE49-F238E27FC236}">
                <a16:creationId xmlns:a16="http://schemas.microsoft.com/office/drawing/2014/main" id="{4CBCB1EB-30FA-15DE-9038-6F0B7B69D7FE}"/>
              </a:ext>
            </a:extLst>
          </p:cNvPr>
          <p:cNvSpPr>
            <a:spLocks noGrp="1"/>
          </p:cNvSpPr>
          <p:nvPr>
            <p:ph idx="1"/>
          </p:nvPr>
        </p:nvSpPr>
        <p:spPr/>
        <p:txBody>
          <a:bodyPr/>
          <a:lstStyle/>
          <a:p>
            <a:r>
              <a:rPr lang="en-US" b="0" i="0" dirty="0">
                <a:solidFill>
                  <a:srgbClr val="374151"/>
                </a:solidFill>
                <a:effectLst/>
                <a:latin typeface="Söhne"/>
              </a:rPr>
              <a:t>In TypeScript, </a:t>
            </a:r>
            <a:r>
              <a:rPr lang="en-US" dirty="0"/>
              <a:t>async</a:t>
            </a:r>
            <a:r>
              <a:rPr lang="en-US" b="0" i="0" dirty="0">
                <a:solidFill>
                  <a:srgbClr val="374151"/>
                </a:solidFill>
                <a:effectLst/>
                <a:latin typeface="Söhne"/>
              </a:rPr>
              <a:t> and </a:t>
            </a:r>
            <a:r>
              <a:rPr lang="en-US" dirty="0"/>
              <a:t>await</a:t>
            </a:r>
            <a:r>
              <a:rPr lang="en-US" b="0" i="0" dirty="0">
                <a:solidFill>
                  <a:srgbClr val="374151"/>
                </a:solidFill>
                <a:effectLst/>
                <a:latin typeface="Söhne"/>
              </a:rPr>
              <a:t> are keywords used to work with asynchronous operations and promises in a more synchronous and readable manner. They provide a way to write asynchronous code that looks and behaves like synchronous code, making it easier to handle and reason about asynchronous tasks.</a:t>
            </a:r>
            <a:endParaRPr lang="en-IL" dirty="0"/>
          </a:p>
        </p:txBody>
      </p:sp>
    </p:spTree>
    <p:extLst>
      <p:ext uri="{BB962C8B-B14F-4D97-AF65-F5344CB8AC3E}">
        <p14:creationId xmlns:p14="http://schemas.microsoft.com/office/powerpoint/2010/main" val="3971442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A471-4EEA-36A4-0C18-6AD66BC04B95}"/>
              </a:ext>
            </a:extLst>
          </p:cNvPr>
          <p:cNvSpPr>
            <a:spLocks noGrp="1"/>
          </p:cNvSpPr>
          <p:nvPr>
            <p:ph type="title"/>
          </p:nvPr>
        </p:nvSpPr>
        <p:spPr/>
        <p:txBody>
          <a:bodyPr/>
          <a:lstStyle/>
          <a:p>
            <a:r>
              <a:rPr lang="en-US" b="1" i="0" dirty="0">
                <a:solidFill>
                  <a:srgbClr val="111827"/>
                </a:solidFill>
                <a:effectLst/>
                <a:latin typeface="Söhne Mono"/>
              </a:rPr>
              <a:t>Map</a:t>
            </a:r>
            <a:endParaRPr lang="en-IL" dirty="0"/>
          </a:p>
        </p:txBody>
      </p:sp>
      <p:sp>
        <p:nvSpPr>
          <p:cNvPr id="3" name="Content Placeholder 2">
            <a:extLst>
              <a:ext uri="{FF2B5EF4-FFF2-40B4-BE49-F238E27FC236}">
                <a16:creationId xmlns:a16="http://schemas.microsoft.com/office/drawing/2014/main" id="{4CBCB1EB-30FA-15DE-9038-6F0B7B69D7FE}"/>
              </a:ext>
            </a:extLst>
          </p:cNvPr>
          <p:cNvSpPr>
            <a:spLocks noGrp="1"/>
          </p:cNvSpPr>
          <p:nvPr>
            <p:ph idx="1"/>
          </p:nvPr>
        </p:nvSpPr>
        <p:spPr/>
        <p:txBody>
          <a:bodyPr>
            <a:normAutofit fontScale="85000" lnSpcReduction="10000"/>
          </a:bodyPr>
          <a:lstStyle/>
          <a:p>
            <a:pPr algn="l"/>
            <a:r>
              <a:rPr lang="en-US" b="0" i="0" dirty="0">
                <a:solidFill>
                  <a:srgbClr val="374151"/>
                </a:solidFill>
                <a:effectLst/>
                <a:latin typeface="Söhne"/>
              </a:rPr>
              <a:t>In JavaScript, the Map is a built-in data structure that allows you to store key-value pairs. It provides an efficient way to associate values with unique keys and perform various operations on them. Here are some key points about Map in JavaScript:</a:t>
            </a:r>
          </a:p>
          <a:p>
            <a:pPr algn="l">
              <a:buFont typeface="+mj-lt"/>
              <a:buAutoNum type="arabicPeriod"/>
            </a:pPr>
            <a:r>
              <a:rPr lang="en-US" b="0" i="0" dirty="0">
                <a:solidFill>
                  <a:srgbClr val="374151"/>
                </a:solidFill>
                <a:effectLst/>
                <a:latin typeface="Söhne"/>
              </a:rPr>
              <a:t>Key-Value Pairs: A Map object stores key-value pairs where each key can be of any type (including objects or functions) and each value can be of any type as well.</a:t>
            </a:r>
          </a:p>
          <a:p>
            <a:pPr algn="l">
              <a:buFont typeface="+mj-lt"/>
              <a:buAutoNum type="arabicPeriod"/>
            </a:pPr>
            <a:r>
              <a:rPr lang="en-US" b="0" i="0" dirty="0">
                <a:solidFill>
                  <a:srgbClr val="374151"/>
                </a:solidFill>
                <a:effectLst/>
                <a:latin typeface="Söhne"/>
              </a:rPr>
              <a:t>Unique Keys: Unlike JavaScript objects, Map allows you to use any value as a key, and it maintains the uniqueness of the keys. This means that each key can only exist once in a Map, and if you try to add a duplicate key, it will overwrite the existing entry.</a:t>
            </a:r>
          </a:p>
          <a:p>
            <a:pPr algn="l">
              <a:buFont typeface="+mj-lt"/>
              <a:buAutoNum type="arabicPeriod"/>
            </a:pPr>
            <a:r>
              <a:rPr lang="en-US" b="0" i="0" dirty="0">
                <a:solidFill>
                  <a:srgbClr val="374151"/>
                </a:solidFill>
                <a:effectLst/>
                <a:latin typeface="Söhne"/>
              </a:rPr>
              <a:t>Iteration Order: Map preserves the insertion order of the keys. When iterating over a Map, the elements will be returned in the order they were added.</a:t>
            </a:r>
          </a:p>
        </p:txBody>
      </p:sp>
    </p:spTree>
    <p:extLst>
      <p:ext uri="{BB962C8B-B14F-4D97-AF65-F5344CB8AC3E}">
        <p14:creationId xmlns:p14="http://schemas.microsoft.com/office/powerpoint/2010/main" val="27574686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82EB8-AFD1-67E6-6A6D-C85D5C9603DF}"/>
              </a:ext>
            </a:extLst>
          </p:cNvPr>
          <p:cNvSpPr>
            <a:spLocks noGrp="1"/>
          </p:cNvSpPr>
          <p:nvPr>
            <p:ph type="title"/>
          </p:nvPr>
        </p:nvSpPr>
        <p:spPr/>
        <p:txBody>
          <a:bodyPr/>
          <a:lstStyle/>
          <a:p>
            <a:r>
              <a:rPr lang="en-US" b="1" i="0" dirty="0">
                <a:solidFill>
                  <a:srgbClr val="111827"/>
                </a:solidFill>
                <a:effectLst/>
                <a:latin typeface="Söhne Mono"/>
              </a:rPr>
              <a:t>Map methods</a:t>
            </a:r>
            <a:endParaRPr lang="en-IL" dirty="0"/>
          </a:p>
        </p:txBody>
      </p:sp>
      <p:sp>
        <p:nvSpPr>
          <p:cNvPr id="3" name="Content Placeholder 2">
            <a:extLst>
              <a:ext uri="{FF2B5EF4-FFF2-40B4-BE49-F238E27FC236}">
                <a16:creationId xmlns:a16="http://schemas.microsoft.com/office/drawing/2014/main" id="{235E6F89-95C7-AE56-773F-A4AC81982962}"/>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set(key, value): Adds a new key-value pair to the Map.</a:t>
            </a:r>
          </a:p>
          <a:p>
            <a:pPr algn="l">
              <a:buFont typeface="Arial" panose="020B0604020202020204" pitchFamily="34" charset="0"/>
              <a:buChar char="•"/>
            </a:pPr>
            <a:r>
              <a:rPr lang="en-US" b="0" i="0" dirty="0">
                <a:solidFill>
                  <a:srgbClr val="374151"/>
                </a:solidFill>
                <a:effectLst/>
                <a:latin typeface="Söhne"/>
              </a:rPr>
              <a:t>get(key): Retrieves the value associated with a given key.</a:t>
            </a:r>
          </a:p>
          <a:p>
            <a:pPr algn="l">
              <a:buFont typeface="Arial" panose="020B0604020202020204" pitchFamily="34" charset="0"/>
              <a:buChar char="•"/>
            </a:pPr>
            <a:r>
              <a:rPr lang="en-US" b="0" i="0" dirty="0">
                <a:solidFill>
                  <a:srgbClr val="374151"/>
                </a:solidFill>
                <a:effectLst/>
                <a:latin typeface="Söhne"/>
              </a:rPr>
              <a:t>has(key): Checks if a key exists in the Map.</a:t>
            </a:r>
          </a:p>
          <a:p>
            <a:pPr algn="l">
              <a:buFont typeface="Arial" panose="020B0604020202020204" pitchFamily="34" charset="0"/>
              <a:buChar char="•"/>
            </a:pPr>
            <a:r>
              <a:rPr lang="en-US" b="0" i="0" dirty="0">
                <a:solidFill>
                  <a:srgbClr val="374151"/>
                </a:solidFill>
                <a:effectLst/>
                <a:latin typeface="Söhne"/>
              </a:rPr>
              <a:t>delete(key): Removes a key-value pair from the Map by its key.</a:t>
            </a:r>
          </a:p>
          <a:p>
            <a:pPr algn="l">
              <a:buFont typeface="Arial" panose="020B0604020202020204" pitchFamily="34" charset="0"/>
              <a:buChar char="•"/>
            </a:pPr>
            <a:r>
              <a:rPr lang="en-US" b="0" i="0" dirty="0">
                <a:solidFill>
                  <a:srgbClr val="374151"/>
                </a:solidFill>
                <a:effectLst/>
                <a:latin typeface="Söhne"/>
              </a:rPr>
              <a:t>size: Returns the number of key-value pairs in the Map.</a:t>
            </a:r>
          </a:p>
          <a:p>
            <a:pPr algn="l">
              <a:buFont typeface="Arial" panose="020B0604020202020204" pitchFamily="34" charset="0"/>
              <a:buChar char="•"/>
            </a:pPr>
            <a:r>
              <a:rPr lang="en-US" b="0" i="0" dirty="0">
                <a:solidFill>
                  <a:srgbClr val="374151"/>
                </a:solidFill>
                <a:effectLst/>
                <a:latin typeface="Söhne"/>
              </a:rPr>
              <a:t>clear(): Removes all key-value pairs from the Map.</a:t>
            </a:r>
          </a:p>
          <a:p>
            <a:endParaRPr lang="en-IL" dirty="0"/>
          </a:p>
        </p:txBody>
      </p:sp>
    </p:spTree>
    <p:extLst>
      <p:ext uri="{BB962C8B-B14F-4D97-AF65-F5344CB8AC3E}">
        <p14:creationId xmlns:p14="http://schemas.microsoft.com/office/powerpoint/2010/main" val="3825396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96B23-CC3B-12EA-DFCF-66C8296685E5}"/>
              </a:ext>
            </a:extLst>
          </p:cNvPr>
          <p:cNvSpPr>
            <a:spLocks noGrp="1"/>
          </p:cNvSpPr>
          <p:nvPr>
            <p:ph type="title"/>
          </p:nvPr>
        </p:nvSpPr>
        <p:spPr/>
        <p:txBody>
          <a:bodyPr/>
          <a:lstStyle/>
          <a:p>
            <a:r>
              <a:rPr lang="en-US" b="0" i="0" dirty="0">
                <a:solidFill>
                  <a:srgbClr val="374151"/>
                </a:solidFill>
                <a:effectLst/>
                <a:latin typeface="Söhne"/>
              </a:rPr>
              <a:t>differences</a:t>
            </a:r>
            <a:endParaRPr lang="en-IL" dirty="0"/>
          </a:p>
        </p:txBody>
      </p:sp>
      <p:sp>
        <p:nvSpPr>
          <p:cNvPr id="3" name="Content Placeholder 2">
            <a:extLst>
              <a:ext uri="{FF2B5EF4-FFF2-40B4-BE49-F238E27FC236}">
                <a16:creationId xmlns:a16="http://schemas.microsoft.com/office/drawing/2014/main" id="{ADD2D591-4087-F27B-B5C0-ED675E594A37}"/>
              </a:ext>
            </a:extLst>
          </p:cNvPr>
          <p:cNvSpPr>
            <a:spLocks noGrp="1"/>
          </p:cNvSpPr>
          <p:nvPr>
            <p:ph idx="1"/>
          </p:nvPr>
        </p:nvSpPr>
        <p:spPr/>
        <p:txBody>
          <a:bodyPr>
            <a:normAutofit fontScale="47500" lnSpcReduction="20000"/>
          </a:bodyPr>
          <a:lstStyle/>
          <a:p>
            <a:pPr algn="l"/>
            <a:r>
              <a:rPr lang="en-US" b="0" i="0" dirty="0">
                <a:solidFill>
                  <a:srgbClr val="374151"/>
                </a:solidFill>
                <a:effectLst/>
                <a:latin typeface="Söhne"/>
              </a:rPr>
              <a:t>In JavaScript, there are differences between objects created using {} (object literals) and the Map data structure. Here are some distinctions:</a:t>
            </a:r>
          </a:p>
          <a:p>
            <a:pPr algn="l">
              <a:buFont typeface="+mj-lt"/>
              <a:buAutoNum type="arabicPeriod"/>
            </a:pPr>
            <a:r>
              <a:rPr lang="en-US" b="0" i="0" dirty="0">
                <a:solidFill>
                  <a:srgbClr val="374151"/>
                </a:solidFill>
                <a:effectLst/>
                <a:latin typeface="Söhne"/>
              </a:rPr>
              <a:t>Key Types: In objects, the keys are limited to strings or symbols. On the other hand, Map allows any type of value, including objects, functions, and other primitives, as keys.</a:t>
            </a:r>
          </a:p>
          <a:p>
            <a:pPr algn="l">
              <a:buFont typeface="+mj-lt"/>
              <a:buAutoNum type="arabicPeriod"/>
            </a:pPr>
            <a:r>
              <a:rPr lang="en-US" b="0" i="0" dirty="0">
                <a:solidFill>
                  <a:srgbClr val="374151"/>
                </a:solidFill>
                <a:effectLst/>
                <a:latin typeface="Söhne"/>
              </a:rPr>
              <a:t>Iteration Order: Objects do not guarantee a specific order for iterating over their properties. The iteration order in objects may vary based on the JavaScript engine or implementation details. In contrast, Map preserves the insertion order of its entries, ensuring a consistent iteration order.</a:t>
            </a:r>
          </a:p>
          <a:p>
            <a:pPr algn="l">
              <a:buFont typeface="+mj-lt"/>
              <a:buAutoNum type="arabicPeriod"/>
            </a:pPr>
            <a:r>
              <a:rPr lang="en-US" b="0" i="0" dirty="0">
                <a:solidFill>
                  <a:srgbClr val="374151"/>
                </a:solidFill>
                <a:effectLst/>
                <a:latin typeface="Söhne"/>
              </a:rPr>
              <a:t>Size and Performance: Objects do not have a built-in property to determine their size (number of properties). To calculate the size of an object, you need to manually iterate over its properties. In contrast, Map provides a size property to directly access the number of key-value pairs it contains.</a:t>
            </a:r>
          </a:p>
          <a:p>
            <a:pPr algn="l">
              <a:buFont typeface="+mj-lt"/>
              <a:buAutoNum type="arabicPeriod"/>
            </a:pPr>
            <a:r>
              <a:rPr lang="en-US" b="0" i="0" dirty="0">
                <a:solidFill>
                  <a:srgbClr val="374151"/>
                </a:solidFill>
                <a:effectLst/>
                <a:latin typeface="Söhne"/>
              </a:rPr>
              <a:t>Built-in Methods: Objects have a set of built-in methods and properties available to them, such as </a:t>
            </a:r>
            <a:r>
              <a:rPr lang="en-US" b="0" i="0" dirty="0" err="1">
                <a:solidFill>
                  <a:srgbClr val="374151"/>
                </a:solidFill>
                <a:effectLst/>
                <a:latin typeface="Söhne"/>
              </a:rPr>
              <a:t>Object.keys</a:t>
            </a:r>
            <a:r>
              <a:rPr lang="en-US" b="0" i="0" dirty="0">
                <a:solidFill>
                  <a:srgbClr val="374151"/>
                </a:solidFill>
                <a:effectLst/>
                <a:latin typeface="Söhne"/>
              </a:rPr>
              <a:t>(), </a:t>
            </a:r>
            <a:r>
              <a:rPr lang="en-US" b="0" i="0" dirty="0" err="1">
                <a:solidFill>
                  <a:srgbClr val="374151"/>
                </a:solidFill>
                <a:effectLst/>
                <a:latin typeface="Söhne"/>
              </a:rPr>
              <a:t>Object.values</a:t>
            </a:r>
            <a:r>
              <a:rPr lang="en-US" b="0" i="0" dirty="0">
                <a:solidFill>
                  <a:srgbClr val="374151"/>
                </a:solidFill>
                <a:effectLst/>
                <a:latin typeface="Söhne"/>
              </a:rPr>
              <a:t>(), and </a:t>
            </a:r>
            <a:r>
              <a:rPr lang="en-US" b="0" i="0" dirty="0" err="1">
                <a:solidFill>
                  <a:srgbClr val="374151"/>
                </a:solidFill>
                <a:effectLst/>
                <a:latin typeface="Söhne"/>
              </a:rPr>
              <a:t>Object.entries</a:t>
            </a:r>
            <a:r>
              <a:rPr lang="en-US" b="0" i="0" dirty="0">
                <a:solidFill>
                  <a:srgbClr val="374151"/>
                </a:solidFill>
                <a:effectLst/>
                <a:latin typeface="Söhne"/>
              </a:rPr>
              <a:t>(), which allow you to manipulate and iterate over their properties. Map provides specific methods for working with its data, such as set(), get(), has(), and delete(), which make it convenient to manage key-value pairs.</a:t>
            </a:r>
          </a:p>
          <a:p>
            <a:pPr algn="l">
              <a:buFont typeface="+mj-lt"/>
              <a:buAutoNum type="arabicPeriod"/>
            </a:pPr>
            <a:r>
              <a:rPr lang="en-US" b="0" i="0" dirty="0">
                <a:solidFill>
                  <a:srgbClr val="374151"/>
                </a:solidFill>
                <a:effectLst/>
                <a:latin typeface="Söhne"/>
              </a:rPr>
              <a:t>Key Equality: Objects use reference equality for keys. This means that if you have two objects with the same properties and values, they will be considered different keys in an object. In contrast, Map uses the concept of "key equality" based on the </a:t>
            </a:r>
            <a:r>
              <a:rPr lang="en-US" b="0" i="0" dirty="0" err="1">
                <a:solidFill>
                  <a:srgbClr val="374151"/>
                </a:solidFill>
                <a:effectLst/>
                <a:latin typeface="Söhne"/>
              </a:rPr>
              <a:t>SameValueZero</a:t>
            </a:r>
            <a:r>
              <a:rPr lang="en-US" b="0" i="0" dirty="0">
                <a:solidFill>
                  <a:srgbClr val="374151"/>
                </a:solidFill>
                <a:effectLst/>
                <a:latin typeface="Söhne"/>
              </a:rPr>
              <a:t> algorithm. This algorithm considers two values as equal if they have the same type and are either the same value or both </a:t>
            </a:r>
            <a:r>
              <a:rPr lang="en-US" b="0" i="0" dirty="0" err="1">
                <a:solidFill>
                  <a:srgbClr val="374151"/>
                </a:solidFill>
                <a:effectLst/>
                <a:latin typeface="Söhne"/>
              </a:rPr>
              <a:t>NaN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Memory Management: Objects created using object literals are more lightweight and memory-efficient compared to Map. If you need a simple key-value store without the need for specific Map features like custom key types or guaranteed iteration order, objects may be a better choice for memory usage.</a:t>
            </a:r>
          </a:p>
          <a:p>
            <a:r>
              <a:rPr lang="en-US" b="0" i="0" dirty="0">
                <a:solidFill>
                  <a:srgbClr val="374151"/>
                </a:solidFill>
                <a:effectLst/>
                <a:latin typeface="Söhne"/>
              </a:rPr>
              <a:t>In summary, while both objects and </a:t>
            </a:r>
            <a:r>
              <a:rPr lang="en-US" dirty="0"/>
              <a:t>Map</a:t>
            </a:r>
            <a:r>
              <a:rPr lang="en-US" b="0" i="0" dirty="0">
                <a:solidFill>
                  <a:srgbClr val="374151"/>
                </a:solidFill>
                <a:effectLst/>
                <a:latin typeface="Söhne"/>
              </a:rPr>
              <a:t> can be used for storing key-value pairs in JavaScript, </a:t>
            </a:r>
            <a:r>
              <a:rPr lang="en-US" dirty="0"/>
              <a:t>Map</a:t>
            </a:r>
            <a:r>
              <a:rPr lang="en-US" b="0" i="0" dirty="0">
                <a:solidFill>
                  <a:srgbClr val="374151"/>
                </a:solidFill>
                <a:effectLst/>
                <a:latin typeface="Söhne"/>
              </a:rPr>
              <a:t> provides additional features like support for various key types, guaranteed iteration order, and dedicated methods for working with its data. Objects, on the other hand, are more lightweight and commonly used for general-purpose key-value storage. The choice between objects and </a:t>
            </a:r>
            <a:r>
              <a:rPr lang="en-US" dirty="0"/>
              <a:t>Map</a:t>
            </a:r>
            <a:r>
              <a:rPr lang="en-US" b="0" i="0" dirty="0">
                <a:solidFill>
                  <a:srgbClr val="374151"/>
                </a:solidFill>
                <a:effectLst/>
                <a:latin typeface="Söhne"/>
              </a:rPr>
              <a:t> depends on the specific requirements of your use case.</a:t>
            </a:r>
            <a:br>
              <a:rPr lang="en-US" dirty="0"/>
            </a:br>
            <a:endParaRPr lang="en-IL" dirty="0"/>
          </a:p>
        </p:txBody>
      </p:sp>
    </p:spTree>
    <p:extLst>
      <p:ext uri="{BB962C8B-B14F-4D97-AF65-F5344CB8AC3E}">
        <p14:creationId xmlns:p14="http://schemas.microsoft.com/office/powerpoint/2010/main" val="2407872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8006432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B26D7-18A7-5A5C-5812-D4C7CDDBCABA}"/>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example</a:t>
            </a:r>
          </a:p>
        </p:txBody>
      </p:sp>
      <p:pic>
        <p:nvPicPr>
          <p:cNvPr id="5" name="Content Placeholder 4" descr="A screen shot of a computer program&#10;&#10;Description automatically generated with low confidence">
            <a:extLst>
              <a:ext uri="{FF2B5EF4-FFF2-40B4-BE49-F238E27FC236}">
                <a16:creationId xmlns:a16="http://schemas.microsoft.com/office/drawing/2014/main" id="{AEFEDFF7-99E3-5FB8-E3C3-C3C6979968C0}"/>
              </a:ext>
            </a:extLst>
          </p:cNvPr>
          <p:cNvPicPr>
            <a:picLocks noGrp="1" noChangeAspect="1"/>
          </p:cNvPicPr>
          <p:nvPr>
            <p:ph idx="1"/>
          </p:nvPr>
        </p:nvPicPr>
        <p:blipFill>
          <a:blip r:embed="rId2"/>
          <a:stretch>
            <a:fillRect/>
          </a:stretch>
        </p:blipFill>
        <p:spPr>
          <a:xfrm>
            <a:off x="6372316" y="492573"/>
            <a:ext cx="4116556" cy="5880796"/>
          </a:xfrm>
          <a:prstGeom prst="rect">
            <a:avLst/>
          </a:prstGeom>
        </p:spPr>
      </p:pic>
    </p:spTree>
    <p:extLst>
      <p:ext uri="{BB962C8B-B14F-4D97-AF65-F5344CB8AC3E}">
        <p14:creationId xmlns:p14="http://schemas.microsoft.com/office/powerpoint/2010/main" val="25321982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C788C7-ACD2-5AFE-D3F9-E6DD92B10A68}"/>
              </a:ext>
            </a:extLst>
          </p:cNvPr>
          <p:cNvSpPr>
            <a:spLocks noGrp="1"/>
          </p:cNvSpPr>
          <p:nvPr>
            <p:ph type="title"/>
          </p:nvPr>
        </p:nvSpPr>
        <p:spPr>
          <a:xfrm>
            <a:off x="630936" y="639520"/>
            <a:ext cx="3429000" cy="1719072"/>
          </a:xfrm>
        </p:spPr>
        <p:txBody>
          <a:bodyPr anchor="b">
            <a:normAutofit/>
          </a:bodyPr>
          <a:lstStyle/>
          <a:p>
            <a:r>
              <a:rPr lang="en-US" sz="5400"/>
              <a:t>Dialog (new)</a:t>
            </a:r>
            <a:endParaRPr lang="en-IL" sz="54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A1EFD7-0A6F-D6BB-0992-8A34842F3906}"/>
              </a:ext>
            </a:extLst>
          </p:cNvPr>
          <p:cNvSpPr>
            <a:spLocks noGrp="1"/>
          </p:cNvSpPr>
          <p:nvPr>
            <p:ph idx="1"/>
          </p:nvPr>
        </p:nvSpPr>
        <p:spPr>
          <a:xfrm>
            <a:off x="630936" y="2807208"/>
            <a:ext cx="3429000" cy="3410712"/>
          </a:xfrm>
        </p:spPr>
        <p:txBody>
          <a:bodyPr anchor="t">
            <a:normAutofit/>
          </a:bodyPr>
          <a:lstStyle/>
          <a:p>
            <a:r>
              <a:rPr lang="en-US" sz="2200" b="0" i="0">
                <a:effectLst/>
                <a:latin typeface="Söhne"/>
              </a:rPr>
              <a:t>The &lt;dialog&gt; tag in HTML is a way to create a popup dialog box or a modal on a webpage. Introduced in HTML5, the &lt;dialog&gt; element makes it easier to create popup dialogs and modals on a web page.</a:t>
            </a:r>
          </a:p>
          <a:p>
            <a:br>
              <a:rPr lang="en-US" sz="2200"/>
            </a:br>
            <a:endParaRPr lang="en-IL" sz="2200"/>
          </a:p>
        </p:txBody>
      </p:sp>
      <p:pic>
        <p:nvPicPr>
          <p:cNvPr id="5" name="Picture 4" descr="A screen shot of a computer program&#10;&#10;Description automatically generated with low confidence">
            <a:extLst>
              <a:ext uri="{FF2B5EF4-FFF2-40B4-BE49-F238E27FC236}">
                <a16:creationId xmlns:a16="http://schemas.microsoft.com/office/drawing/2014/main" id="{D9CE1BE8-9794-0A38-238B-9E2D760B458A}"/>
              </a:ext>
            </a:extLst>
          </p:cNvPr>
          <p:cNvPicPr>
            <a:picLocks noChangeAspect="1"/>
          </p:cNvPicPr>
          <p:nvPr/>
        </p:nvPicPr>
        <p:blipFill>
          <a:blip r:embed="rId2"/>
          <a:stretch>
            <a:fillRect/>
          </a:stretch>
        </p:blipFill>
        <p:spPr>
          <a:xfrm>
            <a:off x="4654296" y="736549"/>
            <a:ext cx="6903720" cy="5384901"/>
          </a:xfrm>
          <a:prstGeom prst="rect">
            <a:avLst/>
          </a:prstGeom>
        </p:spPr>
      </p:pic>
    </p:spTree>
    <p:extLst>
      <p:ext uri="{BB962C8B-B14F-4D97-AF65-F5344CB8AC3E}">
        <p14:creationId xmlns:p14="http://schemas.microsoft.com/office/powerpoint/2010/main" val="36546737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84B4A-E943-F7DF-FBE7-F316B0AF7927}"/>
              </a:ext>
            </a:extLst>
          </p:cNvPr>
          <p:cNvSpPr>
            <a:spLocks noGrp="1"/>
          </p:cNvSpPr>
          <p:nvPr>
            <p:ph type="title"/>
          </p:nvPr>
        </p:nvSpPr>
        <p:spPr/>
        <p:txBody>
          <a:bodyPr/>
          <a:lstStyle/>
          <a:p>
            <a:r>
              <a:rPr lang="en-US" dirty="0"/>
              <a:t>C</a:t>
            </a:r>
            <a:r>
              <a:rPr lang="en-IL" dirty="0"/>
              <a:t>ontainer query</a:t>
            </a:r>
          </a:p>
        </p:txBody>
      </p:sp>
      <p:sp>
        <p:nvSpPr>
          <p:cNvPr id="3" name="Content Placeholder 2">
            <a:extLst>
              <a:ext uri="{FF2B5EF4-FFF2-40B4-BE49-F238E27FC236}">
                <a16:creationId xmlns:a16="http://schemas.microsoft.com/office/drawing/2014/main" id="{FE0FE393-016C-D99F-2DED-8D80B58C470A}"/>
              </a:ext>
            </a:extLst>
          </p:cNvPr>
          <p:cNvSpPr>
            <a:spLocks noGrp="1"/>
          </p:cNvSpPr>
          <p:nvPr>
            <p:ph idx="1"/>
          </p:nvPr>
        </p:nvSpPr>
        <p:spPr/>
        <p:txBody>
          <a:bodyPr/>
          <a:lstStyle/>
          <a:p>
            <a:endParaRPr lang="en-IL" dirty="0"/>
          </a:p>
        </p:txBody>
      </p:sp>
    </p:spTree>
    <p:extLst>
      <p:ext uri="{BB962C8B-B14F-4D97-AF65-F5344CB8AC3E}">
        <p14:creationId xmlns:p14="http://schemas.microsoft.com/office/powerpoint/2010/main" val="11601590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F84B4A-E943-F7DF-FBE7-F316B0AF7927}"/>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Container units</a:t>
            </a:r>
          </a:p>
        </p:txBody>
      </p:sp>
      <p:sp>
        <p:nvSpPr>
          <p:cNvPr id="17"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screenshot, font&#10;&#10;Description automatically generated">
            <a:extLst>
              <a:ext uri="{FF2B5EF4-FFF2-40B4-BE49-F238E27FC236}">
                <a16:creationId xmlns:a16="http://schemas.microsoft.com/office/drawing/2014/main" id="{9578403F-ED67-A246-ABFB-5788450665AE}"/>
              </a:ext>
            </a:extLst>
          </p:cNvPr>
          <p:cNvPicPr>
            <a:picLocks noGrp="1" noChangeAspect="1"/>
          </p:cNvPicPr>
          <p:nvPr>
            <p:ph idx="1"/>
          </p:nvPr>
        </p:nvPicPr>
        <p:blipFill>
          <a:blip r:embed="rId2"/>
          <a:stretch>
            <a:fillRect/>
          </a:stretch>
        </p:blipFill>
        <p:spPr>
          <a:xfrm>
            <a:off x="545238" y="1172476"/>
            <a:ext cx="7608304" cy="4584003"/>
          </a:xfrm>
          <a:prstGeom prst="rect">
            <a:avLst/>
          </a:prstGeom>
        </p:spPr>
      </p:pic>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98591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84B4A-E943-F7DF-FBE7-F316B0AF7927}"/>
              </a:ext>
            </a:extLst>
          </p:cNvPr>
          <p:cNvSpPr>
            <a:spLocks noGrp="1"/>
          </p:cNvSpPr>
          <p:nvPr>
            <p:ph type="title"/>
          </p:nvPr>
        </p:nvSpPr>
        <p:spPr/>
        <p:txBody>
          <a:bodyPr/>
          <a:lstStyle/>
          <a:p>
            <a:r>
              <a:rPr lang="en-US" dirty="0"/>
              <a:t>C</a:t>
            </a:r>
            <a:r>
              <a:rPr lang="en-IL" dirty="0"/>
              <a:t>olor mix</a:t>
            </a:r>
          </a:p>
        </p:txBody>
      </p:sp>
      <p:sp>
        <p:nvSpPr>
          <p:cNvPr id="3" name="Content Placeholder 2">
            <a:extLst>
              <a:ext uri="{FF2B5EF4-FFF2-40B4-BE49-F238E27FC236}">
                <a16:creationId xmlns:a16="http://schemas.microsoft.com/office/drawing/2014/main" id="{FE0FE393-016C-D99F-2DED-8D80B58C470A}"/>
              </a:ext>
            </a:extLst>
          </p:cNvPr>
          <p:cNvSpPr>
            <a:spLocks noGrp="1"/>
          </p:cNvSpPr>
          <p:nvPr>
            <p:ph idx="1"/>
          </p:nvPr>
        </p:nvSpPr>
        <p:spPr/>
        <p:txBody>
          <a:bodyPr/>
          <a:lstStyle/>
          <a:p>
            <a:r>
              <a:rPr lang="en-US" dirty="0"/>
              <a:t>The color-mix() functional notation takes two &lt;color&gt; values and returns the result of mixing them in a given </a:t>
            </a:r>
            <a:r>
              <a:rPr lang="en-US" dirty="0" err="1"/>
              <a:t>colorspace</a:t>
            </a:r>
            <a:r>
              <a:rPr lang="en-US" dirty="0"/>
              <a:t> by a given amount.</a:t>
            </a:r>
          </a:p>
          <a:p>
            <a:endParaRPr lang="en-US" dirty="0"/>
          </a:p>
          <a:p>
            <a:r>
              <a:rPr lang="en-US" dirty="0"/>
              <a:t>https://</a:t>
            </a:r>
            <a:r>
              <a:rPr lang="en-US" dirty="0" err="1"/>
              <a:t>developer.mozilla.org</a:t>
            </a:r>
            <a:r>
              <a:rPr lang="en-US" dirty="0"/>
              <a:t>/</a:t>
            </a:r>
            <a:r>
              <a:rPr lang="en-US" dirty="0" err="1"/>
              <a:t>en</a:t>
            </a:r>
            <a:r>
              <a:rPr lang="en-US" dirty="0"/>
              <a:t>-US/docs/Web/CSS/</a:t>
            </a:r>
            <a:r>
              <a:rPr lang="en-US" dirty="0" err="1"/>
              <a:t>color_value</a:t>
            </a:r>
            <a:r>
              <a:rPr lang="en-US" dirty="0"/>
              <a:t>/color-mix</a:t>
            </a:r>
            <a:endParaRPr lang="en-IL" dirty="0"/>
          </a:p>
        </p:txBody>
      </p:sp>
    </p:spTree>
    <p:extLst>
      <p:ext uri="{BB962C8B-B14F-4D97-AF65-F5344CB8AC3E}">
        <p14:creationId xmlns:p14="http://schemas.microsoft.com/office/powerpoint/2010/main" val="40254096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84B4A-E943-F7DF-FBE7-F316B0AF792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FE0FE393-016C-D99F-2DED-8D80B58C470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9529481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84B4A-E943-F7DF-FBE7-F316B0AF792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FE0FE393-016C-D99F-2DED-8D80B58C470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1555992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84B4A-E943-F7DF-FBE7-F316B0AF792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FE0FE393-016C-D99F-2DED-8D80B58C470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782388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84B4A-E943-F7DF-FBE7-F316B0AF792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FE0FE393-016C-D99F-2DED-8D80B58C470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42887591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84B4A-E943-F7DF-FBE7-F316B0AF7927}"/>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FE0FE393-016C-D99F-2DED-8D80B58C470A}"/>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559252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4A9B-D7F0-9D8F-ED16-B1DA143B63BE}"/>
              </a:ext>
            </a:extLst>
          </p:cNvPr>
          <p:cNvSpPr>
            <a:spLocks noGrp="1"/>
          </p:cNvSpPr>
          <p:nvPr>
            <p:ph type="title"/>
          </p:nvPr>
        </p:nvSpPr>
        <p:spPr/>
        <p:txBody>
          <a:bodyPr/>
          <a:lstStyle/>
          <a:p>
            <a:r>
              <a:rPr lang="en-US" dirty="0"/>
              <a:t>Narrowing</a:t>
            </a:r>
            <a:endParaRPr lang="en-IL" dirty="0"/>
          </a:p>
        </p:txBody>
      </p:sp>
      <p:sp>
        <p:nvSpPr>
          <p:cNvPr id="3" name="Content Placeholder 2">
            <a:extLst>
              <a:ext uri="{FF2B5EF4-FFF2-40B4-BE49-F238E27FC236}">
                <a16:creationId xmlns:a16="http://schemas.microsoft.com/office/drawing/2014/main" id="{E849330D-8930-A2E4-644F-5197A7592CBB}"/>
              </a:ext>
            </a:extLst>
          </p:cNvPr>
          <p:cNvSpPr>
            <a:spLocks noGrp="1"/>
          </p:cNvSpPr>
          <p:nvPr>
            <p:ph idx="1"/>
          </p:nvPr>
        </p:nvSpPr>
        <p:spPr/>
        <p:txBody>
          <a:bodyPr/>
          <a:lstStyle/>
          <a:p>
            <a:r>
              <a:rPr lang="en-US" dirty="0"/>
              <a:t>In TypeScript, narrowing is the process of refining the type of a variable or expression based on additional information that is available to the compiler at a certain point in the program. This can be done using various constructs such as type guards, type assertions, and control flow analysis.</a:t>
            </a:r>
          </a:p>
          <a:p>
            <a:r>
              <a:rPr lang="en-US" dirty="0"/>
              <a:t>Type guards are functions or expressions that return a </a:t>
            </a:r>
            <a:r>
              <a:rPr lang="en-US" dirty="0" err="1"/>
              <a:t>boolean</a:t>
            </a:r>
            <a:r>
              <a:rPr lang="en-US" dirty="0"/>
              <a:t> value, which is used by the TypeScript compiler to narrow the type of a variable. For example, the </a:t>
            </a:r>
            <a:r>
              <a:rPr lang="en-US" dirty="0" err="1"/>
              <a:t>typeof</a:t>
            </a:r>
            <a:r>
              <a:rPr lang="en-US" dirty="0"/>
              <a:t> operator can be used as a type guard to narrow the type of a variable based on its type at runtime</a:t>
            </a:r>
          </a:p>
        </p:txBody>
      </p:sp>
    </p:spTree>
    <p:extLst>
      <p:ext uri="{BB962C8B-B14F-4D97-AF65-F5344CB8AC3E}">
        <p14:creationId xmlns:p14="http://schemas.microsoft.com/office/powerpoint/2010/main" val="1986193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Narrowing types options</a:t>
            </a:r>
          </a:p>
        </p:txBody>
      </p:sp>
      <p:pic>
        <p:nvPicPr>
          <p:cNvPr id="5" name="Content Placeholder 4" descr="A picture containing graphical user interface&#10;&#10;Description automatically generated">
            <a:extLst>
              <a:ext uri="{FF2B5EF4-FFF2-40B4-BE49-F238E27FC236}">
                <a16:creationId xmlns:a16="http://schemas.microsoft.com/office/drawing/2014/main" id="{06D0B032-F8D7-B187-BEB8-F5BE32023EFB}"/>
              </a:ext>
            </a:extLst>
          </p:cNvPr>
          <p:cNvPicPr>
            <a:picLocks noGrp="1" noChangeAspect="1"/>
          </p:cNvPicPr>
          <p:nvPr>
            <p:ph idx="1"/>
          </p:nvPr>
        </p:nvPicPr>
        <p:blipFill>
          <a:blip r:embed="rId2"/>
          <a:stretch>
            <a:fillRect/>
          </a:stretch>
        </p:blipFill>
        <p:spPr>
          <a:xfrm>
            <a:off x="5564281" y="643466"/>
            <a:ext cx="5206769" cy="5568739"/>
          </a:xfrm>
          <a:prstGeom prst="rect">
            <a:avLst/>
          </a:prstGeom>
        </p:spPr>
      </p:pic>
    </p:spTree>
    <p:extLst>
      <p:ext uri="{BB962C8B-B14F-4D97-AF65-F5344CB8AC3E}">
        <p14:creationId xmlns:p14="http://schemas.microsoft.com/office/powerpoint/2010/main" val="2696312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1502</TotalTime>
  <Words>6802</Words>
  <Application>Microsoft Macintosh PowerPoint</Application>
  <PresentationFormat>Widescreen</PresentationFormat>
  <Paragraphs>252</Paragraphs>
  <Slides>79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79</vt:i4>
      </vt:variant>
    </vt:vector>
  </HeadingPairs>
  <TitlesOfParts>
    <vt:vector size="85" baseType="lpstr">
      <vt:lpstr>Arial</vt:lpstr>
      <vt:lpstr>Calibri</vt:lpstr>
      <vt:lpstr>Calibri Light</vt:lpstr>
      <vt:lpstr>Söhne</vt:lpstr>
      <vt:lpstr>Söhne Mono</vt:lpstr>
      <vt:lpstr>Office Theme</vt:lpstr>
      <vt:lpstr>PowerPoint Presentation</vt:lpstr>
      <vt:lpstr>Vite new project files and folder</vt:lpstr>
      <vt:lpstr>Vite folder and files</vt:lpstr>
      <vt:lpstr>create multiple pages</vt:lpstr>
      <vt:lpstr>more</vt:lpstr>
      <vt:lpstr>more</vt:lpstr>
      <vt:lpstr>PowerPoint Presentation</vt:lpstr>
      <vt:lpstr>Narrowing</vt:lpstr>
      <vt:lpstr>Narrowing types options</vt:lpstr>
      <vt:lpstr>Wait what with null and undefiend</vt:lpstr>
      <vt:lpstr>SQL</vt:lpstr>
      <vt:lpstr>SQL - 2</vt:lpstr>
      <vt:lpstr>SQL - 3</vt:lpstr>
      <vt:lpstr>SQL versions</vt:lpstr>
      <vt:lpstr>Which one is the best</vt:lpstr>
      <vt:lpstr>install PostgreSQL</vt:lpstr>
      <vt:lpstr>Sample db</vt:lpstr>
      <vt:lpstr>SQL OTO</vt:lpstr>
      <vt:lpstr>One to one example</vt:lpstr>
      <vt:lpstr>One to many</vt:lpstr>
      <vt:lpstr>Many to many relation</vt:lpstr>
      <vt:lpstr>More info</vt:lpstr>
      <vt:lpstr>SELECT</vt:lpstr>
      <vt:lpstr>Select all</vt:lpstr>
      <vt:lpstr>Filtering data</vt:lpstr>
      <vt:lpstr>Sorting data</vt:lpstr>
      <vt:lpstr>Limiting results</vt:lpstr>
      <vt:lpstr>Joining tables</vt:lpstr>
      <vt:lpstr>update</vt:lpstr>
      <vt:lpstr>Update all</vt:lpstr>
      <vt:lpstr>Update condition</vt:lpstr>
      <vt:lpstr>Updating multiple columns</vt:lpstr>
      <vt:lpstr>View</vt:lpstr>
      <vt:lpstr>Create view</vt:lpstr>
      <vt:lpstr>Using view</vt:lpstr>
      <vt:lpstr>update</vt:lpstr>
      <vt:lpstr>Delete it</vt:lpstr>
      <vt:lpstr>Group BY</vt:lpstr>
      <vt:lpstr>Having</vt:lpstr>
      <vt:lpstr>Example having</vt:lpstr>
      <vt:lpstr>erd</vt:lpstr>
      <vt:lpstr>Sql nested query</vt:lpstr>
      <vt:lpstr>example</vt:lpstr>
      <vt:lpstr>indexes</vt:lpstr>
      <vt:lpstr>Key aspects</vt:lpstr>
      <vt:lpstr>Indexes types</vt:lpstr>
      <vt:lpstr>Cluster index</vt:lpstr>
      <vt:lpstr>Key points</vt:lpstr>
      <vt:lpstr>Let’s create one</vt:lpstr>
      <vt:lpstr>Algorithms and Time Complexity</vt:lpstr>
      <vt:lpstr>Big O Notation</vt:lpstr>
      <vt:lpstr>examples</vt:lpstr>
      <vt:lpstr>sorting</vt:lpstr>
      <vt:lpstr>Bubble Sort</vt:lpstr>
      <vt:lpstr>Selection Sort</vt:lpstr>
      <vt:lpstr>Insertion Sort</vt:lpstr>
      <vt:lpstr>Merge Sort</vt:lpstr>
      <vt:lpstr>Binary tree</vt:lpstr>
      <vt:lpstr>Quick Sort</vt:lpstr>
      <vt:lpstr>Heap Sort</vt:lpstr>
      <vt:lpstr>PowerPoint Presentation</vt:lpstr>
      <vt:lpstr>PowerPoint Presentation</vt:lpstr>
      <vt:lpstr>triggers</vt:lpstr>
      <vt:lpstr>forEach</vt:lpstr>
      <vt:lpstr>For in</vt:lpstr>
      <vt:lpstr>async and await</vt:lpstr>
      <vt:lpstr>Map</vt:lpstr>
      <vt:lpstr>Map methods</vt:lpstr>
      <vt:lpstr>differences</vt:lpstr>
      <vt:lpstr>example</vt:lpstr>
      <vt:lpstr>Dialog (new)</vt:lpstr>
      <vt:lpstr>Container query</vt:lpstr>
      <vt:lpstr>Container units</vt:lpstr>
      <vt:lpstr>Color mix</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Shaked Chen</dc:creator>
  <cp:lastModifiedBy>Shaked Chen</cp:lastModifiedBy>
  <cp:revision>17</cp:revision>
  <dcterms:created xsi:type="dcterms:W3CDTF">2023-04-24T12:42:05Z</dcterms:created>
  <dcterms:modified xsi:type="dcterms:W3CDTF">2023-06-04T23:30:52Z</dcterms:modified>
</cp:coreProperties>
</file>