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3" r:id="rId5"/>
    <p:sldId id="264" r:id="rId6"/>
    <p:sldId id="267" r:id="rId7"/>
    <p:sldId id="273" r:id="rId8"/>
    <p:sldId id="492" r:id="rId9"/>
    <p:sldId id="386" r:id="rId10"/>
    <p:sldId id="388" r:id="rId11"/>
    <p:sldId id="384" r:id="rId12"/>
    <p:sldId id="385" r:id="rId13"/>
    <p:sldId id="383" r:id="rId14"/>
    <p:sldId id="288" r:id="rId15"/>
    <p:sldId id="420" r:id="rId16"/>
    <p:sldId id="289" r:id="rId17"/>
    <p:sldId id="390" r:id="rId18"/>
    <p:sldId id="389" r:id="rId19"/>
    <p:sldId id="391" r:id="rId20"/>
    <p:sldId id="432" r:id="rId21"/>
    <p:sldId id="434" r:id="rId22"/>
    <p:sldId id="433" r:id="rId23"/>
    <p:sldId id="435" r:id="rId24"/>
    <p:sldId id="436" r:id="rId25"/>
    <p:sldId id="437" r:id="rId26"/>
    <p:sldId id="438" r:id="rId27"/>
    <p:sldId id="439" r:id="rId28"/>
    <p:sldId id="446" r:id="rId29"/>
    <p:sldId id="452" r:id="rId30"/>
    <p:sldId id="453" r:id="rId31"/>
    <p:sldId id="449" r:id="rId32"/>
    <p:sldId id="455" r:id="rId33"/>
    <p:sldId id="456" r:id="rId34"/>
    <p:sldId id="457" r:id="rId35"/>
    <p:sldId id="458" r:id="rId36"/>
    <p:sldId id="461" r:id="rId37"/>
    <p:sldId id="459" r:id="rId38"/>
    <p:sldId id="454" r:id="rId39"/>
    <p:sldId id="460" r:id="rId40"/>
    <p:sldId id="462" r:id="rId41"/>
    <p:sldId id="463" r:id="rId42"/>
    <p:sldId id="465" r:id="rId43"/>
    <p:sldId id="464" r:id="rId44"/>
    <p:sldId id="466" r:id="rId45"/>
    <p:sldId id="467" r:id="rId46"/>
    <p:sldId id="468" r:id="rId47"/>
    <p:sldId id="469" r:id="rId48"/>
    <p:sldId id="470" r:id="rId49"/>
    <p:sldId id="471" r:id="rId50"/>
    <p:sldId id="472" r:id="rId51"/>
    <p:sldId id="479" r:id="rId52"/>
    <p:sldId id="478" r:id="rId53"/>
    <p:sldId id="440" r:id="rId54"/>
    <p:sldId id="480" r:id="rId55"/>
    <p:sldId id="473" r:id="rId56"/>
    <p:sldId id="474" r:id="rId57"/>
    <p:sldId id="475" r:id="rId58"/>
    <p:sldId id="476" r:id="rId59"/>
    <p:sldId id="442" r:id="rId60"/>
    <p:sldId id="443" r:id="rId61"/>
    <p:sldId id="444" r:id="rId62"/>
    <p:sldId id="445" r:id="rId63"/>
    <p:sldId id="447" r:id="rId64"/>
    <p:sldId id="448" r:id="rId65"/>
    <p:sldId id="451" r:id="rId66"/>
    <p:sldId id="450" r:id="rId67"/>
    <p:sldId id="481" r:id="rId68"/>
    <p:sldId id="477" r:id="rId69"/>
    <p:sldId id="482" r:id="rId70"/>
    <p:sldId id="483" r:id="rId71"/>
    <p:sldId id="484" r:id="rId72"/>
    <p:sldId id="487" r:id="rId73"/>
    <p:sldId id="488" r:id="rId74"/>
    <p:sldId id="489" r:id="rId75"/>
    <p:sldId id="490" r:id="rId76"/>
    <p:sldId id="491" r:id="rId77"/>
    <p:sldId id="485" r:id="rId78"/>
    <p:sldId id="486" r:id="rId79"/>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3706BD-CCB0-60C8-6C0E-CA1F2AE884FC}" name="Shaked Chen" initials="SC" userId="S::shaked.chen1@live.biu.ac.il::8c4cd366-80f7-4101-b277-36e5d248af1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50"/>
  </p:normalViewPr>
  <p:slideViewPr>
    <p:cSldViewPr snapToGrid="0">
      <p:cViewPr varScale="1">
        <p:scale>
          <a:sx n="120" d="100"/>
          <a:sy n="120" d="100"/>
        </p:scale>
        <p:origin x="8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8/10/relationships/authors" Targe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7F58-4E13-8116-BFEA-E1A9F77D3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271F0ED-972B-E7F1-9064-228E0A5FC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BE615D2-D06F-22C2-3AE9-A6AA4577826B}"/>
              </a:ext>
            </a:extLst>
          </p:cNvPr>
          <p:cNvSpPr>
            <a:spLocks noGrp="1"/>
          </p:cNvSpPr>
          <p:nvPr>
            <p:ph type="dt" sz="half" idx="10"/>
          </p:nvPr>
        </p:nvSpPr>
        <p:spPr/>
        <p:txBody>
          <a:bodyPr/>
          <a:lstStyle/>
          <a:p>
            <a:fld id="{89AD1261-9EED-2246-A353-D243FB9E7EC9}" type="datetimeFigureOut">
              <a:rPr lang="en-IL" smtClean="0"/>
              <a:t>07/05/2023</a:t>
            </a:fld>
            <a:endParaRPr lang="en-IL"/>
          </a:p>
        </p:txBody>
      </p:sp>
      <p:sp>
        <p:nvSpPr>
          <p:cNvPr id="5" name="Footer Placeholder 4">
            <a:extLst>
              <a:ext uri="{FF2B5EF4-FFF2-40B4-BE49-F238E27FC236}">
                <a16:creationId xmlns:a16="http://schemas.microsoft.com/office/drawing/2014/main" id="{DB096A55-8B12-DC76-6AEA-8DB21D6E7EB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1C64536-687B-7076-AEE9-F032C400224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1832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0BC8-2ED4-23E8-A457-D73A188C409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3EEF4C9-6003-74D6-2CD0-B5600EE7F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887198-4494-67D7-294A-C25C3C5E30D4}"/>
              </a:ext>
            </a:extLst>
          </p:cNvPr>
          <p:cNvSpPr>
            <a:spLocks noGrp="1"/>
          </p:cNvSpPr>
          <p:nvPr>
            <p:ph type="dt" sz="half" idx="10"/>
          </p:nvPr>
        </p:nvSpPr>
        <p:spPr/>
        <p:txBody>
          <a:bodyPr/>
          <a:lstStyle/>
          <a:p>
            <a:fld id="{89AD1261-9EED-2246-A353-D243FB9E7EC9}" type="datetimeFigureOut">
              <a:rPr lang="en-IL" smtClean="0"/>
              <a:t>07/05/2023</a:t>
            </a:fld>
            <a:endParaRPr lang="en-IL"/>
          </a:p>
        </p:txBody>
      </p:sp>
      <p:sp>
        <p:nvSpPr>
          <p:cNvPr id="5" name="Footer Placeholder 4">
            <a:extLst>
              <a:ext uri="{FF2B5EF4-FFF2-40B4-BE49-F238E27FC236}">
                <a16:creationId xmlns:a16="http://schemas.microsoft.com/office/drawing/2014/main" id="{D58506A0-E70C-A046-13C8-F7E2E0A2253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565125-FBA6-4D11-C517-314E4D81D2E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75622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EE99D-A418-59D3-CD0A-AEB0FEABC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1B74CE5-FF66-8D48-DC33-819ADD7A1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71B186C-A8F9-417C-9EA1-D4BA3835D6D9}"/>
              </a:ext>
            </a:extLst>
          </p:cNvPr>
          <p:cNvSpPr>
            <a:spLocks noGrp="1"/>
          </p:cNvSpPr>
          <p:nvPr>
            <p:ph type="dt" sz="half" idx="10"/>
          </p:nvPr>
        </p:nvSpPr>
        <p:spPr/>
        <p:txBody>
          <a:bodyPr/>
          <a:lstStyle/>
          <a:p>
            <a:fld id="{89AD1261-9EED-2246-A353-D243FB9E7EC9}" type="datetimeFigureOut">
              <a:rPr lang="en-IL" smtClean="0"/>
              <a:t>07/05/2023</a:t>
            </a:fld>
            <a:endParaRPr lang="en-IL"/>
          </a:p>
        </p:txBody>
      </p:sp>
      <p:sp>
        <p:nvSpPr>
          <p:cNvPr id="5" name="Footer Placeholder 4">
            <a:extLst>
              <a:ext uri="{FF2B5EF4-FFF2-40B4-BE49-F238E27FC236}">
                <a16:creationId xmlns:a16="http://schemas.microsoft.com/office/drawing/2014/main" id="{0BF4EB19-64DE-7725-C943-83CD680B093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038A782-AD81-6C04-CCA0-25A7B19A6FBA}"/>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38359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D0C5-B8EE-20EC-F363-794290B6576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8B3E677-A8DB-E450-D13C-904C219E0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ADE6A5B-E5DD-36F2-E8B5-59BD4897A5E1}"/>
              </a:ext>
            </a:extLst>
          </p:cNvPr>
          <p:cNvSpPr>
            <a:spLocks noGrp="1"/>
          </p:cNvSpPr>
          <p:nvPr>
            <p:ph type="dt" sz="half" idx="10"/>
          </p:nvPr>
        </p:nvSpPr>
        <p:spPr/>
        <p:txBody>
          <a:bodyPr/>
          <a:lstStyle/>
          <a:p>
            <a:fld id="{89AD1261-9EED-2246-A353-D243FB9E7EC9}" type="datetimeFigureOut">
              <a:rPr lang="en-IL" smtClean="0"/>
              <a:t>07/05/2023</a:t>
            </a:fld>
            <a:endParaRPr lang="en-IL"/>
          </a:p>
        </p:txBody>
      </p:sp>
      <p:sp>
        <p:nvSpPr>
          <p:cNvPr id="5" name="Footer Placeholder 4">
            <a:extLst>
              <a:ext uri="{FF2B5EF4-FFF2-40B4-BE49-F238E27FC236}">
                <a16:creationId xmlns:a16="http://schemas.microsoft.com/office/drawing/2014/main" id="{03454341-5FA7-9225-7159-C3AA9A75DF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0BB289C-97BD-F728-FD6C-52368795C97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80115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1AD5-7B9A-48DD-BE0C-F5E24349E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0776B37-548A-819B-8085-7737452DC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E12A8-C579-4176-EDB0-300AD6B6B6BE}"/>
              </a:ext>
            </a:extLst>
          </p:cNvPr>
          <p:cNvSpPr>
            <a:spLocks noGrp="1"/>
          </p:cNvSpPr>
          <p:nvPr>
            <p:ph type="dt" sz="half" idx="10"/>
          </p:nvPr>
        </p:nvSpPr>
        <p:spPr/>
        <p:txBody>
          <a:bodyPr/>
          <a:lstStyle/>
          <a:p>
            <a:fld id="{89AD1261-9EED-2246-A353-D243FB9E7EC9}" type="datetimeFigureOut">
              <a:rPr lang="en-IL" smtClean="0"/>
              <a:t>07/05/2023</a:t>
            </a:fld>
            <a:endParaRPr lang="en-IL"/>
          </a:p>
        </p:txBody>
      </p:sp>
      <p:sp>
        <p:nvSpPr>
          <p:cNvPr id="5" name="Footer Placeholder 4">
            <a:extLst>
              <a:ext uri="{FF2B5EF4-FFF2-40B4-BE49-F238E27FC236}">
                <a16:creationId xmlns:a16="http://schemas.microsoft.com/office/drawing/2014/main" id="{7D044838-BBA2-84B5-4127-6078D93198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D161AB-E737-3EE8-ADA7-4EC82B1F808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37168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9BE8-37FA-A0F2-3A41-EF5F620E1FD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2C9714D-B4DA-1675-8019-F48B9F9B6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A33991B-7723-B327-1F5A-143AE22B4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15293D9-D744-93CB-3B17-EE6691186F05}"/>
              </a:ext>
            </a:extLst>
          </p:cNvPr>
          <p:cNvSpPr>
            <a:spLocks noGrp="1"/>
          </p:cNvSpPr>
          <p:nvPr>
            <p:ph type="dt" sz="half" idx="10"/>
          </p:nvPr>
        </p:nvSpPr>
        <p:spPr/>
        <p:txBody>
          <a:bodyPr/>
          <a:lstStyle/>
          <a:p>
            <a:fld id="{89AD1261-9EED-2246-A353-D243FB9E7EC9}" type="datetimeFigureOut">
              <a:rPr lang="en-IL" smtClean="0"/>
              <a:t>07/05/2023</a:t>
            </a:fld>
            <a:endParaRPr lang="en-IL"/>
          </a:p>
        </p:txBody>
      </p:sp>
      <p:sp>
        <p:nvSpPr>
          <p:cNvPr id="6" name="Footer Placeholder 5">
            <a:extLst>
              <a:ext uri="{FF2B5EF4-FFF2-40B4-BE49-F238E27FC236}">
                <a16:creationId xmlns:a16="http://schemas.microsoft.com/office/drawing/2014/main" id="{F2A8D205-F9C1-EE37-60CB-99AB8BAE0E6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A8EA008-B071-922F-47FC-E7AAAFB3F72C}"/>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72072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AA11-3079-FF12-2BEF-6ED57CF28FD0}"/>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89DE793-C458-67DE-EAF9-9218C6186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A42B9-4F4F-45E8-B581-A6CEED606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E74D7E0-EA8B-5F58-5635-650337751F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A5105-C4B7-1E0E-4F37-213C9A132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05B6D39-0880-CCBA-633E-D237DD00B3B3}"/>
              </a:ext>
            </a:extLst>
          </p:cNvPr>
          <p:cNvSpPr>
            <a:spLocks noGrp="1"/>
          </p:cNvSpPr>
          <p:nvPr>
            <p:ph type="dt" sz="half" idx="10"/>
          </p:nvPr>
        </p:nvSpPr>
        <p:spPr/>
        <p:txBody>
          <a:bodyPr/>
          <a:lstStyle/>
          <a:p>
            <a:fld id="{89AD1261-9EED-2246-A353-D243FB9E7EC9}" type="datetimeFigureOut">
              <a:rPr lang="en-IL" smtClean="0"/>
              <a:t>07/05/2023</a:t>
            </a:fld>
            <a:endParaRPr lang="en-IL"/>
          </a:p>
        </p:txBody>
      </p:sp>
      <p:sp>
        <p:nvSpPr>
          <p:cNvPr id="8" name="Footer Placeholder 7">
            <a:extLst>
              <a:ext uri="{FF2B5EF4-FFF2-40B4-BE49-F238E27FC236}">
                <a16:creationId xmlns:a16="http://schemas.microsoft.com/office/drawing/2014/main" id="{E0D6CDD8-54E2-9F44-45E4-84BEF4A266C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F71B918-F127-FFEA-7BB4-454839918359}"/>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46840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4A0B-0F62-9697-1223-25DFABC2BA3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D30C5D5-1DC4-A5F7-C51C-A0E99E46D7D8}"/>
              </a:ext>
            </a:extLst>
          </p:cNvPr>
          <p:cNvSpPr>
            <a:spLocks noGrp="1"/>
          </p:cNvSpPr>
          <p:nvPr>
            <p:ph type="dt" sz="half" idx="10"/>
          </p:nvPr>
        </p:nvSpPr>
        <p:spPr/>
        <p:txBody>
          <a:bodyPr/>
          <a:lstStyle/>
          <a:p>
            <a:fld id="{89AD1261-9EED-2246-A353-D243FB9E7EC9}" type="datetimeFigureOut">
              <a:rPr lang="en-IL" smtClean="0"/>
              <a:t>07/05/2023</a:t>
            </a:fld>
            <a:endParaRPr lang="en-IL"/>
          </a:p>
        </p:txBody>
      </p:sp>
      <p:sp>
        <p:nvSpPr>
          <p:cNvPr id="4" name="Footer Placeholder 3">
            <a:extLst>
              <a:ext uri="{FF2B5EF4-FFF2-40B4-BE49-F238E27FC236}">
                <a16:creationId xmlns:a16="http://schemas.microsoft.com/office/drawing/2014/main" id="{D40533A1-E687-1F57-A4CA-931DEDCAFF76}"/>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49F6E722-27D3-A74C-1758-7D4E59361395}"/>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55351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247D2-23CF-A5E4-92CD-896201581E7F}"/>
              </a:ext>
            </a:extLst>
          </p:cNvPr>
          <p:cNvSpPr>
            <a:spLocks noGrp="1"/>
          </p:cNvSpPr>
          <p:nvPr>
            <p:ph type="dt" sz="half" idx="10"/>
          </p:nvPr>
        </p:nvSpPr>
        <p:spPr/>
        <p:txBody>
          <a:bodyPr/>
          <a:lstStyle/>
          <a:p>
            <a:fld id="{89AD1261-9EED-2246-A353-D243FB9E7EC9}" type="datetimeFigureOut">
              <a:rPr lang="en-IL" smtClean="0"/>
              <a:t>07/05/2023</a:t>
            </a:fld>
            <a:endParaRPr lang="en-IL"/>
          </a:p>
        </p:txBody>
      </p:sp>
      <p:sp>
        <p:nvSpPr>
          <p:cNvPr id="3" name="Footer Placeholder 2">
            <a:extLst>
              <a:ext uri="{FF2B5EF4-FFF2-40B4-BE49-F238E27FC236}">
                <a16:creationId xmlns:a16="http://schemas.microsoft.com/office/drawing/2014/main" id="{8DDEE174-4353-6F11-4596-6C0DA873FA7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F800125-32AE-9A2D-D797-753BD646704D}"/>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43133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2F0F-AFB4-003F-95E8-95452BB27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B3C0303-7964-3775-20A3-4FC16E255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F51A6E64-A8AD-904E-EDF1-50B05DE36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711F0-7088-6A31-92C6-395CF2B0CFB0}"/>
              </a:ext>
            </a:extLst>
          </p:cNvPr>
          <p:cNvSpPr>
            <a:spLocks noGrp="1"/>
          </p:cNvSpPr>
          <p:nvPr>
            <p:ph type="dt" sz="half" idx="10"/>
          </p:nvPr>
        </p:nvSpPr>
        <p:spPr/>
        <p:txBody>
          <a:bodyPr/>
          <a:lstStyle/>
          <a:p>
            <a:fld id="{89AD1261-9EED-2246-A353-D243FB9E7EC9}" type="datetimeFigureOut">
              <a:rPr lang="en-IL" smtClean="0"/>
              <a:t>07/05/2023</a:t>
            </a:fld>
            <a:endParaRPr lang="en-IL"/>
          </a:p>
        </p:txBody>
      </p:sp>
      <p:sp>
        <p:nvSpPr>
          <p:cNvPr id="6" name="Footer Placeholder 5">
            <a:extLst>
              <a:ext uri="{FF2B5EF4-FFF2-40B4-BE49-F238E27FC236}">
                <a16:creationId xmlns:a16="http://schemas.microsoft.com/office/drawing/2014/main" id="{54425E87-CED0-B771-2D73-98744535BBA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315625-9745-B7F2-EF14-B86224BFF0D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97300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E00A-8AA4-D290-6BFA-A9589DC9E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012355E-FF2B-A663-85F3-D7F598666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6B64941-258F-E773-14DC-975A7FE46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FCB19-0A3C-E1F1-46E5-26F4A3D59449}"/>
              </a:ext>
            </a:extLst>
          </p:cNvPr>
          <p:cNvSpPr>
            <a:spLocks noGrp="1"/>
          </p:cNvSpPr>
          <p:nvPr>
            <p:ph type="dt" sz="half" idx="10"/>
          </p:nvPr>
        </p:nvSpPr>
        <p:spPr/>
        <p:txBody>
          <a:bodyPr/>
          <a:lstStyle/>
          <a:p>
            <a:fld id="{89AD1261-9EED-2246-A353-D243FB9E7EC9}" type="datetimeFigureOut">
              <a:rPr lang="en-IL" smtClean="0"/>
              <a:t>07/05/2023</a:t>
            </a:fld>
            <a:endParaRPr lang="en-IL"/>
          </a:p>
        </p:txBody>
      </p:sp>
      <p:sp>
        <p:nvSpPr>
          <p:cNvPr id="6" name="Footer Placeholder 5">
            <a:extLst>
              <a:ext uri="{FF2B5EF4-FFF2-40B4-BE49-F238E27FC236}">
                <a16:creationId xmlns:a16="http://schemas.microsoft.com/office/drawing/2014/main" id="{F4BC0215-1BF6-0B75-1912-B3D4F623A9D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078875-6A91-3105-E20C-12A722FD6C7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01909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95937-7534-7EC2-6973-ECD8EBDED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55E0734-27A8-9865-081A-A87771D46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DA382BD-EE27-B6BF-60E7-DEFE3901B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D1261-9EED-2246-A353-D243FB9E7EC9}" type="datetimeFigureOut">
              <a:rPr lang="en-IL" smtClean="0"/>
              <a:t>07/05/2023</a:t>
            </a:fld>
            <a:endParaRPr lang="en-IL"/>
          </a:p>
        </p:txBody>
      </p:sp>
      <p:sp>
        <p:nvSpPr>
          <p:cNvPr id="5" name="Footer Placeholder 4">
            <a:extLst>
              <a:ext uri="{FF2B5EF4-FFF2-40B4-BE49-F238E27FC236}">
                <a16:creationId xmlns:a16="http://schemas.microsoft.com/office/drawing/2014/main" id="{DFBA4D94-7300-9868-794F-C81B90F51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F41ADAB-9036-E7EB-D95A-321A9F41A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72D3F-6213-AA49-8F74-C06F1EEB45DC}" type="slidenum">
              <a:rPr lang="en-IL" smtClean="0"/>
              <a:t>‹#›</a:t>
            </a:fld>
            <a:endParaRPr lang="en-IL"/>
          </a:p>
        </p:txBody>
      </p:sp>
    </p:spTree>
    <p:extLst>
      <p:ext uri="{BB962C8B-B14F-4D97-AF65-F5344CB8AC3E}">
        <p14:creationId xmlns:p14="http://schemas.microsoft.com/office/powerpoint/2010/main" val="133220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youtube.com/watch?v=8aGhZQkoFbQ"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3270-494A-8C1D-2126-5BA4C562C981}"/>
              </a:ext>
            </a:extLst>
          </p:cNvPr>
          <p:cNvSpPr>
            <a:spLocks noGrp="1"/>
          </p:cNvSpPr>
          <p:nvPr>
            <p:ph type="ctrTitle"/>
          </p:nvPr>
        </p:nvSpPr>
        <p:spPr/>
        <p:txBody>
          <a:bodyPr/>
          <a:lstStyle/>
          <a:p>
            <a:endParaRPr lang="en-IL" dirty="0"/>
          </a:p>
        </p:txBody>
      </p:sp>
      <p:sp>
        <p:nvSpPr>
          <p:cNvPr id="3" name="Subtitle 2">
            <a:extLst>
              <a:ext uri="{FF2B5EF4-FFF2-40B4-BE49-F238E27FC236}">
                <a16:creationId xmlns:a16="http://schemas.microsoft.com/office/drawing/2014/main" id="{DFF83643-0DE1-76AD-1606-E662210AF68B}"/>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45265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71074" y="1396686"/>
            <a:ext cx="3240506" cy="4064628"/>
          </a:xfrm>
        </p:spPr>
        <p:txBody>
          <a:bodyPr>
            <a:normAutofit/>
          </a:bodyPr>
          <a:lstStyle/>
          <a:p>
            <a:r>
              <a:rPr lang="en-US" b="0" i="0">
                <a:solidFill>
                  <a:srgbClr val="FFFFFF"/>
                </a:solidFill>
                <a:effectLst/>
                <a:latin typeface="Söhne"/>
              </a:rPr>
              <a:t>white-space</a:t>
            </a:r>
            <a:endParaRPr lang="en-IL">
              <a:solidFill>
                <a:srgbClr val="FFFFFF"/>
              </a:solidFill>
            </a:endParaRP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370153" y="1526033"/>
            <a:ext cx="5536397" cy="3935281"/>
          </a:xfrm>
        </p:spPr>
        <p:txBody>
          <a:bodyPr>
            <a:normAutofit/>
          </a:bodyPr>
          <a:lstStyle/>
          <a:p>
            <a:r>
              <a:rPr lang="en-US" sz="1500"/>
              <a:t>The "white-space" property in CSS is used to control the handling of white spaces and line breaks in a block of text. It determines how white spaces and line breaks are rendered in a block of text.</a:t>
            </a:r>
          </a:p>
          <a:p>
            <a:r>
              <a:rPr lang="en-US" sz="1500"/>
              <a:t>The white-space property can have the following values:</a:t>
            </a:r>
          </a:p>
          <a:p>
            <a:r>
              <a:rPr lang="en-US" sz="1500"/>
              <a:t>normal: The default value. White spaces are collapsed, and text wraps when it reaches the end of a line.</a:t>
            </a:r>
          </a:p>
          <a:p>
            <a:r>
              <a:rPr lang="en-US" sz="1500" err="1"/>
              <a:t>nowrap</a:t>
            </a:r>
            <a:r>
              <a:rPr lang="en-US" sz="1500"/>
              <a:t>: White spaces are preserved, and text does not wrap when it reaches the end of a line.</a:t>
            </a:r>
          </a:p>
          <a:p>
            <a:r>
              <a:rPr lang="en-US" sz="1500"/>
              <a:t>pre: White spaces are preserved, and text wraps only when a line break is encountered.</a:t>
            </a:r>
          </a:p>
          <a:p>
            <a:r>
              <a:rPr lang="en-US" sz="1500"/>
              <a:t>pre-wrap: White spaces are preserved, and text wraps when it reaches the end of a line or when a line break is encountered.</a:t>
            </a:r>
          </a:p>
          <a:p>
            <a:r>
              <a:rPr lang="en-US" sz="1500"/>
              <a:t>pre-line: White spaces are collapsed, and text wraps when it reaches the end of a line or when a line break is encountered.</a:t>
            </a:r>
          </a:p>
          <a:p>
            <a:endParaRPr lang="en-IL" sz="1500"/>
          </a:p>
        </p:txBody>
      </p:sp>
    </p:spTree>
    <p:extLst>
      <p:ext uri="{BB962C8B-B14F-4D97-AF65-F5344CB8AC3E}">
        <p14:creationId xmlns:p14="http://schemas.microsoft.com/office/powerpoint/2010/main" val="240651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5260992" cy="2096756"/>
          </a:xfrm>
          <a:noFill/>
        </p:spPr>
        <p:txBody>
          <a:bodyPr anchor="t">
            <a:normAutofit/>
          </a:bodyPr>
          <a:lstStyle/>
          <a:p>
            <a:r>
              <a:rPr lang="en-US" sz="4800" b="0" i="0">
                <a:solidFill>
                  <a:schemeClr val="bg1"/>
                </a:solidFill>
                <a:effectLst/>
                <a:latin typeface="Söhne"/>
              </a:rPr>
              <a:t>checkbox</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6095996" y="630936"/>
            <a:ext cx="5064191" cy="2096769"/>
          </a:xfrm>
          <a:noFill/>
        </p:spPr>
        <p:txBody>
          <a:bodyPr anchor="t">
            <a:normAutofit/>
          </a:bodyPr>
          <a:lstStyle/>
          <a:p>
            <a:r>
              <a:rPr lang="en-US" sz="1100">
                <a:solidFill>
                  <a:schemeClr val="bg1"/>
                </a:solidFill>
              </a:rPr>
              <a:t>A checkbox is a graphical control element used in web forms to allow a user to make multiple selections from a set of options. In HTML, a checkbox is created using the &lt;input type="checkbox"&gt; element.</a:t>
            </a:r>
          </a:p>
          <a:p>
            <a:r>
              <a:rPr lang="en-US" sz="1100">
                <a:solidFill>
                  <a:schemeClr val="bg1"/>
                </a:solidFill>
              </a:rPr>
              <a:t>A checkbox is displayed as a small square box on the web page, which can be either checked or unchecked. When a user clicks on a checkbox, the box is filled with a checkmark and its state changes to checked. If a user clicks on the checkbox again, the checkmark is removed and the state changes back to unchecked.</a:t>
            </a:r>
          </a:p>
          <a:p>
            <a:r>
              <a:rPr lang="en-US" sz="1100">
                <a:solidFill>
                  <a:schemeClr val="bg1"/>
                </a:solidFill>
              </a:rPr>
              <a:t>Checkboxes can be used to collect data in web forms, where a user can select one or more options from a list. The selected options can be submitted to a server-side script for processing.</a:t>
            </a:r>
          </a:p>
          <a:p>
            <a:endParaRPr lang="en-IL" sz="1100">
              <a:solidFill>
                <a:schemeClr val="bg1"/>
              </a:solidFill>
            </a:endParaRPr>
          </a:p>
        </p:txBody>
      </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Picture 2" descr="Text&#10;&#10;Description automatically generated">
            <a:extLst>
              <a:ext uri="{FF2B5EF4-FFF2-40B4-BE49-F238E27FC236}">
                <a16:creationId xmlns:a16="http://schemas.microsoft.com/office/drawing/2014/main" id="{149AFB8A-BC7F-F3A2-FD27-3C829E2AC303}"/>
              </a:ext>
            </a:extLst>
          </p:cNvPr>
          <p:cNvPicPr>
            <a:picLocks noChangeAspect="1"/>
          </p:cNvPicPr>
          <p:nvPr/>
        </p:nvPicPr>
        <p:blipFill>
          <a:blip/>
          <a:stretch>
            <a:fillRect/>
          </a:stretch>
        </p:blipFill>
        <p:spPr>
          <a:xfrm>
            <a:off x="1866675" y="2885910"/>
            <a:ext cx="8372432" cy="3265248"/>
          </a:xfrm>
          <a:prstGeom prst="rect">
            <a:avLst/>
          </a:prstGeom>
        </p:spPr>
      </p:pic>
      <p:grpSp>
        <p:nvGrpSpPr>
          <p:cNvPr id="40" name="Group 39">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1" name="Straight Connector 40">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473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86834" y="1153572"/>
            <a:ext cx="3200400" cy="4461163"/>
          </a:xfrm>
        </p:spPr>
        <p:txBody>
          <a:bodyPr>
            <a:normAutofit/>
          </a:bodyPr>
          <a:lstStyle/>
          <a:p>
            <a:r>
              <a:rPr lang="en-US">
                <a:solidFill>
                  <a:srgbClr val="FFFFFF"/>
                </a:solidFill>
              </a:rPr>
              <a:t>W</a:t>
            </a:r>
            <a:r>
              <a:rPr lang="en-IL">
                <a:solidFill>
                  <a:srgbClr val="FFFFFF"/>
                </a:solidFill>
              </a:rPr>
              <a:t>ait I want to select only more then one at the time</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447308" y="591344"/>
            <a:ext cx="6906491" cy="5585619"/>
          </a:xfrm>
        </p:spPr>
        <p:txBody>
          <a:bodyPr anchor="ctr">
            <a:normAutofit/>
          </a:bodyPr>
          <a:lstStyle/>
          <a:p>
            <a:r>
              <a:rPr lang="en-US"/>
              <a:t>If you want to allow the user to select multiple checkboxes at the same time, you can give each checkbox a different name attribute. This way, when a user selects one checkbox, it does not affect the state of other checkboxes.</a:t>
            </a:r>
          </a:p>
          <a:p>
            <a:br>
              <a:rPr lang="en-US"/>
            </a:br>
            <a:endParaRPr lang="en-IL"/>
          </a:p>
        </p:txBody>
      </p:sp>
    </p:spTree>
    <p:extLst>
      <p:ext uri="{BB962C8B-B14F-4D97-AF65-F5344CB8AC3E}">
        <p14:creationId xmlns:p14="http://schemas.microsoft.com/office/powerpoint/2010/main" val="15131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3621FEA-44E1-45C2-A17F-9C6A4BCE4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256AA652-7A5F-489D-84BF-DA2C202C8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6FD365-E0AC-425B-96DE-D08EEFCA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2D383F-2F6F-406F-B10F-7C9E84392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44D9159-3557-49A5-ACF5-5AA6388C8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E0F3C549-4033-4887-B44D-CA5C50ACB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CBEFD8-FB3E-4769-BCF7-D58E440C0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4615782" cy="5509815"/>
          </a:xfrm>
          <a:noFill/>
        </p:spPr>
        <p:txBody>
          <a:bodyPr anchor="t">
            <a:normAutofit/>
          </a:bodyPr>
          <a:lstStyle/>
          <a:p>
            <a:r>
              <a:rPr lang="en-US" sz="4800" b="1" i="0">
                <a:solidFill>
                  <a:schemeClr val="bg1"/>
                </a:solidFill>
                <a:effectLst/>
                <a:latin typeface="Söhne Mono"/>
              </a:rPr>
              <a:t>accent-color</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627490" y="630936"/>
            <a:ext cx="5251275" cy="2321430"/>
          </a:xfrm>
          <a:noFill/>
        </p:spPr>
        <p:txBody>
          <a:bodyPr anchor="t">
            <a:normAutofit/>
          </a:bodyPr>
          <a:lstStyle/>
          <a:p>
            <a:r>
              <a:rPr lang="en-US" sz="1700">
                <a:solidFill>
                  <a:schemeClr val="bg1"/>
                </a:solidFill>
              </a:rPr>
              <a:t>The accent-color CSS property sets the accent color of an element. The accent color is used by various user interface controls (such as buttons, checkboxes, and range controls) to make them more visually appealing.</a:t>
            </a:r>
          </a:p>
          <a:p>
            <a:r>
              <a:rPr lang="en-US" sz="1700">
                <a:solidFill>
                  <a:schemeClr val="bg1"/>
                </a:solidFill>
              </a:rPr>
              <a:t>The accent-color property can be set to a specific color value (e.g. red, #ff0000, rgb(255,0,0)) or can be set to inherit the value from the parent element using inherit.</a:t>
            </a:r>
          </a:p>
          <a:p>
            <a:endParaRPr lang="en-IL" sz="1700">
              <a:solidFill>
                <a:schemeClr val="bg1"/>
              </a:solidFill>
            </a:endParaRPr>
          </a:p>
        </p:txBody>
      </p:sp>
      <p:pic>
        <p:nvPicPr>
          <p:cNvPr id="3" name="Picture 2" descr="Text&#10;&#10;Description automatically generated">
            <a:extLst>
              <a:ext uri="{FF2B5EF4-FFF2-40B4-BE49-F238E27FC236}">
                <a16:creationId xmlns:a16="http://schemas.microsoft.com/office/drawing/2014/main" id="{96138B14-3DFE-B41A-56A8-CD93128C05B8}"/>
              </a:ext>
            </a:extLst>
          </p:cNvPr>
          <p:cNvPicPr>
            <a:picLocks noChangeAspect="1"/>
          </p:cNvPicPr>
          <p:nvPr/>
        </p:nvPicPr>
        <p:blipFill>
          <a:blip/>
          <a:stretch>
            <a:fillRect/>
          </a:stretch>
        </p:blipFill>
        <p:spPr>
          <a:xfrm>
            <a:off x="5627491" y="3519447"/>
            <a:ext cx="5333454" cy="2182613"/>
          </a:xfrm>
          <a:prstGeom prst="rect">
            <a:avLst/>
          </a:prstGeom>
        </p:spPr>
      </p:pic>
      <p:grpSp>
        <p:nvGrpSpPr>
          <p:cNvPr id="40" name="Group 39">
            <a:extLst>
              <a:ext uri="{FF2B5EF4-FFF2-40B4-BE49-F238E27FC236}">
                <a16:creationId xmlns:a16="http://schemas.microsoft.com/office/drawing/2014/main" id="{2757059B-A060-4555-B961-797AA6304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489258" y="3253797"/>
            <a:ext cx="304800" cy="429768"/>
            <a:chOff x="215328" y="-46937"/>
            <a:chExt cx="304800" cy="2773841"/>
          </a:xfrm>
        </p:grpSpPr>
        <p:cxnSp>
          <p:nvCxnSpPr>
            <p:cNvPr id="41" name="Straight Connector 40">
              <a:extLst>
                <a:ext uri="{FF2B5EF4-FFF2-40B4-BE49-F238E27FC236}">
                  <a16:creationId xmlns:a16="http://schemas.microsoft.com/office/drawing/2014/main" id="{11DD569E-1458-4AA2-875F-F51E4AA6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80E026-8A1D-4CAD-B172-5CA26DA2F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40A28C-3425-48AA-A774-1742E44AA4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680C588-659B-46A5-9267-3755740CE8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021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US"/>
              <a:t>shape-outside</a:t>
            </a:r>
            <a:endParaRPr lang="en-IL"/>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100"/>
              <a:t>shape-outside is a CSS property that allows you to define a non-rectangular shape that text content will flow around. This can be useful for creating more interesting and visually appealing layouts, especially when combined with other CSS properties such as float and clear.</a:t>
            </a:r>
          </a:p>
          <a:p>
            <a:r>
              <a:rPr lang="en-US" sz="1100"/>
              <a:t>The shape-outside property is used to specify the shape that text should wrap around. You can define the shape using one of several different values:</a:t>
            </a:r>
          </a:p>
          <a:p>
            <a:r>
              <a:rPr lang="en-US" sz="1100"/>
              <a:t>none: This is the default value, and means that text will not wrap around any shape.</a:t>
            </a:r>
          </a:p>
          <a:p>
            <a:r>
              <a:rPr lang="en-US" sz="1100"/>
              <a:t>rectangle: This value allows you to define a rectangular shape using the inset or circle functions, which take four or three values respectively to create a rectangle or circle.</a:t>
            </a:r>
          </a:p>
          <a:p>
            <a:r>
              <a:rPr lang="en-US" sz="1100"/>
              <a:t>circle(): This function takes one value, which is the radius of the circle, and creates a circle shape.</a:t>
            </a:r>
          </a:p>
          <a:p>
            <a:r>
              <a:rPr lang="en-US" sz="1100"/>
              <a:t>ellipse(): This function takes two values, which are the horizontal and vertical radii of the ellipse, and creates an elliptical shape.</a:t>
            </a:r>
          </a:p>
          <a:p>
            <a:r>
              <a:rPr lang="en-US" sz="1100"/>
              <a:t>polygon(): This function allows you to define an arbitrary polygon shape using a series of x,y coordinate pairs.</a:t>
            </a:r>
          </a:p>
          <a:p>
            <a:br>
              <a:rPr lang="en-US" sz="1100"/>
            </a:br>
            <a:endParaRPr lang="en-IL" sz="1100"/>
          </a:p>
        </p:txBody>
      </p:sp>
      <p:sp>
        <p:nvSpPr>
          <p:cNvPr id="19"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5684AF9-3681-C3D1-FBD1-FD680C330B7E}"/>
              </a:ext>
            </a:extLst>
          </p:cNvPr>
          <p:cNvPicPr>
            <a:picLocks noChangeAspect="1"/>
          </p:cNvPicPr>
          <p:nvPr/>
        </p:nvPicPr>
        <p:blipFill>
          <a:blip/>
          <a:stretch>
            <a:fillRect/>
          </a:stretch>
        </p:blipFill>
        <p:spPr>
          <a:xfrm>
            <a:off x="8503606" y="1984603"/>
            <a:ext cx="2735071" cy="1587191"/>
          </a:xfrm>
          <a:prstGeom prst="rect">
            <a:avLst/>
          </a:prstGeom>
        </p:spPr>
      </p:pic>
    </p:spTree>
    <p:extLst>
      <p:ext uri="{BB962C8B-B14F-4D97-AF65-F5344CB8AC3E}">
        <p14:creationId xmlns:p14="http://schemas.microsoft.com/office/powerpoint/2010/main" val="1311459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38C9-62A7-55D9-3F58-4F7D2B0737A8}"/>
              </a:ext>
            </a:extLst>
          </p:cNvPr>
          <p:cNvSpPr>
            <a:spLocks noGrp="1"/>
          </p:cNvSpPr>
          <p:nvPr>
            <p:ph type="title"/>
          </p:nvPr>
        </p:nvSpPr>
        <p:spPr/>
        <p:txBody>
          <a:bodyPr/>
          <a:lstStyle/>
          <a:p>
            <a:r>
              <a:rPr lang="en-US" dirty="0"/>
              <a:t>R</a:t>
            </a:r>
            <a:r>
              <a:rPr lang="en-IL" dirty="0"/>
              <a:t>emainder- clip path</a:t>
            </a:r>
          </a:p>
        </p:txBody>
      </p:sp>
      <p:sp>
        <p:nvSpPr>
          <p:cNvPr id="3" name="Content Placeholder 2">
            <a:extLst>
              <a:ext uri="{FF2B5EF4-FFF2-40B4-BE49-F238E27FC236}">
                <a16:creationId xmlns:a16="http://schemas.microsoft.com/office/drawing/2014/main" id="{71FCB5C8-7C32-DAE2-BB9C-5DC6264FEB89}"/>
              </a:ext>
            </a:extLst>
          </p:cNvPr>
          <p:cNvSpPr>
            <a:spLocks noGrp="1"/>
          </p:cNvSpPr>
          <p:nvPr>
            <p:ph idx="1"/>
          </p:nvPr>
        </p:nvSpPr>
        <p:spPr/>
        <p:txBody>
          <a:bodyPr/>
          <a:lstStyle/>
          <a:p>
            <a:r>
              <a:rPr lang="en-US" b="0" i="0" dirty="0">
                <a:solidFill>
                  <a:srgbClr val="374151"/>
                </a:solidFill>
                <a:effectLst/>
                <a:latin typeface="Söhne"/>
              </a:rPr>
              <a:t>This property is used to clip the element itself, creating a visible shape for the element. It doesn't affect the flow of the content around it. By using </a:t>
            </a:r>
            <a:r>
              <a:rPr lang="en-US" dirty="0"/>
              <a:t>clip-path</a:t>
            </a:r>
            <a:r>
              <a:rPr lang="en-US" b="0" i="0" dirty="0">
                <a:solidFill>
                  <a:srgbClr val="374151"/>
                </a:solidFill>
                <a:effectLst/>
                <a:latin typeface="Söhne"/>
              </a:rPr>
              <a:t>, you can create visually appealing shapes for your elements, such as images, that are displayed on the webpage.</a:t>
            </a:r>
            <a:endParaRPr lang="en-IL" dirty="0"/>
          </a:p>
        </p:txBody>
      </p:sp>
    </p:spTree>
    <p:extLst>
      <p:ext uri="{BB962C8B-B14F-4D97-AF65-F5344CB8AC3E}">
        <p14:creationId xmlns:p14="http://schemas.microsoft.com/office/powerpoint/2010/main" val="1008749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shape-image-threshold</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lnSpcReduction="20000"/>
          </a:bodyPr>
          <a:lstStyle/>
          <a:p>
            <a:r>
              <a:rPr lang="en-US" dirty="0"/>
              <a:t>shape-image-threshold is a CSS property that is used in combination with the shape-outside property to control the transparency threshold of an image used as a shape.</a:t>
            </a:r>
          </a:p>
          <a:p>
            <a:r>
              <a:rPr lang="en-US" dirty="0"/>
              <a:t>When using an image as a shape with the shape-outside property, the browser determines the shape of the image based on its transparency. The shape-image-threshold property allows you to set a threshold value that determines which parts of the image are considered transparent or opaque.</a:t>
            </a:r>
          </a:p>
          <a:p>
            <a:r>
              <a:rPr lang="en-US" dirty="0"/>
              <a:t>The shape-image-threshold property takes a single value, which is a percentage between 0% and 100%. This value specifies the transparency threshold for the image. Any pixels in the image that are more transparent than the specified threshold are considered transparent, and any pixels that are less transparent than the threshold are considered opaque.</a:t>
            </a:r>
          </a:p>
          <a:p>
            <a:endParaRPr lang="en-IL" dirty="0"/>
          </a:p>
        </p:txBody>
      </p:sp>
    </p:spTree>
    <p:extLst>
      <p:ext uri="{BB962C8B-B14F-4D97-AF65-F5344CB8AC3E}">
        <p14:creationId xmlns:p14="http://schemas.microsoft.com/office/powerpoint/2010/main" val="187020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using an image file called circle.png. We have also set the shape-image-threshold property to 50%, which means that any pixels in the image that are more than 50% transparent will be considered transparent.</a:t>
            </a:r>
          </a:p>
          <a:p>
            <a:r>
              <a:rPr lang="en-US" sz="1700"/>
              <a:t>It's worth noting that the shape-image-threshold property is not widely supported by all browsers, so you may need to use fallback techniques or alternative approaches for older browsers. Additionally, if the image file used for the shape-outside property is not available or cannot be loaded, the shape-image-threshold property will have no effect.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1485BAD-EF4E-A85A-1E76-40B050E855EC}"/>
              </a:ext>
            </a:extLst>
          </p:cNvPr>
          <p:cNvPicPr>
            <a:picLocks noChangeAspect="1"/>
          </p:cNvPicPr>
          <p:nvPr/>
        </p:nvPicPr>
        <p:blipFill>
          <a:blip/>
          <a:stretch>
            <a:fillRect/>
          </a:stretch>
        </p:blipFill>
        <p:spPr>
          <a:xfrm>
            <a:off x="8503606" y="2004232"/>
            <a:ext cx="2735071" cy="1547933"/>
          </a:xfrm>
          <a:prstGeom prst="rect">
            <a:avLst/>
          </a:prstGeom>
        </p:spPr>
      </p:pic>
    </p:spTree>
    <p:extLst>
      <p:ext uri="{BB962C8B-B14F-4D97-AF65-F5344CB8AC3E}">
        <p14:creationId xmlns:p14="http://schemas.microsoft.com/office/powerpoint/2010/main" val="3763607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shape-margin</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a:bodyPr>
          <a:lstStyle/>
          <a:p>
            <a:r>
              <a:rPr lang="en-US" dirty="0"/>
              <a:t>shape-margin is a CSS property that is used in combination with the shape-outside property to add space around the shape that text will flow around.</a:t>
            </a:r>
          </a:p>
          <a:p>
            <a:r>
              <a:rPr lang="en-US" dirty="0"/>
              <a:t>When using the shape-outside property to create a non-rectangular shape for text to flow around, it can be helpful to add some space between the shape and the text. The shape-margin property allows you to specify the amount of space to add around the shape.</a:t>
            </a:r>
          </a:p>
          <a:p>
            <a:r>
              <a:rPr lang="en-US" dirty="0"/>
              <a:t>The shape-margin property takes a single value, which can be a length, a percentage, or the auto keyword. A positive value will add space around the shape, while a negative value will remove space. The auto value will cause the browser to automatically calculate the margin based on the size and shape of the element.</a:t>
            </a:r>
          </a:p>
          <a:p>
            <a:endParaRPr lang="en-IL" dirty="0"/>
          </a:p>
        </p:txBody>
      </p:sp>
    </p:spTree>
    <p:extLst>
      <p:ext uri="{BB962C8B-B14F-4D97-AF65-F5344CB8AC3E}">
        <p14:creationId xmlns:p14="http://schemas.microsoft.com/office/powerpoint/2010/main" val="215902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We have also set the shape-margin property to 20px, which adds 20 pixels of space around the shape. Finally, we have set the width and height of the element to define its size.</a:t>
            </a:r>
          </a:p>
          <a:p>
            <a:r>
              <a:rPr lang="en-US" sz="1700"/>
              <a:t>It's worth noting that the shape-margin property is not widely supported by all browsers, so you may need to use fallback techniques or alternative approaches for older browsers. Additionally, the exact behavior of the shape-margin property may vary depending on the size and shape of the element being used as the shape, as well as the size and layout of the surrounding text content.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A714B187-DD25-3BC6-04C2-69842D2DE7BB}"/>
              </a:ext>
            </a:extLst>
          </p:cNvPr>
          <p:cNvPicPr>
            <a:picLocks noChangeAspect="1"/>
          </p:cNvPicPr>
          <p:nvPr/>
        </p:nvPicPr>
        <p:blipFill>
          <a:blip/>
          <a:stretch>
            <a:fillRect/>
          </a:stretch>
        </p:blipFill>
        <p:spPr>
          <a:xfrm>
            <a:off x="8503606" y="1871160"/>
            <a:ext cx="2735071" cy="1814077"/>
          </a:xfrm>
          <a:prstGeom prst="rect">
            <a:avLst/>
          </a:prstGeom>
        </p:spPr>
      </p:pic>
    </p:spTree>
    <p:extLst>
      <p:ext uri="{BB962C8B-B14F-4D97-AF65-F5344CB8AC3E}">
        <p14:creationId xmlns:p14="http://schemas.microsoft.com/office/powerpoint/2010/main" val="4267385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Git- intro</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70000" lnSpcReduction="20000"/>
          </a:bodyPr>
          <a:lstStyle/>
          <a:p>
            <a:r>
              <a:rPr lang="en-US" dirty="0"/>
              <a:t>Git is a distributed version control system (VCS) that is widely used for software development. It is used to keep track of changes made to the source code of a project, making it easier for multiple people to collaborate on the same codebase.</a:t>
            </a:r>
          </a:p>
          <a:p>
            <a:r>
              <a:rPr lang="en-US" dirty="0"/>
              <a:t>Git has a number of features that make it well-suited for software development, including:</a:t>
            </a:r>
          </a:p>
          <a:p>
            <a:r>
              <a:rPr lang="en-US" dirty="0"/>
              <a:t>Distributed: With Git, each user has a full copy of the entire codebase and its history, so they can work offline and have a backup of the code. This also makes it easier to merge changes from different users.</a:t>
            </a:r>
          </a:p>
          <a:p>
            <a:r>
              <a:rPr lang="en-US" dirty="0"/>
              <a:t>Branching and merging: Git makes it easy to create and switch between different branches of a codebase, allowing multiple people to work on different parts of the code at the same time. Changes can then be merged back into the main branch when they are ready.</a:t>
            </a:r>
          </a:p>
          <a:p>
            <a:r>
              <a:rPr lang="en-US" dirty="0"/>
              <a:t>Snapshots: Git stores the entire codebase as a series of snapshots, rather than as a series of changes. This makes it easier to see the state of the code at any point in its history, and to revert to an earlier version if needed.</a:t>
            </a:r>
          </a:p>
          <a:p>
            <a:r>
              <a:rPr lang="en-US" dirty="0"/>
              <a:t>Staging area: Git has a staging area, where changes can be reviewed and staged before being committed to the codebase. This makes it easier to keep track of what changes have been made, and to only commit the changes that are ready.</a:t>
            </a:r>
          </a:p>
          <a:p>
            <a:pPr marL="0" indent="0">
              <a:buNone/>
            </a:pPr>
            <a:endParaRPr lang="en-IL" dirty="0"/>
          </a:p>
        </p:txBody>
      </p:sp>
    </p:spTree>
    <p:extLst>
      <p:ext uri="{BB962C8B-B14F-4D97-AF65-F5344CB8AC3E}">
        <p14:creationId xmlns:p14="http://schemas.microsoft.com/office/powerpoint/2010/main" val="139106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Anonymous Functions</a:t>
            </a:r>
            <a:endParaRPr lang="en-IL" sz="4800" dirty="0"/>
          </a:p>
        </p:txBody>
      </p:sp>
      <p:sp>
        <p:nvSpPr>
          <p:cNvPr id="32"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In JavaScript, a function is a block of code that performs a specific task. Anonymous functions are functions that are defined without a name and are often used as arguments to other functions or as return values of other functions. Unlike named functions, anonymous functions are not bound to a particular identifier, making them more flexible and versatile.</a:t>
            </a:r>
            <a:endParaRPr lang="en-IL" sz="2000"/>
          </a:p>
        </p:txBody>
      </p:sp>
      <p:pic>
        <p:nvPicPr>
          <p:cNvPr id="9" name="Picture 8" descr="Text&#10;&#10;Description automatically generated">
            <a:extLst>
              <a:ext uri="{FF2B5EF4-FFF2-40B4-BE49-F238E27FC236}">
                <a16:creationId xmlns:a16="http://schemas.microsoft.com/office/drawing/2014/main" id="{A56CD522-05DC-6641-CC03-57CD7CD994ED}"/>
              </a:ext>
            </a:extLst>
          </p:cNvPr>
          <p:cNvPicPr>
            <a:picLocks noChangeAspect="1"/>
          </p:cNvPicPr>
          <p:nvPr/>
        </p:nvPicPr>
        <p:blipFill>
          <a:blip/>
          <a:stretch>
            <a:fillRect/>
          </a:stretch>
        </p:blipFill>
        <p:spPr>
          <a:xfrm>
            <a:off x="5911532" y="2570970"/>
            <a:ext cx="5150277" cy="3540814"/>
          </a:xfrm>
          <a:prstGeom prst="rect">
            <a:avLst/>
          </a:prstGeom>
        </p:spPr>
      </p:pic>
      <p:sp>
        <p:nvSpPr>
          <p:cNvPr id="34"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51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Arrow functions</a:t>
            </a:r>
            <a:endParaRPr lang="en-IL"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Arrow functions are a relatively new feature in JavaScript that were introduced in ES6 (ECMAScript 2015). They are a shorthand way to write functions, making them easier to read and write. Arrow functions have a few key differences from traditional JavaScript functions:</a:t>
            </a:r>
            <a:endParaRPr lang="en-IL" sz="2000"/>
          </a:p>
        </p:txBody>
      </p:sp>
      <p:pic>
        <p:nvPicPr>
          <p:cNvPr id="4" name="Picture 3">
            <a:extLst>
              <a:ext uri="{FF2B5EF4-FFF2-40B4-BE49-F238E27FC236}">
                <a16:creationId xmlns:a16="http://schemas.microsoft.com/office/drawing/2014/main" id="{435172C5-D76B-9078-2630-2FD1888AA1F8}"/>
              </a:ext>
            </a:extLst>
          </p:cNvPr>
          <p:cNvPicPr>
            <a:picLocks noChangeAspect="1"/>
          </p:cNvPicPr>
          <p:nvPr/>
        </p:nvPicPr>
        <p:blipFill>
          <a:blip/>
          <a:stretch>
            <a:fillRect/>
          </a:stretch>
        </p:blipFill>
        <p:spPr>
          <a:xfrm>
            <a:off x="5911532" y="2970116"/>
            <a:ext cx="5150277" cy="2742522"/>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800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b="0" i="0">
                <a:effectLst/>
                <a:latin typeface="Söhne"/>
              </a:rPr>
              <a:t>Array.map</a:t>
            </a:r>
            <a:endParaRPr lang="en-IL" sz="4800"/>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D8C5105A-EDC9-B7B6-41F9-05F41583125F}"/>
              </a:ext>
            </a:extLst>
          </p:cNvPr>
          <p:cNvSpPr>
            <a:spLocks noGrp="1"/>
          </p:cNvSpPr>
          <p:nvPr>
            <p:ph idx="1"/>
          </p:nvPr>
        </p:nvSpPr>
        <p:spPr>
          <a:xfrm>
            <a:off x="793661" y="2599509"/>
            <a:ext cx="4530898" cy="3639450"/>
          </a:xfrm>
        </p:spPr>
        <p:txBody>
          <a:bodyPr anchor="ctr">
            <a:normAutofit/>
          </a:bodyPr>
          <a:lstStyle/>
          <a:p>
            <a:r>
              <a:rPr lang="en-US" sz="2000"/>
              <a:t>Array.map() is a popular method in JavaScript that allows developers to iterate over an array and transform each element in the array based on a callback function. In this presentation, we will explore what Array.map() is, how it works, and why it is useful in JavaScript.</a:t>
            </a:r>
            <a:endParaRPr lang="en-IL" sz="2000"/>
          </a:p>
        </p:txBody>
      </p:sp>
      <p:pic>
        <p:nvPicPr>
          <p:cNvPr id="8" name="Picture 7">
            <a:extLst>
              <a:ext uri="{FF2B5EF4-FFF2-40B4-BE49-F238E27FC236}">
                <a16:creationId xmlns:a16="http://schemas.microsoft.com/office/drawing/2014/main" id="{F1180A3C-8421-1B9E-5ABC-BB05BBE0D848}"/>
              </a:ext>
            </a:extLst>
          </p:cNvPr>
          <p:cNvPicPr>
            <a:picLocks noChangeAspect="1"/>
          </p:cNvPicPr>
          <p:nvPr/>
        </p:nvPicPr>
        <p:blipFill>
          <a:blip/>
          <a:stretch>
            <a:fillRect/>
          </a:stretch>
        </p:blipFill>
        <p:spPr>
          <a:xfrm>
            <a:off x="5911532" y="3156813"/>
            <a:ext cx="5150277" cy="2369127"/>
          </a:xfrm>
          <a:prstGeom prst="rect">
            <a:avLst/>
          </a:prstGeom>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473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J</a:t>
            </a:r>
            <a:r>
              <a:rPr lang="en-IL" sz="4800"/>
              <a:t>s filter</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filter() is a built-in method in JavaScript that allows developers to filter elements from an array based on a specific condition. The method creates a new array with all the elements that pass the condition specified by a callback function.</a:t>
            </a:r>
            <a:endParaRPr lang="en-IL" sz="2000"/>
          </a:p>
        </p:txBody>
      </p:sp>
      <p:pic>
        <p:nvPicPr>
          <p:cNvPr id="5" name="Picture 4">
            <a:extLst>
              <a:ext uri="{FF2B5EF4-FFF2-40B4-BE49-F238E27FC236}">
                <a16:creationId xmlns:a16="http://schemas.microsoft.com/office/drawing/2014/main" id="{0928D0AB-D849-CAB6-58F7-7A2A9C906F51}"/>
              </a:ext>
            </a:extLst>
          </p:cNvPr>
          <p:cNvPicPr>
            <a:picLocks noChangeAspect="1"/>
          </p:cNvPicPr>
          <p:nvPr/>
        </p:nvPicPr>
        <p:blipFill>
          <a:blip/>
          <a:stretch>
            <a:fillRect/>
          </a:stretch>
        </p:blipFill>
        <p:spPr>
          <a:xfrm>
            <a:off x="5911532" y="3330635"/>
            <a:ext cx="5150277" cy="2021483"/>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056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typescript</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TypeScript is an open-source programming language that is a strict syntactical superset of JavaScript. TypeScript is designed to make it easier to build large-scale web applications by providing optional static type-checking, object-oriented features, and other advanced language features that are not available in plain JavaScript.</a:t>
            </a:r>
            <a:endParaRPr lang="en-IL" dirty="0"/>
          </a:p>
        </p:txBody>
      </p:sp>
    </p:spTree>
    <p:extLst>
      <p:ext uri="{BB962C8B-B14F-4D97-AF65-F5344CB8AC3E}">
        <p14:creationId xmlns:p14="http://schemas.microsoft.com/office/powerpoint/2010/main" val="1295559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key features of TypeScript</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70000" lnSpcReduction="20000"/>
          </a:bodyPr>
          <a:lstStyle/>
          <a:p>
            <a:r>
              <a:rPr lang="en-US" dirty="0"/>
              <a:t>Static Typing: One of the main features of TypeScript is static typing, which allows developers to define the types of variables, functions, and other elements in their code. This makes it easier to catch errors and bugs early in the development process and to build more robust and scalable applications.</a:t>
            </a:r>
          </a:p>
          <a:p>
            <a:r>
              <a:rPr lang="en-US" dirty="0"/>
              <a:t>Object-Oriented Features: TypeScript also supports object-oriented programming features such as classes, interfaces, and inheritance. This makes it easier to write object-oriented code in a familiar syntax that is similar to other object-oriented programming languages such as Java or C#.</a:t>
            </a:r>
          </a:p>
          <a:p>
            <a:r>
              <a:rPr lang="en-US" dirty="0"/>
              <a:t>Advanced Language Features: TypeScript also includes other advanced language features such as </a:t>
            </a:r>
            <a:r>
              <a:rPr lang="en-US" dirty="0" err="1"/>
              <a:t>enums</a:t>
            </a:r>
            <a:r>
              <a:rPr lang="en-US" dirty="0"/>
              <a:t>, generics, and union types that are not available in plain JavaScript. These features make it easier to write more expressive and maintainable code.</a:t>
            </a:r>
          </a:p>
          <a:p>
            <a:r>
              <a:rPr lang="en-US" dirty="0"/>
              <a:t>Compatibility with JavaScript: TypeScript is designed to be compatible with existing JavaScript code and libraries, which means that developers can gradually introduce TypeScript into their projects without having to rewrite their entire codebase.</a:t>
            </a:r>
          </a:p>
          <a:p>
            <a:r>
              <a:rPr lang="en-US" dirty="0"/>
              <a:t>Tooling: TypeScript comes with a set of tools that make it easier to develop, debug, and maintain TypeScript code. These tools include a TypeScript compiler, a language service that provides code completion and other features in code editors, and other development tools.</a:t>
            </a:r>
          </a:p>
        </p:txBody>
      </p:sp>
    </p:spTree>
    <p:extLst>
      <p:ext uri="{BB962C8B-B14F-4D97-AF65-F5344CB8AC3E}">
        <p14:creationId xmlns:p14="http://schemas.microsoft.com/office/powerpoint/2010/main" val="16629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Node install </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20000"/>
          </a:bodyPr>
          <a:lstStyle/>
          <a:p>
            <a:r>
              <a:rPr lang="en-US" dirty="0"/>
              <a:t>Go to the Node.js website: Visit the Node.js website at https://</a:t>
            </a:r>
            <a:r>
              <a:rPr lang="en-US" dirty="0" err="1"/>
              <a:t>nodejs.org</a:t>
            </a:r>
            <a:r>
              <a:rPr lang="en-US" dirty="0"/>
              <a:t>. This is the official website for Node.js and contains the latest version of Node.js available for download.</a:t>
            </a:r>
          </a:p>
          <a:p>
            <a:r>
              <a:rPr lang="en-US" dirty="0"/>
              <a:t>Download the Node.js installer: On the Node.js website, you will see two options for downloading Node.js: "Recommended for most users" and "Other downloads". If you are new to Node.js, we recommend selecting the "Recommended for most users" option. Click on the "Download" button to download the installer for your operating system (Windows, macOS, or Linux).</a:t>
            </a:r>
          </a:p>
          <a:p>
            <a:r>
              <a:rPr lang="en-US" dirty="0"/>
              <a:t>Run the installer: Once the installer has finished downloading, run it on your machine to begin the installation process. Follow the prompts to complete the installation. You may need to agree to the terms of service and select an installation location.</a:t>
            </a:r>
          </a:p>
          <a:p>
            <a:r>
              <a:rPr lang="en-US" dirty="0"/>
              <a:t>Verify the installation: After the installation is complete, you can verify that Node.js has been installed correctly by opening a terminal or command prompt and typing the following command:</a:t>
            </a:r>
          </a:p>
          <a:p>
            <a:endParaRPr lang="en-IL" dirty="0"/>
          </a:p>
        </p:txBody>
      </p:sp>
    </p:spTree>
    <p:extLst>
      <p:ext uri="{BB962C8B-B14F-4D97-AF65-F5344CB8AC3E}">
        <p14:creationId xmlns:p14="http://schemas.microsoft.com/office/powerpoint/2010/main" val="2777169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F</a:t>
            </a:r>
            <a:r>
              <a:rPr lang="en-IL" dirty="0"/>
              <a:t>irst thing</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err="1">
                <a:effectLst/>
              </a:rPr>
              <a:t>npm</a:t>
            </a:r>
            <a:r>
              <a:rPr lang="en-US" dirty="0">
                <a:effectLst/>
              </a:rPr>
              <a:t> install -g typescript </a:t>
            </a:r>
          </a:p>
          <a:p>
            <a:br>
              <a:rPr lang="en-US" dirty="0"/>
            </a:br>
            <a:r>
              <a:rPr lang="en-US" dirty="0" err="1">
                <a:effectLst/>
              </a:rPr>
              <a:t>tsc</a:t>
            </a:r>
            <a:r>
              <a:rPr lang="en-US" dirty="0">
                <a:effectLst/>
              </a:rPr>
              <a:t> --</a:t>
            </a:r>
            <a:r>
              <a:rPr lang="en-US" dirty="0" err="1">
                <a:solidFill>
                  <a:srgbClr val="2E95D3"/>
                </a:solidFill>
                <a:effectLst/>
              </a:rPr>
              <a:t>init</a:t>
            </a:r>
            <a:r>
              <a:rPr lang="en-US" dirty="0">
                <a:effectLst/>
              </a:rPr>
              <a:t> </a:t>
            </a:r>
          </a:p>
          <a:p>
            <a:br>
              <a:rPr lang="en-US" dirty="0"/>
            </a:br>
            <a:r>
              <a:rPr lang="en-US" dirty="0"/>
              <a:t>to </a:t>
            </a:r>
            <a:r>
              <a:rPr lang="en-US" dirty="0" err="1"/>
              <a:t>complie</a:t>
            </a:r>
            <a:r>
              <a:rPr lang="en-US" dirty="0"/>
              <a:t> the code into JavaScript </a:t>
            </a:r>
            <a:r>
              <a:rPr lang="en-US" dirty="0" err="1">
                <a:effectLst/>
              </a:rPr>
              <a:t>tsc</a:t>
            </a:r>
            <a:r>
              <a:rPr lang="en-US" dirty="0">
                <a:effectLst/>
              </a:rPr>
              <a:t> </a:t>
            </a:r>
            <a:r>
              <a:rPr lang="en-US" dirty="0" err="1">
                <a:effectLst/>
              </a:rPr>
              <a:t>filename.ts</a:t>
            </a:r>
            <a:r>
              <a:rPr lang="en-US" dirty="0">
                <a:effectLst/>
              </a:rPr>
              <a:t> </a:t>
            </a:r>
          </a:p>
          <a:p>
            <a:br>
              <a:rPr lang="en-US" dirty="0"/>
            </a:br>
            <a:endParaRPr lang="en-IL" dirty="0"/>
          </a:p>
        </p:txBody>
      </p:sp>
    </p:spTree>
    <p:extLst>
      <p:ext uri="{BB962C8B-B14F-4D97-AF65-F5344CB8AC3E}">
        <p14:creationId xmlns:p14="http://schemas.microsoft.com/office/powerpoint/2010/main" val="72978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Let’s start</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C</a:t>
            </a:r>
            <a:r>
              <a:rPr lang="en-IL" dirty="0"/>
              <a:t>reate a folder named js and folder name ts</a:t>
            </a:r>
          </a:p>
          <a:p>
            <a:r>
              <a:rPr lang="en-US" dirty="0"/>
              <a:t>C</a:t>
            </a:r>
            <a:r>
              <a:rPr lang="en-IL" dirty="0"/>
              <a:t>reate a file name index.ts with some code</a:t>
            </a:r>
          </a:p>
          <a:p>
            <a:r>
              <a:rPr lang="en-IL" dirty="0"/>
              <a:t>then add to the root folder the tsconfig.json file </a:t>
            </a:r>
          </a:p>
          <a:p>
            <a:r>
              <a:rPr lang="en-US" dirty="0"/>
              <a:t>W</a:t>
            </a:r>
            <a:r>
              <a:rPr lang="en-IL" dirty="0"/>
              <a:t>rite in the terminal tsc</a:t>
            </a:r>
          </a:p>
          <a:p>
            <a:r>
              <a:rPr lang="en-US" dirty="0"/>
              <a:t>A</a:t>
            </a:r>
            <a:r>
              <a:rPr lang="en-IL" dirty="0"/>
              <a:t>nd you see you js file</a:t>
            </a:r>
          </a:p>
          <a:p>
            <a:endParaRPr lang="en-IL" dirty="0"/>
          </a:p>
        </p:txBody>
      </p:sp>
    </p:spTree>
    <p:extLst>
      <p:ext uri="{BB962C8B-B14F-4D97-AF65-F5344CB8AC3E}">
        <p14:creationId xmlns:p14="http://schemas.microsoft.com/office/powerpoint/2010/main" val="1418829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W</a:t>
            </a:r>
            <a:r>
              <a:rPr lang="en-IL" dirty="0"/>
              <a:t>ait what is the </a:t>
            </a:r>
            <a:r>
              <a:rPr lang="en-US" dirty="0" err="1"/>
              <a:t>index.js.map</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10000"/>
          </a:bodyPr>
          <a:lstStyle/>
          <a:p>
            <a:r>
              <a:rPr lang="en-US" dirty="0"/>
              <a:t>The </a:t>
            </a:r>
            <a:r>
              <a:rPr lang="en-US" dirty="0" err="1"/>
              <a:t>index.js.map</a:t>
            </a:r>
            <a:r>
              <a:rPr lang="en-US" dirty="0"/>
              <a:t> file is a source map file generated by the TypeScript compiler when the </a:t>
            </a:r>
            <a:r>
              <a:rPr lang="en-US" dirty="0" err="1"/>
              <a:t>sourceMap</a:t>
            </a:r>
            <a:r>
              <a:rPr lang="en-US" dirty="0"/>
              <a:t> option is set to true in the </a:t>
            </a:r>
            <a:r>
              <a:rPr lang="en-US" dirty="0" err="1"/>
              <a:t>tsconfig.json</a:t>
            </a:r>
            <a:r>
              <a:rPr lang="en-US" dirty="0"/>
              <a:t> configuration file.</a:t>
            </a:r>
          </a:p>
          <a:p>
            <a:r>
              <a:rPr lang="en-US" dirty="0"/>
              <a:t>A source map is a file that maps the compiled JavaScript code back to its original TypeScript source code, enabling source-level debugging of the compiled code. The source map contains information such as the original file name, line numbers, and column numbers for each line of the compiled JavaScript code.</a:t>
            </a:r>
          </a:p>
          <a:p>
            <a:r>
              <a:rPr lang="en-US" dirty="0"/>
              <a:t>When you run your compiled TypeScript code, your browser or debugging tool can use the source map file to display the original TypeScript code in the debugger, making it easier to debug your code.</a:t>
            </a:r>
          </a:p>
          <a:p>
            <a:r>
              <a:rPr lang="en-US" dirty="0"/>
              <a:t>The </a:t>
            </a:r>
            <a:r>
              <a:rPr lang="en-US" dirty="0" err="1"/>
              <a:t>index.js.map</a:t>
            </a:r>
            <a:r>
              <a:rPr lang="en-US" dirty="0"/>
              <a:t> file should not be served to the client in a production environment, as it contains sensitive information about the original source code. Instead, it should only be used during development and debugging.</a:t>
            </a:r>
          </a:p>
          <a:p>
            <a:endParaRPr lang="en-IL" dirty="0"/>
          </a:p>
        </p:txBody>
      </p:sp>
    </p:spTree>
    <p:extLst>
      <p:ext uri="{BB962C8B-B14F-4D97-AF65-F5344CB8AC3E}">
        <p14:creationId xmlns:p14="http://schemas.microsoft.com/office/powerpoint/2010/main" val="2820401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IL">
                <a:solidFill>
                  <a:srgbClr val="FFFFFF"/>
                </a:solidFill>
              </a:rPr>
              <a:t>How to get started</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1F6C9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6397A5-52C9-807F-FE6F-5BD949992ABA}"/>
              </a:ext>
            </a:extLst>
          </p:cNvPr>
          <p:cNvPicPr>
            <a:picLocks noChangeAspect="1"/>
          </p:cNvPicPr>
          <p:nvPr/>
        </p:nvPicPr>
        <p:blipFill>
          <a:blip/>
          <a:stretch>
            <a:fillRect/>
          </a:stretch>
        </p:blipFill>
        <p:spPr>
          <a:xfrm>
            <a:off x="458920" y="5046973"/>
            <a:ext cx="6675119" cy="817701"/>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700"/>
              <a:t>Create a GitHub account: Go to the GitHub website (https://github.com) and sign up for a free account.</a:t>
            </a:r>
          </a:p>
          <a:p>
            <a:r>
              <a:rPr lang="en-US" sz="1700"/>
              <a:t>Install Git: Git is the version control system that GitHub is built on. You'll need to install Git on your computer in order to use GitHub. You can download Git from the official website (https://git-scm.com/downloads).</a:t>
            </a:r>
          </a:p>
          <a:p>
            <a:r>
              <a:rPr lang="en-US" sz="1700"/>
              <a:t>Configure Git: After installing Git, you'll need to configure your name and email address, which will be associated with your Git commits. You can do this by running the following commands in your terminal or command prompt:</a:t>
            </a:r>
          </a:p>
          <a:p>
            <a:endParaRPr lang="en-IL" sz="1700"/>
          </a:p>
        </p:txBody>
      </p:sp>
    </p:spTree>
    <p:extLst>
      <p:ext uri="{BB962C8B-B14F-4D97-AF65-F5344CB8AC3E}">
        <p14:creationId xmlns:p14="http://schemas.microsoft.com/office/powerpoint/2010/main" val="30377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H</a:t>
            </a:r>
            <a:r>
              <a:rPr lang="en-IL" dirty="0"/>
              <a:t>ow to debug</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O</a:t>
            </a:r>
            <a:r>
              <a:rPr lang="en-IL" dirty="0"/>
              <a:t>pen with live server and click debug URL and pass the live server url</a:t>
            </a:r>
          </a:p>
        </p:txBody>
      </p:sp>
    </p:spTree>
    <p:extLst>
      <p:ext uri="{BB962C8B-B14F-4D97-AF65-F5344CB8AC3E}">
        <p14:creationId xmlns:p14="http://schemas.microsoft.com/office/powerpoint/2010/main" val="3205621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null</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9068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undefined</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20000"/>
          </a:bodyPr>
          <a:lstStyle/>
          <a:p>
            <a:r>
              <a:rPr lang="en-US" dirty="0"/>
              <a:t>In JavaScript and TypeScript, undefined is a special value that represents the absence of a value. It is a primitive data type that has only one possible value, also called undefined.</a:t>
            </a:r>
          </a:p>
          <a:p>
            <a:r>
              <a:rPr lang="en-US" dirty="0"/>
              <a:t>There are several ways in which a variable or expression can evaluate to undefined:</a:t>
            </a:r>
          </a:p>
          <a:p>
            <a:r>
              <a:rPr lang="en-US" dirty="0"/>
              <a:t>If you declare a variable but don't assign it a value, the variable will have an initial value of undefined.</a:t>
            </a:r>
          </a:p>
          <a:p>
            <a:r>
              <a:rPr lang="en-US" dirty="0"/>
              <a:t>If you try to access a property or element that doesn't exist on an object or array, the result will be undefined.</a:t>
            </a:r>
          </a:p>
          <a:p>
            <a:r>
              <a:rPr lang="en-US" dirty="0"/>
              <a:t>If you declare a function that doesn't return a value, or return a value explicitly without a value, the return value will be undefined.</a:t>
            </a:r>
          </a:p>
          <a:p>
            <a:br>
              <a:rPr lang="en-US" dirty="0"/>
            </a:br>
            <a:endParaRPr lang="en-IL" dirty="0"/>
          </a:p>
        </p:txBody>
      </p:sp>
    </p:spTree>
    <p:extLst>
      <p:ext uri="{BB962C8B-B14F-4D97-AF65-F5344CB8AC3E}">
        <p14:creationId xmlns:p14="http://schemas.microsoft.com/office/powerpoint/2010/main" val="2515062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5" name="Content Placeholder 4" descr="Text&#10;&#10;Description automatically generated">
            <a:extLst>
              <a:ext uri="{FF2B5EF4-FFF2-40B4-BE49-F238E27FC236}">
                <a16:creationId xmlns:a16="http://schemas.microsoft.com/office/drawing/2014/main" id="{4CC1888B-185A-1B3E-356C-F8FB840273A1}"/>
              </a:ext>
            </a:extLst>
          </p:cNvPr>
          <p:cNvPicPr>
            <a:picLocks noGrp="1" noChangeAspect="1"/>
          </p:cNvPicPr>
          <p:nvPr>
            <p:ph idx="1"/>
          </p:nvPr>
        </p:nvPicPr>
        <p:blipFill>
          <a:blip/>
          <a:stretch>
            <a:fillRect/>
          </a:stretch>
        </p:blipFill>
        <p:spPr>
          <a:xfrm>
            <a:off x="1518709" y="1675227"/>
            <a:ext cx="9154582" cy="4394199"/>
          </a:xfrm>
          <a:prstGeom prst="rect">
            <a:avLst/>
          </a:prstGeom>
        </p:spPr>
      </p:pic>
    </p:spTree>
    <p:extLst>
      <p:ext uri="{BB962C8B-B14F-4D97-AF65-F5344CB8AC3E}">
        <p14:creationId xmlns:p14="http://schemas.microsoft.com/office/powerpoint/2010/main" val="2429914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null</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lnSpcReduction="10000"/>
          </a:bodyPr>
          <a:lstStyle/>
          <a:p>
            <a:r>
              <a:rPr lang="en-US" dirty="0"/>
              <a:t>In JavaScript and TypeScript, null is a special value that represents the intentional absence of any object value. It is a primitive data type that has only one possible value, also called null.</a:t>
            </a:r>
          </a:p>
          <a:p>
            <a:r>
              <a:rPr lang="en-US" dirty="0"/>
              <a:t>There are several ways in which a variable or expression can evaluate to null:</a:t>
            </a:r>
          </a:p>
          <a:p>
            <a:r>
              <a:rPr lang="en-US" dirty="0"/>
              <a:t>If you explicitly assign the value null to a variable, that variable will have the value of null.</a:t>
            </a:r>
          </a:p>
          <a:p>
            <a:r>
              <a:rPr lang="en-US" dirty="0"/>
              <a:t>If a function returns null as a deliberate indication that it didn't find a value.</a:t>
            </a:r>
          </a:p>
          <a:p>
            <a:r>
              <a:rPr lang="en-US" dirty="0"/>
              <a:t>If an API returns null to represent an empty or non-existent value.</a:t>
            </a:r>
          </a:p>
          <a:p>
            <a:endParaRPr lang="en-IL" dirty="0"/>
          </a:p>
        </p:txBody>
      </p:sp>
    </p:spTree>
    <p:extLst>
      <p:ext uri="{BB962C8B-B14F-4D97-AF65-F5344CB8AC3E}">
        <p14:creationId xmlns:p14="http://schemas.microsoft.com/office/powerpoint/2010/main" val="3556517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4" name="Content Placeholder 3">
            <a:extLst>
              <a:ext uri="{FF2B5EF4-FFF2-40B4-BE49-F238E27FC236}">
                <a16:creationId xmlns:a16="http://schemas.microsoft.com/office/drawing/2014/main" id="{430B92A0-D0DB-C0F4-493F-3465CC93F1EF}"/>
              </a:ext>
            </a:extLst>
          </p:cNvPr>
          <p:cNvPicPr>
            <a:picLocks noGrp="1" noChangeAspect="1"/>
          </p:cNvPicPr>
          <p:nvPr>
            <p:ph idx="1"/>
          </p:nvPr>
        </p:nvPicPr>
        <p:blipFill>
          <a:blip/>
          <a:stretch>
            <a:fillRect/>
          </a:stretch>
        </p:blipFill>
        <p:spPr>
          <a:xfrm>
            <a:off x="1723663" y="1675227"/>
            <a:ext cx="8744674" cy="4394199"/>
          </a:xfrm>
          <a:prstGeom prst="rect">
            <a:avLst/>
          </a:prstGeom>
        </p:spPr>
      </p:pic>
    </p:spTree>
    <p:extLst>
      <p:ext uri="{BB962C8B-B14F-4D97-AF65-F5344CB8AC3E}">
        <p14:creationId xmlns:p14="http://schemas.microsoft.com/office/powerpoint/2010/main" val="1647070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3507-EFE9-7A11-ACBD-5D2733589259}"/>
              </a:ext>
            </a:extLst>
          </p:cNvPr>
          <p:cNvSpPr>
            <a:spLocks noGrp="1"/>
          </p:cNvSpPr>
          <p:nvPr>
            <p:ph type="title"/>
          </p:nvPr>
        </p:nvSpPr>
        <p:spPr/>
        <p:txBody>
          <a:bodyPr/>
          <a:lstStyle/>
          <a:p>
            <a:r>
              <a:rPr lang="en-US" dirty="0"/>
              <a:t>union type</a:t>
            </a:r>
            <a:endParaRPr lang="en-IL" dirty="0"/>
          </a:p>
        </p:txBody>
      </p:sp>
      <p:sp>
        <p:nvSpPr>
          <p:cNvPr id="3" name="Content Placeholder 2">
            <a:extLst>
              <a:ext uri="{FF2B5EF4-FFF2-40B4-BE49-F238E27FC236}">
                <a16:creationId xmlns:a16="http://schemas.microsoft.com/office/drawing/2014/main" id="{FB611D03-8CBE-E93E-6D96-4CD862785A23}"/>
              </a:ext>
            </a:extLst>
          </p:cNvPr>
          <p:cNvSpPr>
            <a:spLocks noGrp="1"/>
          </p:cNvSpPr>
          <p:nvPr>
            <p:ph idx="1"/>
          </p:nvPr>
        </p:nvSpPr>
        <p:spPr/>
        <p:txBody>
          <a:bodyPr/>
          <a:lstStyle/>
          <a:p>
            <a:r>
              <a:rPr lang="en-US" dirty="0"/>
              <a:t>In TypeScript, a union type is a type that can have multiple types, but only those types. Union types are created using the | operator between the types.</a:t>
            </a:r>
          </a:p>
          <a:p>
            <a:r>
              <a:rPr lang="en-US" dirty="0"/>
              <a:t>Union types are useful in situations where a variable or parameter can take on multiple types of values, such as when working with data from external sources or when implementing a function with multiple possible return types. By defining a union type for a variable or parameter, we can ensure that the code handling that value is designed to handle all of the possible types it may take on.</a:t>
            </a:r>
            <a:endParaRPr lang="en-IL" dirty="0"/>
          </a:p>
        </p:txBody>
      </p:sp>
    </p:spTree>
    <p:extLst>
      <p:ext uri="{BB962C8B-B14F-4D97-AF65-F5344CB8AC3E}">
        <p14:creationId xmlns:p14="http://schemas.microsoft.com/office/powerpoint/2010/main" val="3473424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a:t>
            </a:r>
          </a:p>
        </p:txBody>
      </p:sp>
      <p:pic>
        <p:nvPicPr>
          <p:cNvPr id="7" name="Content Placeholder 6">
            <a:extLst>
              <a:ext uri="{FF2B5EF4-FFF2-40B4-BE49-F238E27FC236}">
                <a16:creationId xmlns:a16="http://schemas.microsoft.com/office/drawing/2014/main" id="{DCDEF5A6-3DC0-0659-03CA-ACDEAFBBAF30}"/>
              </a:ext>
            </a:extLst>
          </p:cNvPr>
          <p:cNvPicPr>
            <a:picLocks noGrp="1" noChangeAspect="1"/>
          </p:cNvPicPr>
          <p:nvPr>
            <p:ph idx="1"/>
          </p:nvPr>
        </p:nvPicPr>
        <p:blipFill>
          <a:blip/>
          <a:stretch>
            <a:fillRect/>
          </a:stretch>
        </p:blipFill>
        <p:spPr>
          <a:xfrm>
            <a:off x="4777316" y="1080018"/>
            <a:ext cx="6780700" cy="4695634"/>
          </a:xfrm>
          <a:prstGeom prst="rect">
            <a:avLst/>
          </a:prstGeom>
        </p:spPr>
      </p:pic>
    </p:spTree>
    <p:extLst>
      <p:ext uri="{BB962C8B-B14F-4D97-AF65-F5344CB8AC3E}">
        <p14:creationId xmlns:p14="http://schemas.microsoft.com/office/powerpoint/2010/main" val="439615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ternary operator ?</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1900" kern="1200">
                <a:solidFill>
                  <a:srgbClr val="FFFFFF"/>
                </a:solidFill>
                <a:latin typeface="+mn-lt"/>
                <a:ea typeface="+mn-ea"/>
                <a:cs typeface="+mn-cs"/>
              </a:rPr>
              <a:t>In JavaScript, the ternary operator is a shorthand way to write an if-else</a:t>
            </a:r>
          </a:p>
        </p:txBody>
      </p:sp>
      <p:pic>
        <p:nvPicPr>
          <p:cNvPr id="4" name="Picture 3">
            <a:extLst>
              <a:ext uri="{FF2B5EF4-FFF2-40B4-BE49-F238E27FC236}">
                <a16:creationId xmlns:a16="http://schemas.microsoft.com/office/drawing/2014/main" id="{BFFA992B-76EC-0106-B944-56F529B0A687}"/>
              </a:ext>
            </a:extLst>
          </p:cNvPr>
          <p:cNvPicPr>
            <a:picLocks noChangeAspect="1"/>
          </p:cNvPicPr>
          <p:nvPr/>
        </p:nvPicPr>
        <p:blipFill>
          <a:blip/>
          <a:stretch>
            <a:fillRect/>
          </a:stretch>
        </p:blipFill>
        <p:spPr>
          <a:xfrm>
            <a:off x="1709635" y="1966293"/>
            <a:ext cx="8772728" cy="4452160"/>
          </a:xfrm>
          <a:prstGeom prst="rect">
            <a:avLst/>
          </a:prstGeom>
        </p:spPr>
      </p:pic>
    </p:spTree>
    <p:extLst>
      <p:ext uri="{BB962C8B-B14F-4D97-AF65-F5344CB8AC3E}">
        <p14:creationId xmlns:p14="http://schemas.microsoft.com/office/powerpoint/2010/main" val="3767360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65125"/>
            <a:ext cx="10515600" cy="1325563"/>
          </a:xfrm>
        </p:spPr>
        <p:txBody>
          <a:bodyPr>
            <a:normAutofit/>
          </a:bodyPr>
          <a:lstStyle/>
          <a:p>
            <a:r>
              <a:rPr lang="en-IL" sz="5400"/>
              <a:t>‘string’.includes(‘str’)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838200" y="1929384"/>
            <a:ext cx="10515600" cy="4251960"/>
          </a:xfrm>
        </p:spPr>
        <p:txBody>
          <a:bodyPr>
            <a:normAutofit/>
          </a:bodyPr>
          <a:lstStyle/>
          <a:p>
            <a:r>
              <a:rPr lang="en-US" sz="2200"/>
              <a:t>The includes() method returns a boolean value that indicates whether the string contains the specified substring. It's case-sensitive, so it will only match substrings that have the same case as the original string.</a:t>
            </a:r>
            <a:endParaRPr lang="en-IL" sz="2200"/>
          </a:p>
        </p:txBody>
      </p:sp>
    </p:spTree>
    <p:extLst>
      <p:ext uri="{BB962C8B-B14F-4D97-AF65-F5344CB8AC3E}">
        <p14:creationId xmlns:p14="http://schemas.microsoft.com/office/powerpoint/2010/main" val="48892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W</a:t>
            </a:r>
            <a:r>
              <a:rPr lang="en-IL" sz="4000">
                <a:solidFill>
                  <a:srgbClr val="FFFFFF"/>
                </a:solidFill>
              </a:rPr>
              <a:t>hat after</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1700">
                <a:solidFill>
                  <a:srgbClr val="FFFFFF"/>
                </a:solidFill>
              </a:rPr>
              <a:t>Create a repository: A repository is a place to store your code and collaborate with others. To create a new repository on GitHub, click on the "+" icon in the upper-right corner of the GitHub website and select "New repository". Give your repository a name, a description, and select whether it should be public or private.</a:t>
            </a:r>
          </a:p>
          <a:p>
            <a:r>
              <a:rPr lang="en-US" sz="1700">
                <a:solidFill>
                  <a:srgbClr val="FFFFFF"/>
                </a:solidFill>
              </a:rPr>
              <a:t>Clone the repository: After creating a repository, you'll need to clone it to your local machine so you can start making changes. You can clone a repository by clicking the "Clone or download" button on the repository page, copying the repository URL, and running the following command in your terminal or command prompt:</a:t>
            </a:r>
          </a:p>
          <a:p>
            <a:endParaRPr lang="en-US" sz="1700">
              <a:solidFill>
                <a:srgbClr val="FFFFFF"/>
              </a:solidFill>
            </a:endParaRPr>
          </a:p>
          <a:p>
            <a:endParaRPr lang="en-IL" sz="1700">
              <a:solidFill>
                <a:srgbClr val="FFFFFF"/>
              </a:solidFill>
            </a:endParaRPr>
          </a:p>
        </p:txBody>
      </p:sp>
      <p:pic>
        <p:nvPicPr>
          <p:cNvPr id="5" name="Picture 4">
            <a:extLst>
              <a:ext uri="{FF2B5EF4-FFF2-40B4-BE49-F238E27FC236}">
                <a16:creationId xmlns:a16="http://schemas.microsoft.com/office/drawing/2014/main" id="{4E52D17E-288F-92FA-1B0D-63701FB8815E}"/>
              </a:ext>
            </a:extLst>
          </p:cNvPr>
          <p:cNvPicPr>
            <a:picLocks noChangeAspect="1"/>
          </p:cNvPicPr>
          <p:nvPr/>
        </p:nvPicPr>
        <p:blipFill>
          <a:blip/>
          <a:stretch>
            <a:fillRect/>
          </a:stretch>
        </p:blipFill>
        <p:spPr>
          <a:xfrm>
            <a:off x="581411" y="4553430"/>
            <a:ext cx="11311715" cy="735262"/>
          </a:xfrm>
          <a:prstGeom prst="rect">
            <a:avLst/>
          </a:prstGeom>
        </p:spPr>
      </p:pic>
    </p:spTree>
    <p:extLst>
      <p:ext uri="{BB962C8B-B14F-4D97-AF65-F5344CB8AC3E}">
        <p14:creationId xmlns:p14="http://schemas.microsoft.com/office/powerpoint/2010/main" val="1339398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1008184" y="174032"/>
            <a:ext cx="10175631" cy="1111843"/>
          </a:xfrm>
        </p:spPr>
        <p:txBody>
          <a:bodyPr anchor="ctr">
            <a:normAutofit/>
          </a:bodyPr>
          <a:lstStyle/>
          <a:p>
            <a:pPr algn="ctr"/>
            <a:r>
              <a:rPr lang="en-US" sz="4000"/>
              <a:t>spread operator </a:t>
            </a:r>
            <a:endParaRPr lang="en-IL" sz="4000"/>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1008184" y="1459907"/>
            <a:ext cx="10175630" cy="767904"/>
          </a:xfrm>
        </p:spPr>
        <p:txBody>
          <a:bodyPr anchor="ctr">
            <a:normAutofit/>
          </a:bodyPr>
          <a:lstStyle/>
          <a:p>
            <a:pPr algn="ctr"/>
            <a:r>
              <a:rPr lang="en-US" sz="1700"/>
              <a:t>n JavaScript and TypeScript, the spread operator (...) is a powerful feature that allows you to spread the contents of an iterable object (such as an array or an object) into another iterable object or function call.</a:t>
            </a:r>
            <a:endParaRPr lang="en-IL" sz="1700"/>
          </a:p>
        </p:txBody>
      </p:sp>
      <p:pic>
        <p:nvPicPr>
          <p:cNvPr id="6" name="Picture 5">
            <a:extLst>
              <a:ext uri="{FF2B5EF4-FFF2-40B4-BE49-F238E27FC236}">
                <a16:creationId xmlns:a16="http://schemas.microsoft.com/office/drawing/2014/main" id="{AE2CA67F-AF6F-8CF4-CDD1-8FF56BA62D1F}"/>
              </a:ext>
            </a:extLst>
          </p:cNvPr>
          <p:cNvPicPr>
            <a:picLocks noChangeAspect="1"/>
          </p:cNvPicPr>
          <p:nvPr/>
        </p:nvPicPr>
        <p:blipFill>
          <a:blip/>
          <a:stretch>
            <a:fillRect/>
          </a:stretch>
        </p:blipFill>
        <p:spPr>
          <a:xfrm>
            <a:off x="2595738" y="2405149"/>
            <a:ext cx="6994426" cy="3899393"/>
          </a:xfrm>
          <a:prstGeom prst="rect">
            <a:avLst/>
          </a:prstGeom>
        </p:spPr>
      </p:pic>
    </p:spTree>
    <p:extLst>
      <p:ext uri="{BB962C8B-B14F-4D97-AF65-F5344CB8AC3E}">
        <p14:creationId xmlns:p14="http://schemas.microsoft.com/office/powerpoint/2010/main" val="589505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65125"/>
            <a:ext cx="10515600" cy="1325563"/>
          </a:xfrm>
        </p:spPr>
        <p:txBody>
          <a:bodyPr>
            <a:normAutofit/>
          </a:bodyPr>
          <a:lstStyle/>
          <a:p>
            <a:r>
              <a:rPr lang="en-US" sz="5400"/>
              <a:t>interface</a:t>
            </a:r>
            <a:endParaRPr lang="en-IL"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838200" y="1929384"/>
            <a:ext cx="10515600" cy="4251960"/>
          </a:xfrm>
        </p:spPr>
        <p:txBody>
          <a:bodyPr>
            <a:normAutofit/>
          </a:bodyPr>
          <a:lstStyle/>
          <a:p>
            <a:r>
              <a:rPr lang="en-US" sz="2200" dirty="0"/>
              <a:t>In TypeScript, an interface is a way to define a contract for an object that describes the shape of the object and the types of its properties and methods.</a:t>
            </a:r>
            <a:br>
              <a:rPr lang="en-US" sz="2200" dirty="0"/>
            </a:br>
            <a:r>
              <a:rPr lang="en-US" sz="2200" dirty="0"/>
              <a:t>Interfaces can be very useful in TypeScript for defining contracts that your code must conform to. They can help catch errors at compile-time, provide better tooling and editor support, and make your code more robust and maintainable.</a:t>
            </a:r>
            <a:endParaRPr lang="en-IL" sz="2200" dirty="0"/>
          </a:p>
        </p:txBody>
      </p:sp>
    </p:spTree>
    <p:extLst>
      <p:ext uri="{BB962C8B-B14F-4D97-AF65-F5344CB8AC3E}">
        <p14:creationId xmlns:p14="http://schemas.microsoft.com/office/powerpoint/2010/main" val="2087877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905833"/>
            <a:ext cx="4215063" cy="2398713"/>
          </a:xfrm>
        </p:spPr>
        <p:txBody>
          <a:bodyPr>
            <a:normAutofit/>
          </a:bodyPr>
          <a:lstStyle/>
          <a:p>
            <a:r>
              <a:rPr lang="en-IL" dirty="0"/>
              <a:t>templates</a:t>
            </a:r>
          </a:p>
        </p:txBody>
      </p:sp>
      <p:pic>
        <p:nvPicPr>
          <p:cNvPr id="5" name="Picture 4" descr="Text&#10;&#10;Description automatically generated">
            <a:extLst>
              <a:ext uri="{FF2B5EF4-FFF2-40B4-BE49-F238E27FC236}">
                <a16:creationId xmlns:a16="http://schemas.microsoft.com/office/drawing/2014/main" id="{96F771B7-139B-73BF-3149-239EE1C9C471}"/>
              </a:ext>
            </a:extLst>
          </p:cNvPr>
          <p:cNvPicPr>
            <a:picLocks noChangeAspect="1"/>
          </p:cNvPicPr>
          <p:nvPr/>
        </p:nvPicPr>
        <p:blipFill>
          <a:blip/>
          <a:stretch>
            <a:fillRect/>
          </a:stretch>
        </p:blipFill>
        <p:spPr>
          <a:xfrm>
            <a:off x="1158955" y="862288"/>
            <a:ext cx="9875259" cy="1851611"/>
          </a:xfrm>
          <a:prstGeom prst="rect">
            <a:avLst/>
          </a:prstGeom>
        </p:spPr>
      </p:pic>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5630779" y="3884452"/>
            <a:ext cx="5723021" cy="2398713"/>
          </a:xfrm>
        </p:spPr>
        <p:txBody>
          <a:bodyPr anchor="ctr">
            <a:normAutofit/>
          </a:bodyPr>
          <a:lstStyle/>
          <a:p>
            <a:r>
              <a:rPr lang="en-US" sz="1600" dirty="0"/>
              <a:t>Template literals are a feature of ECMAScript 6 (ES6) that allows you to embed expressions inside string literals, using a syntax that makes it easier to write complex strings.</a:t>
            </a:r>
          </a:p>
          <a:p>
            <a:r>
              <a:rPr lang="en-US" sz="1600" dirty="0"/>
              <a:t>In the example {var name}, the curly braces {} are used to enclose a variable name name. When the template literal is evaluated, the value of name is inserted into the string at the position of the curly braces.</a:t>
            </a:r>
            <a:endParaRPr lang="en-IL" sz="1600" dirty="0"/>
          </a:p>
        </p:txBody>
      </p:sp>
    </p:spTree>
    <p:extLst>
      <p:ext uri="{BB962C8B-B14F-4D97-AF65-F5344CB8AC3E}">
        <p14:creationId xmlns:p14="http://schemas.microsoft.com/office/powerpoint/2010/main" val="1572550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p:txBody>
          <a:bodyPr/>
          <a:lstStyle/>
          <a:p>
            <a:r>
              <a:rPr lang="en-IL" dirty="0"/>
              <a:t>function</a:t>
            </a:r>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p:txBody>
          <a:bodyPr>
            <a:normAutofit fontScale="92500" lnSpcReduction="20000"/>
          </a:bodyPr>
          <a:lstStyle/>
          <a:p>
            <a:r>
              <a:rPr lang="en-US" dirty="0"/>
              <a:t>in TypeScript, a function has a structure that consists of several elements. Here are the main components of a TypeScript function:</a:t>
            </a:r>
          </a:p>
          <a:p>
            <a:r>
              <a:rPr lang="en-US" dirty="0"/>
              <a:t>Function Name: A function can have a name, which is optional. If a function has a name, it can be called by its name.</a:t>
            </a:r>
          </a:p>
          <a:p>
            <a:r>
              <a:rPr lang="en-US" dirty="0"/>
              <a:t>Parameters: Parameters are the inputs to the function, and they are enclosed in parentheses after the function name. Parameters are separated by commas.</a:t>
            </a:r>
          </a:p>
          <a:p>
            <a:r>
              <a:rPr lang="en-US" dirty="0"/>
              <a:t>Return Type: A function can have a return type, which is the data type of the value that the function returns. The return type is specified after the parameters and a colon.</a:t>
            </a:r>
          </a:p>
          <a:p>
            <a:r>
              <a:rPr lang="en-US" dirty="0"/>
              <a:t>Function Body: The function body contains the code that executes when the function is called. The function body is enclosed in curly braces {}.</a:t>
            </a:r>
            <a:br>
              <a:rPr lang="en-US" dirty="0"/>
            </a:br>
            <a:endParaRPr lang="en-IL" dirty="0"/>
          </a:p>
        </p:txBody>
      </p:sp>
    </p:spTree>
    <p:extLst>
      <p:ext uri="{BB962C8B-B14F-4D97-AF65-F5344CB8AC3E}">
        <p14:creationId xmlns:p14="http://schemas.microsoft.com/office/powerpoint/2010/main" val="3155274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ADB6A6-1B77-C4DB-ACE0-D10A26FFDB8A}"/>
              </a:ext>
            </a:extLst>
          </p:cNvPr>
          <p:cNvSpPr>
            <a:spLocks noGrp="1"/>
          </p:cNvSpPr>
          <p:nvPr>
            <p:ph type="title"/>
          </p:nvPr>
        </p:nvSpPr>
        <p:spPr>
          <a:xfrm>
            <a:off x="838200" y="3905833"/>
            <a:ext cx="4215063" cy="2398713"/>
          </a:xfrm>
        </p:spPr>
        <p:txBody>
          <a:bodyPr>
            <a:normAutofit/>
          </a:bodyPr>
          <a:lstStyle/>
          <a:p>
            <a:r>
              <a:rPr lang="en-IL" dirty="0"/>
              <a:t>example</a:t>
            </a:r>
          </a:p>
        </p:txBody>
      </p:sp>
      <p:pic>
        <p:nvPicPr>
          <p:cNvPr id="5" name="Content Placeholder 4" descr="Text&#10;&#10;Description automatically generated">
            <a:extLst>
              <a:ext uri="{FF2B5EF4-FFF2-40B4-BE49-F238E27FC236}">
                <a16:creationId xmlns:a16="http://schemas.microsoft.com/office/drawing/2014/main" id="{E9DFF81F-0EDB-C5F8-6CC9-FC2538EF9431}"/>
              </a:ext>
            </a:extLst>
          </p:cNvPr>
          <p:cNvPicPr>
            <a:picLocks noChangeAspect="1"/>
          </p:cNvPicPr>
          <p:nvPr/>
        </p:nvPicPr>
        <p:blipFill>
          <a:blip/>
          <a:stretch>
            <a:fillRect/>
          </a:stretch>
        </p:blipFill>
        <p:spPr>
          <a:xfrm>
            <a:off x="1158955" y="615407"/>
            <a:ext cx="9875259" cy="2345373"/>
          </a:xfrm>
          <a:prstGeom prst="rect">
            <a:avLst/>
          </a:prstGeom>
        </p:spPr>
      </p:pic>
      <p:sp>
        <p:nvSpPr>
          <p:cNvPr id="9" name="Content Placeholder 8">
            <a:extLst>
              <a:ext uri="{FF2B5EF4-FFF2-40B4-BE49-F238E27FC236}">
                <a16:creationId xmlns:a16="http://schemas.microsoft.com/office/drawing/2014/main" id="{FDCBBD97-A486-515D-A9EF-4183B23E548C}"/>
              </a:ext>
            </a:extLst>
          </p:cNvPr>
          <p:cNvSpPr>
            <a:spLocks noGrp="1"/>
          </p:cNvSpPr>
          <p:nvPr>
            <p:ph idx="1"/>
          </p:nvPr>
        </p:nvSpPr>
        <p:spPr>
          <a:xfrm>
            <a:off x="5630779" y="3884452"/>
            <a:ext cx="5723021" cy="2398713"/>
          </a:xfrm>
        </p:spPr>
        <p:txBody>
          <a:bodyPr anchor="ctr">
            <a:normAutofit/>
          </a:bodyPr>
          <a:lstStyle/>
          <a:p>
            <a:r>
              <a:rPr lang="en-US" sz="2000" dirty="0"/>
              <a:t>In this example, the function is named greet, it takes a single parameter called name, which is of type string. The function returns a string value, which is also specified in the function signature.</a:t>
            </a:r>
          </a:p>
          <a:p>
            <a:r>
              <a:rPr lang="en-US" sz="2000" dirty="0"/>
              <a:t>The function body is contained within curly braces {} and contains a single line of code that returns a string message.</a:t>
            </a:r>
          </a:p>
        </p:txBody>
      </p:sp>
    </p:spTree>
    <p:extLst>
      <p:ext uri="{BB962C8B-B14F-4D97-AF65-F5344CB8AC3E}">
        <p14:creationId xmlns:p14="http://schemas.microsoft.com/office/powerpoint/2010/main" val="34072983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1B5F7-2A11-4ACF-6FA1-99770969CFB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Pass a function as a parameter</a:t>
            </a:r>
          </a:p>
        </p:txBody>
      </p:sp>
      <p:pic>
        <p:nvPicPr>
          <p:cNvPr id="4" name="Content Placeholder 3">
            <a:extLst>
              <a:ext uri="{FF2B5EF4-FFF2-40B4-BE49-F238E27FC236}">
                <a16:creationId xmlns:a16="http://schemas.microsoft.com/office/drawing/2014/main" id="{ACA87178-1487-BE65-117C-A520D8830174}"/>
              </a:ext>
            </a:extLst>
          </p:cNvPr>
          <p:cNvPicPr>
            <a:picLocks noGrp="1" noChangeAspect="1"/>
          </p:cNvPicPr>
          <p:nvPr>
            <p:ph idx="1"/>
          </p:nvPr>
        </p:nvPicPr>
        <p:blipFill>
          <a:blip/>
          <a:stretch>
            <a:fillRect/>
          </a:stretch>
        </p:blipFill>
        <p:spPr>
          <a:xfrm>
            <a:off x="4872554" y="643466"/>
            <a:ext cx="6590224" cy="5568739"/>
          </a:xfrm>
          <a:prstGeom prst="rect">
            <a:avLst/>
          </a:prstGeom>
        </p:spPr>
      </p:pic>
    </p:spTree>
    <p:extLst>
      <p:ext uri="{BB962C8B-B14F-4D97-AF65-F5344CB8AC3E}">
        <p14:creationId xmlns:p14="http://schemas.microsoft.com/office/powerpoint/2010/main" val="224418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75B07-48BE-B6F2-A9E8-7AF25068F13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Object Types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3383147A-F6BA-5B35-0763-3E242B2CF646}"/>
              </a:ext>
            </a:extLst>
          </p:cNvPr>
          <p:cNvPicPr>
            <a:picLocks noGrp="1" noChangeAspect="1"/>
          </p:cNvPicPr>
          <p:nvPr>
            <p:ph idx="1"/>
          </p:nvPr>
        </p:nvPicPr>
        <p:blipFill>
          <a:blip/>
          <a:stretch>
            <a:fillRect/>
          </a:stretch>
        </p:blipFill>
        <p:spPr>
          <a:xfrm>
            <a:off x="4777316" y="1283439"/>
            <a:ext cx="6780700" cy="4288792"/>
          </a:xfrm>
          <a:prstGeom prst="rect">
            <a:avLst/>
          </a:prstGeom>
        </p:spPr>
      </p:pic>
      <p:sp>
        <p:nvSpPr>
          <p:cNvPr id="6" name="TextBox 5">
            <a:extLst>
              <a:ext uri="{FF2B5EF4-FFF2-40B4-BE49-F238E27FC236}">
                <a16:creationId xmlns:a16="http://schemas.microsoft.com/office/drawing/2014/main" id="{B6F43D5F-28B7-1C8D-88CF-D2581E267320}"/>
              </a:ext>
            </a:extLst>
          </p:cNvPr>
          <p:cNvSpPr txBox="1"/>
          <p:nvPr/>
        </p:nvSpPr>
        <p:spPr>
          <a:xfrm>
            <a:off x="1028700" y="811441"/>
            <a:ext cx="2673681" cy="369332"/>
          </a:xfrm>
          <a:prstGeom prst="rect">
            <a:avLst/>
          </a:prstGeom>
          <a:noFill/>
        </p:spPr>
        <p:txBody>
          <a:bodyPr wrap="none" rtlCol="0">
            <a:spAutoFit/>
          </a:bodyPr>
          <a:lstStyle/>
          <a:p>
            <a:r>
              <a:rPr lang="en-US" dirty="0"/>
              <a:t>N</a:t>
            </a:r>
            <a:r>
              <a:rPr lang="en-IL" dirty="0"/>
              <a:t>ew way to declare object</a:t>
            </a:r>
          </a:p>
        </p:txBody>
      </p:sp>
    </p:spTree>
    <p:extLst>
      <p:ext uri="{BB962C8B-B14F-4D97-AF65-F5344CB8AC3E}">
        <p14:creationId xmlns:p14="http://schemas.microsoft.com/office/powerpoint/2010/main" val="15608803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9AB7-E617-7135-149A-1BE1D1C1ADCE}"/>
              </a:ext>
            </a:extLst>
          </p:cNvPr>
          <p:cNvSpPr>
            <a:spLocks noGrp="1"/>
          </p:cNvSpPr>
          <p:nvPr>
            <p:ph type="title"/>
          </p:nvPr>
        </p:nvSpPr>
        <p:spPr/>
        <p:txBody>
          <a:bodyPr/>
          <a:lstStyle/>
          <a:p>
            <a:r>
              <a:rPr lang="en-US" dirty="0" err="1"/>
              <a:t>readonly</a:t>
            </a:r>
            <a:endParaRPr lang="en-IL" dirty="0"/>
          </a:p>
        </p:txBody>
      </p:sp>
      <p:sp>
        <p:nvSpPr>
          <p:cNvPr id="3" name="Content Placeholder 2">
            <a:extLst>
              <a:ext uri="{FF2B5EF4-FFF2-40B4-BE49-F238E27FC236}">
                <a16:creationId xmlns:a16="http://schemas.microsoft.com/office/drawing/2014/main" id="{4E1DE7FE-6E47-C925-99E2-B1020940533C}"/>
              </a:ext>
            </a:extLst>
          </p:cNvPr>
          <p:cNvSpPr>
            <a:spLocks noGrp="1"/>
          </p:cNvSpPr>
          <p:nvPr>
            <p:ph idx="1"/>
          </p:nvPr>
        </p:nvSpPr>
        <p:spPr/>
        <p:txBody>
          <a:bodyPr/>
          <a:lstStyle/>
          <a:p>
            <a:r>
              <a:rPr lang="en-US" dirty="0"/>
              <a:t>In TypeScript, the </a:t>
            </a:r>
            <a:r>
              <a:rPr lang="en-US" dirty="0" err="1"/>
              <a:t>readonly</a:t>
            </a:r>
            <a:r>
              <a:rPr lang="en-US" dirty="0"/>
              <a:t> keyword is used to make properties and variables immutable, meaning that their values cannot be changed after they are initialized.</a:t>
            </a:r>
          </a:p>
          <a:p>
            <a:r>
              <a:rPr lang="en-US" dirty="0"/>
              <a:t>There are two main uses of the </a:t>
            </a:r>
            <a:r>
              <a:rPr lang="en-US" dirty="0" err="1"/>
              <a:t>readonly</a:t>
            </a:r>
            <a:r>
              <a:rPr lang="en-US" dirty="0"/>
              <a:t> keyword in TypeScript:</a:t>
            </a:r>
          </a:p>
          <a:p>
            <a:br>
              <a:rPr lang="en-US" dirty="0"/>
            </a:br>
            <a:endParaRPr lang="en-US" dirty="0"/>
          </a:p>
          <a:p>
            <a:endParaRPr lang="en-IL" dirty="0"/>
          </a:p>
        </p:txBody>
      </p:sp>
    </p:spTree>
    <p:extLst>
      <p:ext uri="{BB962C8B-B14F-4D97-AF65-F5344CB8AC3E}">
        <p14:creationId xmlns:p14="http://schemas.microsoft.com/office/powerpoint/2010/main" val="1959630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08EB0-E4B1-8E6D-B7B5-45C9BD67544B}"/>
              </a:ext>
            </a:extLst>
          </p:cNvPr>
          <p:cNvSpPr>
            <a:spLocks noGrp="1"/>
          </p:cNvSpPr>
          <p:nvPr>
            <p:ph type="title"/>
          </p:nvPr>
        </p:nvSpPr>
        <p:spPr>
          <a:xfrm>
            <a:off x="793662" y="386930"/>
            <a:ext cx="10066122" cy="1298448"/>
          </a:xfrm>
        </p:spPr>
        <p:txBody>
          <a:bodyPr anchor="b">
            <a:normAutofit/>
          </a:bodyPr>
          <a:lstStyle/>
          <a:p>
            <a:r>
              <a:rPr lang="en-US" sz="4800"/>
              <a:t>I</a:t>
            </a:r>
            <a:r>
              <a:rPr lang="en-IL" sz="4800"/>
              <a:t>nterface usecase</a:t>
            </a:r>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AE9402-1EBD-9260-C16D-881051A52ECA}"/>
              </a:ext>
            </a:extLst>
          </p:cNvPr>
          <p:cNvSpPr>
            <a:spLocks noGrp="1"/>
          </p:cNvSpPr>
          <p:nvPr>
            <p:ph idx="1"/>
          </p:nvPr>
        </p:nvSpPr>
        <p:spPr>
          <a:xfrm>
            <a:off x="793661" y="2599509"/>
            <a:ext cx="4530898" cy="3639450"/>
          </a:xfrm>
        </p:spPr>
        <p:txBody>
          <a:bodyPr anchor="ctr">
            <a:normAutofit/>
          </a:bodyPr>
          <a:lstStyle/>
          <a:p>
            <a:r>
              <a:rPr lang="en-US" sz="1700"/>
              <a:t>Read-only Properties in Interfaces: In an interface, you can declare a property as read-only to indicate that it cannot be modified after it is initialized. </a:t>
            </a:r>
          </a:p>
          <a:p>
            <a:endParaRPr lang="en-US" sz="1700"/>
          </a:p>
          <a:p>
            <a:r>
              <a:rPr lang="en-US" sz="1700"/>
              <a:t>In this example, the name property in the Person interface is declared as read-only, which means that its value cannot be changed once it is initialized. When we try to change the value of the name property in the person object, TypeScript throws an error because the property is read-only.</a:t>
            </a:r>
            <a:endParaRPr lang="en-IL" sz="1700"/>
          </a:p>
        </p:txBody>
      </p:sp>
      <p:pic>
        <p:nvPicPr>
          <p:cNvPr id="21" name="Picture 20" descr="Text&#10;&#10;Description automatically generated">
            <a:extLst>
              <a:ext uri="{FF2B5EF4-FFF2-40B4-BE49-F238E27FC236}">
                <a16:creationId xmlns:a16="http://schemas.microsoft.com/office/drawing/2014/main" id="{477FDBD4-A832-2E76-649F-7B8421529DDC}"/>
              </a:ext>
            </a:extLst>
          </p:cNvPr>
          <p:cNvPicPr>
            <a:picLocks noChangeAspect="1"/>
          </p:cNvPicPr>
          <p:nvPr/>
        </p:nvPicPr>
        <p:blipFill>
          <a:blip/>
          <a:stretch>
            <a:fillRect/>
          </a:stretch>
        </p:blipFill>
        <p:spPr>
          <a:xfrm>
            <a:off x="5911532" y="3272695"/>
            <a:ext cx="5150277" cy="2137364"/>
          </a:xfrm>
          <a:prstGeom prst="rect">
            <a:avLst/>
          </a:prstGeom>
        </p:spPr>
      </p:pic>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5652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39CFF-82B9-4B07-D362-11B8A7145ABE}"/>
              </a:ext>
            </a:extLst>
          </p:cNvPr>
          <p:cNvSpPr>
            <a:spLocks noGrp="1"/>
          </p:cNvSpPr>
          <p:nvPr>
            <p:ph type="title"/>
          </p:nvPr>
        </p:nvSpPr>
        <p:spPr>
          <a:xfrm>
            <a:off x="793662" y="386930"/>
            <a:ext cx="10066122" cy="1298448"/>
          </a:xfrm>
        </p:spPr>
        <p:txBody>
          <a:bodyPr anchor="b">
            <a:normAutofit/>
          </a:bodyPr>
          <a:lstStyle/>
          <a:p>
            <a:r>
              <a:rPr lang="en-US" sz="4800"/>
              <a:t>P</a:t>
            </a:r>
            <a:r>
              <a:rPr lang="en-IL" sz="4800"/>
              <a:t>revent </a:t>
            </a:r>
            <a:r>
              <a:rPr lang="en-US" sz="4800"/>
              <a:t>reassigned</a:t>
            </a:r>
            <a:endParaRPr lang="en-IL"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63FB05-C289-FAB9-54DD-949CC7A81E56}"/>
              </a:ext>
            </a:extLst>
          </p:cNvPr>
          <p:cNvSpPr>
            <a:spLocks noGrp="1"/>
          </p:cNvSpPr>
          <p:nvPr>
            <p:ph idx="1"/>
          </p:nvPr>
        </p:nvSpPr>
        <p:spPr>
          <a:xfrm>
            <a:off x="793661" y="2599509"/>
            <a:ext cx="4530898" cy="3639450"/>
          </a:xfrm>
        </p:spPr>
        <p:txBody>
          <a:bodyPr anchor="ctr">
            <a:normAutofit/>
          </a:bodyPr>
          <a:lstStyle/>
          <a:p>
            <a:r>
              <a:rPr lang="en-US" sz="2000"/>
              <a:t>Readonly Variables: In a variable declaration, you can use the readonly keyword to indicate that the variable cannot be reassigned to a different value after it is initialized. </a:t>
            </a:r>
            <a:endParaRPr lang="en-IL" sz="2000"/>
          </a:p>
        </p:txBody>
      </p:sp>
      <p:pic>
        <p:nvPicPr>
          <p:cNvPr id="5" name="Picture 4" descr="Text&#10;&#10;Description automatically generated">
            <a:extLst>
              <a:ext uri="{FF2B5EF4-FFF2-40B4-BE49-F238E27FC236}">
                <a16:creationId xmlns:a16="http://schemas.microsoft.com/office/drawing/2014/main" id="{B5B41170-50F7-3629-8B2F-020A30497C99}"/>
              </a:ext>
            </a:extLst>
          </p:cNvPr>
          <p:cNvPicPr>
            <a:picLocks noChangeAspect="1"/>
          </p:cNvPicPr>
          <p:nvPr/>
        </p:nvPicPr>
        <p:blipFill>
          <a:blip/>
          <a:stretch>
            <a:fillRect/>
          </a:stretch>
        </p:blipFill>
        <p:spPr>
          <a:xfrm>
            <a:off x="5911532" y="3955106"/>
            <a:ext cx="5150277" cy="77254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265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US">
                <a:solidFill>
                  <a:srgbClr val="FFFFFF"/>
                </a:solidFill>
              </a:rPr>
              <a:t>G</a:t>
            </a:r>
            <a:r>
              <a:rPr lang="en-IL">
                <a:solidFill>
                  <a:srgbClr val="FFFFFF"/>
                </a:solidFill>
              </a:rPr>
              <a:t>it commit</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CB52D92-E39E-BCF0-FE44-89E24D654143}"/>
              </a:ext>
            </a:extLst>
          </p:cNvPr>
          <p:cNvPicPr>
            <a:picLocks noChangeAspect="1"/>
          </p:cNvPicPr>
          <p:nvPr/>
        </p:nvPicPr>
        <p:blipFill>
          <a:blip/>
          <a:stretch>
            <a:fillRect/>
          </a:stretch>
        </p:blipFill>
        <p:spPr>
          <a:xfrm>
            <a:off x="458920" y="5197162"/>
            <a:ext cx="6675119" cy="517322"/>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500"/>
              <a:t>In Git, a commit is a saved change to the codebase. Commits are the building blocks of Git, representing a set of changes to the code at a specific point in time.</a:t>
            </a:r>
          </a:p>
          <a:p>
            <a:r>
              <a:rPr lang="en-US" sz="1500"/>
              <a:t>Each commit has a unique identifier called a hash, which is generated based on the contents of the commit. Commits also have a message that provides a brief description of the changes made in the commit.</a:t>
            </a:r>
          </a:p>
          <a:p>
            <a:r>
              <a:rPr lang="en-US" sz="1500"/>
              <a:t>When you make changes to the code, you can stage those changes in Git using the git add command. This adds the changes to the Git staging area, where they can be reviewed and committed. To save the changes to the codebase, you use the git commit command, which creates a new commit in the Git history.</a:t>
            </a:r>
          </a:p>
          <a:p>
            <a:endParaRPr lang="en-IL" sz="1500"/>
          </a:p>
        </p:txBody>
      </p:sp>
    </p:spTree>
    <p:extLst>
      <p:ext uri="{BB962C8B-B14F-4D97-AF65-F5344CB8AC3E}">
        <p14:creationId xmlns:p14="http://schemas.microsoft.com/office/powerpoint/2010/main" val="113672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725F-9EC8-CCD4-8494-3DCD1F48EE7F}"/>
              </a:ext>
            </a:extLst>
          </p:cNvPr>
          <p:cNvSpPr>
            <a:spLocks noGrp="1"/>
          </p:cNvSpPr>
          <p:nvPr>
            <p:ph type="title"/>
          </p:nvPr>
        </p:nvSpPr>
        <p:spPr/>
        <p:txBody>
          <a:bodyPr/>
          <a:lstStyle/>
          <a:p>
            <a:r>
              <a:rPr lang="en-US" dirty="0"/>
              <a:t>P</a:t>
            </a:r>
            <a:r>
              <a:rPr lang="en-IL" dirty="0"/>
              <a:t>ass interface to function</a:t>
            </a: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5DCFDC17-F035-9031-5DBD-B2A323C2AA5A}"/>
              </a:ext>
            </a:extLst>
          </p:cNvPr>
          <p:cNvPicPr>
            <a:picLocks noGrp="1" noChangeAspect="1"/>
          </p:cNvPicPr>
          <p:nvPr>
            <p:ph idx="1"/>
          </p:nvPr>
        </p:nvPicPr>
        <p:blipFill>
          <a:blip/>
          <a:stretch>
            <a:fillRect/>
          </a:stretch>
        </p:blipFill>
        <p:spPr>
          <a:xfrm>
            <a:off x="2127250" y="2045494"/>
            <a:ext cx="7937500" cy="3911600"/>
          </a:xfrm>
        </p:spPr>
      </p:pic>
    </p:spTree>
    <p:extLst>
      <p:ext uri="{BB962C8B-B14F-4D97-AF65-F5344CB8AC3E}">
        <p14:creationId xmlns:p14="http://schemas.microsoft.com/office/powerpoint/2010/main" val="21199980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BD54-EF8C-4EB2-3A8E-692DA48B2536}"/>
              </a:ext>
            </a:extLst>
          </p:cNvPr>
          <p:cNvSpPr>
            <a:spLocks noGrp="1"/>
          </p:cNvSpPr>
          <p:nvPr>
            <p:ph type="title"/>
          </p:nvPr>
        </p:nvSpPr>
        <p:spPr>
          <a:xfrm>
            <a:off x="630936" y="639520"/>
            <a:ext cx="3429000" cy="1719072"/>
          </a:xfrm>
        </p:spPr>
        <p:txBody>
          <a:bodyPr anchor="b">
            <a:normAutofit/>
          </a:bodyPr>
          <a:lstStyle/>
          <a:p>
            <a:r>
              <a:rPr lang="en-US" sz="5400"/>
              <a:t>Template literals</a:t>
            </a:r>
            <a:endParaRPr lang="en-IL"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17D211-80E4-FC0F-829A-1B4851EFD04F}"/>
              </a:ext>
            </a:extLst>
          </p:cNvPr>
          <p:cNvSpPr>
            <a:spLocks noGrp="1"/>
          </p:cNvSpPr>
          <p:nvPr>
            <p:ph idx="1"/>
          </p:nvPr>
        </p:nvSpPr>
        <p:spPr>
          <a:xfrm>
            <a:off x="630936" y="2807208"/>
            <a:ext cx="3429000" cy="3410712"/>
          </a:xfrm>
        </p:spPr>
        <p:txBody>
          <a:bodyPr anchor="t">
            <a:normAutofit/>
          </a:bodyPr>
          <a:lstStyle/>
          <a:p>
            <a:r>
              <a:rPr lang="en-US" sz="2200" b="0" i="0">
                <a:effectLst/>
                <a:latin typeface="Söhne"/>
              </a:rPr>
              <a:t>Template literals are a feature in TypeScript (as well as in JavaScript) that allow you to embed expressions and variables inside a string literal using backticks (`...`) and </a:t>
            </a:r>
            <a:r>
              <a:rPr lang="en-US" sz="2200"/>
              <a:t>${...}</a:t>
            </a:r>
            <a:r>
              <a:rPr lang="en-US" sz="2200" b="0" i="0">
                <a:effectLst/>
                <a:latin typeface="Söhne"/>
              </a:rPr>
              <a:t> syntax.</a:t>
            </a:r>
            <a:endParaRPr lang="en-IL" sz="2200"/>
          </a:p>
        </p:txBody>
      </p:sp>
      <p:pic>
        <p:nvPicPr>
          <p:cNvPr id="5" name="Picture 4" descr="Text&#10;&#10;Description automatically generated">
            <a:extLst>
              <a:ext uri="{FF2B5EF4-FFF2-40B4-BE49-F238E27FC236}">
                <a16:creationId xmlns:a16="http://schemas.microsoft.com/office/drawing/2014/main" id="{B9FE2FCA-5120-FA59-18D6-9F6CA8CED293}"/>
              </a:ext>
            </a:extLst>
          </p:cNvPr>
          <p:cNvPicPr>
            <a:picLocks noChangeAspect="1"/>
          </p:cNvPicPr>
          <p:nvPr/>
        </p:nvPicPr>
        <p:blipFill>
          <a:blip/>
          <a:stretch>
            <a:fillRect/>
          </a:stretch>
        </p:blipFill>
        <p:spPr>
          <a:xfrm>
            <a:off x="4654296" y="2030997"/>
            <a:ext cx="6903720" cy="2796006"/>
          </a:xfrm>
          <a:prstGeom prst="rect">
            <a:avLst/>
          </a:prstGeom>
        </p:spPr>
      </p:pic>
    </p:spTree>
    <p:extLst>
      <p:ext uri="{BB962C8B-B14F-4D97-AF65-F5344CB8AC3E}">
        <p14:creationId xmlns:p14="http://schemas.microsoft.com/office/powerpoint/2010/main" val="40180951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5DD-A7FD-51A4-AEC1-D15E8CD40F9E}"/>
              </a:ext>
            </a:extLst>
          </p:cNvPr>
          <p:cNvSpPr>
            <a:spLocks noGrp="1"/>
          </p:cNvSpPr>
          <p:nvPr>
            <p:ph type="title"/>
          </p:nvPr>
        </p:nvSpPr>
        <p:spPr/>
        <p:txBody>
          <a:bodyPr/>
          <a:lstStyle/>
          <a:p>
            <a:r>
              <a:rPr lang="en-IL" dirty="0"/>
              <a:t>Type</a:t>
            </a:r>
          </a:p>
        </p:txBody>
      </p:sp>
      <p:sp>
        <p:nvSpPr>
          <p:cNvPr id="3" name="Content Placeholder 2">
            <a:extLst>
              <a:ext uri="{FF2B5EF4-FFF2-40B4-BE49-F238E27FC236}">
                <a16:creationId xmlns:a16="http://schemas.microsoft.com/office/drawing/2014/main" id="{449A1E52-4C2E-7436-6337-F5DA136809FD}"/>
              </a:ext>
            </a:extLst>
          </p:cNvPr>
          <p:cNvSpPr>
            <a:spLocks noGrp="1"/>
          </p:cNvSpPr>
          <p:nvPr>
            <p:ph idx="1"/>
          </p:nvPr>
        </p:nvSpPr>
        <p:spPr/>
        <p:txBody>
          <a:bodyPr/>
          <a:lstStyle/>
          <a:p>
            <a:r>
              <a:rPr lang="en-US" dirty="0"/>
              <a:t>In TypeScript, the type keyword is used to create new type aliases. Type aliases allow you to define a new name for an existing type, making it easier to use and understand in your code.</a:t>
            </a:r>
          </a:p>
          <a:p>
            <a:endParaRPr lang="en-US" dirty="0"/>
          </a:p>
          <a:p>
            <a:r>
              <a:rPr lang="en-US" dirty="0"/>
              <a:t>Type can also be used as an alias into force a structure</a:t>
            </a:r>
            <a:endParaRPr lang="en-IL" dirty="0"/>
          </a:p>
        </p:txBody>
      </p:sp>
    </p:spTree>
    <p:extLst>
      <p:ext uri="{BB962C8B-B14F-4D97-AF65-F5344CB8AC3E}">
        <p14:creationId xmlns:p14="http://schemas.microsoft.com/office/powerpoint/2010/main" val="35593365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Object.keys</a:t>
            </a:r>
            <a:endParaRPr lang="en-IL" sz="4800"/>
          </a:p>
        </p:txBody>
      </p:sp>
      <p:sp>
        <p:nvSpPr>
          <p:cNvPr id="20"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Object.keys() is a built-in method in JavaScript that is used to extract the keys of an object and return them in an array. The method takes an object as an argument and returns an array of strings, which represent the keys of the object.</a:t>
            </a:r>
            <a:endParaRPr lang="en-IL" sz="2000"/>
          </a:p>
        </p:txBody>
      </p:sp>
      <p:pic>
        <p:nvPicPr>
          <p:cNvPr id="7" name="Picture 6" descr="Graphical user interface&#10;&#10;Description automatically generated with low confidence">
            <a:extLst>
              <a:ext uri="{FF2B5EF4-FFF2-40B4-BE49-F238E27FC236}">
                <a16:creationId xmlns:a16="http://schemas.microsoft.com/office/drawing/2014/main" id="{FD0B9C08-4299-7825-6E57-C414D447E4B1}"/>
              </a:ext>
            </a:extLst>
          </p:cNvPr>
          <p:cNvPicPr>
            <a:picLocks noChangeAspect="1"/>
          </p:cNvPicPr>
          <p:nvPr/>
        </p:nvPicPr>
        <p:blipFill>
          <a:blip/>
          <a:stretch>
            <a:fillRect/>
          </a:stretch>
        </p:blipFill>
        <p:spPr>
          <a:xfrm>
            <a:off x="5911532" y="3414327"/>
            <a:ext cx="5150277" cy="1854099"/>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340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24C4-417C-307D-B436-855F93E7E08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A6C56F6C-D83E-5DC9-0F3C-A2127C37268C}"/>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127804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30E8-3A94-7EA5-B600-FECD009B5F34}"/>
              </a:ext>
            </a:extLst>
          </p:cNvPr>
          <p:cNvSpPr>
            <a:spLocks noGrp="1"/>
          </p:cNvSpPr>
          <p:nvPr>
            <p:ph type="title"/>
          </p:nvPr>
        </p:nvSpPr>
        <p:spPr/>
        <p:txBody>
          <a:bodyPr/>
          <a:lstStyle/>
          <a:p>
            <a:r>
              <a:rPr lang="en-US" dirty="0"/>
              <a:t>R</a:t>
            </a:r>
            <a:r>
              <a:rPr lang="en-IL" dirty="0"/>
              <a:t>eadonly change</a:t>
            </a:r>
          </a:p>
        </p:txBody>
      </p:sp>
      <p:pic>
        <p:nvPicPr>
          <p:cNvPr id="5" name="Content Placeholder 4" descr="Text&#10;&#10;Description automatically generated">
            <a:extLst>
              <a:ext uri="{FF2B5EF4-FFF2-40B4-BE49-F238E27FC236}">
                <a16:creationId xmlns:a16="http://schemas.microsoft.com/office/drawing/2014/main" id="{C9EB6ED2-D899-636A-E0D3-1E3D54F067B0}"/>
              </a:ext>
            </a:extLst>
          </p:cNvPr>
          <p:cNvPicPr>
            <a:picLocks noGrp="1" noChangeAspect="1"/>
          </p:cNvPicPr>
          <p:nvPr>
            <p:ph idx="1"/>
          </p:nvPr>
        </p:nvPicPr>
        <p:blipFill>
          <a:blip/>
          <a:stretch>
            <a:fillRect/>
          </a:stretch>
        </p:blipFill>
        <p:spPr>
          <a:xfrm>
            <a:off x="3648372" y="1825625"/>
            <a:ext cx="4895255" cy="4351338"/>
          </a:xfrm>
        </p:spPr>
      </p:pic>
    </p:spTree>
    <p:extLst>
      <p:ext uri="{BB962C8B-B14F-4D97-AF65-F5344CB8AC3E}">
        <p14:creationId xmlns:p14="http://schemas.microsoft.com/office/powerpoint/2010/main" val="18942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F13BC-47EB-5B50-067C-7AC05AEA0AE9}"/>
              </a:ext>
            </a:extLst>
          </p:cNvPr>
          <p:cNvSpPr>
            <a:spLocks noGrp="1"/>
          </p:cNvSpPr>
          <p:nvPr>
            <p:ph type="title"/>
          </p:nvPr>
        </p:nvSpPr>
        <p:spPr>
          <a:xfrm>
            <a:off x="793662" y="386930"/>
            <a:ext cx="10066122" cy="1298448"/>
          </a:xfrm>
        </p:spPr>
        <p:txBody>
          <a:bodyPr anchor="b">
            <a:normAutofit/>
          </a:bodyPr>
          <a:lstStyle/>
          <a:p>
            <a:r>
              <a:rPr lang="en-US" sz="4800" dirty="0"/>
              <a:t>Index Signatures</a:t>
            </a:r>
            <a:endParaRPr lang="en-IL" sz="4800"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6C71AF-31F1-E686-1AD7-204E64C365FD}"/>
              </a:ext>
            </a:extLst>
          </p:cNvPr>
          <p:cNvSpPr>
            <a:spLocks noGrp="1"/>
          </p:cNvSpPr>
          <p:nvPr>
            <p:ph idx="1"/>
          </p:nvPr>
        </p:nvSpPr>
        <p:spPr>
          <a:xfrm>
            <a:off x="209005" y="2203078"/>
            <a:ext cx="7216403" cy="4014841"/>
          </a:xfrm>
        </p:spPr>
        <p:txBody>
          <a:bodyPr anchor="ctr">
            <a:normAutofit lnSpcReduction="10000"/>
          </a:bodyPr>
          <a:lstStyle/>
          <a:p>
            <a:r>
              <a:rPr lang="en-US" sz="2000" dirty="0"/>
              <a:t>Index Signatures in TypeScript allow you to define a dynamic property on an object, where the property name can be a string or a number, and the value can be of any type.</a:t>
            </a:r>
          </a:p>
          <a:p>
            <a:r>
              <a:rPr lang="en-US" sz="2000" dirty="0"/>
              <a:t>In this example, we define an interface called Example with an Index Signature that specifies that all keys must be strings and all values must be numbers. We then create an object of type Example called </a:t>
            </a:r>
            <a:r>
              <a:rPr lang="en-US" sz="2000" dirty="0" err="1"/>
              <a:t>exampleObj</a:t>
            </a:r>
            <a:r>
              <a:rPr lang="en-US" sz="2000" dirty="0"/>
              <a:t> and add three properties to it, using string keys and numeric values.</a:t>
            </a:r>
          </a:p>
          <a:p>
            <a:r>
              <a:rPr lang="en-US" sz="2000" dirty="0"/>
              <a:t>Index Signatures are useful for working with objects that have dynamic properties or when you want to define an object with an unknown number of properties. However, it's important to keep in mind that using Index Signatures can make it harder to catch errors at compile-time, since the properties are not explicitly defined.</a:t>
            </a:r>
            <a:br>
              <a:rPr lang="en-US" sz="2000" dirty="0"/>
            </a:br>
            <a:endParaRPr lang="en-IL" sz="2000" dirty="0"/>
          </a:p>
        </p:txBody>
      </p:sp>
      <p:pic>
        <p:nvPicPr>
          <p:cNvPr id="5" name="Picture 4" descr="Text&#10;&#10;Description automatically generated">
            <a:extLst>
              <a:ext uri="{FF2B5EF4-FFF2-40B4-BE49-F238E27FC236}">
                <a16:creationId xmlns:a16="http://schemas.microsoft.com/office/drawing/2014/main" id="{DC83798A-8CE4-45DA-BEF6-FDEA1EA972FE}"/>
              </a:ext>
            </a:extLst>
          </p:cNvPr>
          <p:cNvPicPr>
            <a:picLocks noChangeAspect="1"/>
          </p:cNvPicPr>
          <p:nvPr/>
        </p:nvPicPr>
        <p:blipFill>
          <a:blip/>
          <a:stretch>
            <a:fillRect/>
          </a:stretch>
        </p:blipFill>
        <p:spPr>
          <a:xfrm>
            <a:off x="7584746" y="2848910"/>
            <a:ext cx="3798616" cy="2976328"/>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6181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E8491-D024-409C-D3A5-4D48BA234BA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Errors</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C2BA632C-BB76-B28E-3E2B-CAA2DCBCCF8D}"/>
              </a:ext>
            </a:extLst>
          </p:cNvPr>
          <p:cNvPicPr>
            <a:picLocks noGrp="1" noChangeAspect="1"/>
          </p:cNvPicPr>
          <p:nvPr>
            <p:ph idx="1"/>
          </p:nvPr>
        </p:nvPicPr>
        <p:blipFill>
          <a:blip/>
          <a:stretch>
            <a:fillRect/>
          </a:stretch>
        </p:blipFill>
        <p:spPr>
          <a:xfrm>
            <a:off x="401852" y="2633472"/>
            <a:ext cx="11385247" cy="3586353"/>
          </a:xfrm>
          <a:prstGeom prst="rect">
            <a:avLst/>
          </a:prstGeom>
        </p:spPr>
      </p:pic>
    </p:spTree>
    <p:extLst>
      <p:ext uri="{BB962C8B-B14F-4D97-AF65-F5344CB8AC3E}">
        <p14:creationId xmlns:p14="http://schemas.microsoft.com/office/powerpoint/2010/main" val="25544808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4023-1236-3EA2-916F-37B35E8BBC70}"/>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04A5BEA8-011C-126A-775E-0D15E1251F0E}"/>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196638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Object.values()</a:t>
            </a:r>
            <a:endParaRPr lang="en-IL"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Object.values() is a built-in method in JavaScript that is used to extract the values of an object and return them in an array. The method takes an object as an argument and returns an array of values, which represent the values of the object.</a:t>
            </a:r>
            <a:endParaRPr lang="en-IL" sz="2000"/>
          </a:p>
        </p:txBody>
      </p:sp>
      <p:pic>
        <p:nvPicPr>
          <p:cNvPr id="5" name="Picture 4" descr="Text&#10;&#10;Description automatically generated">
            <a:extLst>
              <a:ext uri="{FF2B5EF4-FFF2-40B4-BE49-F238E27FC236}">
                <a16:creationId xmlns:a16="http://schemas.microsoft.com/office/drawing/2014/main" id="{C7007B9F-B72D-763C-E59A-E12A0DB67DE6}"/>
              </a:ext>
            </a:extLst>
          </p:cNvPr>
          <p:cNvPicPr>
            <a:picLocks noChangeAspect="1"/>
          </p:cNvPicPr>
          <p:nvPr/>
        </p:nvPicPr>
        <p:blipFill>
          <a:blip/>
          <a:stretch>
            <a:fillRect/>
          </a:stretch>
        </p:blipFill>
        <p:spPr>
          <a:xfrm>
            <a:off x="5911532" y="3182565"/>
            <a:ext cx="5150277" cy="231762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149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P</a:t>
            </a:r>
            <a:r>
              <a:rPr lang="en-IL" sz="4000">
                <a:solidFill>
                  <a:srgbClr val="FFFFFF"/>
                </a:solidFill>
              </a:rPr>
              <a:t>ush changes</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2000" b="0" i="0">
                <a:solidFill>
                  <a:srgbClr val="FFFFFF"/>
                </a:solidFill>
                <a:effectLst/>
                <a:latin typeface="Söhne"/>
              </a:rPr>
              <a:t>Push your changes: Finally, you'll need to push your changes back to the remote repository on GitHub. You can do this by running the following command in your terminal or command prompt:</a:t>
            </a:r>
          </a:p>
          <a:p>
            <a:endParaRPr lang="en-IL" sz="2000">
              <a:solidFill>
                <a:srgbClr val="FFFFFF"/>
              </a:solidFill>
            </a:endParaRPr>
          </a:p>
        </p:txBody>
      </p:sp>
      <p:pic>
        <p:nvPicPr>
          <p:cNvPr id="5" name="Picture 4">
            <a:extLst>
              <a:ext uri="{FF2B5EF4-FFF2-40B4-BE49-F238E27FC236}">
                <a16:creationId xmlns:a16="http://schemas.microsoft.com/office/drawing/2014/main" id="{11DE8075-BD19-E395-297A-BDC0EF9CC63A}"/>
              </a:ext>
            </a:extLst>
          </p:cNvPr>
          <p:cNvPicPr>
            <a:picLocks noChangeAspect="1"/>
          </p:cNvPicPr>
          <p:nvPr/>
        </p:nvPicPr>
        <p:blipFill>
          <a:blip/>
          <a:stretch>
            <a:fillRect/>
          </a:stretch>
        </p:blipFill>
        <p:spPr>
          <a:xfrm>
            <a:off x="1942112" y="4454576"/>
            <a:ext cx="6937635" cy="944990"/>
          </a:xfrm>
          <a:prstGeom prst="rect">
            <a:avLst/>
          </a:prstGeom>
        </p:spPr>
      </p:pic>
    </p:spTree>
    <p:extLst>
      <p:ext uri="{BB962C8B-B14F-4D97-AF65-F5344CB8AC3E}">
        <p14:creationId xmlns:p14="http://schemas.microsoft.com/office/powerpoint/2010/main" val="106852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46746" y="586822"/>
            <a:ext cx="3560252" cy="1645920"/>
          </a:xfrm>
        </p:spPr>
        <p:txBody>
          <a:bodyPr>
            <a:normAutofit/>
          </a:bodyPr>
          <a:lstStyle/>
          <a:p>
            <a:r>
              <a:rPr lang="en-US" sz="3200"/>
              <a:t>setTimeout</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351164" y="586822"/>
            <a:ext cx="6002636" cy="1645920"/>
          </a:xfrm>
        </p:spPr>
        <p:txBody>
          <a:bodyPr anchor="ctr">
            <a:normAutofit/>
          </a:bodyPr>
          <a:lstStyle/>
          <a:p>
            <a:r>
              <a:rPr lang="en-US" sz="1800"/>
              <a:t>setTimeout is a built-in function in JavaScript that allows you to schedule a function to be executed after a specified amount of time has elapsed. This is useful in situations where you want to delay the execution of a function, or when you want to run a function repeatedly at a fixed interval.</a:t>
            </a:r>
            <a:endParaRPr lang="en-IL" sz="1800"/>
          </a:p>
        </p:txBody>
      </p:sp>
      <p:pic>
        <p:nvPicPr>
          <p:cNvPr id="5" name="Picture 4" descr="Text&#10;&#10;Description automatically generated">
            <a:extLst>
              <a:ext uri="{FF2B5EF4-FFF2-40B4-BE49-F238E27FC236}">
                <a16:creationId xmlns:a16="http://schemas.microsoft.com/office/drawing/2014/main" id="{5CC5EBDE-3909-DFAB-1288-23928972E836}"/>
              </a:ext>
            </a:extLst>
          </p:cNvPr>
          <p:cNvPicPr>
            <a:picLocks noChangeAspect="1"/>
          </p:cNvPicPr>
          <p:nvPr/>
        </p:nvPicPr>
        <p:blipFill>
          <a:blip/>
          <a:stretch>
            <a:fillRect/>
          </a:stretch>
        </p:blipFill>
        <p:spPr>
          <a:xfrm>
            <a:off x="557784" y="3052473"/>
            <a:ext cx="11164824" cy="2847029"/>
          </a:xfrm>
          <a:prstGeom prst="rect">
            <a:avLst/>
          </a:prstGeom>
        </p:spPr>
      </p:pic>
    </p:spTree>
    <p:extLst>
      <p:ext uri="{BB962C8B-B14F-4D97-AF65-F5344CB8AC3E}">
        <p14:creationId xmlns:p14="http://schemas.microsoft.com/office/powerpoint/2010/main" val="1799251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46746" y="586822"/>
            <a:ext cx="3560252" cy="1645920"/>
          </a:xfrm>
        </p:spPr>
        <p:txBody>
          <a:bodyPr>
            <a:normAutofit/>
          </a:bodyPr>
          <a:lstStyle/>
          <a:p>
            <a:r>
              <a:rPr lang="en-US" sz="3200"/>
              <a:t>setInterval</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351164" y="586822"/>
            <a:ext cx="6002636" cy="1645920"/>
          </a:xfrm>
        </p:spPr>
        <p:txBody>
          <a:bodyPr anchor="ctr">
            <a:normAutofit/>
          </a:bodyPr>
          <a:lstStyle/>
          <a:p>
            <a:r>
              <a:rPr lang="en-US" sz="1800"/>
              <a:t>setInterval is a built-in function in JavaScript that allows you to schedule a function to be executed repeatedly at a fixed interval. This is useful in situations where you want to run a function on a regular basis, such as updating the time or animation frames.</a:t>
            </a:r>
            <a:endParaRPr lang="en-IL" sz="1800"/>
          </a:p>
        </p:txBody>
      </p:sp>
      <p:pic>
        <p:nvPicPr>
          <p:cNvPr id="5" name="Picture 4" descr="Text&#10;&#10;Description automatically generated with medium confidence">
            <a:extLst>
              <a:ext uri="{FF2B5EF4-FFF2-40B4-BE49-F238E27FC236}">
                <a16:creationId xmlns:a16="http://schemas.microsoft.com/office/drawing/2014/main" id="{56240CE0-0710-403C-B5C1-B0A6C1DF3B21}"/>
              </a:ext>
            </a:extLst>
          </p:cNvPr>
          <p:cNvPicPr>
            <a:picLocks noChangeAspect="1"/>
          </p:cNvPicPr>
          <p:nvPr/>
        </p:nvPicPr>
        <p:blipFill>
          <a:blip/>
          <a:stretch>
            <a:fillRect/>
          </a:stretch>
        </p:blipFill>
        <p:spPr>
          <a:xfrm>
            <a:off x="557784" y="2898956"/>
            <a:ext cx="11164824" cy="3154063"/>
          </a:xfrm>
          <a:prstGeom prst="rect">
            <a:avLst/>
          </a:prstGeom>
        </p:spPr>
      </p:pic>
    </p:spTree>
    <p:extLst>
      <p:ext uri="{BB962C8B-B14F-4D97-AF65-F5344CB8AC3E}">
        <p14:creationId xmlns:p14="http://schemas.microsoft.com/office/powerpoint/2010/main" val="29207388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2019300" y="538956"/>
            <a:ext cx="8985250" cy="1118394"/>
          </a:xfrm>
        </p:spPr>
        <p:txBody>
          <a:bodyPr anchor="t">
            <a:normAutofit/>
          </a:bodyPr>
          <a:lstStyle/>
          <a:p>
            <a:r>
              <a:rPr lang="en-IL" sz="4000"/>
              <a:t>Promises</a:t>
            </a:r>
          </a:p>
        </p:txBody>
      </p:sp>
      <p:pic>
        <p:nvPicPr>
          <p:cNvPr id="7" name="Graphic 6" descr="Checkmark">
            <a:extLst>
              <a:ext uri="{FF2B5EF4-FFF2-40B4-BE49-F238E27FC236}">
                <a16:creationId xmlns:a16="http://schemas.microsoft.com/office/drawing/2014/main" id="{60AB6B4D-B4FE-72C3-8808-E1E74D5B2A18}"/>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1009650" y="1847849"/>
            <a:ext cx="9994900" cy="4254501"/>
          </a:xfrm>
        </p:spPr>
        <p:txBody>
          <a:bodyPr>
            <a:normAutofit/>
          </a:bodyPr>
          <a:lstStyle/>
          <a:p>
            <a:r>
              <a:rPr lang="en-US" sz="2000" dirty="0"/>
              <a:t>Promises are a way to handle asynchronous operations in JavaScript and TypeScript. They provide a way to handle the outcome of an asynchronous operation, either a successful outcome or a failure.</a:t>
            </a:r>
          </a:p>
          <a:p>
            <a:r>
              <a:rPr lang="en-US" sz="2000" dirty="0"/>
              <a:t>In JavaScript, a Promise is an object that represents the eventual completion (or failure) of an asynchronous operation and its resulting value. Promises have three states:</a:t>
            </a:r>
          </a:p>
          <a:p>
            <a:r>
              <a:rPr lang="en-US" sz="2000" dirty="0"/>
              <a:t>Pending: The initial state. The promise is neither fulfilled nor rejected.</a:t>
            </a:r>
          </a:p>
          <a:p>
            <a:r>
              <a:rPr lang="en-US" sz="2000" dirty="0"/>
              <a:t>Fulfilled: The operation completed successfully, and the promise has a resulting value.</a:t>
            </a:r>
          </a:p>
          <a:p>
            <a:r>
              <a:rPr lang="en-US" sz="2000" dirty="0"/>
              <a:t>Rejected: The operation failed, and the promise has a reason for the failure.</a:t>
            </a:r>
          </a:p>
          <a:p>
            <a:r>
              <a:rPr lang="en-US" sz="2000" dirty="0"/>
              <a:t>In TypeScript, Promises are typed, allowing developers to specify the type of value the promise will eventually resolve with. This provides additional type safety when working with asynchronous operations.</a:t>
            </a:r>
          </a:p>
        </p:txBody>
      </p:sp>
    </p:spTree>
    <p:extLst>
      <p:ext uri="{BB962C8B-B14F-4D97-AF65-F5344CB8AC3E}">
        <p14:creationId xmlns:p14="http://schemas.microsoft.com/office/powerpoint/2010/main" val="26537526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a:t>
            </a:r>
            <a:r>
              <a:rPr lang="en-IL" dirty="0"/>
              <a:t>ew Promise</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10000"/>
          </a:bodyPr>
          <a:lstStyle/>
          <a:p>
            <a:pPr algn="l"/>
            <a:r>
              <a:rPr lang="en-US" b="0" i="0" dirty="0">
                <a:effectLst/>
                <a:latin typeface="Söhne"/>
              </a:rPr>
              <a:t>In JavaScript, the Promise constructor is used to create a new Promise object. The Promise object represents the eventual completion (or failure) of an asynchronous operation and its resulting value.</a:t>
            </a:r>
          </a:p>
          <a:p>
            <a:pPr algn="l"/>
            <a:r>
              <a:rPr lang="en-US" b="0" i="0" dirty="0">
                <a:effectLst/>
                <a:latin typeface="Söhne"/>
              </a:rPr>
              <a:t>When you create a new Promise, you pass in a function that has two arguments: resolve and reject. These are functions that you call when the asynchronous operation is complete, either successfully or with an error.</a:t>
            </a:r>
          </a:p>
          <a:p>
            <a:pPr algn="l"/>
            <a:r>
              <a:rPr lang="en-US" b="0" i="0" dirty="0">
                <a:effectLst/>
                <a:latin typeface="Söhne"/>
              </a:rPr>
              <a:t>The resolve function is called with the successful result of the asynchronous operation. This result is passed to any attached then handlers that are waiting for the Promise to resolve.</a:t>
            </a:r>
          </a:p>
          <a:p>
            <a:pPr algn="l"/>
            <a:r>
              <a:rPr lang="en-US" b="0" i="0" dirty="0">
                <a:effectLst/>
                <a:latin typeface="Söhne"/>
              </a:rPr>
              <a:t>The reject function is called with an error object if the asynchronous operation fails. This error object is passed to any attached catch handlers that are waiting for the Promise to reject.</a:t>
            </a:r>
          </a:p>
        </p:txBody>
      </p:sp>
    </p:spTree>
    <p:extLst>
      <p:ext uri="{BB962C8B-B14F-4D97-AF65-F5344CB8AC3E}">
        <p14:creationId xmlns:p14="http://schemas.microsoft.com/office/powerpoint/2010/main" val="40223144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T</a:t>
            </a:r>
            <a:r>
              <a:rPr lang="en-IL" dirty="0"/>
              <a:t>ry catch</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In TypeScript, you can use the try/catch statement to handle exceptions that may occur during the execution of your code. The try block contains the code that may throw an exception, and the catch block contains the code that handles the exception.</a:t>
            </a:r>
          </a:p>
          <a:p>
            <a:r>
              <a:rPr lang="en-US" dirty="0"/>
              <a:t>Using try/catch in TypeScript allows you to gracefully handle exceptions that may occur during the execution of your code. It can help make your code more resilient and less likely to crash or produce unexpected behavior.</a:t>
            </a:r>
            <a:endParaRPr lang="en-IL" dirty="0"/>
          </a:p>
        </p:txBody>
      </p:sp>
    </p:spTree>
    <p:extLst>
      <p:ext uri="{BB962C8B-B14F-4D97-AF65-F5344CB8AC3E}">
        <p14:creationId xmlns:p14="http://schemas.microsoft.com/office/powerpoint/2010/main" val="14152734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C</a:t>
            </a:r>
            <a:r>
              <a:rPr lang="en-IL" dirty="0"/>
              <a:t>all stack</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a:bodyPr>
          <a:lstStyle/>
          <a:p>
            <a:pPr algn="l"/>
            <a:r>
              <a:rPr lang="en-US" b="0" i="0" dirty="0">
                <a:effectLst/>
                <a:latin typeface="Söhne"/>
              </a:rPr>
              <a:t>In JavaScript, the call stack is a data structure that is used to keep track of the execution of function calls. It is a last-in, first-out (LIFO) structure that records the active function invocation at the top of the stack.</a:t>
            </a:r>
          </a:p>
          <a:p>
            <a:pPr algn="l"/>
            <a:r>
              <a:rPr lang="en-US" b="0" i="0" dirty="0">
                <a:effectLst/>
                <a:latin typeface="Söhne"/>
              </a:rPr>
              <a:t>Whenever a function is called, a new frame is added to the top of the call stack to record the function's execution context. This frame includes the function's arguments, local variables, and the return address, which is the point in the code where the function was called.</a:t>
            </a:r>
          </a:p>
          <a:p>
            <a:pPr algn="l"/>
            <a:r>
              <a:rPr lang="en-US" b="0" i="0" dirty="0">
                <a:effectLst/>
                <a:latin typeface="Söhne"/>
              </a:rPr>
              <a:t>As the function executes, statements are added and removed from the top of the stack until the function returns. When the function returns, its frame is removed from the top of the stack, and control returns to the calling function.</a:t>
            </a:r>
          </a:p>
        </p:txBody>
      </p:sp>
    </p:spTree>
    <p:extLst>
      <p:ext uri="{BB962C8B-B14F-4D97-AF65-F5344CB8AC3E}">
        <p14:creationId xmlns:p14="http://schemas.microsoft.com/office/powerpoint/2010/main" val="5773692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E</a:t>
            </a:r>
            <a:r>
              <a:rPr lang="en-IL" dirty="0"/>
              <a:t>vent loop</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20000"/>
          </a:bodyPr>
          <a:lstStyle/>
          <a:p>
            <a:r>
              <a:rPr lang="en-US" dirty="0"/>
              <a:t>In JavaScript, the event loop is a mechanism that enables asynchronous processing and non-blocking I/O operations. It is responsible for managing the execution of tasks and events in a single-threaded environment, which is the case in JavaScript.</a:t>
            </a:r>
          </a:p>
          <a:p>
            <a:r>
              <a:rPr lang="en-US" dirty="0"/>
              <a:t>The event loop continuously monitors the call stack and the message queue for new tasks and events to process. When the call stack is empty, the event loop checks the message queue for the next task or event to process. If a task or event is found, it is pushed onto the call stack and executed.</a:t>
            </a:r>
          </a:p>
          <a:p>
            <a:r>
              <a:rPr lang="en-US" dirty="0"/>
              <a:t>Tasks are scheduled using the </a:t>
            </a:r>
            <a:r>
              <a:rPr lang="en-US" dirty="0" err="1"/>
              <a:t>setTimeout</a:t>
            </a:r>
            <a:r>
              <a:rPr lang="en-US" dirty="0"/>
              <a:t>, </a:t>
            </a:r>
            <a:r>
              <a:rPr lang="en-US" dirty="0" err="1"/>
              <a:t>setInterval</a:t>
            </a:r>
            <a:r>
              <a:rPr lang="en-US" dirty="0"/>
              <a:t>, and </a:t>
            </a:r>
            <a:r>
              <a:rPr lang="en-US" dirty="0" err="1"/>
              <a:t>setImmediate</a:t>
            </a:r>
            <a:r>
              <a:rPr lang="en-US" dirty="0"/>
              <a:t> functions, among others. When a task is scheduled, it is added to the message queue and will be executed by the event loop when the call stack is empty.</a:t>
            </a:r>
          </a:p>
          <a:p>
            <a:r>
              <a:rPr lang="en-US" dirty="0">
                <a:hlinkClick r:id="rId2"/>
              </a:rPr>
              <a:t>https://www.youtube.com/watch?v=8aGhZQkoFbQ</a:t>
            </a:r>
            <a:endParaRPr lang="en-US" dirty="0"/>
          </a:p>
          <a:p>
            <a:r>
              <a:rPr lang="en-US" dirty="0"/>
              <a:t>16:00</a:t>
            </a:r>
            <a:endParaRPr lang="en-IL" dirty="0"/>
          </a:p>
        </p:txBody>
      </p:sp>
    </p:spTree>
    <p:extLst>
      <p:ext uri="{BB962C8B-B14F-4D97-AF65-F5344CB8AC3E}">
        <p14:creationId xmlns:p14="http://schemas.microsoft.com/office/powerpoint/2010/main" val="15990301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28C3-B787-7591-0527-A0C9A58581BC}"/>
              </a:ext>
            </a:extLst>
          </p:cNvPr>
          <p:cNvSpPr>
            <a:spLocks noGrp="1"/>
          </p:cNvSpPr>
          <p:nvPr>
            <p:ph type="title"/>
          </p:nvPr>
        </p:nvSpPr>
        <p:spPr/>
        <p:txBody>
          <a:bodyPr/>
          <a:lstStyle/>
          <a:p>
            <a:r>
              <a:rPr lang="en-IL" dirty="0"/>
              <a:t>JSON</a:t>
            </a:r>
          </a:p>
        </p:txBody>
      </p:sp>
      <p:sp>
        <p:nvSpPr>
          <p:cNvPr id="3" name="Content Placeholder 2">
            <a:extLst>
              <a:ext uri="{FF2B5EF4-FFF2-40B4-BE49-F238E27FC236}">
                <a16:creationId xmlns:a16="http://schemas.microsoft.com/office/drawing/2014/main" id="{9900DF2C-4D44-0481-BFB4-D0A4ECFB970B}"/>
              </a:ext>
            </a:extLst>
          </p:cNvPr>
          <p:cNvSpPr>
            <a:spLocks noGrp="1"/>
          </p:cNvSpPr>
          <p:nvPr>
            <p:ph idx="1"/>
          </p:nvPr>
        </p:nvSpPr>
        <p:spPr/>
        <p:txBody>
          <a:bodyPr/>
          <a:lstStyle/>
          <a:p>
            <a:pPr algn="l"/>
            <a:r>
              <a:rPr lang="en-US" b="0" i="0" dirty="0">
                <a:solidFill>
                  <a:srgbClr val="374151"/>
                </a:solidFill>
                <a:effectLst/>
                <a:latin typeface="Söhne"/>
              </a:rPr>
              <a:t>JSON (JavaScript Object Notation) is a lightweight data interchange format that is widely used in web development and other computer applications. It is a text-based format that is easy to read and write, and can be easily parsed and generated by a variety of programming languages.</a:t>
            </a:r>
          </a:p>
          <a:p>
            <a:pPr algn="l"/>
            <a:r>
              <a:rPr lang="en-US" b="0" i="0" dirty="0">
                <a:solidFill>
                  <a:srgbClr val="374151"/>
                </a:solidFill>
                <a:effectLst/>
                <a:latin typeface="Söhne"/>
              </a:rPr>
              <a:t>JSON is designed to represent simple data structures, such as objects and arrays, using a syntax that is similar to JavaScript object literals. JSON data consists of key-value pairs, where the keys are always strings and the values can be any valid JSON data type, including strings, numbers, </a:t>
            </a:r>
            <a:r>
              <a:rPr lang="en-US" b="0" i="0" dirty="0" err="1">
                <a:solidFill>
                  <a:srgbClr val="374151"/>
                </a:solidFill>
                <a:effectLst/>
                <a:latin typeface="Söhne"/>
              </a:rPr>
              <a:t>booleans</a:t>
            </a:r>
            <a:r>
              <a:rPr lang="en-US" b="0" i="0" dirty="0">
                <a:solidFill>
                  <a:srgbClr val="374151"/>
                </a:solidFill>
                <a:effectLst/>
                <a:latin typeface="Söhne"/>
              </a:rPr>
              <a:t>, null, objects, and arrays.</a:t>
            </a:r>
          </a:p>
        </p:txBody>
      </p:sp>
    </p:spTree>
    <p:extLst>
      <p:ext uri="{BB962C8B-B14F-4D97-AF65-F5344CB8AC3E}">
        <p14:creationId xmlns:p14="http://schemas.microsoft.com/office/powerpoint/2010/main" val="17763503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JSON example</a:t>
            </a:r>
          </a:p>
        </p:txBody>
      </p:sp>
      <p:pic>
        <p:nvPicPr>
          <p:cNvPr id="8" name="Content Placeholder 4" descr="Text&#10;&#10;Description automatically generated">
            <a:extLst>
              <a:ext uri="{FF2B5EF4-FFF2-40B4-BE49-F238E27FC236}">
                <a16:creationId xmlns:a16="http://schemas.microsoft.com/office/drawing/2014/main" id="{3745F4BD-4320-D0B2-A13F-D1DCBDDABA3D}"/>
              </a:ext>
            </a:extLst>
          </p:cNvPr>
          <p:cNvPicPr>
            <a:picLocks noGrp="1" noChangeAspect="1"/>
          </p:cNvPicPr>
          <p:nvPr>
            <p:ph idx="1"/>
          </p:nvPr>
        </p:nvPicPr>
        <p:blipFill>
          <a:blip/>
          <a:stretch>
            <a:fillRect/>
          </a:stretch>
        </p:blipFill>
        <p:spPr>
          <a:xfrm>
            <a:off x="643467" y="2209304"/>
            <a:ext cx="10905066" cy="3326044"/>
          </a:xfrm>
          <a:prstGeom prst="rect">
            <a:avLst/>
          </a:prstGeom>
        </p:spPr>
      </p:pic>
    </p:spTree>
    <p:extLst>
      <p:ext uri="{BB962C8B-B14F-4D97-AF65-F5344CB8AC3E}">
        <p14:creationId xmlns:p14="http://schemas.microsoft.com/office/powerpoint/2010/main" val="12080816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normAutofit fontScale="77500" lnSpcReduction="20000"/>
          </a:bodyPr>
          <a:lstStyle/>
          <a:p>
            <a:pPr algn="l">
              <a:buFont typeface="+mj-lt"/>
              <a:buAutoNum type="arabicPeriod"/>
            </a:pPr>
            <a:r>
              <a:rPr lang="en-US" b="0" i="0" dirty="0">
                <a:solidFill>
                  <a:srgbClr val="374151"/>
                </a:solidFill>
                <a:effectLst/>
                <a:latin typeface="Söhne"/>
              </a:rPr>
              <a:t>We define a variable </a:t>
            </a:r>
            <a:r>
              <a:rPr lang="en-US" b="0" i="0" dirty="0" err="1">
                <a:solidFill>
                  <a:srgbClr val="374151"/>
                </a:solidFill>
                <a:effectLst/>
                <a:latin typeface="Söhne"/>
              </a:rPr>
              <a:t>url</a:t>
            </a:r>
            <a:r>
              <a:rPr lang="en-US" b="0" i="0" dirty="0">
                <a:solidFill>
                  <a:srgbClr val="374151"/>
                </a:solidFill>
                <a:effectLst/>
                <a:latin typeface="Söhne"/>
              </a:rPr>
              <a:t> that contains the URL of the web API that we want to retrieve data from.</a:t>
            </a:r>
          </a:p>
          <a:p>
            <a:pPr algn="l">
              <a:buFont typeface="+mj-lt"/>
              <a:buAutoNum type="arabicPeriod"/>
            </a:pPr>
            <a:r>
              <a:rPr lang="en-US" b="0" i="0" dirty="0">
                <a:solidFill>
                  <a:srgbClr val="374151"/>
                </a:solidFill>
                <a:effectLst/>
                <a:latin typeface="Söhne"/>
              </a:rPr>
              <a:t>We call the fetch function with the URL as its argument. The fetch function returns a promise that resolves to a Response object, which represents the HTTP response that we receive from the API.</a:t>
            </a:r>
          </a:p>
          <a:p>
            <a:pPr algn="l">
              <a:buFont typeface="+mj-lt"/>
              <a:buAutoNum type="arabicPeriod"/>
            </a:pPr>
            <a:r>
              <a:rPr lang="en-US" b="0" i="0" dirty="0">
                <a:solidFill>
                  <a:srgbClr val="374151"/>
                </a:solidFill>
                <a:effectLst/>
                <a:latin typeface="Söhne"/>
              </a:rPr>
              <a:t>We chain a then method to the promise returned by fetch. This then method takes a callback function that is executed when the promise is resolved. Inside this callback function, we call the </a:t>
            </a:r>
            <a:r>
              <a:rPr lang="en-US" b="0" i="0" dirty="0" err="1">
                <a:solidFill>
                  <a:srgbClr val="374151"/>
                </a:solidFill>
                <a:effectLst/>
                <a:latin typeface="Söhne"/>
              </a:rPr>
              <a:t>json</a:t>
            </a:r>
            <a:r>
              <a:rPr lang="en-US" b="0" i="0" dirty="0">
                <a:solidFill>
                  <a:srgbClr val="374151"/>
                </a:solidFill>
                <a:effectLst/>
                <a:latin typeface="Söhne"/>
              </a:rPr>
              <a:t> method on the Response object to parse the response body as JSON. The </a:t>
            </a:r>
            <a:r>
              <a:rPr lang="en-US" b="0" i="0" dirty="0" err="1">
                <a:solidFill>
                  <a:srgbClr val="374151"/>
                </a:solidFill>
                <a:effectLst/>
                <a:latin typeface="Söhne"/>
              </a:rPr>
              <a:t>json</a:t>
            </a:r>
            <a:r>
              <a:rPr lang="en-US" b="0" i="0" dirty="0">
                <a:solidFill>
                  <a:srgbClr val="374151"/>
                </a:solidFill>
                <a:effectLst/>
                <a:latin typeface="Söhne"/>
              </a:rPr>
              <a:t> method returns a new promise that resolves to the parsed JSON data.</a:t>
            </a:r>
          </a:p>
          <a:p>
            <a:pPr algn="l">
              <a:buFont typeface="+mj-lt"/>
              <a:buAutoNum type="arabicPeriod"/>
            </a:pPr>
            <a:r>
              <a:rPr lang="en-US" b="0" i="0" dirty="0">
                <a:solidFill>
                  <a:srgbClr val="374151"/>
                </a:solidFill>
                <a:effectLst/>
                <a:latin typeface="Söhne"/>
              </a:rPr>
              <a:t>We chain another then method to the promise returned by the </a:t>
            </a:r>
            <a:r>
              <a:rPr lang="en-US" b="0" i="0" dirty="0" err="1">
                <a:solidFill>
                  <a:srgbClr val="374151"/>
                </a:solidFill>
                <a:effectLst/>
                <a:latin typeface="Söhne"/>
              </a:rPr>
              <a:t>json</a:t>
            </a:r>
            <a:r>
              <a:rPr lang="en-US" b="0" i="0" dirty="0">
                <a:solidFill>
                  <a:srgbClr val="374151"/>
                </a:solidFill>
                <a:effectLst/>
                <a:latin typeface="Söhne"/>
              </a:rPr>
              <a:t> method. This then method takes another callback function that is executed when the promise is resolved. Inside this callback function, we log the parsed JSON data to the console.</a:t>
            </a:r>
          </a:p>
          <a:p>
            <a:pPr algn="l">
              <a:buFont typeface="+mj-lt"/>
              <a:buAutoNum type="arabicPeriod"/>
            </a:pPr>
            <a:r>
              <a:rPr lang="en-US" b="0" i="0" dirty="0">
                <a:solidFill>
                  <a:srgbClr val="374151"/>
                </a:solidFill>
                <a:effectLst/>
                <a:latin typeface="Söhne"/>
              </a:rPr>
              <a:t>We chain a catch method to the promises returned by fetch and </a:t>
            </a:r>
            <a:r>
              <a:rPr lang="en-US" b="0" i="0" dirty="0" err="1">
                <a:solidFill>
                  <a:srgbClr val="374151"/>
                </a:solidFill>
                <a:effectLst/>
                <a:latin typeface="Söhne"/>
              </a:rPr>
              <a:t>json</a:t>
            </a:r>
            <a:r>
              <a:rPr lang="en-US" b="0" i="0" dirty="0">
                <a:solidFill>
                  <a:srgbClr val="374151"/>
                </a:solidFill>
                <a:effectLst/>
                <a:latin typeface="Söhne"/>
              </a:rPr>
              <a:t>. This catch method takes a callback function that is executed when any of the promises in the chain are rejected. Inside this callback function, we log the error to the console.</a:t>
            </a:r>
          </a:p>
        </p:txBody>
      </p:sp>
    </p:spTree>
    <p:extLst>
      <p:ext uri="{BB962C8B-B14F-4D97-AF65-F5344CB8AC3E}">
        <p14:creationId xmlns:p14="http://schemas.microsoft.com/office/powerpoint/2010/main" val="174776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Git create branch </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lstStyle/>
          <a:p>
            <a:r>
              <a:rPr lang="en-US" dirty="0"/>
              <a:t>git checkout -b &lt;new-branch&gt; &lt;existing-branch&gt;</a:t>
            </a:r>
          </a:p>
          <a:p>
            <a:r>
              <a:rPr lang="en-US" dirty="0"/>
              <a:t>git checkout -b feature-branch master</a:t>
            </a:r>
          </a:p>
          <a:p>
            <a:endParaRPr lang="en-IL" dirty="0"/>
          </a:p>
        </p:txBody>
      </p:sp>
    </p:spTree>
    <p:extLst>
      <p:ext uri="{BB962C8B-B14F-4D97-AF65-F5344CB8AC3E}">
        <p14:creationId xmlns:p14="http://schemas.microsoft.com/office/powerpoint/2010/main" val="393693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Fetch</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The </a:t>
            </a:r>
            <a:r>
              <a:rPr lang="en-US" dirty="0"/>
              <a:t>fetch</a:t>
            </a:r>
            <a:r>
              <a:rPr lang="en-US" b="0" i="0" dirty="0">
                <a:solidFill>
                  <a:srgbClr val="374151"/>
                </a:solidFill>
                <a:effectLst/>
                <a:latin typeface="Söhne"/>
              </a:rPr>
              <a:t> API and promises allow us to asynchronously retrieve data from a web API without blocking the main thread of execution. The </a:t>
            </a:r>
            <a:r>
              <a:rPr lang="en-US" dirty="0"/>
              <a:t>fetch</a:t>
            </a:r>
            <a:r>
              <a:rPr lang="en-US" b="0" i="0" dirty="0">
                <a:solidFill>
                  <a:srgbClr val="374151"/>
                </a:solidFill>
                <a:effectLst/>
                <a:latin typeface="Söhne"/>
              </a:rPr>
              <a:t> function returns a promise that resolves to a </a:t>
            </a:r>
            <a:r>
              <a:rPr lang="en-US" dirty="0"/>
              <a:t>Response</a:t>
            </a:r>
            <a:r>
              <a:rPr lang="en-US" b="0" i="0" dirty="0">
                <a:solidFill>
                  <a:srgbClr val="374151"/>
                </a:solidFill>
                <a:effectLst/>
                <a:latin typeface="Söhne"/>
              </a:rPr>
              <a:t> object, which we can use to parse the response body as JSON using the </a:t>
            </a:r>
            <a:r>
              <a:rPr lang="en-US" dirty="0" err="1"/>
              <a:t>json</a:t>
            </a:r>
            <a:r>
              <a:rPr lang="en-US" b="0" i="0" dirty="0">
                <a:solidFill>
                  <a:srgbClr val="374151"/>
                </a:solidFill>
                <a:effectLst/>
                <a:latin typeface="Söhne"/>
              </a:rPr>
              <a:t> method. By chaining promises together using </a:t>
            </a:r>
            <a:r>
              <a:rPr lang="en-US" dirty="0"/>
              <a:t>then</a:t>
            </a:r>
            <a:r>
              <a:rPr lang="en-US" b="0" i="0" dirty="0">
                <a:solidFill>
                  <a:srgbClr val="374151"/>
                </a:solidFill>
                <a:effectLst/>
                <a:latin typeface="Söhne"/>
              </a:rPr>
              <a:t> and </a:t>
            </a:r>
            <a:r>
              <a:rPr lang="en-US" dirty="0"/>
              <a:t>catch</a:t>
            </a:r>
            <a:r>
              <a:rPr lang="en-US" b="0" i="0" dirty="0">
                <a:solidFill>
                  <a:srgbClr val="374151"/>
                </a:solidFill>
                <a:effectLst/>
                <a:latin typeface="Söhne"/>
              </a:rPr>
              <a:t> methods, we can handle asynchronous errors and perform operations on the data returned by the API in a readable and organized way.</a:t>
            </a:r>
          </a:p>
          <a:p>
            <a:endParaRPr lang="en-US" dirty="0">
              <a:solidFill>
                <a:srgbClr val="374151"/>
              </a:solidFill>
              <a:latin typeface="Söhne"/>
            </a:endParaRPr>
          </a:p>
          <a:p>
            <a:r>
              <a:rPr lang="en-US" dirty="0">
                <a:solidFill>
                  <a:srgbClr val="374151"/>
                </a:solidFill>
                <a:latin typeface="Söhne"/>
              </a:rPr>
              <a:t>Fetch(‘whatever’).then(res =&gt; { return </a:t>
            </a:r>
            <a:r>
              <a:rPr lang="en-US" dirty="0" err="1">
                <a:solidFill>
                  <a:srgbClr val="374151"/>
                </a:solidFill>
                <a:latin typeface="Söhne"/>
              </a:rPr>
              <a:t>res.json</a:t>
            </a:r>
            <a:r>
              <a:rPr lang="en-US" dirty="0">
                <a:solidFill>
                  <a:srgbClr val="374151"/>
                </a:solidFill>
                <a:latin typeface="Söhne"/>
              </a:rPr>
              <a:t>() }).then(data =&gt; </a:t>
            </a:r>
            <a:r>
              <a:rPr lang="en-US" dirty="0" err="1">
                <a:solidFill>
                  <a:srgbClr val="374151"/>
                </a:solidFill>
                <a:latin typeface="Söhne"/>
              </a:rPr>
              <a:t>console.log</a:t>
            </a:r>
            <a:r>
              <a:rPr lang="en-US" dirty="0">
                <a:solidFill>
                  <a:srgbClr val="374151"/>
                </a:solidFill>
                <a:latin typeface="Söhne"/>
              </a:rPr>
              <a:t>(data))</a:t>
            </a:r>
          </a:p>
          <a:p>
            <a:pPr marL="0" indent="0">
              <a:buNone/>
            </a:pPr>
            <a:r>
              <a:rPr lang="en-US" dirty="0" err="1">
                <a:solidFill>
                  <a:srgbClr val="374151"/>
                </a:solidFill>
                <a:latin typeface="Söhne"/>
              </a:rPr>
              <a:t>Res.json</a:t>
            </a:r>
            <a:r>
              <a:rPr lang="en-US" dirty="0">
                <a:solidFill>
                  <a:srgbClr val="374151"/>
                </a:solidFill>
                <a:latin typeface="Söhne"/>
              </a:rPr>
              <a:t> -&gt; take the response and transform it to </a:t>
            </a:r>
            <a:r>
              <a:rPr lang="en-US" dirty="0" err="1">
                <a:solidFill>
                  <a:srgbClr val="374151"/>
                </a:solidFill>
                <a:latin typeface="Söhne"/>
              </a:rPr>
              <a:t>json</a:t>
            </a:r>
            <a:r>
              <a:rPr lang="en-US" dirty="0">
                <a:solidFill>
                  <a:srgbClr val="374151"/>
                </a:solidFill>
                <a:latin typeface="Söhne"/>
              </a:rPr>
              <a:t> (this is also a promise)</a:t>
            </a:r>
          </a:p>
          <a:p>
            <a:pPr marL="0" indent="0">
              <a:buNone/>
            </a:pPr>
            <a:endParaRPr lang="en-IL" dirty="0"/>
          </a:p>
        </p:txBody>
      </p:sp>
    </p:spTree>
    <p:extLst>
      <p:ext uri="{BB962C8B-B14F-4D97-AF65-F5344CB8AC3E}">
        <p14:creationId xmlns:p14="http://schemas.microsoft.com/office/powerpoint/2010/main" val="37612475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BASS</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normAutofit fontScale="55000" lnSpcReduction="20000"/>
          </a:bodyPr>
          <a:lstStyle/>
          <a:p>
            <a:r>
              <a:rPr lang="en-US" dirty="0"/>
              <a:t>Backend as a Service, refers to a cloud-based service that provides developers with a pre-built backend infrastructure that they can use to build and operate their mobile and web applications. BaaS providers handle server-side operations such as data storage, user management, push notifications, and social media integration, allowing developers to focus on creating the frontend of their applications.</a:t>
            </a:r>
          </a:p>
          <a:p>
            <a:r>
              <a:rPr lang="en-US" dirty="0"/>
              <a:t>Here are some examples of popular BaaS providers:</a:t>
            </a:r>
          </a:p>
          <a:p>
            <a:r>
              <a:rPr lang="en-US" dirty="0"/>
              <a:t>Firebase: Firebase is a BaaS platform acquired by Google in 2014 that provides a suite of tools and services for mobile and web developers. It includes features like real-time database, authentication, hosting, and cloud messaging.</a:t>
            </a:r>
          </a:p>
          <a:p>
            <a:r>
              <a:rPr lang="en-US" dirty="0"/>
              <a:t>AWS Amplify: AWS Amplify is a BaaS platform offered by Amazon Web Services (AWS) that provides developers with tools and services to build scalable and secure cloud-powered applications. It includes features like authentication, APIs, storage, and hosting.</a:t>
            </a:r>
          </a:p>
          <a:p>
            <a:r>
              <a:rPr lang="en-US" dirty="0"/>
              <a:t>Parse: Parse is an open-source BaaS platform that provides developers with tools and services to build mobile and web applications. It includes features like user authentication, push notifications, and database management.</a:t>
            </a:r>
          </a:p>
          <a:p>
            <a:r>
              <a:rPr lang="en-US" dirty="0"/>
              <a:t>Back4App: Back4App is a BaaS platform that provides developers with a fully managed backend infrastructure. It includes features like user authentication, push notifications, and database management.</a:t>
            </a:r>
          </a:p>
          <a:p>
            <a:r>
              <a:rPr lang="en-US" dirty="0" err="1"/>
              <a:t>Kinvey</a:t>
            </a:r>
            <a:r>
              <a:rPr lang="en-US" dirty="0"/>
              <a:t>: </a:t>
            </a:r>
            <a:r>
              <a:rPr lang="en-US" dirty="0" err="1"/>
              <a:t>Kinvey</a:t>
            </a:r>
            <a:r>
              <a:rPr lang="en-US" dirty="0"/>
              <a:t> is a BaaS platform that provides developers with tools and services to build mobile and web applications. It includes features like data integration, user management, and push notifications.</a:t>
            </a:r>
          </a:p>
          <a:p>
            <a:r>
              <a:rPr lang="en-US" dirty="0"/>
              <a:t>These BaaS platforms are just a few examples of the many options available to developers. By using a BaaS platform, developers can save time and resources by outsourcing the backend infrastructure of their applications and focus on building the frontend features that are unique to their application.</a:t>
            </a:r>
          </a:p>
        </p:txBody>
      </p:sp>
      <p:sp>
        <p:nvSpPr>
          <p:cNvPr id="4" name="TextBox 3">
            <a:extLst>
              <a:ext uri="{FF2B5EF4-FFF2-40B4-BE49-F238E27FC236}">
                <a16:creationId xmlns:a16="http://schemas.microsoft.com/office/drawing/2014/main" id="{2E21071F-9AD1-0B0F-F780-CB0B07F2AB58}"/>
              </a:ext>
            </a:extLst>
          </p:cNvPr>
          <p:cNvSpPr txBox="1"/>
          <p:nvPr/>
        </p:nvSpPr>
        <p:spPr>
          <a:xfrm>
            <a:off x="6008914" y="1489166"/>
            <a:ext cx="184731" cy="369332"/>
          </a:xfrm>
          <a:prstGeom prst="rect">
            <a:avLst/>
          </a:prstGeom>
          <a:noFill/>
        </p:spPr>
        <p:txBody>
          <a:bodyPr wrap="none" rtlCol="0">
            <a:spAutoFit/>
          </a:bodyPr>
          <a:lstStyle/>
          <a:p>
            <a:endParaRPr lang="en-IL"/>
          </a:p>
        </p:txBody>
      </p:sp>
    </p:spTree>
    <p:extLst>
      <p:ext uri="{BB962C8B-B14F-4D97-AF65-F5344CB8AC3E}">
        <p14:creationId xmlns:p14="http://schemas.microsoft.com/office/powerpoint/2010/main" val="18333904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Import export	</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pPr algn="l"/>
            <a:r>
              <a:rPr lang="en-US" b="0" i="0" dirty="0">
                <a:solidFill>
                  <a:srgbClr val="374151"/>
                </a:solidFill>
                <a:effectLst/>
                <a:latin typeface="Söhne"/>
              </a:rPr>
              <a:t>In TypeScript, importing and exporting modules is done using the import and export keywords, respectively. These keywords are used to define relationships between files and to share functionality between them.</a:t>
            </a:r>
          </a:p>
          <a:p>
            <a:br>
              <a:rPr lang="en-US" dirty="0"/>
            </a:br>
            <a:endParaRPr lang="en-IL" dirty="0"/>
          </a:p>
        </p:txBody>
      </p:sp>
    </p:spTree>
    <p:extLst>
      <p:ext uri="{BB962C8B-B14F-4D97-AF65-F5344CB8AC3E}">
        <p14:creationId xmlns:p14="http://schemas.microsoft.com/office/powerpoint/2010/main" val="20733305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Node </a:t>
            </a:r>
            <a:r>
              <a:rPr lang="en-US" b="0" i="0" dirty="0">
                <a:solidFill>
                  <a:srgbClr val="374151"/>
                </a:solidFill>
                <a:effectLst/>
                <a:latin typeface="Söhne"/>
              </a:rPr>
              <a:t>modules</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normAutofit fontScale="77500" lnSpcReduction="20000"/>
          </a:bodyPr>
          <a:lstStyle/>
          <a:p>
            <a:pPr algn="l"/>
            <a:r>
              <a:rPr lang="en-US" b="0" i="0" dirty="0">
                <a:solidFill>
                  <a:srgbClr val="374151"/>
                </a:solidFill>
                <a:effectLst/>
                <a:latin typeface="Söhne"/>
              </a:rPr>
              <a:t>Node modules are a fundamental feature of Node.js, which is an open-source, cross-platform JavaScript runtime environment. Node modules are simply reusable packages of code that can be easily included in Node.js projects to extend their functionality.</a:t>
            </a:r>
          </a:p>
          <a:p>
            <a:pPr algn="l"/>
            <a:r>
              <a:rPr lang="en-US" b="0" i="0" dirty="0">
                <a:solidFill>
                  <a:srgbClr val="374151"/>
                </a:solidFill>
                <a:effectLst/>
                <a:latin typeface="Söhne"/>
              </a:rPr>
              <a:t>In Node.js, modules can be created by writing code in separate files, and then exporting specific functions or objects that can be used in other parts of the application. These exported functions or objects are known as the module's "public API".</a:t>
            </a:r>
          </a:p>
          <a:p>
            <a:pPr algn="l"/>
            <a:r>
              <a:rPr lang="en-US" b="0" i="0" dirty="0">
                <a:solidFill>
                  <a:srgbClr val="374151"/>
                </a:solidFill>
                <a:effectLst/>
                <a:latin typeface="Söhne"/>
              </a:rPr>
              <a:t>There are two types of modules in Node.js: built-in modules and external modules. Built-in modules are modules that are included with the Node.js runtime and can be used without any additional installation. Examples of built-in modules include fs for file system operations, http for creating web servers, and path for working with file paths.</a:t>
            </a:r>
          </a:p>
          <a:p>
            <a:pPr algn="l"/>
            <a:r>
              <a:rPr lang="en-US" b="0" i="0" dirty="0">
                <a:solidFill>
                  <a:srgbClr val="374151"/>
                </a:solidFill>
                <a:effectLst/>
                <a:latin typeface="Söhne"/>
              </a:rPr>
              <a:t>External modules, on the other hand, are modules that are created by third-party developers and can be downloaded and installed using Node.js's built-in package manager, </a:t>
            </a:r>
            <a:r>
              <a:rPr lang="en-US" b="0" i="0" dirty="0" err="1">
                <a:solidFill>
                  <a:srgbClr val="374151"/>
                </a:solidFill>
                <a:effectLst/>
                <a:latin typeface="Söhne"/>
              </a:rPr>
              <a:t>npm</a:t>
            </a:r>
            <a:r>
              <a:rPr lang="en-US" b="0" i="0" dirty="0">
                <a:solidFill>
                  <a:srgbClr val="374151"/>
                </a:solidFill>
                <a:effectLst/>
                <a:latin typeface="Söhne"/>
              </a:rPr>
              <a:t>. </a:t>
            </a:r>
            <a:r>
              <a:rPr lang="en-US" b="0" i="0" dirty="0" err="1">
                <a:solidFill>
                  <a:srgbClr val="374151"/>
                </a:solidFill>
                <a:effectLst/>
                <a:latin typeface="Söhne"/>
              </a:rPr>
              <a:t>npm</a:t>
            </a:r>
            <a:r>
              <a:rPr lang="en-US" b="0" i="0" dirty="0">
                <a:solidFill>
                  <a:srgbClr val="374151"/>
                </a:solidFill>
                <a:effectLst/>
                <a:latin typeface="Söhne"/>
              </a:rPr>
              <a:t> provides access to a vast ecosystem of external modules, which can be easily installed and managed using the </a:t>
            </a:r>
            <a:r>
              <a:rPr lang="en-US" b="0" i="0" dirty="0" err="1">
                <a:solidFill>
                  <a:srgbClr val="374151"/>
                </a:solidFill>
                <a:effectLst/>
                <a:latin typeface="Söhne"/>
              </a:rPr>
              <a:t>npm</a:t>
            </a:r>
            <a:r>
              <a:rPr lang="en-US" b="0" i="0" dirty="0">
                <a:solidFill>
                  <a:srgbClr val="374151"/>
                </a:solidFill>
                <a:effectLst/>
                <a:latin typeface="Söhne"/>
              </a:rPr>
              <a:t> install command.</a:t>
            </a:r>
          </a:p>
          <a:p>
            <a:endParaRPr lang="en-IL" dirty="0"/>
          </a:p>
        </p:txBody>
      </p:sp>
    </p:spTree>
    <p:extLst>
      <p:ext uri="{BB962C8B-B14F-4D97-AF65-F5344CB8AC3E}">
        <p14:creationId xmlns:p14="http://schemas.microsoft.com/office/powerpoint/2010/main" val="32080174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err="1"/>
              <a:t>Vite</a:t>
            </a:r>
            <a:r>
              <a:rPr lang="en-US" dirty="0"/>
              <a:t> </a:t>
            </a:r>
            <a:r>
              <a:rPr lang="en-US" dirty="0" err="1"/>
              <a:t>url</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r>
              <a:rPr lang="en-US" dirty="0"/>
              <a:t>https://</a:t>
            </a:r>
            <a:r>
              <a:rPr lang="en-US" dirty="0" err="1"/>
              <a:t>vitejs.dev</a:t>
            </a:r>
            <a:r>
              <a:rPr lang="en-US" dirty="0"/>
              <a:t>/guide/</a:t>
            </a:r>
            <a:endParaRPr lang="en-IL" dirty="0"/>
          </a:p>
        </p:txBody>
      </p:sp>
    </p:spTree>
    <p:extLst>
      <p:ext uri="{BB962C8B-B14F-4D97-AF65-F5344CB8AC3E}">
        <p14:creationId xmlns:p14="http://schemas.microsoft.com/office/powerpoint/2010/main" val="35735423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err="1"/>
              <a:t>vite</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normAutofit fontScale="70000" lnSpcReduction="20000"/>
          </a:bodyPr>
          <a:lstStyle/>
          <a:p>
            <a:r>
              <a:rPr lang="en-US" dirty="0" err="1"/>
              <a:t>Vite</a:t>
            </a:r>
            <a:r>
              <a:rPr lang="en-US" dirty="0"/>
              <a:t> is a modern, fast, and lightweight build tool and development server for web applications. It was developed by Evan You, the creator of </a:t>
            </a:r>
            <a:r>
              <a:rPr lang="en-US" dirty="0" err="1"/>
              <a:t>Vue.js</a:t>
            </a:r>
            <a:r>
              <a:rPr lang="en-US" dirty="0"/>
              <a:t>, and is designed to provide a smooth and efficient development experience for modern web development workflows.</a:t>
            </a:r>
          </a:p>
          <a:p>
            <a:r>
              <a:rPr lang="en-US" dirty="0"/>
              <a:t>One of the key features of </a:t>
            </a:r>
            <a:r>
              <a:rPr lang="en-US" dirty="0" err="1"/>
              <a:t>Vite</a:t>
            </a:r>
            <a:r>
              <a:rPr lang="en-US" dirty="0"/>
              <a:t> is its fast build times, which are achieved by leveraging the native ES modules support in modern web browsers. Instead of bundling all your code into a single JavaScript file, </a:t>
            </a:r>
            <a:r>
              <a:rPr lang="en-US" dirty="0" err="1"/>
              <a:t>Vite</a:t>
            </a:r>
            <a:r>
              <a:rPr lang="en-US" dirty="0"/>
              <a:t> uses a "just-in-time" (JIT) compilation strategy that allows it to compile and serve individual modules on demand, as they are requested by the browser.</a:t>
            </a:r>
          </a:p>
          <a:p>
            <a:r>
              <a:rPr lang="en-US" dirty="0"/>
              <a:t>In addition to fast build times, </a:t>
            </a:r>
            <a:r>
              <a:rPr lang="en-US" dirty="0" err="1"/>
              <a:t>Vite</a:t>
            </a:r>
            <a:r>
              <a:rPr lang="en-US" dirty="0"/>
              <a:t> also includes a built-in development server that supports features like hot module replacement (HMR) and fast-refreshing. This means that you can make changes to your code and see the results in your browser almost instantly, without having to manually refresh the page.</a:t>
            </a:r>
          </a:p>
          <a:p>
            <a:r>
              <a:rPr lang="en-US" dirty="0" err="1"/>
              <a:t>Vite</a:t>
            </a:r>
            <a:r>
              <a:rPr lang="en-US" dirty="0"/>
              <a:t> also supports a wide range of modern web development technologies, including TypeScript, React, </a:t>
            </a:r>
            <a:r>
              <a:rPr lang="en-US" dirty="0" err="1"/>
              <a:t>Vue.js</a:t>
            </a:r>
            <a:r>
              <a:rPr lang="en-US" dirty="0"/>
              <a:t>, and CSS preprocessors like Sass and Less. It provides a simple and intuitive configuration file format that makes it easy to customize and extend the build process to suit your specific needs.</a:t>
            </a:r>
          </a:p>
          <a:p>
            <a:endParaRPr lang="en-IL" dirty="0"/>
          </a:p>
        </p:txBody>
      </p:sp>
    </p:spTree>
    <p:extLst>
      <p:ext uri="{BB962C8B-B14F-4D97-AF65-F5344CB8AC3E}">
        <p14:creationId xmlns:p14="http://schemas.microsoft.com/office/powerpoint/2010/main" val="23921323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err="1"/>
              <a:t>Next.js</a:t>
            </a:r>
            <a:r>
              <a:rPr lang="en-US" dirty="0"/>
              <a:t> start!</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normAutofit fontScale="92500" lnSpcReduction="20000"/>
          </a:bodyPr>
          <a:lstStyle/>
          <a:p>
            <a:pPr algn="l"/>
            <a:r>
              <a:rPr lang="en-US" sz="1600" b="0" i="0" dirty="0" err="1">
                <a:solidFill>
                  <a:srgbClr val="374151"/>
                </a:solidFill>
                <a:effectLst/>
                <a:latin typeface="Söhne"/>
              </a:rPr>
              <a:t>Next.js</a:t>
            </a:r>
            <a:r>
              <a:rPr lang="en-US" sz="1600" b="0" i="0" dirty="0">
                <a:solidFill>
                  <a:srgbClr val="374151"/>
                </a:solidFill>
                <a:effectLst/>
                <a:latin typeface="Söhne"/>
              </a:rPr>
              <a:t> is a popular, open-source React framework developed by </a:t>
            </a:r>
            <a:r>
              <a:rPr lang="en-US" sz="1600" b="0" i="0" dirty="0" err="1">
                <a:solidFill>
                  <a:srgbClr val="374151"/>
                </a:solidFill>
                <a:effectLst/>
                <a:latin typeface="Söhne"/>
              </a:rPr>
              <a:t>Vercel</a:t>
            </a:r>
            <a:r>
              <a:rPr lang="en-US" sz="1600" b="0" i="0" dirty="0">
                <a:solidFill>
                  <a:srgbClr val="374151"/>
                </a:solidFill>
                <a:effectLst/>
                <a:latin typeface="Söhne"/>
              </a:rPr>
              <a:t>. It simplifies the process of building modern web applications, particularly server-rendered React applications. With a focus on performance, developer experience, and scalability, </a:t>
            </a:r>
            <a:r>
              <a:rPr lang="en-US" sz="1600" b="0" i="0" dirty="0" err="1">
                <a:solidFill>
                  <a:srgbClr val="374151"/>
                </a:solidFill>
                <a:effectLst/>
                <a:latin typeface="Söhne"/>
              </a:rPr>
              <a:t>Next.js</a:t>
            </a:r>
            <a:r>
              <a:rPr lang="en-US" sz="1600" b="0" i="0" dirty="0">
                <a:solidFill>
                  <a:srgbClr val="374151"/>
                </a:solidFill>
                <a:effectLst/>
                <a:latin typeface="Söhne"/>
              </a:rPr>
              <a:t> offers features such as server-side rendering (SSR), static site generation (SSG), and API routes.</a:t>
            </a:r>
          </a:p>
          <a:p>
            <a:pPr algn="l"/>
            <a:r>
              <a:rPr lang="en-US" sz="1600" b="0" i="0" dirty="0">
                <a:solidFill>
                  <a:srgbClr val="374151"/>
                </a:solidFill>
                <a:effectLst/>
                <a:latin typeface="Söhne"/>
              </a:rPr>
              <a:t>Here are some key concepts and features of </a:t>
            </a:r>
            <a:r>
              <a:rPr lang="en-US" sz="1600" b="0" i="0" dirty="0" err="1">
                <a:solidFill>
                  <a:srgbClr val="374151"/>
                </a:solidFill>
                <a:effectLst/>
                <a:latin typeface="Söhne"/>
              </a:rPr>
              <a:t>Next.js</a:t>
            </a:r>
            <a:r>
              <a:rPr lang="en-US" sz="1600" b="0" i="0" dirty="0">
                <a:solidFill>
                  <a:srgbClr val="374151"/>
                </a:solidFill>
                <a:effectLst/>
                <a:latin typeface="Söhne"/>
              </a:rPr>
              <a:t>:</a:t>
            </a:r>
          </a:p>
          <a:p>
            <a:pPr algn="l">
              <a:buFont typeface="+mj-lt"/>
              <a:buAutoNum type="arabicPeriod"/>
            </a:pPr>
            <a:r>
              <a:rPr lang="en-US" sz="1600" b="0" i="0" dirty="0">
                <a:solidFill>
                  <a:srgbClr val="374151"/>
                </a:solidFill>
                <a:effectLst/>
                <a:latin typeface="Söhne"/>
              </a:rPr>
              <a:t>File-based routing: </a:t>
            </a:r>
            <a:r>
              <a:rPr lang="en-US" sz="1600" b="0" i="0" dirty="0" err="1">
                <a:solidFill>
                  <a:srgbClr val="374151"/>
                </a:solidFill>
                <a:effectLst/>
                <a:latin typeface="Söhne"/>
              </a:rPr>
              <a:t>Next.js</a:t>
            </a:r>
            <a:r>
              <a:rPr lang="en-US" sz="1600" b="0" i="0" dirty="0">
                <a:solidFill>
                  <a:srgbClr val="374151"/>
                </a:solidFill>
                <a:effectLst/>
                <a:latin typeface="Söhne"/>
              </a:rPr>
              <a:t> automatically generates routes based on the file structure inside the pages directory. For example, if you create a file named </a:t>
            </a:r>
            <a:r>
              <a:rPr lang="en-US" sz="1600" b="0" i="0" dirty="0" err="1">
                <a:solidFill>
                  <a:srgbClr val="374151"/>
                </a:solidFill>
                <a:effectLst/>
                <a:latin typeface="Söhne"/>
              </a:rPr>
              <a:t>about.js</a:t>
            </a:r>
            <a:r>
              <a:rPr lang="en-US" sz="1600" b="0" i="0" dirty="0">
                <a:solidFill>
                  <a:srgbClr val="374151"/>
                </a:solidFill>
                <a:effectLst/>
                <a:latin typeface="Söhne"/>
              </a:rPr>
              <a:t> in the pages folder, it will be accessible at the /about route.</a:t>
            </a:r>
          </a:p>
          <a:p>
            <a:pPr algn="l">
              <a:buFont typeface="+mj-lt"/>
              <a:buAutoNum type="arabicPeriod"/>
            </a:pPr>
            <a:r>
              <a:rPr lang="en-US" sz="1600" b="0" i="0" dirty="0">
                <a:solidFill>
                  <a:srgbClr val="374151"/>
                </a:solidFill>
                <a:effectLst/>
                <a:latin typeface="Söhne"/>
              </a:rPr>
              <a:t>Server-side rendering (SSR): </a:t>
            </a:r>
            <a:r>
              <a:rPr lang="en-US" sz="1600" b="0" i="0" dirty="0" err="1">
                <a:solidFill>
                  <a:srgbClr val="374151"/>
                </a:solidFill>
                <a:effectLst/>
                <a:latin typeface="Söhne"/>
              </a:rPr>
              <a:t>Next.js</a:t>
            </a:r>
            <a:r>
              <a:rPr lang="en-US" sz="1600" b="0" i="0" dirty="0">
                <a:solidFill>
                  <a:srgbClr val="374151"/>
                </a:solidFill>
                <a:effectLst/>
                <a:latin typeface="Söhne"/>
              </a:rPr>
              <a:t> supports SSR out-of-the-box. This allows you to fetch data on the server before rendering the page, improving the performance and SEO of your application. To enable SSR, you can use the </a:t>
            </a:r>
            <a:r>
              <a:rPr lang="en-US" sz="1600" b="0" i="0" dirty="0" err="1">
                <a:solidFill>
                  <a:srgbClr val="374151"/>
                </a:solidFill>
                <a:effectLst/>
                <a:latin typeface="Söhne"/>
              </a:rPr>
              <a:t>getServerSideProps</a:t>
            </a:r>
            <a:r>
              <a:rPr lang="en-US" sz="1600" b="0" i="0" dirty="0">
                <a:solidFill>
                  <a:srgbClr val="374151"/>
                </a:solidFill>
                <a:effectLst/>
                <a:latin typeface="Söhne"/>
              </a:rPr>
              <a:t> function in your page component.</a:t>
            </a:r>
          </a:p>
          <a:p>
            <a:pPr algn="l">
              <a:buFont typeface="+mj-lt"/>
              <a:buAutoNum type="arabicPeriod"/>
            </a:pPr>
            <a:r>
              <a:rPr lang="en-US" sz="1600" b="0" i="0" dirty="0">
                <a:solidFill>
                  <a:srgbClr val="374151"/>
                </a:solidFill>
                <a:effectLst/>
                <a:latin typeface="Söhne"/>
              </a:rPr>
              <a:t>Static site generation (SSG): </a:t>
            </a:r>
            <a:r>
              <a:rPr lang="en-US" sz="1600" b="0" i="0" dirty="0" err="1">
                <a:solidFill>
                  <a:srgbClr val="374151"/>
                </a:solidFill>
                <a:effectLst/>
                <a:latin typeface="Söhne"/>
              </a:rPr>
              <a:t>Next.js</a:t>
            </a:r>
            <a:r>
              <a:rPr lang="en-US" sz="1600" b="0" i="0" dirty="0">
                <a:solidFill>
                  <a:srgbClr val="374151"/>
                </a:solidFill>
                <a:effectLst/>
                <a:latin typeface="Söhne"/>
              </a:rPr>
              <a:t> also supports SSG, which enables you to pre-render pages at build time. This is useful for content that doesn't change frequently, as it reduces server load and improves performance. To enable SSG, you can use the </a:t>
            </a:r>
            <a:r>
              <a:rPr lang="en-US" sz="1600" b="0" i="0" dirty="0" err="1">
                <a:solidFill>
                  <a:srgbClr val="374151"/>
                </a:solidFill>
                <a:effectLst/>
                <a:latin typeface="Söhne"/>
              </a:rPr>
              <a:t>getStaticProps</a:t>
            </a:r>
            <a:r>
              <a:rPr lang="en-US" sz="1600" b="0" i="0" dirty="0">
                <a:solidFill>
                  <a:srgbClr val="374151"/>
                </a:solidFill>
                <a:effectLst/>
                <a:latin typeface="Söhne"/>
              </a:rPr>
              <a:t> function in your page component.</a:t>
            </a:r>
          </a:p>
          <a:p>
            <a:pPr algn="l">
              <a:buFont typeface="+mj-lt"/>
              <a:buAutoNum type="arabicPeriod"/>
            </a:pPr>
            <a:r>
              <a:rPr lang="en-US" sz="1600" b="0" i="0" dirty="0">
                <a:solidFill>
                  <a:srgbClr val="374151"/>
                </a:solidFill>
                <a:effectLst/>
                <a:latin typeface="Söhne"/>
              </a:rPr>
              <a:t>API routes: </a:t>
            </a:r>
            <a:r>
              <a:rPr lang="en-US" sz="1600" b="0" i="0" dirty="0" err="1">
                <a:solidFill>
                  <a:srgbClr val="374151"/>
                </a:solidFill>
                <a:effectLst/>
                <a:latin typeface="Söhne"/>
              </a:rPr>
              <a:t>Next.js</a:t>
            </a:r>
            <a:r>
              <a:rPr lang="en-US" sz="1600" b="0" i="0" dirty="0">
                <a:solidFill>
                  <a:srgbClr val="374151"/>
                </a:solidFill>
                <a:effectLst/>
                <a:latin typeface="Söhne"/>
              </a:rPr>
              <a:t> allows you to create serverless API routes by placing files inside the pages/</a:t>
            </a:r>
            <a:r>
              <a:rPr lang="en-US" sz="1600" b="0" i="0" dirty="0" err="1">
                <a:solidFill>
                  <a:srgbClr val="374151"/>
                </a:solidFill>
                <a:effectLst/>
                <a:latin typeface="Söhne"/>
              </a:rPr>
              <a:t>api</a:t>
            </a:r>
            <a:r>
              <a:rPr lang="en-US" sz="1600" b="0" i="0" dirty="0">
                <a:solidFill>
                  <a:srgbClr val="374151"/>
                </a:solidFill>
                <a:effectLst/>
                <a:latin typeface="Söhne"/>
              </a:rPr>
              <a:t> directory. These routes are automatically available as serverless functions that can handle HTTP requests. You can use these API routes to build your application's backend logic.</a:t>
            </a:r>
          </a:p>
          <a:p>
            <a:pPr algn="l">
              <a:buFont typeface="+mj-lt"/>
              <a:buAutoNum type="arabicPeriod"/>
            </a:pPr>
            <a:r>
              <a:rPr lang="en-US" sz="1600" b="0" i="0" dirty="0">
                <a:solidFill>
                  <a:srgbClr val="374151"/>
                </a:solidFill>
                <a:effectLst/>
                <a:latin typeface="Söhne"/>
              </a:rPr>
              <a:t>Dynamic imports: </a:t>
            </a:r>
            <a:r>
              <a:rPr lang="en-US" sz="1600" b="0" i="0" dirty="0" err="1">
                <a:solidFill>
                  <a:srgbClr val="374151"/>
                </a:solidFill>
                <a:effectLst/>
                <a:latin typeface="Söhne"/>
              </a:rPr>
              <a:t>Next.js</a:t>
            </a:r>
            <a:r>
              <a:rPr lang="en-US" sz="1600" b="0" i="0" dirty="0">
                <a:solidFill>
                  <a:srgbClr val="374151"/>
                </a:solidFill>
                <a:effectLst/>
                <a:latin typeface="Söhne"/>
              </a:rPr>
              <a:t> supports dynamic imports, which means you can load parts of your application only when they are needed. This can help improve the performance of your application by reducing the initial bundle size.</a:t>
            </a:r>
          </a:p>
          <a:p>
            <a:pPr algn="l">
              <a:buFont typeface="+mj-lt"/>
              <a:buAutoNum type="arabicPeriod"/>
            </a:pPr>
            <a:r>
              <a:rPr lang="en-US" sz="1600" b="0" i="0" dirty="0">
                <a:solidFill>
                  <a:srgbClr val="374151"/>
                </a:solidFill>
                <a:effectLst/>
                <a:latin typeface="Söhne"/>
              </a:rPr>
              <a:t>Built-in CSS and Sass support: </a:t>
            </a:r>
            <a:r>
              <a:rPr lang="en-US" sz="1600" b="0" i="0" dirty="0" err="1">
                <a:solidFill>
                  <a:srgbClr val="374151"/>
                </a:solidFill>
                <a:effectLst/>
                <a:latin typeface="Söhne"/>
              </a:rPr>
              <a:t>Next.js</a:t>
            </a:r>
            <a:r>
              <a:rPr lang="en-US" sz="1600" b="0" i="0" dirty="0">
                <a:solidFill>
                  <a:srgbClr val="374151"/>
                </a:solidFill>
                <a:effectLst/>
                <a:latin typeface="Söhne"/>
              </a:rPr>
              <a:t> comes with built-in support for CSS and Sass styling, which makes it easy to style your components without needing additional configuration.</a:t>
            </a:r>
          </a:p>
        </p:txBody>
      </p:sp>
    </p:spTree>
    <p:extLst>
      <p:ext uri="{BB962C8B-B14F-4D97-AF65-F5344CB8AC3E}">
        <p14:creationId xmlns:p14="http://schemas.microsoft.com/office/powerpoint/2010/main" val="17221368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Let’s start</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r>
              <a:rPr lang="en-US" dirty="0"/>
              <a:t>https://</a:t>
            </a:r>
            <a:r>
              <a:rPr lang="en-US" dirty="0" err="1"/>
              <a:t>nextjs.org</a:t>
            </a:r>
            <a:r>
              <a:rPr lang="en-US" dirty="0"/>
              <a:t>/docs</a:t>
            </a:r>
            <a:endParaRPr lang="en-IL" dirty="0"/>
          </a:p>
        </p:txBody>
      </p:sp>
    </p:spTree>
    <p:extLst>
      <p:ext uri="{BB962C8B-B14F-4D97-AF65-F5344CB8AC3E}">
        <p14:creationId xmlns:p14="http://schemas.microsoft.com/office/powerpoint/2010/main" val="37401468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a:t>React start</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31986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FF9C-2C3B-A2A7-D38D-F4B3F39AB818}"/>
              </a:ext>
            </a:extLst>
          </p:cNvPr>
          <p:cNvSpPr>
            <a:spLocks noGrp="1"/>
          </p:cNvSpPr>
          <p:nvPr>
            <p:ph type="title"/>
          </p:nvPr>
        </p:nvSpPr>
        <p:spPr/>
        <p:txBody>
          <a:bodyPr/>
          <a:lstStyle/>
          <a:p>
            <a:r>
              <a:rPr lang="en-US" dirty="0"/>
              <a:t>W</a:t>
            </a:r>
            <a:r>
              <a:rPr lang="en-IL" dirty="0"/>
              <a:t>hy to create branches</a:t>
            </a:r>
          </a:p>
        </p:txBody>
      </p:sp>
      <p:sp>
        <p:nvSpPr>
          <p:cNvPr id="3" name="Content Placeholder 2">
            <a:extLst>
              <a:ext uri="{FF2B5EF4-FFF2-40B4-BE49-F238E27FC236}">
                <a16:creationId xmlns:a16="http://schemas.microsoft.com/office/drawing/2014/main" id="{9B3E4DB3-24CB-8CD3-1638-379F26D30AD3}"/>
              </a:ext>
            </a:extLst>
          </p:cNvPr>
          <p:cNvSpPr>
            <a:spLocks noGrp="1"/>
          </p:cNvSpPr>
          <p:nvPr>
            <p:ph idx="1"/>
          </p:nvPr>
        </p:nvSpPr>
        <p:spPr/>
        <p:txBody>
          <a:bodyPr>
            <a:normAutofit lnSpcReduction="10000"/>
          </a:bodyPr>
          <a:lstStyle/>
          <a:p>
            <a:r>
              <a:rPr lang="en-US" sz="1600" dirty="0"/>
              <a:t>There are several reasons why you might want to have multiple files in your software project:</a:t>
            </a:r>
          </a:p>
          <a:p>
            <a:r>
              <a:rPr lang="en-US" sz="1600" dirty="0"/>
              <a:t>Modularity: Breaking your code up into multiple files can make it more modular and easier to maintain. By dividing your code into smaller, more manageable files, you can more easily locate and fix bugs or make updates to specific parts of the program without affecting the rest of the codebase.</a:t>
            </a:r>
          </a:p>
          <a:p>
            <a:r>
              <a:rPr lang="en-US" sz="1600" dirty="0"/>
              <a:t>Organization: Having multiple files can help you organize your code and make it easier to navigate. By grouping related functions and variables together in their own files, you can make it easier for other developers (and yourself) to understand the structure of the codebase and find specific pieces of code.</a:t>
            </a:r>
          </a:p>
          <a:p>
            <a:r>
              <a:rPr lang="en-US" sz="1600" dirty="0"/>
              <a:t>Collaboration: When working on a project with multiple developers, it's often necessary to break the code into multiple files to allow different team members to work on different parts of the codebase simultaneously. By dividing the code up into smaller files, each team member can work on their specific section of the project without interfering with the work of others.</a:t>
            </a:r>
          </a:p>
          <a:p>
            <a:r>
              <a:rPr lang="en-US" sz="1600" dirty="0"/>
              <a:t>Performance: Depending on the size and complexity of your codebase, having too much code in a single file can slow down the performance of your program. Breaking the code up into smaller, more focused files can help reduce the amount of code that needs to be loaded into memory at once, leading to faster performance.</a:t>
            </a:r>
          </a:p>
          <a:p>
            <a:r>
              <a:rPr lang="en-US" sz="1600" dirty="0"/>
              <a:t>In general, you should consider breaking your code into multiple files when it makes the code easier to manage, maintain, and understand. This might be necessary for larger projects, or for projects that require collaboration between multiple developers. However, for smaller projects, it may not be necessary to use multiple files, as the benefits of doing so may be minimal.</a:t>
            </a:r>
          </a:p>
          <a:p>
            <a:endParaRPr lang="en-IL" sz="1600" dirty="0"/>
          </a:p>
        </p:txBody>
      </p:sp>
    </p:spTree>
    <p:extLst>
      <p:ext uri="{BB962C8B-B14F-4D97-AF65-F5344CB8AC3E}">
        <p14:creationId xmlns:p14="http://schemas.microsoft.com/office/powerpoint/2010/main" val="23557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2515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55556" y="637763"/>
            <a:ext cx="5735633" cy="1627274"/>
          </a:xfrm>
        </p:spPr>
        <p:txBody>
          <a:bodyPr anchor="t">
            <a:normAutofit/>
          </a:bodyPr>
          <a:lstStyle/>
          <a:p>
            <a:r>
              <a:rPr lang="en-US" sz="4800" b="0" i="0">
                <a:solidFill>
                  <a:schemeClr val="bg1"/>
                </a:solidFill>
                <a:effectLst/>
                <a:latin typeface="Söhne"/>
              </a:rPr>
              <a:t>writing-mode </a:t>
            </a:r>
            <a:endParaRPr lang="en-IL" sz="4800">
              <a:solidFill>
                <a:schemeClr val="bg1"/>
              </a:solidFill>
            </a:endParaRPr>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77331"/>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1155548" y="2580191"/>
            <a:ext cx="5735641" cy="3596772"/>
          </a:xfrm>
        </p:spPr>
        <p:txBody>
          <a:bodyPr>
            <a:normAutofit/>
          </a:bodyPr>
          <a:lstStyle/>
          <a:p>
            <a:r>
              <a:rPr lang="en-US" sz="1700">
                <a:solidFill>
                  <a:schemeClr val="bg1"/>
                </a:solidFill>
              </a:rPr>
              <a:t>The "writing-mode" property in CSS is used to control the direction of text in a block-level container. It determines the orientation of the text, whether it is horizontal or vertical, and in which direction it flows.</a:t>
            </a:r>
          </a:p>
          <a:p>
            <a:r>
              <a:rPr lang="en-US" sz="1700">
                <a:solidFill>
                  <a:schemeClr val="bg1"/>
                </a:solidFill>
              </a:rPr>
              <a:t>The writing-mode property can have the following values:</a:t>
            </a:r>
          </a:p>
          <a:p>
            <a:r>
              <a:rPr lang="en-US" sz="1700">
                <a:solidFill>
                  <a:schemeClr val="bg1"/>
                </a:solidFill>
              </a:rPr>
              <a:t>horizontal-tb: The default value. The text flows from left to right, and from top to bottom.</a:t>
            </a:r>
          </a:p>
          <a:p>
            <a:r>
              <a:rPr lang="en-US" sz="1700">
                <a:solidFill>
                  <a:schemeClr val="bg1"/>
                </a:solidFill>
              </a:rPr>
              <a:t>vertical-lr: The text flows from top to bottom, and from left to right.</a:t>
            </a:r>
          </a:p>
          <a:p>
            <a:r>
              <a:rPr lang="en-US" sz="1700">
                <a:solidFill>
                  <a:schemeClr val="bg1"/>
                </a:solidFill>
              </a:rPr>
              <a:t>vertical-rl: The text flows from top to bottom, and from right to left.</a:t>
            </a:r>
          </a:p>
          <a:p>
            <a:endParaRPr lang="en-IL" sz="1700">
              <a:solidFill>
                <a:schemeClr val="bg1"/>
              </a:solidFill>
            </a:endParaRPr>
          </a:p>
        </p:txBody>
      </p:sp>
      <p:pic>
        <p:nvPicPr>
          <p:cNvPr id="9" name="Picture 8">
            <a:extLst>
              <a:ext uri="{FF2B5EF4-FFF2-40B4-BE49-F238E27FC236}">
                <a16:creationId xmlns:a16="http://schemas.microsoft.com/office/drawing/2014/main" id="{DB45BA3E-8EA7-355B-F504-1B20590AC861}"/>
              </a:ext>
            </a:extLst>
          </p:cNvPr>
          <p:cNvPicPr>
            <a:picLocks noChangeAspect="1"/>
          </p:cNvPicPr>
          <p:nvPr/>
        </p:nvPicPr>
        <p:blipFill rotWithShape="1">
          <a:blip/>
          <a:srcRect l="3000" r="51576" b="-1"/>
          <a:stretch/>
        </p:blipFill>
        <p:spPr>
          <a:xfrm>
            <a:off x="7525166" y="10"/>
            <a:ext cx="4666834" cy="6857990"/>
          </a:xfrm>
          <a:prstGeom prst="rect">
            <a:avLst/>
          </a:prstGeom>
        </p:spPr>
      </p:pic>
    </p:spTree>
    <p:extLst>
      <p:ext uri="{BB962C8B-B14F-4D97-AF65-F5344CB8AC3E}">
        <p14:creationId xmlns:p14="http://schemas.microsoft.com/office/powerpoint/2010/main" val="39887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4135</TotalTime>
  <Words>7109</Words>
  <Application>Microsoft Macintosh PowerPoint</Application>
  <PresentationFormat>Widescreen</PresentationFormat>
  <Paragraphs>268</Paragraphs>
  <Slides>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Calibri</vt:lpstr>
      <vt:lpstr>Calibri Light</vt:lpstr>
      <vt:lpstr>Söhne</vt:lpstr>
      <vt:lpstr>Söhne Mono</vt:lpstr>
      <vt:lpstr>Office Theme</vt:lpstr>
      <vt:lpstr>PowerPoint Presentation</vt:lpstr>
      <vt:lpstr>Git- intro</vt:lpstr>
      <vt:lpstr>How to get started</vt:lpstr>
      <vt:lpstr>What after</vt:lpstr>
      <vt:lpstr>Git commit</vt:lpstr>
      <vt:lpstr>Push changes</vt:lpstr>
      <vt:lpstr>Git create branch </vt:lpstr>
      <vt:lpstr>Why to create branches</vt:lpstr>
      <vt:lpstr>writing-mode </vt:lpstr>
      <vt:lpstr>white-space</vt:lpstr>
      <vt:lpstr>checkbox</vt:lpstr>
      <vt:lpstr>Wait I want to select only more then one at the time</vt:lpstr>
      <vt:lpstr>accent-color</vt:lpstr>
      <vt:lpstr>shape-outside</vt:lpstr>
      <vt:lpstr>Remainder- clip path</vt:lpstr>
      <vt:lpstr>shape-image-threshold</vt:lpstr>
      <vt:lpstr>example</vt:lpstr>
      <vt:lpstr>shape-margin</vt:lpstr>
      <vt:lpstr>example</vt:lpstr>
      <vt:lpstr>Anonymous Functions</vt:lpstr>
      <vt:lpstr>Arrow functions</vt:lpstr>
      <vt:lpstr>Array.map</vt:lpstr>
      <vt:lpstr>Js filter</vt:lpstr>
      <vt:lpstr>typescript</vt:lpstr>
      <vt:lpstr>key features of TypeScript</vt:lpstr>
      <vt:lpstr>Node install </vt:lpstr>
      <vt:lpstr>First thing</vt:lpstr>
      <vt:lpstr>Let’s start</vt:lpstr>
      <vt:lpstr>Wait what is the index.js.map</vt:lpstr>
      <vt:lpstr>How to debug</vt:lpstr>
      <vt:lpstr>null</vt:lpstr>
      <vt:lpstr>undefined</vt:lpstr>
      <vt:lpstr>example</vt:lpstr>
      <vt:lpstr>null</vt:lpstr>
      <vt:lpstr>example</vt:lpstr>
      <vt:lpstr>union type</vt:lpstr>
      <vt:lpstr>example</vt:lpstr>
      <vt:lpstr>ternary operator ?</vt:lpstr>
      <vt:lpstr>‘string’.includes(‘str’)</vt:lpstr>
      <vt:lpstr>spread operator </vt:lpstr>
      <vt:lpstr>interface</vt:lpstr>
      <vt:lpstr>templates</vt:lpstr>
      <vt:lpstr>function</vt:lpstr>
      <vt:lpstr>example</vt:lpstr>
      <vt:lpstr>Pass a function as a parameter</vt:lpstr>
      <vt:lpstr>Object Types</vt:lpstr>
      <vt:lpstr>readonly</vt:lpstr>
      <vt:lpstr>Interface usecase</vt:lpstr>
      <vt:lpstr>Prevent reassigned</vt:lpstr>
      <vt:lpstr>Pass interface to function</vt:lpstr>
      <vt:lpstr>Template literals</vt:lpstr>
      <vt:lpstr>Type</vt:lpstr>
      <vt:lpstr>Object.keys</vt:lpstr>
      <vt:lpstr>PowerPoint Presentation</vt:lpstr>
      <vt:lpstr>Readonly change</vt:lpstr>
      <vt:lpstr>Index Signatures</vt:lpstr>
      <vt:lpstr>Errors</vt:lpstr>
      <vt:lpstr>PowerPoint Presentation</vt:lpstr>
      <vt:lpstr>Object.values()</vt:lpstr>
      <vt:lpstr>setTimeout</vt:lpstr>
      <vt:lpstr>setInterval</vt:lpstr>
      <vt:lpstr>Promises</vt:lpstr>
      <vt:lpstr>New Promise</vt:lpstr>
      <vt:lpstr>Try catch</vt:lpstr>
      <vt:lpstr>Call stack</vt:lpstr>
      <vt:lpstr>Event loop</vt:lpstr>
      <vt:lpstr>JSON</vt:lpstr>
      <vt:lpstr>JSON example</vt:lpstr>
      <vt:lpstr>Let’s start talk about getting data!</vt:lpstr>
      <vt:lpstr>Fetch</vt:lpstr>
      <vt:lpstr>BASS</vt:lpstr>
      <vt:lpstr>Import export </vt:lpstr>
      <vt:lpstr>Node modules</vt:lpstr>
      <vt:lpstr>Vite url</vt:lpstr>
      <vt:lpstr>vite</vt:lpstr>
      <vt:lpstr>Next.js start!</vt:lpstr>
      <vt:lpstr>Let’s start</vt:lpstr>
      <vt:lpstr>React start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47</cp:revision>
  <dcterms:created xsi:type="dcterms:W3CDTF">2023-02-12T10:45:55Z</dcterms:created>
  <dcterms:modified xsi:type="dcterms:W3CDTF">2023-05-07T08:43:14Z</dcterms:modified>
</cp:coreProperties>
</file>