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3" r:id="rId4"/>
    <p:sldId id="264" r:id="rId5"/>
    <p:sldId id="265" r:id="rId6"/>
    <p:sldId id="266" r:id="rId7"/>
    <p:sldId id="267" r:id="rId8"/>
    <p:sldId id="257" r:id="rId9"/>
    <p:sldId id="258" r:id="rId10"/>
    <p:sldId id="259" r:id="rId11"/>
    <p:sldId id="261" r:id="rId12"/>
    <p:sldId id="262" r:id="rId13"/>
    <p:sldId id="268" r:id="rId14"/>
    <p:sldId id="270" r:id="rId15"/>
    <p:sldId id="271" r:id="rId16"/>
    <p:sldId id="269" r:id="rId17"/>
    <p:sldId id="288"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4"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2E8E-75EB-F122-B0B7-E0A2B55CF3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E1D4A19-4F51-2E01-B156-5BD8240D7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D57A0025-CF03-D7BB-B202-F5EC2890FE31}"/>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7B6A8181-D862-E08A-A449-E880131FCB8B}"/>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744091B-B626-3199-63A8-C4D3D5E5F875}"/>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5957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54A8-D83B-979C-F9AE-D12F9CA86C0A}"/>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4DD749-CE21-EB9F-487D-9F87F37EA2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3CDD588-30E3-A55D-3B60-AE6BC0D7CC41}"/>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01D2F4A1-E465-FA41-1409-BE392EE99D8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2901726-E1D2-AC5B-FA3C-E46439E0DA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706308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B42BB-8140-01EF-0C70-C880A37198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8C63D99-E2F9-55F6-6672-CC315F162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CDFDC90-33AA-7943-BC38-5B2766F1DCB6}"/>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36BC5AD0-D03C-5985-AEBF-8C7CAF343AE3}"/>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728B380-A74C-D10B-719A-40B5CB082EF0}"/>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2430482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191B-7B3C-8344-6896-F471EA6FACEB}"/>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68ADAAC-EAF3-C6B0-CB77-3D4D6E54C8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6EB40B8-D2A7-B476-374E-20449B9CCDF9}"/>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81EB6779-B2A9-6625-5C40-D2F63BD73910}"/>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455F9F4-B8D1-F139-A103-F04C9B0480FA}"/>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4844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9043-97C3-6B41-298A-387868421D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6F811106-5D72-7998-ACCC-B683C43D4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F9711-C638-9EF6-7B41-38B1676218F8}"/>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D5B14BB4-12F6-CEE0-CB47-97B6C179B32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5C14170-24BB-77FC-1B88-FEAE98040E3D}"/>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33150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3ED8-AC1F-CEBF-070A-92F982A3CB5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8D07405F-31E8-0D38-777F-A7D5923E8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435C46B9-85A9-12AD-2C98-C8DC71E5A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97D10782-2E71-695A-9FD4-6C81C84EB570}"/>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6" name="Footer Placeholder 5">
            <a:extLst>
              <a:ext uri="{FF2B5EF4-FFF2-40B4-BE49-F238E27FC236}">
                <a16:creationId xmlns:a16="http://schemas.microsoft.com/office/drawing/2014/main" id="{A73EDF0B-1F8D-96E3-AF7F-D5090AB737F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5FACFDB4-04E9-0B7C-25AD-DFD592A2C182}"/>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0175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0A7A8-4A0A-18DB-C9FF-FB7BFCD00665}"/>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875BD4-C6EB-ADF5-9622-C0C270329C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360D62-2FB1-0080-90E3-48E37D5289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4A44812-98D7-4A0E-E0D0-A35A9D4B6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24A3E-CAA3-8E28-7C6C-02E830CA1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466041E9-377F-6994-5BBF-AD039D284EAE}"/>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8" name="Footer Placeholder 7">
            <a:extLst>
              <a:ext uri="{FF2B5EF4-FFF2-40B4-BE49-F238E27FC236}">
                <a16:creationId xmlns:a16="http://schemas.microsoft.com/office/drawing/2014/main" id="{83B6AE9E-6AC8-1B39-D7E2-638A8A5DB86E}"/>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C1A131F-05F1-CE77-6EFB-BBD910B2AC4C}"/>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343186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21094-31AF-88FA-4B11-EFBB7D9FD9F1}"/>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7139796-CFCE-2FBD-2CD3-B44A6059E957}"/>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4" name="Footer Placeholder 3">
            <a:extLst>
              <a:ext uri="{FF2B5EF4-FFF2-40B4-BE49-F238E27FC236}">
                <a16:creationId xmlns:a16="http://schemas.microsoft.com/office/drawing/2014/main" id="{FDF572EB-78B9-3163-E5B7-20601A2CDE9A}"/>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BBA97EF9-8DC2-1EC7-7259-FB868C2524DF}"/>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689955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819010-BD77-5E5F-630D-ED18E6ABE8B7}"/>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3" name="Footer Placeholder 2">
            <a:extLst>
              <a:ext uri="{FF2B5EF4-FFF2-40B4-BE49-F238E27FC236}">
                <a16:creationId xmlns:a16="http://schemas.microsoft.com/office/drawing/2014/main" id="{A103A02B-1DF5-1CBA-0B68-82C338B277E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180969C-5637-4252-4F70-D58EFB4B14F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155871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4AB4-290C-02EF-314D-BDA3353F08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A39A2D3-BD67-3B47-6378-1041A7D44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8353B51E-2711-FF7D-AB13-AF41C62B6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C85EB-619D-8613-8B09-05499C7BD13E}"/>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6" name="Footer Placeholder 5">
            <a:extLst>
              <a:ext uri="{FF2B5EF4-FFF2-40B4-BE49-F238E27FC236}">
                <a16:creationId xmlns:a16="http://schemas.microsoft.com/office/drawing/2014/main" id="{4A2CECCD-4F8E-3AC2-4D75-E60864A659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08EFBB0-87D9-4A53-A655-DEB1C640AC06}"/>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404806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CC8A-60D8-88EF-0212-8EF6FCFEE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C4C74CE-2596-5094-E98C-72D88419B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0FEDB57-70C7-1C2E-5802-4AFDC8B6FD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6DB1D-1CFD-30E9-1A0A-8F787085DDD4}"/>
              </a:ext>
            </a:extLst>
          </p:cNvPr>
          <p:cNvSpPr>
            <a:spLocks noGrp="1"/>
          </p:cNvSpPr>
          <p:nvPr>
            <p:ph type="dt" sz="half" idx="10"/>
          </p:nvPr>
        </p:nvSpPr>
        <p:spPr/>
        <p:txBody>
          <a:bodyPr/>
          <a:lstStyle/>
          <a:p>
            <a:fld id="{56BC5E1A-6555-214D-BE28-650DBB619B37}" type="datetimeFigureOut">
              <a:rPr lang="en-IL" smtClean="0"/>
              <a:t>07/05/2023</a:t>
            </a:fld>
            <a:endParaRPr lang="en-IL"/>
          </a:p>
        </p:txBody>
      </p:sp>
      <p:sp>
        <p:nvSpPr>
          <p:cNvPr id="6" name="Footer Placeholder 5">
            <a:extLst>
              <a:ext uri="{FF2B5EF4-FFF2-40B4-BE49-F238E27FC236}">
                <a16:creationId xmlns:a16="http://schemas.microsoft.com/office/drawing/2014/main" id="{36F34CD9-2EC5-F3E9-E92E-90F36EC7B510}"/>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DBB9E55-344D-897B-900A-42FA8FAFA827}"/>
              </a:ext>
            </a:extLst>
          </p:cNvPr>
          <p:cNvSpPr>
            <a:spLocks noGrp="1"/>
          </p:cNvSpPr>
          <p:nvPr>
            <p:ph type="sldNum" sz="quarter" idx="12"/>
          </p:nvPr>
        </p:nvSpPr>
        <p:spPr/>
        <p:txBody>
          <a:bodyPr/>
          <a:lstStyle/>
          <a:p>
            <a:fld id="{A87F2AFA-7F4E-3C4C-9E2D-3BD0BD5D3355}" type="slidenum">
              <a:rPr lang="en-IL" smtClean="0"/>
              <a:t>‹#›</a:t>
            </a:fld>
            <a:endParaRPr lang="en-IL"/>
          </a:p>
        </p:txBody>
      </p:sp>
    </p:spTree>
    <p:extLst>
      <p:ext uri="{BB962C8B-B14F-4D97-AF65-F5344CB8AC3E}">
        <p14:creationId xmlns:p14="http://schemas.microsoft.com/office/powerpoint/2010/main" val="9959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34ECF1-50C4-109C-2562-7ABAA7C2F8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1509458-EF5A-33D3-E202-05E96B8C7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AF54E66-D69B-5BCD-0915-1F91341A33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BC5E1A-6555-214D-BE28-650DBB619B37}" type="datetimeFigureOut">
              <a:rPr lang="en-IL" smtClean="0"/>
              <a:t>07/05/2023</a:t>
            </a:fld>
            <a:endParaRPr lang="en-IL"/>
          </a:p>
        </p:txBody>
      </p:sp>
      <p:sp>
        <p:nvSpPr>
          <p:cNvPr id="5" name="Footer Placeholder 4">
            <a:extLst>
              <a:ext uri="{FF2B5EF4-FFF2-40B4-BE49-F238E27FC236}">
                <a16:creationId xmlns:a16="http://schemas.microsoft.com/office/drawing/2014/main" id="{E4862F4E-3A55-C75F-6CC8-6AECD5B41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D17855EA-89A1-708B-652D-8A40D90794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F2AFA-7F4E-3C4C-9E2D-3BD0BD5D3355}" type="slidenum">
              <a:rPr lang="en-IL" smtClean="0"/>
              <a:t>‹#›</a:t>
            </a:fld>
            <a:endParaRPr lang="en-IL"/>
          </a:p>
        </p:txBody>
      </p:sp>
    </p:spTree>
    <p:extLst>
      <p:ext uri="{BB962C8B-B14F-4D97-AF65-F5344CB8AC3E}">
        <p14:creationId xmlns:p14="http://schemas.microsoft.com/office/powerpoint/2010/main" val="100006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F492-D456-3284-8319-0121F5F72EC5}"/>
              </a:ext>
            </a:extLst>
          </p:cNvPr>
          <p:cNvSpPr>
            <a:spLocks noGrp="1"/>
          </p:cNvSpPr>
          <p:nvPr>
            <p:ph type="ctrTitle"/>
          </p:nvPr>
        </p:nvSpPr>
        <p:spPr/>
        <p:txBody>
          <a:bodyPr/>
          <a:lstStyle/>
          <a:p>
            <a:endParaRPr lang="en-IL"/>
          </a:p>
        </p:txBody>
      </p:sp>
      <p:sp>
        <p:nvSpPr>
          <p:cNvPr id="3" name="Subtitle 2">
            <a:extLst>
              <a:ext uri="{FF2B5EF4-FFF2-40B4-BE49-F238E27FC236}">
                <a16:creationId xmlns:a16="http://schemas.microsoft.com/office/drawing/2014/main" id="{C9A81CB4-37C1-DCC9-4459-26413BA4E905}"/>
              </a:ext>
            </a:extLst>
          </p:cNvPr>
          <p:cNvSpPr>
            <a:spLocks noGrp="1"/>
          </p:cNvSpPr>
          <p:nvPr>
            <p:ph type="subTitle" idx="1"/>
          </p:nvPr>
        </p:nvSpPr>
        <p:spPr/>
        <p:txBody>
          <a:bodyPr/>
          <a:lstStyle/>
          <a:p>
            <a:endParaRPr lang="en-IL"/>
          </a:p>
        </p:txBody>
      </p:sp>
    </p:spTree>
    <p:extLst>
      <p:ext uri="{BB962C8B-B14F-4D97-AF65-F5344CB8AC3E}">
        <p14:creationId xmlns:p14="http://schemas.microsoft.com/office/powerpoint/2010/main" val="19985654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Wait what with null and undefiend</a:t>
            </a:r>
          </a:p>
        </p:txBody>
      </p:sp>
      <p:pic>
        <p:nvPicPr>
          <p:cNvPr id="5" name="Content Placeholder 4" descr="Graphical user interface, text, application&#10;&#10;Description automatically generated">
            <a:extLst>
              <a:ext uri="{FF2B5EF4-FFF2-40B4-BE49-F238E27FC236}">
                <a16:creationId xmlns:a16="http://schemas.microsoft.com/office/drawing/2014/main" id="{3EBB089B-1D67-748C-5A50-23EDBEC5B961}"/>
              </a:ext>
            </a:extLst>
          </p:cNvPr>
          <p:cNvPicPr>
            <a:picLocks noGrp="1" noChangeAspect="1"/>
          </p:cNvPicPr>
          <p:nvPr>
            <p:ph idx="1"/>
          </p:nvPr>
        </p:nvPicPr>
        <p:blipFill>
          <a:blip r:embed="rId2"/>
          <a:stretch>
            <a:fillRect/>
          </a:stretch>
        </p:blipFill>
        <p:spPr>
          <a:xfrm>
            <a:off x="2155014" y="1675227"/>
            <a:ext cx="7881971" cy="4394199"/>
          </a:xfrm>
          <a:prstGeom prst="rect">
            <a:avLst/>
          </a:prstGeom>
        </p:spPr>
      </p:pic>
    </p:spTree>
    <p:extLst>
      <p:ext uri="{BB962C8B-B14F-4D97-AF65-F5344CB8AC3E}">
        <p14:creationId xmlns:p14="http://schemas.microsoft.com/office/powerpoint/2010/main" val="36030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r>
              <a:rPr lang="en-US" dirty="0"/>
              <a:t>SQL (Structured Query Language) is a programming language designed for managing and manipulating relational databases. It is widely used in modern data-driven applications to interact with and retrieve data from databases. SQL is a declarative language, meaning that you specify what you want to retrieve or manipulate from the database, and the database management system (DBMS) figures out how to execute your request.</a:t>
            </a:r>
          </a:p>
        </p:txBody>
      </p:sp>
    </p:spTree>
    <p:extLst>
      <p:ext uri="{BB962C8B-B14F-4D97-AF65-F5344CB8AC3E}">
        <p14:creationId xmlns:p14="http://schemas.microsoft.com/office/powerpoint/2010/main" val="3161341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SQL - 2</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pPr algn="l"/>
            <a:r>
              <a:rPr lang="en-US" b="0" i="0" dirty="0">
                <a:effectLst/>
                <a:latin typeface="Söhne"/>
              </a:rPr>
              <a:t>Some common tasks that can be accomplished using SQL include:</a:t>
            </a:r>
          </a:p>
          <a:p>
            <a:pPr algn="l">
              <a:buFont typeface="Arial" panose="020B0604020202020204" pitchFamily="34" charset="0"/>
              <a:buChar char="•"/>
            </a:pPr>
            <a:r>
              <a:rPr lang="en-US" b="0" i="0" dirty="0">
                <a:effectLst/>
                <a:latin typeface="Söhne"/>
              </a:rPr>
              <a:t>Creating and modifying tables: You can use SQL to create new tables in a database, modify existing tables, or delete tables altogether.</a:t>
            </a:r>
          </a:p>
          <a:p>
            <a:pPr algn="l">
              <a:buFont typeface="Arial" panose="020B0604020202020204" pitchFamily="34" charset="0"/>
              <a:buChar char="•"/>
            </a:pPr>
            <a:r>
              <a:rPr lang="en-US" b="0" i="0" dirty="0">
                <a:effectLst/>
                <a:latin typeface="Söhne"/>
              </a:rPr>
              <a:t>Inserting and updating data: You can use SQL to add new rows to a table, modify existing rows, or delete rows from a table.</a:t>
            </a:r>
          </a:p>
          <a:p>
            <a:pPr algn="l">
              <a:buFont typeface="Arial" panose="020B0604020202020204" pitchFamily="34" charset="0"/>
              <a:buChar char="•"/>
            </a:pPr>
            <a:r>
              <a:rPr lang="en-US" b="0" i="0" dirty="0">
                <a:effectLst/>
                <a:latin typeface="Söhne"/>
              </a:rPr>
              <a:t>Querying data: You can use SQL to retrieve data from one or more tables in a database, and filter, group, or sort the results in a variety of ways.</a:t>
            </a:r>
          </a:p>
          <a:p>
            <a:pPr algn="l">
              <a:buFont typeface="Arial" panose="020B0604020202020204" pitchFamily="34" charset="0"/>
              <a:buChar char="•"/>
            </a:pPr>
            <a:r>
              <a:rPr lang="en-US" b="0" i="0" dirty="0">
                <a:effectLst/>
                <a:latin typeface="Söhne"/>
              </a:rPr>
              <a:t>Joining tables: You can use SQL to combine data from two or more tables in a database, based on a common field or set of fields.</a:t>
            </a:r>
          </a:p>
        </p:txBody>
      </p:sp>
    </p:spTree>
    <p:extLst>
      <p:ext uri="{BB962C8B-B14F-4D97-AF65-F5344CB8AC3E}">
        <p14:creationId xmlns:p14="http://schemas.microsoft.com/office/powerpoint/2010/main" val="145749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- 3</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pPr algn="l"/>
            <a:r>
              <a:rPr lang="en-US" b="0" i="0" dirty="0">
                <a:effectLst/>
                <a:latin typeface="Söhne"/>
              </a:rPr>
              <a:t>SQL is a standard language, meaning that it is recognized and implemented by most relational database management systems, including MySQL, Oracle, Microsoft SQL Server, and PostgreSQL, among others. This makes it a very powerful tool for working with data in a variety of contexts.</a:t>
            </a:r>
          </a:p>
          <a:p>
            <a:pPr algn="l"/>
            <a:r>
              <a:rPr lang="en-US" b="0" i="0" dirty="0">
                <a:effectLst/>
                <a:latin typeface="Söhne"/>
              </a:rPr>
              <a:t>To use SQL, you typically interact with a database management system using a client application or a command-line interface. You write SQL statements to perform various operations on the database, and the DBMS responds with the requested data or executes the requested operation. SQL can be used for both simple queries and complex data analysis tasks, making it a versatile tool for working with data in a wide range of applications.</a:t>
            </a:r>
          </a:p>
        </p:txBody>
      </p:sp>
    </p:spTree>
    <p:extLst>
      <p:ext uri="{BB962C8B-B14F-4D97-AF65-F5344CB8AC3E}">
        <p14:creationId xmlns:p14="http://schemas.microsoft.com/office/powerpoint/2010/main" val="1428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SQL versions</a:t>
            </a:r>
          </a:p>
        </p:txBody>
      </p:sp>
      <p:pic>
        <p:nvPicPr>
          <p:cNvPr id="5" name="Content Placeholder 4" descr="A picture containing text, font, screenshot, graphics&#10;&#10;Description automatically generated">
            <a:extLst>
              <a:ext uri="{FF2B5EF4-FFF2-40B4-BE49-F238E27FC236}">
                <a16:creationId xmlns:a16="http://schemas.microsoft.com/office/drawing/2014/main" id="{7810228E-DD38-5F30-768C-5072F1B0883F}"/>
              </a:ext>
            </a:extLst>
          </p:cNvPr>
          <p:cNvPicPr>
            <a:picLocks noGrp="1" noChangeAspect="1"/>
          </p:cNvPicPr>
          <p:nvPr>
            <p:ph idx="1"/>
          </p:nvPr>
        </p:nvPicPr>
        <p:blipFill>
          <a:blip r:embed="rId2"/>
          <a:stretch>
            <a:fillRect/>
          </a:stretch>
        </p:blipFill>
        <p:spPr>
          <a:xfrm>
            <a:off x="5731343" y="643466"/>
            <a:ext cx="4872645" cy="5568739"/>
          </a:xfrm>
          <a:prstGeom prst="rect">
            <a:avLst/>
          </a:prstGeom>
        </p:spPr>
      </p:pic>
    </p:spTree>
    <p:extLst>
      <p:ext uri="{BB962C8B-B14F-4D97-AF65-F5344CB8AC3E}">
        <p14:creationId xmlns:p14="http://schemas.microsoft.com/office/powerpoint/2010/main" val="159831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W</a:t>
            </a:r>
            <a:r>
              <a:rPr lang="en-IL" dirty="0"/>
              <a:t>hich one is the best</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62500" lnSpcReduction="20000"/>
          </a:bodyPr>
          <a:lstStyle/>
          <a:p>
            <a:pPr algn="l"/>
            <a:r>
              <a:rPr lang="en-US" b="0" i="0" dirty="0">
                <a:effectLst/>
                <a:latin typeface="Söhne"/>
              </a:rPr>
              <a:t>There are several different types of SQL database management systems (DBMS) available, each with its own strengths and weaknesses. Here are some of the most popular SQL database systems:</a:t>
            </a:r>
          </a:p>
          <a:p>
            <a:pPr algn="l">
              <a:buFont typeface="+mj-lt"/>
              <a:buAutoNum type="arabicPeriod"/>
            </a:pPr>
            <a:r>
              <a:rPr lang="en-US" b="0" i="0" dirty="0">
                <a:effectLst/>
                <a:latin typeface="Söhne"/>
              </a:rPr>
              <a:t>MySQL: MySQL is an open-source DBMS that is widely used for web applications. It's known for its scalability, performance, and ease of use. MySQL is often used in conjunction with other open-source technologies, such as PHP and Apache, to build web applications.</a:t>
            </a:r>
          </a:p>
          <a:p>
            <a:pPr algn="l">
              <a:buFont typeface="+mj-lt"/>
              <a:buAutoNum type="arabicPeriod"/>
            </a:pPr>
            <a:r>
              <a:rPr lang="en-US" b="0" i="0" dirty="0">
                <a:effectLst/>
                <a:latin typeface="Söhne"/>
              </a:rPr>
              <a:t>PostgreSQL: PostgreSQL is an open-source DBMS that is known for its robustness, extensibility, and support for advanced SQL features. It's often used for enterprise applications and is considered to be one of the most powerful and capable SQL databases available.</a:t>
            </a:r>
          </a:p>
          <a:p>
            <a:pPr algn="l">
              <a:buFont typeface="+mj-lt"/>
              <a:buAutoNum type="arabicPeriod"/>
            </a:pPr>
            <a:r>
              <a:rPr lang="en-US" b="0" i="0" dirty="0">
                <a:effectLst/>
                <a:latin typeface="Söhne"/>
              </a:rPr>
              <a:t>Microsoft SQL Server: Microsoft SQL Server is a proprietary DBMS that is widely used in enterprise environments, particularly in Windows-based environments. It's known for its scalability, reliability, and support for advanced features such as high availability and data warehousing.</a:t>
            </a:r>
          </a:p>
          <a:p>
            <a:pPr algn="l">
              <a:buFont typeface="+mj-lt"/>
              <a:buAutoNum type="arabicPeriod"/>
            </a:pPr>
            <a:r>
              <a:rPr lang="en-US" b="0" i="0" dirty="0">
                <a:effectLst/>
                <a:latin typeface="Söhne"/>
              </a:rPr>
              <a:t>Oracle: Oracle is a proprietary DBMS that is widely used in enterprise environments for mission-critical applications. It's known for its scalability, performance, and support for advanced features such as data warehousing and business intelligence.</a:t>
            </a:r>
          </a:p>
          <a:p>
            <a:pPr algn="l">
              <a:buFont typeface="+mj-lt"/>
              <a:buAutoNum type="arabicPeriod"/>
            </a:pPr>
            <a:r>
              <a:rPr lang="en-US" b="0" i="0" dirty="0">
                <a:effectLst/>
                <a:latin typeface="Söhne"/>
              </a:rPr>
              <a:t>SQLite: SQLite is a lightweight, open-source DBMS that is often used in mobile applications and embedded systems. It's known for its simplicity, speed, and small size.</a:t>
            </a:r>
          </a:p>
          <a:p>
            <a:pPr algn="l">
              <a:buFont typeface="+mj-lt"/>
              <a:buAutoNum type="arabicPeriod"/>
            </a:pPr>
            <a:r>
              <a:rPr lang="en-US" b="0" i="0" dirty="0">
                <a:effectLst/>
                <a:latin typeface="Söhne"/>
              </a:rPr>
              <a:t>MariaDB: MariaDB is a community-developed fork of MySQL that aims to be a drop-in replacement for MySQL. It's known for its performance, scalability, and open-source nature.</a:t>
            </a:r>
          </a:p>
        </p:txBody>
      </p:sp>
    </p:spTree>
    <p:extLst>
      <p:ext uri="{BB962C8B-B14F-4D97-AF65-F5344CB8AC3E}">
        <p14:creationId xmlns:p14="http://schemas.microsoft.com/office/powerpoint/2010/main" val="3835492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US" dirty="0"/>
              <a:t>install PostgreSQL</a:t>
            </a:r>
            <a:endParaRPr lang="en-IL" dirty="0"/>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fontScale="92500" lnSpcReduction="20000"/>
          </a:bodyPr>
          <a:lstStyle/>
          <a:p>
            <a:pPr algn="l">
              <a:buFont typeface="+mj-lt"/>
              <a:buAutoNum type="arabicPeriod"/>
            </a:pPr>
            <a:r>
              <a:rPr lang="en-US" sz="1800" b="0" i="0" dirty="0">
                <a:effectLst/>
                <a:latin typeface="Söhne"/>
              </a:rPr>
              <a:t>Download and install PostgreSQL:</a:t>
            </a:r>
          </a:p>
          <a:p>
            <a:pPr marL="742950" lvl="1" indent="-285750" algn="l">
              <a:buFont typeface="+mj-lt"/>
              <a:buAutoNum type="arabicPeriod"/>
            </a:pPr>
            <a:r>
              <a:rPr lang="en-US" sz="1400" b="0" i="0" dirty="0">
                <a:effectLst/>
                <a:latin typeface="Söhne"/>
              </a:rPr>
              <a:t>For Windows: Download the installer from the PostgreSQL website and run it to install PostgreSQL.</a:t>
            </a:r>
          </a:p>
          <a:p>
            <a:pPr marL="742950" lvl="1" indent="-285750" algn="l">
              <a:buFont typeface="+mj-lt"/>
              <a:buAutoNum type="arabicPeriod"/>
            </a:pPr>
            <a:r>
              <a:rPr lang="en-US" sz="1400" b="0" i="0" dirty="0">
                <a:effectLst/>
                <a:latin typeface="Söhne"/>
              </a:rPr>
              <a:t>For macOS: You can use Homebrew to install PostgreSQL. Open a terminal and run the command brew install </a:t>
            </a:r>
            <a:r>
              <a:rPr lang="en-US" sz="1400" b="0" i="0" dirty="0" err="1">
                <a:effectLst/>
                <a:latin typeface="Söhne"/>
              </a:rPr>
              <a:t>postgresql</a:t>
            </a:r>
            <a:r>
              <a:rPr lang="en-US" sz="1400" b="0" i="0" dirty="0">
                <a:effectLst/>
                <a:latin typeface="Söhne"/>
              </a:rPr>
              <a:t>.</a:t>
            </a:r>
          </a:p>
          <a:p>
            <a:pPr marL="742950" lvl="1" indent="-285750" algn="l">
              <a:buFont typeface="+mj-lt"/>
              <a:buAutoNum type="arabicPeriod"/>
            </a:pPr>
            <a:r>
              <a:rPr lang="en-US" sz="1400" b="0" i="0" dirty="0">
                <a:effectLst/>
                <a:latin typeface="Söhne"/>
              </a:rPr>
              <a:t>For Linux: You can install PostgreSQL using your distribution's package manager. For example, on Ubuntu, you can run the command </a:t>
            </a:r>
            <a:r>
              <a:rPr lang="en-US" sz="1400" b="0" i="0" dirty="0" err="1">
                <a:effectLst/>
                <a:latin typeface="Söhne"/>
              </a:rPr>
              <a:t>sudo</a:t>
            </a:r>
            <a:r>
              <a:rPr lang="en-US" sz="1400" b="0" i="0" dirty="0">
                <a:effectLst/>
                <a:latin typeface="Söhne"/>
              </a:rPr>
              <a:t> apt-get install </a:t>
            </a:r>
            <a:r>
              <a:rPr lang="en-US" sz="1400" b="0" i="0" dirty="0" err="1">
                <a:effectLst/>
                <a:latin typeface="Söhne"/>
              </a:rPr>
              <a:t>postgresql</a:t>
            </a:r>
            <a:r>
              <a:rPr lang="en-US" sz="1400" b="0" i="0" dirty="0">
                <a:effectLst/>
                <a:latin typeface="Söhne"/>
              </a:rPr>
              <a:t>.</a:t>
            </a:r>
          </a:p>
          <a:p>
            <a:pPr algn="l">
              <a:buFont typeface="+mj-lt"/>
              <a:buAutoNum type="arabicPeriod"/>
            </a:pPr>
            <a:r>
              <a:rPr lang="en-US" sz="1800" b="0" i="0" dirty="0">
                <a:effectLst/>
                <a:latin typeface="Söhne"/>
              </a:rPr>
              <a:t>Once PostgreSQL is installed, you can start the PostgreSQL server. On Windows, you can start the PostgreSQL service from the Services app. On macOS and Linux, you can start the PostgreSQL server from the terminal using the command </a:t>
            </a:r>
            <a:r>
              <a:rPr lang="en-US" sz="1800" b="0" i="0" dirty="0" err="1">
                <a:effectLst/>
                <a:latin typeface="Söhne"/>
              </a:rPr>
              <a:t>sudo</a:t>
            </a:r>
            <a:r>
              <a:rPr lang="en-US" sz="1800" b="0" i="0" dirty="0">
                <a:effectLst/>
                <a:latin typeface="Söhne"/>
              </a:rPr>
              <a:t> service </a:t>
            </a:r>
            <a:r>
              <a:rPr lang="en-US" sz="1800" b="0" i="0" dirty="0" err="1">
                <a:effectLst/>
                <a:latin typeface="Söhne"/>
              </a:rPr>
              <a:t>postgresql</a:t>
            </a:r>
            <a:r>
              <a:rPr lang="en-US" sz="1800" b="0" i="0" dirty="0">
                <a:effectLst/>
                <a:latin typeface="Söhne"/>
              </a:rPr>
              <a:t> start.</a:t>
            </a:r>
          </a:p>
          <a:p>
            <a:pPr algn="l">
              <a:buFont typeface="+mj-lt"/>
              <a:buAutoNum type="arabicPeriod"/>
            </a:pPr>
            <a:r>
              <a:rPr lang="en-US" sz="1800" b="0" i="0" dirty="0">
                <a:effectLst/>
                <a:latin typeface="Söhne"/>
              </a:rPr>
              <a:t>By default, PostgreSQL creates a user account called </a:t>
            </a:r>
            <a:r>
              <a:rPr lang="en-US" sz="1800" b="0" i="0" dirty="0" err="1">
                <a:effectLst/>
                <a:latin typeface="Söhne"/>
              </a:rPr>
              <a:t>postgres</a:t>
            </a:r>
            <a:r>
              <a:rPr lang="en-US" sz="1800" b="0" i="0" dirty="0">
                <a:effectLst/>
                <a:latin typeface="Söhne"/>
              </a:rPr>
              <a:t>. You can switch to this user by running the command </a:t>
            </a:r>
            <a:r>
              <a:rPr lang="en-US" sz="1800" b="0" i="0" dirty="0" err="1">
                <a:effectLst/>
                <a:latin typeface="Söhne"/>
              </a:rPr>
              <a:t>su</a:t>
            </a:r>
            <a:r>
              <a:rPr lang="en-US" sz="1800" b="0" i="0" dirty="0">
                <a:effectLst/>
                <a:latin typeface="Söhne"/>
              </a:rPr>
              <a:t> - </a:t>
            </a:r>
            <a:r>
              <a:rPr lang="en-US" sz="1800" b="0" i="0" dirty="0" err="1">
                <a:effectLst/>
                <a:latin typeface="Söhne"/>
              </a:rPr>
              <a:t>postgres</a:t>
            </a:r>
            <a:r>
              <a:rPr lang="en-US" sz="1800" b="0" i="0" dirty="0">
                <a:effectLst/>
                <a:latin typeface="Söhne"/>
              </a:rPr>
              <a:t> on the terminal.</a:t>
            </a:r>
          </a:p>
          <a:p>
            <a:pPr algn="l">
              <a:buFont typeface="+mj-lt"/>
              <a:buAutoNum type="arabicPeriod"/>
            </a:pPr>
            <a:r>
              <a:rPr lang="en-US" sz="1800" b="0" i="0" dirty="0">
                <a:effectLst/>
                <a:latin typeface="Söhne"/>
              </a:rPr>
              <a:t>Once you're logged in as the </a:t>
            </a:r>
            <a:r>
              <a:rPr lang="en-US" sz="1800" b="0" i="0" dirty="0" err="1">
                <a:effectLst/>
                <a:latin typeface="Söhne"/>
              </a:rPr>
              <a:t>postgres</a:t>
            </a:r>
            <a:r>
              <a:rPr lang="en-US" sz="1800" b="0" i="0" dirty="0">
                <a:effectLst/>
                <a:latin typeface="Söhne"/>
              </a:rPr>
              <a:t> user, you can access the PostgreSQL command-line interface by running the command </a:t>
            </a:r>
            <a:r>
              <a:rPr lang="en-US" sz="1800" b="0" i="0" dirty="0" err="1">
                <a:effectLst/>
                <a:latin typeface="Söhne"/>
              </a:rPr>
              <a:t>psql</a:t>
            </a:r>
            <a:r>
              <a:rPr lang="en-US" sz="1800" b="0" i="0" dirty="0">
                <a:effectLst/>
                <a:latin typeface="Söhne"/>
              </a:rPr>
              <a:t>. This will open the PostgreSQL shell, where you can run SQL commands to interact with the database.</a:t>
            </a:r>
          </a:p>
          <a:p>
            <a:pPr algn="l">
              <a:buFont typeface="+mj-lt"/>
              <a:buAutoNum type="arabicPeriod"/>
            </a:pPr>
            <a:r>
              <a:rPr lang="en-US" sz="1800" b="0" i="0" dirty="0">
                <a:effectLst/>
                <a:latin typeface="Söhne"/>
              </a:rPr>
              <a:t>To create a new database, run the command </a:t>
            </a:r>
            <a:r>
              <a:rPr lang="en-US" sz="1800" b="0" i="0" dirty="0" err="1">
                <a:effectLst/>
                <a:latin typeface="Söhne"/>
              </a:rPr>
              <a:t>createdb</a:t>
            </a:r>
            <a:r>
              <a:rPr lang="en-US" sz="1800" b="0" i="0" dirty="0">
                <a:effectLst/>
                <a:latin typeface="Söhne"/>
              </a:rPr>
              <a:t> &lt;database-name&gt; in the PostgreSQL shell. Replace &lt;database-name&gt; with the name you want to give to your database.</a:t>
            </a:r>
          </a:p>
          <a:p>
            <a:pPr algn="l">
              <a:buFont typeface="+mj-lt"/>
              <a:buAutoNum type="arabicPeriod"/>
            </a:pPr>
            <a:r>
              <a:rPr lang="en-US" sz="1800" b="0" i="0" dirty="0">
                <a:effectLst/>
                <a:latin typeface="Söhne"/>
              </a:rPr>
              <a:t>You can connect to the database using the command </a:t>
            </a:r>
            <a:r>
              <a:rPr lang="en-US" sz="1800" b="0" i="0" dirty="0" err="1">
                <a:effectLst/>
                <a:latin typeface="Söhne"/>
              </a:rPr>
              <a:t>psql</a:t>
            </a:r>
            <a:r>
              <a:rPr lang="en-US" sz="1800" b="0" i="0" dirty="0">
                <a:effectLst/>
                <a:latin typeface="Söhne"/>
              </a:rPr>
              <a:t> &lt;database-name&gt;. This will open the PostgreSQL shell for the specified database, where you can run SQL commands to create tables, insert data, and perform other database operations.</a:t>
            </a:r>
          </a:p>
          <a:p>
            <a:pPr marL="0" indent="0">
              <a:buNone/>
            </a:pPr>
            <a:endParaRPr lang="en-IL" sz="1800" dirty="0"/>
          </a:p>
        </p:txBody>
      </p:sp>
    </p:spTree>
    <p:extLst>
      <p:ext uri="{BB962C8B-B14F-4D97-AF65-F5344CB8AC3E}">
        <p14:creationId xmlns:p14="http://schemas.microsoft.com/office/powerpoint/2010/main" val="340436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S</a:t>
            </a:r>
            <a:r>
              <a:rPr lang="en-IL" dirty="0"/>
              <a:t>ample db</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https://</a:t>
            </a:r>
            <a:r>
              <a:rPr lang="en-US" dirty="0" err="1"/>
              <a:t>www.postgresqltutorial.com</a:t>
            </a:r>
            <a:r>
              <a:rPr lang="en-US" dirty="0"/>
              <a:t>/</a:t>
            </a:r>
            <a:r>
              <a:rPr lang="en-US" dirty="0" err="1"/>
              <a:t>postgresql</a:t>
            </a:r>
            <a:r>
              <a:rPr lang="en-US" dirty="0"/>
              <a:t>-getting-started/</a:t>
            </a:r>
            <a:r>
              <a:rPr lang="en-US" dirty="0" err="1"/>
              <a:t>postgresql</a:t>
            </a:r>
            <a:r>
              <a:rPr lang="en-US" dirty="0"/>
              <a:t>-sample-database/</a:t>
            </a:r>
            <a:endParaRPr lang="en-IL" dirty="0"/>
          </a:p>
        </p:txBody>
      </p:sp>
    </p:spTree>
    <p:extLst>
      <p:ext uri="{BB962C8B-B14F-4D97-AF65-F5344CB8AC3E}">
        <p14:creationId xmlns:p14="http://schemas.microsoft.com/office/powerpoint/2010/main" val="262001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7068A-F79B-AE06-658B-4D7ECEA0D6A8}"/>
              </a:ext>
            </a:extLst>
          </p:cNvPr>
          <p:cNvSpPr>
            <a:spLocks noGrp="1"/>
          </p:cNvSpPr>
          <p:nvPr>
            <p:ph type="title"/>
          </p:nvPr>
        </p:nvSpPr>
        <p:spPr/>
        <p:txBody>
          <a:bodyPr/>
          <a:lstStyle/>
          <a:p>
            <a:r>
              <a:rPr lang="en-IL" dirty="0"/>
              <a:t>SQL OTO</a:t>
            </a:r>
          </a:p>
        </p:txBody>
      </p:sp>
      <p:sp>
        <p:nvSpPr>
          <p:cNvPr id="3" name="Content Placeholder 2">
            <a:extLst>
              <a:ext uri="{FF2B5EF4-FFF2-40B4-BE49-F238E27FC236}">
                <a16:creationId xmlns:a16="http://schemas.microsoft.com/office/drawing/2014/main" id="{BAC08B16-8910-5841-2F8B-FDEC5D498B8A}"/>
              </a:ext>
            </a:extLst>
          </p:cNvPr>
          <p:cNvSpPr>
            <a:spLocks noGrp="1"/>
          </p:cNvSpPr>
          <p:nvPr>
            <p:ph idx="1"/>
          </p:nvPr>
        </p:nvSpPr>
        <p:spPr/>
        <p:txBody>
          <a:bodyPr>
            <a:normAutofit lnSpcReduction="10000"/>
          </a:bodyPr>
          <a:lstStyle/>
          <a:p>
            <a:r>
              <a:rPr lang="en-US" dirty="0"/>
              <a:t>In a relational database, a one-to-one (1:1) relationship refers to a situation where one record in a table is associated with exactly one record in another table, and vice versa. This type of relationship is often used to break down a large table into smaller, more manageable tables that are easier to work with and maintain.</a:t>
            </a:r>
          </a:p>
          <a:p>
            <a:r>
              <a:rPr lang="en-US" dirty="0"/>
              <a:t>For example, consider a database that stores information about employees and their workstations. Each employee can have only one workstation assigned to them, and each workstation can be assigned to only one employee. In this case, we could create two tables: one for employees and one for workstations, and establish a one-to-one relationship between them.</a:t>
            </a:r>
          </a:p>
        </p:txBody>
      </p:sp>
    </p:spTree>
    <p:extLst>
      <p:ext uri="{BB962C8B-B14F-4D97-AF65-F5344CB8AC3E}">
        <p14:creationId xmlns:p14="http://schemas.microsoft.com/office/powerpoint/2010/main" val="3741863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2CE80-D097-52F5-34A2-CD3EBCEA3611}"/>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One to one example</a:t>
            </a:r>
          </a:p>
        </p:txBody>
      </p:sp>
      <p:pic>
        <p:nvPicPr>
          <p:cNvPr id="5" name="Content Placeholder 4" descr="A screenshot of a computer screen&#10;&#10;Description automatically generated with low confidence">
            <a:extLst>
              <a:ext uri="{FF2B5EF4-FFF2-40B4-BE49-F238E27FC236}">
                <a16:creationId xmlns:a16="http://schemas.microsoft.com/office/drawing/2014/main" id="{F2312053-F4F6-959A-06F6-9DFCBBC39221}"/>
              </a:ext>
            </a:extLst>
          </p:cNvPr>
          <p:cNvPicPr>
            <a:picLocks noGrp="1" noChangeAspect="1"/>
          </p:cNvPicPr>
          <p:nvPr>
            <p:ph idx="1"/>
          </p:nvPr>
        </p:nvPicPr>
        <p:blipFill>
          <a:blip r:embed="rId2"/>
          <a:stretch>
            <a:fillRect/>
          </a:stretch>
        </p:blipFill>
        <p:spPr>
          <a:xfrm>
            <a:off x="897717" y="1106203"/>
            <a:ext cx="5069590" cy="2129227"/>
          </a:xfrm>
          <a:prstGeom prst="rect">
            <a:avLst/>
          </a:prstGeom>
        </p:spPr>
      </p:pic>
      <p:pic>
        <p:nvPicPr>
          <p:cNvPr id="7" name="Picture 6" descr="A picture containing text, screenshot, font, number&#10;&#10;Description automatically generated">
            <a:extLst>
              <a:ext uri="{FF2B5EF4-FFF2-40B4-BE49-F238E27FC236}">
                <a16:creationId xmlns:a16="http://schemas.microsoft.com/office/drawing/2014/main" id="{A44176E1-7E33-D1DF-4FBC-9C86A7E0DF02}"/>
              </a:ext>
            </a:extLst>
          </p:cNvPr>
          <p:cNvPicPr>
            <a:picLocks noChangeAspect="1"/>
          </p:cNvPicPr>
          <p:nvPr/>
        </p:nvPicPr>
        <p:blipFill>
          <a:blip r:embed="rId3"/>
          <a:stretch>
            <a:fillRect/>
          </a:stretch>
        </p:blipFill>
        <p:spPr>
          <a:xfrm>
            <a:off x="6228507" y="923370"/>
            <a:ext cx="5065776" cy="2494893"/>
          </a:xfrm>
          <a:prstGeom prst="rect">
            <a:avLst/>
          </a:prstGeom>
        </p:spPr>
      </p:pic>
    </p:spTree>
    <p:extLst>
      <p:ext uri="{BB962C8B-B14F-4D97-AF65-F5344CB8AC3E}">
        <p14:creationId xmlns:p14="http://schemas.microsoft.com/office/powerpoint/2010/main" val="360798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838200" y="365125"/>
            <a:ext cx="10007009" cy="857619"/>
          </a:xfrm>
        </p:spPr>
        <p:txBody>
          <a:bodyPr>
            <a:normAutofit/>
          </a:bodyPr>
          <a:lstStyle/>
          <a:p>
            <a:r>
              <a:rPr lang="en-US" sz="3600" dirty="0"/>
              <a:t>V</a:t>
            </a:r>
            <a:r>
              <a:rPr lang="en-IL" sz="3600" dirty="0"/>
              <a:t>ite new project files and folder</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838200" y="1148316"/>
            <a:ext cx="10515600" cy="5028647"/>
          </a:xfrm>
        </p:spPr>
        <p:txBody>
          <a:bodyPr>
            <a:normAutofit fontScale="92500" lnSpcReduction="20000"/>
          </a:bodyPr>
          <a:lstStyle/>
          <a:p>
            <a:r>
              <a:rPr lang="en-US" sz="1600" dirty="0" err="1"/>
              <a:t>node_modules</a:t>
            </a:r>
            <a:r>
              <a:rPr lang="en-US" sz="1600" dirty="0"/>
              <a:t>/: This folder contains all the third-party dependencies that your project requires.</a:t>
            </a:r>
          </a:p>
          <a:p>
            <a:r>
              <a:rPr lang="en-US" sz="1600" dirty="0"/>
              <a:t>public/: This folder contains any static assets (such as images or fonts) and the HTML file that </a:t>
            </a:r>
            <a:r>
              <a:rPr lang="en-US" sz="1600" dirty="0" err="1"/>
              <a:t>Vite</a:t>
            </a:r>
            <a:r>
              <a:rPr lang="en-US" sz="1600" dirty="0"/>
              <a:t> uses as the entry point for your application.</a:t>
            </a:r>
          </a:p>
          <a:p>
            <a:r>
              <a:rPr lang="en-US" sz="1600" dirty="0" err="1"/>
              <a:t>favicon.ico</a:t>
            </a:r>
            <a:r>
              <a:rPr lang="en-US" sz="1600" dirty="0"/>
              <a:t>: This is the favicon for your application.</a:t>
            </a:r>
          </a:p>
          <a:p>
            <a:r>
              <a:rPr lang="en-US" sz="1600" dirty="0" err="1"/>
              <a:t>index.html</a:t>
            </a:r>
            <a:r>
              <a:rPr lang="en-US" sz="1600" dirty="0"/>
              <a:t>: This is the HTML file that serves as the entry point for your application. You can modify this file to add any additional scripts, stylesheets, or content that your application requires.</a:t>
            </a:r>
          </a:p>
          <a:p>
            <a:r>
              <a:rPr lang="en-US" sz="1600" dirty="0" err="1"/>
              <a:t>src</a:t>
            </a:r>
            <a:r>
              <a:rPr lang="en-US" sz="1600" dirty="0"/>
              <a:t>/: This folder contains all of your source code.</a:t>
            </a:r>
          </a:p>
          <a:p>
            <a:r>
              <a:rPr lang="en-US" sz="1600" dirty="0" err="1"/>
              <a:t>main.ts</a:t>
            </a:r>
            <a:r>
              <a:rPr lang="en-US" sz="1600" dirty="0"/>
              <a:t>: This is the main entry point for your application. This file is responsible for rendering your root component and mounting it to the DOM.</a:t>
            </a:r>
          </a:p>
          <a:p>
            <a:r>
              <a:rPr lang="en-US" sz="1600" dirty="0" err="1"/>
              <a:t>App.ts</a:t>
            </a:r>
            <a:r>
              <a:rPr lang="en-US" sz="1600" dirty="0"/>
              <a:t>: This is the root component of your application. You can modify this file to define the structure and behavior of your application.</a:t>
            </a:r>
          </a:p>
          <a:p>
            <a:r>
              <a:rPr lang="en-US" sz="1600" dirty="0"/>
              <a:t>components/: This folder contains any additional components that your application requires.</a:t>
            </a:r>
          </a:p>
          <a:p>
            <a:r>
              <a:rPr lang="en-US" sz="1600" dirty="0" err="1"/>
              <a:t>MyComponent.ts</a:t>
            </a:r>
            <a:r>
              <a:rPr lang="en-US" sz="1600" dirty="0"/>
              <a:t>: This is an example component that you can modify or delete. You can create additional components by adding new TypeScript files to this folder.</a:t>
            </a:r>
          </a:p>
          <a:p>
            <a:r>
              <a:rPr lang="en-US" sz="1600" dirty="0" err="1"/>
              <a:t>package.json</a:t>
            </a:r>
            <a:r>
              <a:rPr lang="en-US" sz="1600" dirty="0"/>
              <a:t>: This file contains information about your project, including its dependencies, scripts, and other metadata.</a:t>
            </a:r>
          </a:p>
          <a:p>
            <a:r>
              <a:rPr lang="en-US" sz="1600" dirty="0" err="1"/>
              <a:t>tsconfig.json</a:t>
            </a:r>
            <a:r>
              <a:rPr lang="en-US" sz="1600" dirty="0"/>
              <a:t>: This file contains TypeScript-specific configuration options for your project.</a:t>
            </a:r>
          </a:p>
          <a:p>
            <a:r>
              <a:rPr lang="en-US" sz="1600" dirty="0" err="1"/>
              <a:t>vite.config.ts</a:t>
            </a:r>
            <a:r>
              <a:rPr lang="en-US" sz="1600" dirty="0"/>
              <a:t>: This file contains </a:t>
            </a:r>
            <a:r>
              <a:rPr lang="en-US" sz="1600" dirty="0" err="1"/>
              <a:t>Vite</a:t>
            </a:r>
            <a:r>
              <a:rPr lang="en-US" sz="1600" dirty="0"/>
              <a:t>-specific configuration options for your project.</a:t>
            </a:r>
          </a:p>
          <a:p>
            <a:r>
              <a:rPr lang="en-US" sz="1600" dirty="0"/>
              <a:t>By default, </a:t>
            </a:r>
            <a:r>
              <a:rPr lang="en-US" sz="1600" dirty="0" err="1"/>
              <a:t>Vite</a:t>
            </a:r>
            <a:r>
              <a:rPr lang="en-US" sz="1600" dirty="0"/>
              <a:t> is configured to use TypeScript as the primary language for your project. This means that you can write your code in TypeScript and </a:t>
            </a:r>
            <a:r>
              <a:rPr lang="en-US" sz="1600" dirty="0" err="1"/>
              <a:t>Vite</a:t>
            </a:r>
            <a:r>
              <a:rPr lang="en-US" sz="1600" dirty="0"/>
              <a:t> will automatically compile it to JavaScript when you run the development server or build your project for production.</a:t>
            </a:r>
            <a:br>
              <a:rPr lang="en-US" sz="1600" dirty="0"/>
            </a:br>
            <a:endParaRPr lang="en-US" sz="1600" dirty="0"/>
          </a:p>
          <a:p>
            <a:endParaRPr lang="en-IL" sz="1600" dirty="0"/>
          </a:p>
        </p:txBody>
      </p:sp>
    </p:spTree>
    <p:extLst>
      <p:ext uri="{BB962C8B-B14F-4D97-AF65-F5344CB8AC3E}">
        <p14:creationId xmlns:p14="http://schemas.microsoft.com/office/powerpoint/2010/main" val="1567562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p:txBody>
          <a:bodyPr/>
          <a:lstStyle/>
          <a:p>
            <a:r>
              <a:rPr lang="en-US" dirty="0"/>
              <a:t>O</a:t>
            </a:r>
            <a:r>
              <a:rPr lang="en-IL" dirty="0"/>
              <a:t>ne to many</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p:txBody>
          <a:bodyPr>
            <a:normAutofit lnSpcReduction="10000"/>
          </a:bodyPr>
          <a:lstStyle/>
          <a:p>
            <a:r>
              <a:rPr lang="en-US" dirty="0"/>
              <a:t>In a relational database, a one-to-many (1:N) relationship refers to a situation where one record in a table is associated with one or more records in another table, but each record in the second table is associated with only one record in the first table. This type of relationship is one of the most common types of relationships in a database, and is used to break down large tables into smaller, more manageable tables.</a:t>
            </a:r>
          </a:p>
          <a:p>
            <a:r>
              <a:rPr lang="en-US" dirty="0"/>
              <a:t>For example, consider a database that stores information about customers and their orders. Each customer can have multiple orders, but each order is associated with only one customer. In this case, we could create two tables: one for customers and one for orders, and establish a one-to-many relationship between them.</a:t>
            </a:r>
          </a:p>
        </p:txBody>
      </p:sp>
    </p:spTree>
    <p:extLst>
      <p:ext uri="{BB962C8B-B14F-4D97-AF65-F5344CB8AC3E}">
        <p14:creationId xmlns:p14="http://schemas.microsoft.com/office/powerpoint/2010/main" val="96258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15" name="Straight Connector 14">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5200" dirty="0"/>
              <a:t>Many to many relation</a:t>
            </a:r>
          </a:p>
        </p:txBody>
      </p:sp>
      <p:pic>
        <p:nvPicPr>
          <p:cNvPr id="7" name="Picture 6" descr="A screenshot of a computer screen&#10;&#10;Description automatically generated with low confidence">
            <a:extLst>
              <a:ext uri="{FF2B5EF4-FFF2-40B4-BE49-F238E27FC236}">
                <a16:creationId xmlns:a16="http://schemas.microsoft.com/office/drawing/2014/main" id="{786230FF-11E6-1E15-8500-556004B053ED}"/>
              </a:ext>
            </a:extLst>
          </p:cNvPr>
          <p:cNvPicPr>
            <a:picLocks noChangeAspect="1"/>
          </p:cNvPicPr>
          <p:nvPr/>
        </p:nvPicPr>
        <p:blipFill>
          <a:blip r:embed="rId2"/>
          <a:stretch>
            <a:fillRect/>
          </a:stretch>
        </p:blipFill>
        <p:spPr>
          <a:xfrm>
            <a:off x="897717" y="827376"/>
            <a:ext cx="5069590" cy="2686881"/>
          </a:xfrm>
          <a:prstGeom prst="rect">
            <a:avLst/>
          </a:prstGeom>
        </p:spPr>
      </p:pic>
      <p:pic>
        <p:nvPicPr>
          <p:cNvPr id="5" name="Content Placeholder 4" descr="A screenshot of a computer screen&#10;&#10;Description automatically generated with low confidence">
            <a:extLst>
              <a:ext uri="{FF2B5EF4-FFF2-40B4-BE49-F238E27FC236}">
                <a16:creationId xmlns:a16="http://schemas.microsoft.com/office/drawing/2014/main" id="{2499FDA8-D5C4-026F-C9E1-C7F9FE48B60F}"/>
              </a:ext>
            </a:extLst>
          </p:cNvPr>
          <p:cNvPicPr>
            <a:picLocks noGrp="1" noChangeAspect="1"/>
          </p:cNvPicPr>
          <p:nvPr>
            <p:ph idx="1"/>
          </p:nvPr>
        </p:nvPicPr>
        <p:blipFill>
          <a:blip r:embed="rId3"/>
          <a:stretch>
            <a:fillRect/>
          </a:stretch>
        </p:blipFill>
        <p:spPr>
          <a:xfrm>
            <a:off x="6228507" y="746068"/>
            <a:ext cx="5065776" cy="2849497"/>
          </a:xfrm>
          <a:prstGeom prst="rect">
            <a:avLst/>
          </a:prstGeom>
        </p:spPr>
      </p:pic>
    </p:spTree>
    <p:extLst>
      <p:ext uri="{BB962C8B-B14F-4D97-AF65-F5344CB8AC3E}">
        <p14:creationId xmlns:p14="http://schemas.microsoft.com/office/powerpoint/2010/main" val="244585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043631" y="873940"/>
            <a:ext cx="5052369" cy="1035781"/>
          </a:xfrm>
        </p:spPr>
        <p:txBody>
          <a:bodyPr anchor="ctr">
            <a:normAutofit/>
          </a:bodyPr>
          <a:lstStyle/>
          <a:p>
            <a:r>
              <a:rPr lang="en-US" sz="3600"/>
              <a:t>M</a:t>
            </a:r>
            <a:r>
              <a:rPr lang="en-IL" sz="3600"/>
              <a:t>ore info</a:t>
            </a:r>
          </a:p>
        </p:txBody>
      </p:sp>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a:xfrm>
            <a:off x="1045029" y="2524721"/>
            <a:ext cx="4991629" cy="3677123"/>
          </a:xfrm>
        </p:spPr>
        <p:txBody>
          <a:bodyPr anchor="ctr">
            <a:normAutofit/>
          </a:bodyPr>
          <a:lstStyle/>
          <a:p>
            <a:r>
              <a:rPr lang="en-US" sz="1800"/>
              <a:t>In this example, the customer_id column in the orders table establishes the one-to-many relationship between the two tables. Each record in the orders table is associated with one record in the customers table, but each record in the customers table can be associated with multiple records in the orders table.</a:t>
            </a:r>
          </a:p>
          <a:p>
            <a:r>
              <a:rPr lang="en-US" sz="1800"/>
              <a:t>Note that in this type of relationship, the primary key of the table on the "one" side (in this case, the id column in the customers table) becomes a foreign key in the table on the "many" side (in this case, the customer_id column in the orders table). This foreign key is used to establish the relationship between the two tables.</a:t>
            </a:r>
          </a:p>
        </p:txBody>
      </p:sp>
      <p:sp>
        <p:nvSpPr>
          <p:cNvPr id="19" name="Rectangle 18">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6" descr="Table">
            <a:extLst>
              <a:ext uri="{FF2B5EF4-FFF2-40B4-BE49-F238E27FC236}">
                <a16:creationId xmlns:a16="http://schemas.microsoft.com/office/drawing/2014/main" id="{019594B0-10CF-F1A5-4C85-C78089597F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30493" y="1347516"/>
            <a:ext cx="4223252" cy="4223252"/>
          </a:xfrm>
          <a:prstGeom prst="rect">
            <a:avLst/>
          </a:prstGeom>
        </p:spPr>
      </p:pic>
      <p:cxnSp>
        <p:nvCxnSpPr>
          <p:cNvPr id="21" name="Straight Connector 2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82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838200" y="3905833"/>
            <a:ext cx="4215063" cy="2398713"/>
          </a:xfrm>
        </p:spPr>
        <p:txBody>
          <a:bodyPr>
            <a:normAutofit/>
          </a:bodyPr>
          <a:lstStyle/>
          <a:p>
            <a:r>
              <a:rPr lang="en-IL" dirty="0"/>
              <a:t>SELECT</a:t>
            </a:r>
          </a:p>
        </p:txBody>
      </p:sp>
      <p:pic>
        <p:nvPicPr>
          <p:cNvPr id="5" name="Picture 4">
            <a:extLst>
              <a:ext uri="{FF2B5EF4-FFF2-40B4-BE49-F238E27FC236}">
                <a16:creationId xmlns:a16="http://schemas.microsoft.com/office/drawing/2014/main" id="{4F0F27F2-6BF4-D285-DB13-FD1CB81407AF}"/>
              </a:ext>
            </a:extLst>
          </p:cNvPr>
          <p:cNvPicPr>
            <a:picLocks noChangeAspect="1"/>
          </p:cNvPicPr>
          <p:nvPr/>
        </p:nvPicPr>
        <p:blipFill>
          <a:blip r:embed="rId2"/>
          <a:stretch>
            <a:fillRect/>
          </a:stretch>
        </p:blipFill>
        <p:spPr>
          <a:xfrm>
            <a:off x="1158955" y="1331363"/>
            <a:ext cx="9875259" cy="913461"/>
          </a:xfrm>
          <a:prstGeom prst="rect">
            <a:avLst/>
          </a:prstGeom>
        </p:spPr>
      </p:pic>
      <p:sp>
        <p:nvSpPr>
          <p:cNvPr id="3" name="Content Placeholder 2">
            <a:extLst>
              <a:ext uri="{FF2B5EF4-FFF2-40B4-BE49-F238E27FC236}">
                <a16:creationId xmlns:a16="http://schemas.microsoft.com/office/drawing/2014/main" id="{1995ABE4-AADB-D980-22AF-25D3DDE0D42C}"/>
              </a:ext>
            </a:extLst>
          </p:cNvPr>
          <p:cNvSpPr>
            <a:spLocks noGrp="1"/>
          </p:cNvSpPr>
          <p:nvPr>
            <p:ph idx="1"/>
          </p:nvPr>
        </p:nvSpPr>
        <p:spPr>
          <a:xfrm>
            <a:off x="5630779" y="3884452"/>
            <a:ext cx="5723021" cy="2398713"/>
          </a:xfrm>
        </p:spPr>
        <p:txBody>
          <a:bodyPr anchor="ctr">
            <a:normAutofit/>
          </a:bodyPr>
          <a:lstStyle/>
          <a:p>
            <a:r>
              <a:rPr lang="en-US" sz="2000"/>
              <a:t>selecting data from a database table is one of the most fundamental operations in SQL. The SELECT statement is used to retrieve data from one or more tables in a database. Here's a guide to using the SELECT statement in SQL:</a:t>
            </a:r>
            <a:endParaRPr lang="en-IL" sz="2000"/>
          </a:p>
        </p:txBody>
      </p:sp>
    </p:spTree>
    <p:extLst>
      <p:ext uri="{BB962C8B-B14F-4D97-AF65-F5344CB8AC3E}">
        <p14:creationId xmlns:p14="http://schemas.microsoft.com/office/powerpoint/2010/main" val="291268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ADEAE5-B080-4DEC-819A-00E41A93F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9FB580A-BA0E-4D5E-90F4-C42767A78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89D3BD2-C80A-7C0D-A6E6-7AFBD1EE2EC3}"/>
              </a:ext>
            </a:extLst>
          </p:cNvPr>
          <p:cNvSpPr>
            <a:spLocks noGrp="1"/>
          </p:cNvSpPr>
          <p:nvPr>
            <p:ph type="title"/>
          </p:nvPr>
        </p:nvSpPr>
        <p:spPr>
          <a:xfrm>
            <a:off x="1256275" y="3655371"/>
            <a:ext cx="9679449" cy="1463136"/>
          </a:xfrm>
        </p:spPr>
        <p:txBody>
          <a:bodyPr vert="horz" lIns="91440" tIns="45720" rIns="91440" bIns="45720" rtlCol="0" anchor="b">
            <a:normAutofit/>
          </a:bodyPr>
          <a:lstStyle/>
          <a:p>
            <a:r>
              <a:rPr lang="en-US" sz="5600" kern="1200">
                <a:solidFill>
                  <a:srgbClr val="FFFFFF"/>
                </a:solidFill>
                <a:latin typeface="+mj-lt"/>
                <a:ea typeface="+mj-ea"/>
                <a:cs typeface="+mj-cs"/>
              </a:rPr>
              <a:t>Select all</a:t>
            </a:r>
          </a:p>
        </p:txBody>
      </p:sp>
      <p:pic>
        <p:nvPicPr>
          <p:cNvPr id="5" name="Content Placeholder 4" descr="A picture containing font, screenshot, text, graphics&#10;&#10;Description automatically generated">
            <a:extLst>
              <a:ext uri="{FF2B5EF4-FFF2-40B4-BE49-F238E27FC236}">
                <a16:creationId xmlns:a16="http://schemas.microsoft.com/office/drawing/2014/main" id="{00355DDE-1164-55DB-BA91-8DDFAA9B7D51}"/>
              </a:ext>
            </a:extLst>
          </p:cNvPr>
          <p:cNvPicPr>
            <a:picLocks noGrp="1" noChangeAspect="1"/>
          </p:cNvPicPr>
          <p:nvPr>
            <p:ph idx="1"/>
          </p:nvPr>
        </p:nvPicPr>
        <p:blipFill>
          <a:blip r:embed="rId2"/>
          <a:stretch>
            <a:fillRect/>
          </a:stretch>
        </p:blipFill>
        <p:spPr>
          <a:xfrm>
            <a:off x="540006" y="972127"/>
            <a:ext cx="11111988" cy="2305736"/>
          </a:xfrm>
          <a:prstGeom prst="rect">
            <a:avLst/>
          </a:prstGeom>
        </p:spPr>
      </p:pic>
    </p:spTree>
    <p:extLst>
      <p:ext uri="{BB962C8B-B14F-4D97-AF65-F5344CB8AC3E}">
        <p14:creationId xmlns:p14="http://schemas.microsoft.com/office/powerpoint/2010/main" val="4068046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838200" y="3905833"/>
            <a:ext cx="4215063" cy="2398713"/>
          </a:xfrm>
        </p:spPr>
        <p:txBody>
          <a:bodyPr>
            <a:normAutofit/>
          </a:bodyPr>
          <a:lstStyle/>
          <a:p>
            <a:r>
              <a:rPr lang="en-US" dirty="0"/>
              <a:t>Filtering data</a:t>
            </a:r>
            <a:endParaRPr lang="en-IL" dirty="0"/>
          </a:p>
        </p:txBody>
      </p:sp>
      <p:pic>
        <p:nvPicPr>
          <p:cNvPr id="5" name="Picture 4">
            <a:extLst>
              <a:ext uri="{FF2B5EF4-FFF2-40B4-BE49-F238E27FC236}">
                <a16:creationId xmlns:a16="http://schemas.microsoft.com/office/drawing/2014/main" id="{31682C67-8ADC-F825-B77E-F3FF1EE37FC4}"/>
              </a:ext>
            </a:extLst>
          </p:cNvPr>
          <p:cNvPicPr>
            <a:picLocks noChangeAspect="1"/>
          </p:cNvPicPr>
          <p:nvPr/>
        </p:nvPicPr>
        <p:blipFill>
          <a:blip r:embed="rId2"/>
          <a:stretch>
            <a:fillRect/>
          </a:stretch>
        </p:blipFill>
        <p:spPr>
          <a:xfrm>
            <a:off x="1158955" y="1207923"/>
            <a:ext cx="9875259" cy="1160341"/>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5630779" y="3884452"/>
            <a:ext cx="5723021" cy="2398713"/>
          </a:xfrm>
        </p:spPr>
        <p:txBody>
          <a:bodyPr anchor="ctr">
            <a:normAutofit/>
          </a:bodyPr>
          <a:lstStyle/>
          <a:p>
            <a:r>
              <a:rPr lang="en-US" sz="2000"/>
              <a:t>You can use the WHERE clause to filter data based on a specified condition. For example, to retrieve all rows from a table where the value in the "age" column is greater than or equal to 18, you can use the following statement:</a:t>
            </a:r>
            <a:endParaRPr lang="en-IL" sz="2000"/>
          </a:p>
        </p:txBody>
      </p:sp>
    </p:spTree>
    <p:extLst>
      <p:ext uri="{BB962C8B-B14F-4D97-AF65-F5344CB8AC3E}">
        <p14:creationId xmlns:p14="http://schemas.microsoft.com/office/powerpoint/2010/main" val="3821753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838200" y="3905833"/>
            <a:ext cx="4215063" cy="2398713"/>
          </a:xfrm>
        </p:spPr>
        <p:txBody>
          <a:bodyPr>
            <a:normAutofit/>
          </a:bodyPr>
          <a:lstStyle/>
          <a:p>
            <a:r>
              <a:rPr lang="en-US" dirty="0"/>
              <a:t>Sorting data</a:t>
            </a:r>
            <a:endParaRPr lang="en-IL" dirty="0"/>
          </a:p>
        </p:txBody>
      </p:sp>
      <p:pic>
        <p:nvPicPr>
          <p:cNvPr id="5" name="Picture 4">
            <a:extLst>
              <a:ext uri="{FF2B5EF4-FFF2-40B4-BE49-F238E27FC236}">
                <a16:creationId xmlns:a16="http://schemas.microsoft.com/office/drawing/2014/main" id="{E53B3A80-2632-F727-B083-075DA89B78FF}"/>
              </a:ext>
            </a:extLst>
          </p:cNvPr>
          <p:cNvPicPr>
            <a:picLocks noChangeAspect="1"/>
          </p:cNvPicPr>
          <p:nvPr/>
        </p:nvPicPr>
        <p:blipFill>
          <a:blip r:embed="rId2"/>
          <a:stretch>
            <a:fillRect/>
          </a:stretch>
        </p:blipFill>
        <p:spPr>
          <a:xfrm>
            <a:off x="1158955" y="1294331"/>
            <a:ext cx="9875259" cy="987525"/>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5630779" y="3884452"/>
            <a:ext cx="5723021" cy="2398713"/>
          </a:xfrm>
        </p:spPr>
        <p:txBody>
          <a:bodyPr anchor="ctr">
            <a:normAutofit/>
          </a:bodyPr>
          <a:lstStyle/>
          <a:p>
            <a:r>
              <a:rPr lang="en-US" sz="2000"/>
              <a:t>Sorting data: You can use the ORDER BY clause to sort the results of a SELECT statement based on one or more columns. For example, to retrieve all rows from a table and sort them in descending order based on the "name" column, you can use the following statement:</a:t>
            </a:r>
            <a:endParaRPr lang="en-IL" sz="2000"/>
          </a:p>
        </p:txBody>
      </p:sp>
    </p:spTree>
    <p:extLst>
      <p:ext uri="{BB962C8B-B14F-4D97-AF65-F5344CB8AC3E}">
        <p14:creationId xmlns:p14="http://schemas.microsoft.com/office/powerpoint/2010/main" val="1222125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1289305" y="3415754"/>
            <a:ext cx="9471956" cy="1137111"/>
          </a:xfrm>
        </p:spPr>
        <p:txBody>
          <a:bodyPr>
            <a:normAutofit/>
          </a:bodyPr>
          <a:lstStyle/>
          <a:p>
            <a:r>
              <a:rPr lang="en-US" sz="5400"/>
              <a:t>Limiting results</a:t>
            </a:r>
            <a:endParaRPr lang="en-IL" sz="5400"/>
          </a:p>
        </p:txBody>
      </p:sp>
      <p:pic>
        <p:nvPicPr>
          <p:cNvPr id="5" name="Picture 4">
            <a:extLst>
              <a:ext uri="{FF2B5EF4-FFF2-40B4-BE49-F238E27FC236}">
                <a16:creationId xmlns:a16="http://schemas.microsoft.com/office/drawing/2014/main" id="{960B1C13-A96A-A5A8-0D75-0247E4BABD64}"/>
              </a:ext>
            </a:extLst>
          </p:cNvPr>
          <p:cNvPicPr>
            <a:picLocks noChangeAspect="1"/>
          </p:cNvPicPr>
          <p:nvPr/>
        </p:nvPicPr>
        <p:blipFill>
          <a:blip r:embed="rId2"/>
          <a:stretch>
            <a:fillRect/>
          </a:stretch>
        </p:blipFill>
        <p:spPr>
          <a:xfrm>
            <a:off x="1289304" y="1770992"/>
            <a:ext cx="7745969" cy="871422"/>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1289304" y="4612943"/>
            <a:ext cx="7745969" cy="1408222"/>
          </a:xfrm>
        </p:spPr>
        <p:txBody>
          <a:bodyPr anchor="t">
            <a:normAutofit/>
          </a:bodyPr>
          <a:lstStyle/>
          <a:p>
            <a:r>
              <a:rPr lang="en-US" sz="2000"/>
              <a:t>Limiting results: You can use the LIMIT clause to limit the number of rows returned by a SELECT statement. For example, to retrieve the top 10 rows from a table, you can use the following statement:</a:t>
            </a:r>
            <a:endParaRPr lang="en-IL" sz="2000"/>
          </a:p>
        </p:txBody>
      </p:sp>
    </p:spTree>
    <p:extLst>
      <p:ext uri="{BB962C8B-B14F-4D97-AF65-F5344CB8AC3E}">
        <p14:creationId xmlns:p14="http://schemas.microsoft.com/office/powerpoint/2010/main" val="3173382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Joining tables</a:t>
            </a:r>
            <a:endParaRPr lang="en-IL" dirty="0"/>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Joining tables: You can use the JOIN clause to combine data from two or more tables. There are several types of JOINs, including INNER JOIN, LEFT JOIN, RIGHT JOIN, and FULL OUTER JOIN. For example, to retrieve data from two tables that are joined on a common column, you can use the following statement:</a:t>
            </a:r>
          </a:p>
          <a:p>
            <a:endParaRPr lang="en-US" dirty="0"/>
          </a:p>
          <a:p>
            <a:r>
              <a:rPr lang="en-US" dirty="0"/>
              <a:t>SELECT * FROM table1 JOIN table2 ON table1.common_column = table2.common_column; </a:t>
            </a:r>
          </a:p>
          <a:p>
            <a:br>
              <a:rPr lang="en-US" dirty="0"/>
            </a:br>
            <a:endParaRPr lang="en-IL" dirty="0"/>
          </a:p>
        </p:txBody>
      </p:sp>
    </p:spTree>
    <p:extLst>
      <p:ext uri="{BB962C8B-B14F-4D97-AF65-F5344CB8AC3E}">
        <p14:creationId xmlns:p14="http://schemas.microsoft.com/office/powerpoint/2010/main" val="1991710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IL" dirty="0"/>
              <a:t>update</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pPr marL="0" indent="0">
              <a:buNone/>
            </a:pPr>
            <a:r>
              <a:rPr lang="en-US" dirty="0">
                <a:solidFill>
                  <a:srgbClr val="2E95D3"/>
                </a:solidFill>
                <a:effectLst/>
              </a:rPr>
              <a:t>UPDATE</a:t>
            </a:r>
            <a:r>
              <a:rPr lang="en-US" dirty="0">
                <a:effectLst/>
              </a:rPr>
              <a:t> </a:t>
            </a:r>
            <a:r>
              <a:rPr lang="en-US" dirty="0" err="1">
                <a:effectLst/>
              </a:rPr>
              <a:t>table_name</a:t>
            </a:r>
            <a:r>
              <a:rPr lang="en-US" dirty="0">
                <a:effectLst/>
              </a:rPr>
              <a:t> </a:t>
            </a:r>
            <a:r>
              <a:rPr lang="en-US" dirty="0">
                <a:solidFill>
                  <a:srgbClr val="2E95D3"/>
                </a:solidFill>
                <a:effectLst/>
              </a:rPr>
              <a:t>SET</a:t>
            </a:r>
            <a:r>
              <a:rPr lang="en-US" dirty="0">
                <a:effectLst/>
              </a:rPr>
              <a:t> column1 = value1, column2 = value2, ... </a:t>
            </a:r>
            <a:r>
              <a:rPr lang="en-US" dirty="0">
                <a:solidFill>
                  <a:srgbClr val="2E95D3"/>
                </a:solidFill>
                <a:effectLst/>
              </a:rPr>
              <a:t>WHERE</a:t>
            </a:r>
            <a:r>
              <a:rPr lang="en-US" dirty="0">
                <a:effectLst/>
              </a:rPr>
              <a:t> </a:t>
            </a:r>
            <a:r>
              <a:rPr lang="en-US" dirty="0">
                <a:solidFill>
                  <a:srgbClr val="2E95D3"/>
                </a:solidFill>
                <a:effectLst/>
              </a:rPr>
              <a:t>condition</a:t>
            </a:r>
            <a:r>
              <a:rPr lang="en-US" dirty="0">
                <a:effectLst/>
              </a:rPr>
              <a:t>; </a:t>
            </a:r>
          </a:p>
          <a:p>
            <a:r>
              <a:rPr lang="en-US" dirty="0"/>
              <a:t>The UPDATE statement starts with the UPDATE keyword, followed by the name of the table to be updated. The SET keyword is used to specify the columns to be updated and their new values. The WHERE clause is used to specify which rows to update.</a:t>
            </a:r>
          </a:p>
          <a:p>
            <a:br>
              <a:rPr lang="en-US" dirty="0"/>
            </a:br>
            <a:br>
              <a:rPr lang="en-US" dirty="0"/>
            </a:br>
            <a:endParaRPr lang="en-IL" dirty="0"/>
          </a:p>
        </p:txBody>
      </p:sp>
      <p:pic>
        <p:nvPicPr>
          <p:cNvPr id="5" name="Picture 4">
            <a:extLst>
              <a:ext uri="{FF2B5EF4-FFF2-40B4-BE49-F238E27FC236}">
                <a16:creationId xmlns:a16="http://schemas.microsoft.com/office/drawing/2014/main" id="{F15EDB01-3510-A076-2F67-E0137517D5F4}"/>
              </a:ext>
            </a:extLst>
          </p:cNvPr>
          <p:cNvPicPr>
            <a:picLocks noChangeAspect="1"/>
          </p:cNvPicPr>
          <p:nvPr/>
        </p:nvPicPr>
        <p:blipFill>
          <a:blip r:embed="rId2"/>
          <a:stretch>
            <a:fillRect/>
          </a:stretch>
        </p:blipFill>
        <p:spPr>
          <a:xfrm>
            <a:off x="3530600" y="3200400"/>
            <a:ext cx="5130800" cy="457200"/>
          </a:xfrm>
          <a:prstGeom prst="rect">
            <a:avLst/>
          </a:prstGeom>
        </p:spPr>
      </p:pic>
    </p:spTree>
    <p:extLst>
      <p:ext uri="{BB962C8B-B14F-4D97-AF65-F5344CB8AC3E}">
        <p14:creationId xmlns:p14="http://schemas.microsoft.com/office/powerpoint/2010/main" val="216434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Vite folder and files</a:t>
            </a:r>
          </a:p>
        </p:txBody>
      </p:sp>
      <p:pic>
        <p:nvPicPr>
          <p:cNvPr id="5" name="Content Placeholder 4" descr="A screenshot of a computer screen&#10;&#10;Description automatically generated with medium confidence">
            <a:extLst>
              <a:ext uri="{FF2B5EF4-FFF2-40B4-BE49-F238E27FC236}">
                <a16:creationId xmlns:a16="http://schemas.microsoft.com/office/drawing/2014/main" id="{99CB9B14-0C11-1069-D28D-8B4C7980F45A}"/>
              </a:ext>
            </a:extLst>
          </p:cNvPr>
          <p:cNvPicPr>
            <a:picLocks noGrp="1" noChangeAspect="1"/>
          </p:cNvPicPr>
          <p:nvPr>
            <p:ph idx="1"/>
          </p:nvPr>
        </p:nvPicPr>
        <p:blipFill>
          <a:blip r:embed="rId2"/>
          <a:stretch>
            <a:fillRect/>
          </a:stretch>
        </p:blipFill>
        <p:spPr>
          <a:xfrm>
            <a:off x="5988897" y="643466"/>
            <a:ext cx="4357537" cy="5568739"/>
          </a:xfrm>
          <a:prstGeom prst="rect">
            <a:avLst/>
          </a:prstGeom>
        </p:spPr>
      </p:pic>
    </p:spTree>
    <p:extLst>
      <p:ext uri="{BB962C8B-B14F-4D97-AF65-F5344CB8AC3E}">
        <p14:creationId xmlns:p14="http://schemas.microsoft.com/office/powerpoint/2010/main" val="102664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a:xfrm>
            <a:off x="1289305" y="3415754"/>
            <a:ext cx="9471956" cy="1137111"/>
          </a:xfrm>
        </p:spPr>
        <p:txBody>
          <a:bodyPr>
            <a:normAutofit/>
          </a:bodyPr>
          <a:lstStyle/>
          <a:p>
            <a:r>
              <a:rPr lang="en-US" sz="5400"/>
              <a:t>U</a:t>
            </a:r>
            <a:r>
              <a:rPr lang="en-IL" sz="5400"/>
              <a:t>pdate all</a:t>
            </a:r>
          </a:p>
        </p:txBody>
      </p:sp>
      <p:pic>
        <p:nvPicPr>
          <p:cNvPr id="6" name="Picture 5">
            <a:extLst>
              <a:ext uri="{FF2B5EF4-FFF2-40B4-BE49-F238E27FC236}">
                <a16:creationId xmlns:a16="http://schemas.microsoft.com/office/drawing/2014/main" id="{9473470C-21F8-B760-9EC0-2D4AE6FE860C}"/>
              </a:ext>
            </a:extLst>
          </p:cNvPr>
          <p:cNvPicPr>
            <a:picLocks noChangeAspect="1"/>
          </p:cNvPicPr>
          <p:nvPr/>
        </p:nvPicPr>
        <p:blipFill>
          <a:blip r:embed="rId2"/>
          <a:stretch>
            <a:fillRect/>
          </a:stretch>
        </p:blipFill>
        <p:spPr>
          <a:xfrm>
            <a:off x="1289304" y="1858134"/>
            <a:ext cx="7745969" cy="697137"/>
          </a:xfrm>
          <a:prstGeom prst="rect">
            <a:avLst/>
          </a:prstGeom>
        </p:spPr>
      </p:pic>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a:xfrm>
            <a:off x="1289304" y="4612943"/>
            <a:ext cx="7745969" cy="1408222"/>
          </a:xfrm>
        </p:spPr>
        <p:txBody>
          <a:bodyPr anchor="t">
            <a:normAutofit/>
          </a:bodyPr>
          <a:lstStyle/>
          <a:p>
            <a:r>
              <a:rPr lang="en-US" sz="2000">
                <a:effectLst/>
              </a:rPr>
              <a:t>Updating all rows: To update all rows in a table, you can omit the WHERE clause. For example, to set the value of the "status" column to "inactive" for all rows in a table, you can use the following statement:</a:t>
            </a:r>
          </a:p>
          <a:p>
            <a:pPr marL="0" indent="0">
              <a:buNone/>
            </a:pPr>
            <a:endParaRPr lang="en-US" sz="2000">
              <a:effectLst/>
              <a:latin typeface="Söhne"/>
            </a:endParaRPr>
          </a:p>
        </p:txBody>
      </p:sp>
    </p:spTree>
    <p:extLst>
      <p:ext uri="{BB962C8B-B14F-4D97-AF65-F5344CB8AC3E}">
        <p14:creationId xmlns:p14="http://schemas.microsoft.com/office/powerpoint/2010/main" val="3057923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U</a:t>
            </a:r>
            <a:r>
              <a:rPr lang="en-IL" dirty="0"/>
              <a:t>pdate condition</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Updating specific rows: To update specific rows in a table, you can use the WHERE clause to specify a condition that must be met. For example, to set the value of the "status" column to "inactive" for all rows in a table where the "age" column is less than 18, you can use the following statement:</a:t>
            </a:r>
            <a:endParaRPr lang="en-IL" dirty="0"/>
          </a:p>
        </p:txBody>
      </p:sp>
      <p:pic>
        <p:nvPicPr>
          <p:cNvPr id="5" name="Picture 4">
            <a:extLst>
              <a:ext uri="{FF2B5EF4-FFF2-40B4-BE49-F238E27FC236}">
                <a16:creationId xmlns:a16="http://schemas.microsoft.com/office/drawing/2014/main" id="{7ACCF02E-D294-1064-797A-47510909E03F}"/>
              </a:ext>
            </a:extLst>
          </p:cNvPr>
          <p:cNvPicPr>
            <a:picLocks noChangeAspect="1"/>
          </p:cNvPicPr>
          <p:nvPr/>
        </p:nvPicPr>
        <p:blipFill>
          <a:blip r:embed="rId2"/>
          <a:stretch>
            <a:fillRect/>
          </a:stretch>
        </p:blipFill>
        <p:spPr>
          <a:xfrm>
            <a:off x="838200" y="4271963"/>
            <a:ext cx="9331367" cy="588962"/>
          </a:xfrm>
          <a:prstGeom prst="rect">
            <a:avLst/>
          </a:prstGeom>
        </p:spPr>
      </p:pic>
    </p:spTree>
    <p:extLst>
      <p:ext uri="{BB962C8B-B14F-4D97-AF65-F5344CB8AC3E}">
        <p14:creationId xmlns:p14="http://schemas.microsoft.com/office/powerpoint/2010/main" val="1611756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US" dirty="0"/>
              <a:t>Updating multiple columns</a:t>
            </a:r>
            <a:endParaRPr lang="en-IL" dirty="0"/>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Updating multiple columns: You can update multiple columns in a single UPDATE statement by specifying each column and its new value separated by a comma. For example, to set the value of the "status" column to "inactive" and the value of the "</a:t>
            </a:r>
            <a:r>
              <a:rPr lang="en-US" dirty="0" err="1"/>
              <a:t>last_updated</a:t>
            </a:r>
            <a:r>
              <a:rPr lang="en-US" dirty="0"/>
              <a:t>" column to the current date and time for all rows in a table where the "age" column is less than 18, you can use the following statement:</a:t>
            </a:r>
          </a:p>
          <a:p>
            <a:pPr algn="l">
              <a:buFont typeface="+mj-lt"/>
              <a:buAutoNum type="arabicPeriod"/>
            </a:pPr>
            <a:r>
              <a:rPr lang="en-US" b="0" i="0" dirty="0">
                <a:solidFill>
                  <a:srgbClr val="2E95D3"/>
                </a:solidFill>
                <a:effectLst/>
                <a:latin typeface="Söhne"/>
              </a:rPr>
              <a:t>UPDATE</a:t>
            </a:r>
            <a:r>
              <a:rPr lang="en-US" b="0" i="0" dirty="0">
                <a:solidFill>
                  <a:srgbClr val="D1D5DB"/>
                </a:solidFill>
                <a:effectLst/>
                <a:latin typeface="Söhne"/>
              </a:rPr>
              <a:t> </a:t>
            </a:r>
            <a:r>
              <a:rPr lang="en-US" b="0" i="0" dirty="0" err="1">
                <a:solidFill>
                  <a:srgbClr val="D1D5DB"/>
                </a:solidFill>
                <a:effectLst/>
                <a:latin typeface="Söhne"/>
              </a:rPr>
              <a:t>table_name</a:t>
            </a:r>
            <a:r>
              <a:rPr lang="en-US" b="0" i="0" dirty="0">
                <a:solidFill>
                  <a:srgbClr val="D1D5DB"/>
                </a:solidFill>
                <a:effectLst/>
                <a:latin typeface="Söhne"/>
              </a:rPr>
              <a:t> </a:t>
            </a:r>
            <a:r>
              <a:rPr lang="en-US" b="0" i="0" dirty="0">
                <a:solidFill>
                  <a:srgbClr val="2E95D3"/>
                </a:solidFill>
                <a:effectLst/>
                <a:latin typeface="Söhne"/>
              </a:rPr>
              <a:t>SET</a:t>
            </a:r>
            <a:r>
              <a:rPr lang="en-US" b="0" i="0" dirty="0">
                <a:solidFill>
                  <a:srgbClr val="D1D5DB"/>
                </a:solidFill>
                <a:effectLst/>
                <a:latin typeface="Söhne"/>
              </a:rPr>
              <a:t> status = </a:t>
            </a:r>
            <a:r>
              <a:rPr lang="en-US" b="0" i="0" dirty="0">
                <a:solidFill>
                  <a:srgbClr val="00A67D"/>
                </a:solidFill>
                <a:effectLst/>
                <a:latin typeface="Söhne"/>
              </a:rPr>
              <a:t>'inactive'</a:t>
            </a:r>
            <a:r>
              <a:rPr lang="en-US" b="0" i="0" dirty="0">
                <a:solidFill>
                  <a:srgbClr val="D1D5DB"/>
                </a:solidFill>
                <a:effectLst/>
                <a:latin typeface="Söhne"/>
              </a:rPr>
              <a:t>, </a:t>
            </a:r>
            <a:r>
              <a:rPr lang="en-US" b="0" i="0" dirty="0" err="1">
                <a:solidFill>
                  <a:srgbClr val="D1D5DB"/>
                </a:solidFill>
                <a:effectLst/>
                <a:latin typeface="Söhne"/>
              </a:rPr>
              <a:t>last_updated</a:t>
            </a:r>
            <a:r>
              <a:rPr lang="en-US" b="0" i="0" dirty="0">
                <a:solidFill>
                  <a:srgbClr val="D1D5DB"/>
                </a:solidFill>
                <a:effectLst/>
                <a:latin typeface="Söhne"/>
              </a:rPr>
              <a:t> = NOW() </a:t>
            </a:r>
            <a:r>
              <a:rPr lang="en-US" b="0" i="0" dirty="0">
                <a:solidFill>
                  <a:srgbClr val="2E95D3"/>
                </a:solidFill>
                <a:effectLst/>
                <a:latin typeface="Söhne"/>
              </a:rPr>
              <a:t>WHERE</a:t>
            </a:r>
            <a:r>
              <a:rPr lang="en-US" b="0" i="0" dirty="0">
                <a:solidFill>
                  <a:srgbClr val="D1D5DB"/>
                </a:solidFill>
                <a:effectLst/>
                <a:latin typeface="Söhne"/>
              </a:rPr>
              <a:t> age &lt; </a:t>
            </a:r>
            <a:r>
              <a:rPr lang="en-US" b="0" i="0" dirty="0">
                <a:solidFill>
                  <a:srgbClr val="DF3079"/>
                </a:solidFill>
                <a:effectLst/>
                <a:latin typeface="Söhne"/>
              </a:rPr>
              <a:t>18</a:t>
            </a:r>
            <a:r>
              <a:rPr lang="en-US" b="0" i="0" dirty="0">
                <a:solidFill>
                  <a:srgbClr val="D1D5DB"/>
                </a:solidFill>
                <a:effectLst/>
                <a:latin typeface="Söhne"/>
              </a:rPr>
              <a:t>; </a:t>
            </a:r>
          </a:p>
          <a:p>
            <a:br>
              <a:rPr lang="en-US" dirty="0"/>
            </a:br>
            <a:endParaRPr lang="en-IL" dirty="0"/>
          </a:p>
        </p:txBody>
      </p:sp>
    </p:spTree>
    <p:extLst>
      <p:ext uri="{BB962C8B-B14F-4D97-AF65-F5344CB8AC3E}">
        <p14:creationId xmlns:p14="http://schemas.microsoft.com/office/powerpoint/2010/main" val="3143419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ABADA-586D-0C8A-B1AA-1F40EFF1A351}"/>
              </a:ext>
            </a:extLst>
          </p:cNvPr>
          <p:cNvSpPr>
            <a:spLocks noGrp="1"/>
          </p:cNvSpPr>
          <p:nvPr>
            <p:ph type="title"/>
          </p:nvPr>
        </p:nvSpPr>
        <p:spPr/>
        <p:txBody>
          <a:bodyPr/>
          <a:lstStyle/>
          <a:p>
            <a:r>
              <a:rPr lang="en-IL" dirty="0"/>
              <a:t>View</a:t>
            </a:r>
          </a:p>
        </p:txBody>
      </p:sp>
      <p:sp>
        <p:nvSpPr>
          <p:cNvPr id="3" name="Content Placeholder 2">
            <a:extLst>
              <a:ext uri="{FF2B5EF4-FFF2-40B4-BE49-F238E27FC236}">
                <a16:creationId xmlns:a16="http://schemas.microsoft.com/office/drawing/2014/main" id="{031E664B-7E3A-2594-D1BA-63D4FC70BD4B}"/>
              </a:ext>
            </a:extLst>
          </p:cNvPr>
          <p:cNvSpPr>
            <a:spLocks noGrp="1"/>
          </p:cNvSpPr>
          <p:nvPr>
            <p:ph idx="1"/>
          </p:nvPr>
        </p:nvSpPr>
        <p:spPr/>
        <p:txBody>
          <a:bodyPr/>
          <a:lstStyle/>
          <a:p>
            <a:r>
              <a:rPr lang="en-US" dirty="0"/>
              <a:t>In SQL, a view is a virtual table that is based on the result of a SELECT statement. Views allow you to store a pre-defined SELECT statement as an object in the database, which can be used like a table in subsequent queries.</a:t>
            </a:r>
          </a:p>
          <a:p>
            <a:br>
              <a:rPr lang="en-US" dirty="0"/>
            </a:br>
            <a:endParaRPr lang="en-IL" dirty="0"/>
          </a:p>
        </p:txBody>
      </p:sp>
    </p:spTree>
    <p:extLst>
      <p:ext uri="{BB962C8B-B14F-4D97-AF65-F5344CB8AC3E}">
        <p14:creationId xmlns:p14="http://schemas.microsoft.com/office/powerpoint/2010/main" val="896810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BF7C5A-ECDF-D6A6-14D4-574CAC230592}"/>
              </a:ext>
            </a:extLst>
          </p:cNvPr>
          <p:cNvSpPr>
            <a:spLocks noGrp="1"/>
          </p:cNvSpPr>
          <p:nvPr>
            <p:ph type="title"/>
          </p:nvPr>
        </p:nvSpPr>
        <p:spPr>
          <a:xfrm>
            <a:off x="838200" y="3905833"/>
            <a:ext cx="4215063" cy="2398713"/>
          </a:xfrm>
        </p:spPr>
        <p:txBody>
          <a:bodyPr>
            <a:normAutofit/>
          </a:bodyPr>
          <a:lstStyle/>
          <a:p>
            <a:r>
              <a:rPr lang="en-US" dirty="0"/>
              <a:t>C</a:t>
            </a:r>
            <a:r>
              <a:rPr lang="en-IL" dirty="0"/>
              <a:t>reate view</a:t>
            </a:r>
          </a:p>
        </p:txBody>
      </p:sp>
      <p:pic>
        <p:nvPicPr>
          <p:cNvPr id="5" name="Picture 4" descr="A picture containing text, font, screenshot, graphics&#10;&#10;Description automatically generated">
            <a:extLst>
              <a:ext uri="{FF2B5EF4-FFF2-40B4-BE49-F238E27FC236}">
                <a16:creationId xmlns:a16="http://schemas.microsoft.com/office/drawing/2014/main" id="{881EF85F-6B2C-50AC-7C32-6844832BE22B}"/>
              </a:ext>
            </a:extLst>
          </p:cNvPr>
          <p:cNvPicPr>
            <a:picLocks noChangeAspect="1"/>
          </p:cNvPicPr>
          <p:nvPr/>
        </p:nvPicPr>
        <p:blipFill>
          <a:blip r:embed="rId2"/>
          <a:stretch>
            <a:fillRect/>
          </a:stretch>
        </p:blipFill>
        <p:spPr>
          <a:xfrm>
            <a:off x="1158955" y="1170891"/>
            <a:ext cx="9875259" cy="1234405"/>
          </a:xfrm>
          <a:prstGeom prst="rect">
            <a:avLst/>
          </a:prstGeom>
        </p:spPr>
      </p:pic>
      <p:sp>
        <p:nvSpPr>
          <p:cNvPr id="3" name="Content Placeholder 2">
            <a:extLst>
              <a:ext uri="{FF2B5EF4-FFF2-40B4-BE49-F238E27FC236}">
                <a16:creationId xmlns:a16="http://schemas.microsoft.com/office/drawing/2014/main" id="{5C383129-8F53-0DC8-1CB0-174BD9CC6492}"/>
              </a:ext>
            </a:extLst>
          </p:cNvPr>
          <p:cNvSpPr>
            <a:spLocks noGrp="1"/>
          </p:cNvSpPr>
          <p:nvPr>
            <p:ph idx="1"/>
          </p:nvPr>
        </p:nvSpPr>
        <p:spPr>
          <a:xfrm>
            <a:off x="5630779" y="3884452"/>
            <a:ext cx="5723021" cy="2398713"/>
          </a:xfrm>
        </p:spPr>
        <p:txBody>
          <a:bodyPr anchor="ctr">
            <a:normAutofit/>
          </a:bodyPr>
          <a:lstStyle/>
          <a:p>
            <a:r>
              <a:rPr lang="en-US" sz="1700" dirty="0"/>
              <a:t>Creating a view: To create a view, you use the CREATE VIEW statement followed by a SELECT statement that defines the columns and rows to be included in the view. For example:</a:t>
            </a:r>
          </a:p>
          <a:p>
            <a:endParaRPr lang="en-US" sz="1700" dirty="0"/>
          </a:p>
          <a:p>
            <a:r>
              <a:rPr lang="en-US" sz="1700" dirty="0"/>
              <a:t>The </a:t>
            </a:r>
            <a:r>
              <a:rPr lang="en-US" sz="1700" dirty="0" err="1"/>
              <a:t>view_name</a:t>
            </a:r>
            <a:r>
              <a:rPr lang="en-US" sz="1700" dirty="0"/>
              <a:t> is the name of the view you are creating, and the SELECT statement defines the columns and rows to be included in the view.</a:t>
            </a:r>
            <a:endParaRPr lang="en-IL" sz="1700" dirty="0"/>
          </a:p>
        </p:txBody>
      </p:sp>
    </p:spTree>
    <p:extLst>
      <p:ext uri="{BB962C8B-B14F-4D97-AF65-F5344CB8AC3E}">
        <p14:creationId xmlns:p14="http://schemas.microsoft.com/office/powerpoint/2010/main" val="369346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2DB95-953A-D18D-A85C-D7E51CE48AA7}"/>
              </a:ext>
            </a:extLst>
          </p:cNvPr>
          <p:cNvSpPr>
            <a:spLocks noGrp="1"/>
          </p:cNvSpPr>
          <p:nvPr>
            <p:ph type="title"/>
          </p:nvPr>
        </p:nvSpPr>
        <p:spPr>
          <a:xfrm>
            <a:off x="1289305" y="3415754"/>
            <a:ext cx="9471956" cy="1137111"/>
          </a:xfrm>
        </p:spPr>
        <p:txBody>
          <a:bodyPr>
            <a:normAutofit/>
          </a:bodyPr>
          <a:lstStyle/>
          <a:p>
            <a:r>
              <a:rPr lang="en-US" sz="5400"/>
              <a:t>U</a:t>
            </a:r>
            <a:r>
              <a:rPr lang="en-IL" sz="5400"/>
              <a:t>sing view</a:t>
            </a:r>
          </a:p>
        </p:txBody>
      </p:sp>
      <p:pic>
        <p:nvPicPr>
          <p:cNvPr id="5" name="Picture 4">
            <a:extLst>
              <a:ext uri="{FF2B5EF4-FFF2-40B4-BE49-F238E27FC236}">
                <a16:creationId xmlns:a16="http://schemas.microsoft.com/office/drawing/2014/main" id="{F2807AF8-BF13-2CE6-FF03-AFFD6B462099}"/>
              </a:ext>
            </a:extLst>
          </p:cNvPr>
          <p:cNvPicPr>
            <a:picLocks noChangeAspect="1"/>
          </p:cNvPicPr>
          <p:nvPr/>
        </p:nvPicPr>
        <p:blipFill>
          <a:blip r:embed="rId2"/>
          <a:stretch>
            <a:fillRect/>
          </a:stretch>
        </p:blipFill>
        <p:spPr>
          <a:xfrm>
            <a:off x="1289304" y="1761310"/>
            <a:ext cx="7745969" cy="890786"/>
          </a:xfrm>
          <a:prstGeom prst="rect">
            <a:avLst/>
          </a:prstGeom>
        </p:spPr>
      </p:pic>
      <p:sp>
        <p:nvSpPr>
          <p:cNvPr id="3" name="Content Placeholder 2">
            <a:extLst>
              <a:ext uri="{FF2B5EF4-FFF2-40B4-BE49-F238E27FC236}">
                <a16:creationId xmlns:a16="http://schemas.microsoft.com/office/drawing/2014/main" id="{7DF297E1-8802-32BF-38FF-F4B5A3D3CE74}"/>
              </a:ext>
            </a:extLst>
          </p:cNvPr>
          <p:cNvSpPr>
            <a:spLocks noGrp="1"/>
          </p:cNvSpPr>
          <p:nvPr>
            <p:ph idx="1"/>
          </p:nvPr>
        </p:nvSpPr>
        <p:spPr>
          <a:xfrm>
            <a:off x="1289304" y="4612943"/>
            <a:ext cx="7745969" cy="1408222"/>
          </a:xfrm>
        </p:spPr>
        <p:txBody>
          <a:bodyPr anchor="t">
            <a:normAutofit/>
          </a:bodyPr>
          <a:lstStyle/>
          <a:p>
            <a:r>
              <a:rPr lang="en-US" sz="1400"/>
              <a:t>Using a view: Once a view is created, you can use it like a table in subsequent SELECT statements. For example:</a:t>
            </a:r>
          </a:p>
          <a:p>
            <a:endParaRPr lang="en-US" sz="1400"/>
          </a:p>
          <a:p>
            <a:r>
              <a:rPr lang="en-US" sz="1400"/>
              <a:t>In this example, the view_name is used like a table in the SELECT statement, and the WHERE clause specifies a condition to filter the results.</a:t>
            </a:r>
            <a:endParaRPr lang="en-IL" sz="1400"/>
          </a:p>
        </p:txBody>
      </p:sp>
    </p:spTree>
    <p:extLst>
      <p:ext uri="{BB962C8B-B14F-4D97-AF65-F5344CB8AC3E}">
        <p14:creationId xmlns:p14="http://schemas.microsoft.com/office/powerpoint/2010/main" val="1000729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a:xfrm>
            <a:off x="838200" y="3905833"/>
            <a:ext cx="4215063" cy="2398713"/>
          </a:xfrm>
        </p:spPr>
        <p:txBody>
          <a:bodyPr>
            <a:normAutofit/>
          </a:bodyPr>
          <a:lstStyle/>
          <a:p>
            <a:r>
              <a:rPr lang="en-IL"/>
              <a:t>update</a:t>
            </a:r>
            <a:endParaRPr lang="en-IL" dirty="0"/>
          </a:p>
        </p:txBody>
      </p:sp>
      <p:pic>
        <p:nvPicPr>
          <p:cNvPr id="5" name="Picture 4">
            <a:extLst>
              <a:ext uri="{FF2B5EF4-FFF2-40B4-BE49-F238E27FC236}">
                <a16:creationId xmlns:a16="http://schemas.microsoft.com/office/drawing/2014/main" id="{98F19A01-2763-A226-4A4B-E7B24CF4B35C}"/>
              </a:ext>
            </a:extLst>
          </p:cNvPr>
          <p:cNvPicPr>
            <a:picLocks noChangeAspect="1"/>
          </p:cNvPicPr>
          <p:nvPr/>
        </p:nvPicPr>
        <p:blipFill>
          <a:blip r:embed="rId2"/>
          <a:stretch>
            <a:fillRect/>
          </a:stretch>
        </p:blipFill>
        <p:spPr>
          <a:xfrm>
            <a:off x="1158955" y="1220266"/>
            <a:ext cx="9875259" cy="1135654"/>
          </a:xfrm>
          <a:prstGeom prst="rect">
            <a:avLst/>
          </a:prstGeom>
        </p:spPr>
      </p:pic>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a:xfrm>
            <a:off x="5630779" y="3884452"/>
            <a:ext cx="5723021" cy="2398713"/>
          </a:xfrm>
        </p:spPr>
        <p:txBody>
          <a:bodyPr anchor="ctr">
            <a:normAutofit/>
          </a:bodyPr>
          <a:lstStyle/>
          <a:p>
            <a:r>
              <a:rPr lang="en-US" sz="1700"/>
              <a:t>Updating a view: You can update the definition of a view by using the CREATE OR REPLACE VIEW statement. For example:</a:t>
            </a:r>
          </a:p>
          <a:p>
            <a:endParaRPr lang="en-US" sz="1700"/>
          </a:p>
          <a:p>
            <a:r>
              <a:rPr lang="en-US" sz="1700"/>
              <a:t>This statement replaces the existing view definition with the new SELECT statement.</a:t>
            </a:r>
          </a:p>
          <a:p>
            <a:br>
              <a:rPr lang="en-US" sz="1700"/>
            </a:br>
            <a:endParaRPr lang="en-IL" sz="1700"/>
          </a:p>
        </p:txBody>
      </p:sp>
    </p:spTree>
    <p:extLst>
      <p:ext uri="{BB962C8B-B14F-4D97-AF65-F5344CB8AC3E}">
        <p14:creationId xmlns:p14="http://schemas.microsoft.com/office/powerpoint/2010/main" val="1898679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r>
              <a:rPr lang="en-US" dirty="0"/>
              <a:t>D</a:t>
            </a:r>
            <a:r>
              <a:rPr lang="en-IL" dirty="0"/>
              <a:t>elete it</a:t>
            </a:r>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r>
              <a:rPr lang="en-US" dirty="0"/>
              <a:t>Dropping a view: To remove a view from the database, you can use the DROP VIEW statement. For example:</a:t>
            </a:r>
          </a:p>
          <a:p>
            <a:r>
              <a:rPr lang="en-US" dirty="0">
                <a:solidFill>
                  <a:srgbClr val="2E95D3"/>
                </a:solidFill>
                <a:effectLst/>
              </a:rPr>
              <a:t>DROP</a:t>
            </a:r>
            <a:r>
              <a:rPr lang="en-US" dirty="0">
                <a:effectLst/>
              </a:rPr>
              <a:t> </a:t>
            </a:r>
            <a:r>
              <a:rPr lang="en-US" dirty="0">
                <a:solidFill>
                  <a:srgbClr val="2E95D3"/>
                </a:solidFill>
                <a:effectLst/>
              </a:rPr>
              <a:t>VIEW</a:t>
            </a:r>
            <a:r>
              <a:rPr lang="en-US" dirty="0">
                <a:effectLst/>
              </a:rPr>
              <a:t> </a:t>
            </a:r>
            <a:r>
              <a:rPr lang="en-US" dirty="0" err="1">
                <a:effectLst/>
              </a:rPr>
              <a:t>view_name</a:t>
            </a:r>
            <a:r>
              <a:rPr lang="en-US" dirty="0">
                <a:effectLst/>
              </a:rPr>
              <a:t>; </a:t>
            </a:r>
          </a:p>
          <a:p>
            <a:br>
              <a:rPr lang="en-US" dirty="0"/>
            </a:br>
            <a:r>
              <a:rPr lang="en-US" dirty="0"/>
              <a:t>Views can be useful in a variety of situations, such as when you want to simplify complex queries or limit the amount of data returned in a query. They are also commonly used for security purposes, as you can grant permissions to a view without granting access to the underlying table.</a:t>
            </a:r>
            <a:br>
              <a:rPr lang="en-US" dirty="0"/>
            </a:br>
            <a:endParaRPr lang="en-US" dirty="0"/>
          </a:p>
          <a:p>
            <a:endParaRPr lang="en-IL" dirty="0"/>
          </a:p>
        </p:txBody>
      </p:sp>
    </p:spTree>
    <p:extLst>
      <p:ext uri="{BB962C8B-B14F-4D97-AF65-F5344CB8AC3E}">
        <p14:creationId xmlns:p14="http://schemas.microsoft.com/office/powerpoint/2010/main" val="729556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036268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57116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US" dirty="0"/>
              <a:t>create multiple pages</a:t>
            </a:r>
            <a:endParaRPr lang="en-IL" dirty="0"/>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fontScale="92500"/>
          </a:bodyPr>
          <a:lstStyle/>
          <a:p>
            <a:pPr algn="l"/>
            <a:r>
              <a:rPr lang="en-US" b="0" i="0" dirty="0">
                <a:effectLst/>
                <a:latin typeface="Söhne"/>
              </a:rPr>
              <a:t>To create multiple pages in a </a:t>
            </a:r>
            <a:r>
              <a:rPr lang="en-US" b="0" i="0" dirty="0" err="1">
                <a:effectLst/>
                <a:latin typeface="Söhne"/>
              </a:rPr>
              <a:t>Vite</a:t>
            </a:r>
            <a:r>
              <a:rPr lang="en-US" b="0" i="0" dirty="0">
                <a:effectLst/>
                <a:latin typeface="Söhne"/>
              </a:rPr>
              <a:t> vanilla TypeScript project, you can follow these steps:</a:t>
            </a:r>
          </a:p>
          <a:p>
            <a:pPr algn="l">
              <a:buFont typeface="+mj-lt"/>
              <a:buAutoNum type="arabicPeriod"/>
            </a:pPr>
            <a:r>
              <a:rPr lang="en-US" b="0" i="0" dirty="0">
                <a:effectLst/>
                <a:latin typeface="Söhne"/>
              </a:rPr>
              <a:t>Create a new directory inside the </a:t>
            </a:r>
            <a:r>
              <a:rPr lang="en-US" b="0" i="0" dirty="0" err="1">
                <a:effectLst/>
                <a:latin typeface="Söhne"/>
              </a:rPr>
              <a:t>src</a:t>
            </a:r>
            <a:r>
              <a:rPr lang="en-US" b="0" i="0" dirty="0">
                <a:effectLst/>
                <a:latin typeface="Söhne"/>
              </a:rPr>
              <a:t> folder for each page you want to create. For example, you might create a directory called home for your homepage, and a directory called about for your about page.</a:t>
            </a:r>
          </a:p>
          <a:p>
            <a:pPr algn="l">
              <a:buFont typeface="+mj-lt"/>
              <a:buAutoNum type="arabicPeriod"/>
            </a:pPr>
            <a:r>
              <a:rPr lang="en-US" b="0" i="0" dirty="0">
                <a:effectLst/>
                <a:latin typeface="Söhne"/>
              </a:rPr>
              <a:t>Inside each directory, create an </a:t>
            </a:r>
            <a:r>
              <a:rPr lang="en-US" b="0" i="0" dirty="0" err="1">
                <a:effectLst/>
                <a:latin typeface="Söhne"/>
              </a:rPr>
              <a:t>index.html</a:t>
            </a:r>
            <a:r>
              <a:rPr lang="en-US" b="0" i="0" dirty="0">
                <a:effectLst/>
                <a:latin typeface="Söhne"/>
              </a:rPr>
              <a:t> file that represents the HTML content of that page.</a:t>
            </a:r>
          </a:p>
          <a:p>
            <a:pPr algn="l">
              <a:buFont typeface="+mj-lt"/>
              <a:buAutoNum type="arabicPeriod"/>
            </a:pPr>
            <a:r>
              <a:rPr lang="en-US" b="0" i="0" dirty="0">
                <a:effectLst/>
                <a:latin typeface="Söhne"/>
              </a:rPr>
              <a:t>If you want to add any custom JavaScript for a particular page, create a new .</a:t>
            </a:r>
            <a:r>
              <a:rPr lang="en-US" b="0" i="0" dirty="0" err="1">
                <a:effectLst/>
                <a:latin typeface="Söhne"/>
              </a:rPr>
              <a:t>ts</a:t>
            </a:r>
            <a:r>
              <a:rPr lang="en-US" b="0" i="0" dirty="0">
                <a:effectLst/>
                <a:latin typeface="Söhne"/>
              </a:rPr>
              <a:t> file in the corresponding directory, such as </a:t>
            </a:r>
            <a:r>
              <a:rPr lang="en-US" b="0" i="0" dirty="0" err="1">
                <a:effectLst/>
                <a:latin typeface="Söhne"/>
              </a:rPr>
              <a:t>home.ts</a:t>
            </a:r>
            <a:r>
              <a:rPr lang="en-US" b="0" i="0" dirty="0">
                <a:effectLst/>
                <a:latin typeface="Söhne"/>
              </a:rPr>
              <a:t> or </a:t>
            </a:r>
            <a:r>
              <a:rPr lang="en-US" b="0" i="0" dirty="0" err="1">
                <a:effectLst/>
                <a:latin typeface="Söhne"/>
              </a:rPr>
              <a:t>about.ts</a:t>
            </a:r>
            <a:r>
              <a:rPr lang="en-US" b="0" i="0" dirty="0">
                <a:effectLst/>
                <a:latin typeface="Söhne"/>
              </a:rPr>
              <a:t>.</a:t>
            </a:r>
          </a:p>
          <a:p>
            <a:pPr algn="l">
              <a:buFont typeface="+mj-lt"/>
              <a:buAutoNum type="arabicPeriod"/>
            </a:pPr>
            <a:r>
              <a:rPr lang="en-US" b="0" i="0" dirty="0">
                <a:effectLst/>
                <a:latin typeface="Söhne"/>
              </a:rPr>
              <a:t>Add any necessary CSS files or other assets to the page directory.</a:t>
            </a:r>
          </a:p>
          <a:p>
            <a:pPr marL="0" indent="0">
              <a:buNone/>
            </a:pPr>
            <a:endParaRPr lang="en-IL" dirty="0"/>
          </a:p>
        </p:txBody>
      </p:sp>
    </p:spTree>
    <p:extLst>
      <p:ext uri="{BB962C8B-B14F-4D97-AF65-F5344CB8AC3E}">
        <p14:creationId xmlns:p14="http://schemas.microsoft.com/office/powerpoint/2010/main" val="7492229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397144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A471-4EEA-36A4-0C18-6AD66BC04B95}"/>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4CBCB1EB-30FA-15DE-9038-6F0B7B69D7FE}"/>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2757468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630936" y="639520"/>
            <a:ext cx="3429000" cy="1719072"/>
          </a:xfrm>
        </p:spPr>
        <p:txBody>
          <a:bodyPr anchor="b">
            <a:normAutofit/>
          </a:bodyPr>
          <a:lstStyle/>
          <a:p>
            <a:r>
              <a:rPr lang="en-IL" sz="5400"/>
              <a:t>more</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a:xfrm>
            <a:off x="630936" y="2807208"/>
            <a:ext cx="3429000" cy="3410712"/>
          </a:xfrm>
        </p:spPr>
        <p:txBody>
          <a:bodyPr anchor="t">
            <a:normAutofit/>
          </a:bodyPr>
          <a:lstStyle/>
          <a:p>
            <a:r>
              <a:rPr lang="en-US" sz="2200"/>
              <a:t>To configure Vite to build each page as a separate HTML file, you can add the following code to your vite.config.ts file:</a:t>
            </a:r>
            <a:endParaRPr lang="en-IL" sz="2200"/>
          </a:p>
        </p:txBody>
      </p:sp>
      <p:pic>
        <p:nvPicPr>
          <p:cNvPr id="5" name="Picture 4" descr="A picture containing text, screenshot, font&#10;&#10;Description automatically generated">
            <a:extLst>
              <a:ext uri="{FF2B5EF4-FFF2-40B4-BE49-F238E27FC236}">
                <a16:creationId xmlns:a16="http://schemas.microsoft.com/office/drawing/2014/main" id="{932E6009-39F9-7046-4EA6-14935621AF90}"/>
              </a:ext>
            </a:extLst>
          </p:cNvPr>
          <p:cNvPicPr>
            <a:picLocks noChangeAspect="1"/>
          </p:cNvPicPr>
          <p:nvPr/>
        </p:nvPicPr>
        <p:blipFill>
          <a:blip r:embed="rId2"/>
          <a:stretch>
            <a:fillRect/>
          </a:stretch>
        </p:blipFill>
        <p:spPr>
          <a:xfrm>
            <a:off x="4654296" y="995439"/>
            <a:ext cx="6903720" cy="4867121"/>
          </a:xfrm>
          <a:prstGeom prst="rect">
            <a:avLst/>
          </a:prstGeom>
        </p:spPr>
      </p:pic>
    </p:spTree>
    <p:extLst>
      <p:ext uri="{BB962C8B-B14F-4D97-AF65-F5344CB8AC3E}">
        <p14:creationId xmlns:p14="http://schemas.microsoft.com/office/powerpoint/2010/main" val="2828749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r>
              <a:rPr lang="en-IL" dirty="0"/>
              <a:t>more</a:t>
            </a:r>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normAutofit lnSpcReduction="10000"/>
          </a:bodyPr>
          <a:lstStyle/>
          <a:p>
            <a:r>
              <a:rPr lang="en-US" dirty="0"/>
              <a:t>This code tells </a:t>
            </a:r>
            <a:r>
              <a:rPr lang="en-US" dirty="0" err="1"/>
              <a:t>Vite</a:t>
            </a:r>
            <a:r>
              <a:rPr lang="en-US" dirty="0"/>
              <a:t> to use each </a:t>
            </a:r>
            <a:r>
              <a:rPr lang="en-US" dirty="0" err="1"/>
              <a:t>index.html</a:t>
            </a:r>
            <a:r>
              <a:rPr lang="en-US" dirty="0"/>
              <a:t> file as the entry point for a separate page.</a:t>
            </a:r>
          </a:p>
          <a:p>
            <a:r>
              <a:rPr lang="en-US" dirty="0"/>
              <a:t>In each HTML file, add the necessary links to your stylesheets and JavaScript files, as well as any other HTML content for that page.</a:t>
            </a:r>
          </a:p>
          <a:p>
            <a:r>
              <a:rPr lang="en-US" dirty="0"/>
              <a:t>To navigate between pages, you can add links or buttons to your HTML files that point to the appropriate pages. For example, to link to your about page, you can add the following to your </a:t>
            </a:r>
            <a:r>
              <a:rPr lang="en-US" dirty="0" err="1"/>
              <a:t>index.html</a:t>
            </a:r>
            <a:r>
              <a:rPr lang="en-US" dirty="0"/>
              <a:t> file:</a:t>
            </a:r>
          </a:p>
          <a:p>
            <a:r>
              <a:rPr lang="en-US" dirty="0">
                <a:effectLst/>
              </a:rPr>
              <a:t>&lt;a </a:t>
            </a:r>
            <a:r>
              <a:rPr lang="en-US" dirty="0" err="1">
                <a:solidFill>
                  <a:srgbClr val="DF3079"/>
                </a:solidFill>
                <a:effectLst/>
              </a:rPr>
              <a:t>href</a:t>
            </a:r>
            <a:r>
              <a:rPr lang="en-US" dirty="0">
                <a:effectLst/>
              </a:rPr>
              <a:t>=</a:t>
            </a:r>
            <a:r>
              <a:rPr lang="en-US" dirty="0">
                <a:solidFill>
                  <a:srgbClr val="00A67D"/>
                </a:solidFill>
                <a:effectLst/>
              </a:rPr>
              <a:t>"/about/"</a:t>
            </a:r>
            <a:r>
              <a:rPr lang="en-US" dirty="0">
                <a:effectLst/>
              </a:rPr>
              <a:t>&gt;About Us&lt;/a&gt; </a:t>
            </a:r>
          </a:p>
          <a:p>
            <a:br>
              <a:rPr lang="en-US" dirty="0"/>
            </a:br>
            <a:endParaRPr lang="en-IL" dirty="0"/>
          </a:p>
        </p:txBody>
      </p:sp>
    </p:spTree>
    <p:extLst>
      <p:ext uri="{BB962C8B-B14F-4D97-AF65-F5344CB8AC3E}">
        <p14:creationId xmlns:p14="http://schemas.microsoft.com/office/powerpoint/2010/main" val="248605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85368711-2939-027B-EE1D-0F7E948016DF}"/>
              </a:ext>
            </a:extLst>
          </p:cNvPr>
          <p:cNvSpPr>
            <a:spLocks noGrp="1"/>
          </p:cNvSpPr>
          <p:nvPr>
            <p:ph idx="1"/>
          </p:nvPr>
        </p:nvSpPr>
        <p:spPr/>
        <p:txBody>
          <a:bodyPr/>
          <a:lstStyle/>
          <a:p>
            <a:endParaRPr lang="en-IL"/>
          </a:p>
        </p:txBody>
      </p:sp>
    </p:spTree>
    <p:extLst>
      <p:ext uri="{BB962C8B-B14F-4D97-AF65-F5344CB8AC3E}">
        <p14:creationId xmlns:p14="http://schemas.microsoft.com/office/powerpoint/2010/main" val="1800643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4A9B-D7F0-9D8F-ED16-B1DA143B63BE}"/>
              </a:ext>
            </a:extLst>
          </p:cNvPr>
          <p:cNvSpPr>
            <a:spLocks noGrp="1"/>
          </p:cNvSpPr>
          <p:nvPr>
            <p:ph type="title"/>
          </p:nvPr>
        </p:nvSpPr>
        <p:spPr/>
        <p:txBody>
          <a:bodyPr/>
          <a:lstStyle/>
          <a:p>
            <a:r>
              <a:rPr lang="en-US" dirty="0"/>
              <a:t>Narrowing</a:t>
            </a:r>
            <a:endParaRPr lang="en-IL" dirty="0"/>
          </a:p>
        </p:txBody>
      </p:sp>
      <p:sp>
        <p:nvSpPr>
          <p:cNvPr id="3" name="Content Placeholder 2">
            <a:extLst>
              <a:ext uri="{FF2B5EF4-FFF2-40B4-BE49-F238E27FC236}">
                <a16:creationId xmlns:a16="http://schemas.microsoft.com/office/drawing/2014/main" id="{E849330D-8930-A2E4-644F-5197A7592CBB}"/>
              </a:ext>
            </a:extLst>
          </p:cNvPr>
          <p:cNvSpPr>
            <a:spLocks noGrp="1"/>
          </p:cNvSpPr>
          <p:nvPr>
            <p:ph idx="1"/>
          </p:nvPr>
        </p:nvSpPr>
        <p:spPr/>
        <p:txBody>
          <a:bodyPr/>
          <a:lstStyle/>
          <a:p>
            <a:r>
              <a:rPr lang="en-US" dirty="0"/>
              <a:t>In TypeScript, narrowing is the process of refining the type of a variable or expression based on additional information that is available to the compiler at a certain point in the program. This can be done using various constructs such as type guards, type assertions, and control flow analysis.</a:t>
            </a:r>
          </a:p>
          <a:p>
            <a:r>
              <a:rPr lang="en-US" dirty="0"/>
              <a:t>Type guards are functions or expressions that return a </a:t>
            </a:r>
            <a:r>
              <a:rPr lang="en-US" dirty="0" err="1"/>
              <a:t>boolean</a:t>
            </a:r>
            <a:r>
              <a:rPr lang="en-US" dirty="0"/>
              <a:t> value, which is used by the TypeScript compiler to narrow the type of a variable. For example, the </a:t>
            </a:r>
            <a:r>
              <a:rPr lang="en-US" dirty="0" err="1"/>
              <a:t>typeof</a:t>
            </a:r>
            <a:r>
              <a:rPr lang="en-US" dirty="0"/>
              <a:t> operator can be used as a type guard to narrow the type of a variable based on its type at runtime</a:t>
            </a:r>
          </a:p>
        </p:txBody>
      </p:sp>
    </p:spTree>
    <p:extLst>
      <p:ext uri="{BB962C8B-B14F-4D97-AF65-F5344CB8AC3E}">
        <p14:creationId xmlns:p14="http://schemas.microsoft.com/office/powerpoint/2010/main" val="198619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177CD8-1577-1B43-6A99-F30DDB7D00C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Narrowing types options</a:t>
            </a:r>
          </a:p>
        </p:txBody>
      </p:sp>
      <p:pic>
        <p:nvPicPr>
          <p:cNvPr id="5" name="Content Placeholder 4" descr="A picture containing graphical user interface&#10;&#10;Description automatically generated">
            <a:extLst>
              <a:ext uri="{FF2B5EF4-FFF2-40B4-BE49-F238E27FC236}">
                <a16:creationId xmlns:a16="http://schemas.microsoft.com/office/drawing/2014/main" id="{06D0B032-F8D7-B187-BEB8-F5BE32023EFB}"/>
              </a:ext>
            </a:extLst>
          </p:cNvPr>
          <p:cNvPicPr>
            <a:picLocks noGrp="1" noChangeAspect="1"/>
          </p:cNvPicPr>
          <p:nvPr>
            <p:ph idx="1"/>
          </p:nvPr>
        </p:nvPicPr>
        <p:blipFill>
          <a:blip r:embed="rId2"/>
          <a:stretch>
            <a:fillRect/>
          </a:stretch>
        </p:blipFill>
        <p:spPr>
          <a:xfrm>
            <a:off x="5564281" y="643466"/>
            <a:ext cx="5206769" cy="5568739"/>
          </a:xfrm>
          <a:prstGeom prst="rect">
            <a:avLst/>
          </a:prstGeom>
        </p:spPr>
      </p:pic>
    </p:spTree>
    <p:extLst>
      <p:ext uri="{BB962C8B-B14F-4D97-AF65-F5344CB8AC3E}">
        <p14:creationId xmlns:p14="http://schemas.microsoft.com/office/powerpoint/2010/main" val="2696312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2907</Words>
  <Application>Microsoft Macintosh PowerPoint</Application>
  <PresentationFormat>Widescreen</PresentationFormat>
  <Paragraphs>123</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Söhne</vt:lpstr>
      <vt:lpstr>Office Theme</vt:lpstr>
      <vt:lpstr>PowerPoint Presentation</vt:lpstr>
      <vt:lpstr>Vite new project files and folder</vt:lpstr>
      <vt:lpstr>Vite folder and files</vt:lpstr>
      <vt:lpstr>create multiple pages</vt:lpstr>
      <vt:lpstr>more</vt:lpstr>
      <vt:lpstr>more</vt:lpstr>
      <vt:lpstr>PowerPoint Presentation</vt:lpstr>
      <vt:lpstr>Narrowing</vt:lpstr>
      <vt:lpstr>Narrowing types options</vt:lpstr>
      <vt:lpstr>Wait what with null and undefiend</vt:lpstr>
      <vt:lpstr>SQL</vt:lpstr>
      <vt:lpstr>SQL - 2</vt:lpstr>
      <vt:lpstr>SQL - 3</vt:lpstr>
      <vt:lpstr>SQL versions</vt:lpstr>
      <vt:lpstr>Which one is the best</vt:lpstr>
      <vt:lpstr>install PostgreSQL</vt:lpstr>
      <vt:lpstr>Sample db</vt:lpstr>
      <vt:lpstr>SQL OTO</vt:lpstr>
      <vt:lpstr>One to one example</vt:lpstr>
      <vt:lpstr>One to many</vt:lpstr>
      <vt:lpstr>Many to many relation</vt:lpstr>
      <vt:lpstr>More info</vt:lpstr>
      <vt:lpstr>SELECT</vt:lpstr>
      <vt:lpstr>Select all</vt:lpstr>
      <vt:lpstr>Filtering data</vt:lpstr>
      <vt:lpstr>Sorting data</vt:lpstr>
      <vt:lpstr>Limiting results</vt:lpstr>
      <vt:lpstr>Joining tables</vt:lpstr>
      <vt:lpstr>update</vt:lpstr>
      <vt:lpstr>Update all</vt:lpstr>
      <vt:lpstr>Update condition</vt:lpstr>
      <vt:lpstr>Updating multiple columns</vt:lpstr>
      <vt:lpstr>View</vt:lpstr>
      <vt:lpstr>Create view</vt:lpstr>
      <vt:lpstr>Using view</vt:lpstr>
      <vt:lpstr>update</vt:lpstr>
      <vt:lpstr>Delete it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Shaked Chen</dc:creator>
  <cp:lastModifiedBy>Shaked Chen</cp:lastModifiedBy>
  <cp:revision>12</cp:revision>
  <dcterms:created xsi:type="dcterms:W3CDTF">2023-04-24T12:42:05Z</dcterms:created>
  <dcterms:modified xsi:type="dcterms:W3CDTF">2023-05-07T10:28:35Z</dcterms:modified>
</cp:coreProperties>
</file>