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7" r:id="rId12"/>
    <p:sldId id="270" r:id="rId13"/>
    <p:sldId id="280" r:id="rId14"/>
    <p:sldId id="281" r:id="rId15"/>
    <p:sldId id="282" r:id="rId16"/>
    <p:sldId id="283" r:id="rId17"/>
    <p:sldId id="284" r:id="rId18"/>
    <p:sldId id="285" r:id="rId19"/>
    <p:sldId id="286" r:id="rId20"/>
    <p:sldId id="287" r:id="rId21"/>
    <p:sldId id="288" r:id="rId22"/>
    <p:sldId id="289" r:id="rId23"/>
    <p:sldId id="290" r:id="rId24"/>
    <p:sldId id="268" r:id="rId25"/>
    <p:sldId id="264" r:id="rId26"/>
    <p:sldId id="269" r:id="rId27"/>
    <p:sldId id="271" r:id="rId28"/>
    <p:sldId id="272" r:id="rId29"/>
    <p:sldId id="273" r:id="rId30"/>
    <p:sldId id="274" r:id="rId31"/>
    <p:sldId id="275" r:id="rId32"/>
    <p:sldId id="276" r:id="rId33"/>
    <p:sldId id="277" r:id="rId34"/>
    <p:sldId id="278" r:id="rId35"/>
    <p:sldId id="279" r:id="rId36"/>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775"/>
  </p:normalViewPr>
  <p:slideViewPr>
    <p:cSldViewPr snapToGrid="0">
      <p:cViewPr varScale="1">
        <p:scale>
          <a:sx n="121" d="100"/>
          <a:sy n="121" d="100"/>
        </p:scale>
        <p:origin x="200" y="3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1" Type="http://schemas.openxmlformats.org/officeDocument/2006/relationships/hyperlink" Target="https://redux-toolkit.js.org/api/createAsyncThunk" TargetMode="External"/></Relationships>
</file>

<file path=ppt/diagrams/_rels/drawing1.xml.rels><?xml version="1.0" encoding="UTF-8" standalone="yes"?>
<Relationships xmlns="http://schemas.openxmlformats.org/package/2006/relationships"><Relationship Id="rId1" Type="http://schemas.openxmlformats.org/officeDocument/2006/relationships/hyperlink" Target="https://redux-toolkit.js.org/api/createAsyncThunk"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D2EA83-7321-451B-8ACB-CA635C175DFD}"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34675575-AE4C-4C63-8A9A-2CFF4E3F5662}">
      <dgm:prSet/>
      <dgm:spPr/>
      <dgm:t>
        <a:bodyPr/>
        <a:lstStyle/>
        <a:p>
          <a:r>
            <a:rPr lang="en-US">
              <a:hlinkClick xmlns:r="http://schemas.openxmlformats.org/officeDocument/2006/relationships" r:id="rId1"/>
            </a:rPr>
            <a:t>https://redux-toolkit.js.org/api/createAsyncThunk</a:t>
          </a:r>
          <a:endParaRPr lang="en-US"/>
        </a:p>
      </dgm:t>
    </dgm:pt>
    <dgm:pt modelId="{6583C8AD-B5D3-4DFF-B518-15A7212954AD}" type="parTrans" cxnId="{4F6DB79C-98F9-4D11-A06E-5336F44711A3}">
      <dgm:prSet/>
      <dgm:spPr/>
      <dgm:t>
        <a:bodyPr/>
        <a:lstStyle/>
        <a:p>
          <a:endParaRPr lang="en-US"/>
        </a:p>
      </dgm:t>
    </dgm:pt>
    <dgm:pt modelId="{6BE3F50D-8A25-4779-A9C5-078CC8CD9EFB}" type="sibTrans" cxnId="{4F6DB79C-98F9-4D11-A06E-5336F44711A3}">
      <dgm:prSet/>
      <dgm:spPr/>
      <dgm:t>
        <a:bodyPr/>
        <a:lstStyle/>
        <a:p>
          <a:endParaRPr lang="en-US"/>
        </a:p>
      </dgm:t>
    </dgm:pt>
    <dgm:pt modelId="{D8A06792-3745-41B7-92CC-FE482E27F124}">
      <dgm:prSet/>
      <dgm:spPr/>
      <dgm:t>
        <a:bodyPr/>
        <a:lstStyle/>
        <a:p>
          <a:r>
            <a:rPr lang="en-US"/>
            <a:t>npm install redux-thunk </a:t>
          </a:r>
        </a:p>
      </dgm:t>
    </dgm:pt>
    <dgm:pt modelId="{715E054C-C01C-442F-AFB5-832684D234C4}" type="parTrans" cxnId="{E4D3D079-8C8A-4CB6-A774-3FA0B4275290}">
      <dgm:prSet/>
      <dgm:spPr/>
      <dgm:t>
        <a:bodyPr/>
        <a:lstStyle/>
        <a:p>
          <a:endParaRPr lang="en-US"/>
        </a:p>
      </dgm:t>
    </dgm:pt>
    <dgm:pt modelId="{B4F562EF-4FB1-4C5F-80CA-5305B18EA00F}" type="sibTrans" cxnId="{E4D3D079-8C8A-4CB6-A774-3FA0B4275290}">
      <dgm:prSet/>
      <dgm:spPr/>
      <dgm:t>
        <a:bodyPr/>
        <a:lstStyle/>
        <a:p>
          <a:endParaRPr lang="en-US"/>
        </a:p>
      </dgm:t>
    </dgm:pt>
    <dgm:pt modelId="{B98FA26B-94D6-D944-8138-FBD1A3B8F2E5}" type="pres">
      <dgm:prSet presAssocID="{B9D2EA83-7321-451B-8ACB-CA635C175DFD}" presName="hierChild1" presStyleCnt="0">
        <dgm:presLayoutVars>
          <dgm:chPref val="1"/>
          <dgm:dir/>
          <dgm:animOne val="branch"/>
          <dgm:animLvl val="lvl"/>
          <dgm:resizeHandles/>
        </dgm:presLayoutVars>
      </dgm:prSet>
      <dgm:spPr/>
    </dgm:pt>
    <dgm:pt modelId="{491759B4-F94E-034D-A17A-189883F29EFE}" type="pres">
      <dgm:prSet presAssocID="{34675575-AE4C-4C63-8A9A-2CFF4E3F5662}" presName="hierRoot1" presStyleCnt="0"/>
      <dgm:spPr/>
    </dgm:pt>
    <dgm:pt modelId="{0E198425-96A7-8241-BA9A-99F94F4CFDEF}" type="pres">
      <dgm:prSet presAssocID="{34675575-AE4C-4C63-8A9A-2CFF4E3F5662}" presName="composite" presStyleCnt="0"/>
      <dgm:spPr/>
    </dgm:pt>
    <dgm:pt modelId="{66950FEA-AC5D-3049-AAA1-D3F824637B8B}" type="pres">
      <dgm:prSet presAssocID="{34675575-AE4C-4C63-8A9A-2CFF4E3F5662}" presName="background" presStyleLbl="node0" presStyleIdx="0" presStyleCnt="2"/>
      <dgm:spPr/>
    </dgm:pt>
    <dgm:pt modelId="{E32DD670-8D7C-5F46-84B2-D0267AA2A66B}" type="pres">
      <dgm:prSet presAssocID="{34675575-AE4C-4C63-8A9A-2CFF4E3F5662}" presName="text" presStyleLbl="fgAcc0" presStyleIdx="0" presStyleCnt="2">
        <dgm:presLayoutVars>
          <dgm:chPref val="3"/>
        </dgm:presLayoutVars>
      </dgm:prSet>
      <dgm:spPr/>
    </dgm:pt>
    <dgm:pt modelId="{C5A593A3-8DF8-7A47-AAC2-6C0876EF1439}" type="pres">
      <dgm:prSet presAssocID="{34675575-AE4C-4C63-8A9A-2CFF4E3F5662}" presName="hierChild2" presStyleCnt="0"/>
      <dgm:spPr/>
    </dgm:pt>
    <dgm:pt modelId="{3D9D02A4-D931-8044-A86C-2D117936F555}" type="pres">
      <dgm:prSet presAssocID="{D8A06792-3745-41B7-92CC-FE482E27F124}" presName="hierRoot1" presStyleCnt="0"/>
      <dgm:spPr/>
    </dgm:pt>
    <dgm:pt modelId="{CD880FF1-AF1E-C844-BA16-AC98E71F3132}" type="pres">
      <dgm:prSet presAssocID="{D8A06792-3745-41B7-92CC-FE482E27F124}" presName="composite" presStyleCnt="0"/>
      <dgm:spPr/>
    </dgm:pt>
    <dgm:pt modelId="{5CC65EC5-CBC4-3041-8FF4-C133E313192D}" type="pres">
      <dgm:prSet presAssocID="{D8A06792-3745-41B7-92CC-FE482E27F124}" presName="background" presStyleLbl="node0" presStyleIdx="1" presStyleCnt="2"/>
      <dgm:spPr/>
    </dgm:pt>
    <dgm:pt modelId="{C893A0F5-F4E7-E44A-81BE-306DC42FC277}" type="pres">
      <dgm:prSet presAssocID="{D8A06792-3745-41B7-92CC-FE482E27F124}" presName="text" presStyleLbl="fgAcc0" presStyleIdx="1" presStyleCnt="2">
        <dgm:presLayoutVars>
          <dgm:chPref val="3"/>
        </dgm:presLayoutVars>
      </dgm:prSet>
      <dgm:spPr/>
    </dgm:pt>
    <dgm:pt modelId="{AF14CB1B-69C0-A546-AFAE-6F83B326CA11}" type="pres">
      <dgm:prSet presAssocID="{D8A06792-3745-41B7-92CC-FE482E27F124}" presName="hierChild2" presStyleCnt="0"/>
      <dgm:spPr/>
    </dgm:pt>
  </dgm:ptLst>
  <dgm:cxnLst>
    <dgm:cxn modelId="{8120B953-CD3E-E34D-B5E8-FB6B95ED1CBA}" type="presOf" srcId="{B9D2EA83-7321-451B-8ACB-CA635C175DFD}" destId="{B98FA26B-94D6-D944-8138-FBD1A3B8F2E5}" srcOrd="0" destOrd="0" presId="urn:microsoft.com/office/officeart/2005/8/layout/hierarchy1"/>
    <dgm:cxn modelId="{534F4271-34EA-5745-AB41-585C0B8BC06D}" type="presOf" srcId="{D8A06792-3745-41B7-92CC-FE482E27F124}" destId="{C893A0F5-F4E7-E44A-81BE-306DC42FC277}" srcOrd="0" destOrd="0" presId="urn:microsoft.com/office/officeart/2005/8/layout/hierarchy1"/>
    <dgm:cxn modelId="{E4D3D079-8C8A-4CB6-A774-3FA0B4275290}" srcId="{B9D2EA83-7321-451B-8ACB-CA635C175DFD}" destId="{D8A06792-3745-41B7-92CC-FE482E27F124}" srcOrd="1" destOrd="0" parTransId="{715E054C-C01C-442F-AFB5-832684D234C4}" sibTransId="{B4F562EF-4FB1-4C5F-80CA-5305B18EA00F}"/>
    <dgm:cxn modelId="{4F6DB79C-98F9-4D11-A06E-5336F44711A3}" srcId="{B9D2EA83-7321-451B-8ACB-CA635C175DFD}" destId="{34675575-AE4C-4C63-8A9A-2CFF4E3F5662}" srcOrd="0" destOrd="0" parTransId="{6583C8AD-B5D3-4DFF-B518-15A7212954AD}" sibTransId="{6BE3F50D-8A25-4779-A9C5-078CC8CD9EFB}"/>
    <dgm:cxn modelId="{47D6C3A9-5491-3149-A9A8-22F56FEBCE5B}" type="presOf" srcId="{34675575-AE4C-4C63-8A9A-2CFF4E3F5662}" destId="{E32DD670-8D7C-5F46-84B2-D0267AA2A66B}" srcOrd="0" destOrd="0" presId="urn:microsoft.com/office/officeart/2005/8/layout/hierarchy1"/>
    <dgm:cxn modelId="{F80B3B84-A5CE-4F4E-8943-D8E66C809FEB}" type="presParOf" srcId="{B98FA26B-94D6-D944-8138-FBD1A3B8F2E5}" destId="{491759B4-F94E-034D-A17A-189883F29EFE}" srcOrd="0" destOrd="0" presId="urn:microsoft.com/office/officeart/2005/8/layout/hierarchy1"/>
    <dgm:cxn modelId="{EF2E467F-AE90-B84F-B010-6FF9FFB7EAFC}" type="presParOf" srcId="{491759B4-F94E-034D-A17A-189883F29EFE}" destId="{0E198425-96A7-8241-BA9A-99F94F4CFDEF}" srcOrd="0" destOrd="0" presId="urn:microsoft.com/office/officeart/2005/8/layout/hierarchy1"/>
    <dgm:cxn modelId="{8EDF71CA-9444-174F-9C38-A011FAC7E983}" type="presParOf" srcId="{0E198425-96A7-8241-BA9A-99F94F4CFDEF}" destId="{66950FEA-AC5D-3049-AAA1-D3F824637B8B}" srcOrd="0" destOrd="0" presId="urn:microsoft.com/office/officeart/2005/8/layout/hierarchy1"/>
    <dgm:cxn modelId="{A8AAEDAB-6D6D-4043-8007-554C6DC9A288}" type="presParOf" srcId="{0E198425-96A7-8241-BA9A-99F94F4CFDEF}" destId="{E32DD670-8D7C-5F46-84B2-D0267AA2A66B}" srcOrd="1" destOrd="0" presId="urn:microsoft.com/office/officeart/2005/8/layout/hierarchy1"/>
    <dgm:cxn modelId="{103106EB-9C40-1144-8A0B-92AE6EE08930}" type="presParOf" srcId="{491759B4-F94E-034D-A17A-189883F29EFE}" destId="{C5A593A3-8DF8-7A47-AAC2-6C0876EF1439}" srcOrd="1" destOrd="0" presId="urn:microsoft.com/office/officeart/2005/8/layout/hierarchy1"/>
    <dgm:cxn modelId="{151FDCF6-AD10-7C4C-8318-81BD0C77F632}" type="presParOf" srcId="{B98FA26B-94D6-D944-8138-FBD1A3B8F2E5}" destId="{3D9D02A4-D931-8044-A86C-2D117936F555}" srcOrd="1" destOrd="0" presId="urn:microsoft.com/office/officeart/2005/8/layout/hierarchy1"/>
    <dgm:cxn modelId="{DD782E39-EA5C-0F4B-9C74-2FF3F342565C}" type="presParOf" srcId="{3D9D02A4-D931-8044-A86C-2D117936F555}" destId="{CD880FF1-AF1E-C844-BA16-AC98E71F3132}" srcOrd="0" destOrd="0" presId="urn:microsoft.com/office/officeart/2005/8/layout/hierarchy1"/>
    <dgm:cxn modelId="{F19385EB-710D-F04E-91EA-8807C106419C}" type="presParOf" srcId="{CD880FF1-AF1E-C844-BA16-AC98E71F3132}" destId="{5CC65EC5-CBC4-3041-8FF4-C133E313192D}" srcOrd="0" destOrd="0" presId="urn:microsoft.com/office/officeart/2005/8/layout/hierarchy1"/>
    <dgm:cxn modelId="{ADCE24E7-F4F0-0849-A32D-C80E47F48B82}" type="presParOf" srcId="{CD880FF1-AF1E-C844-BA16-AC98E71F3132}" destId="{C893A0F5-F4E7-E44A-81BE-306DC42FC277}" srcOrd="1" destOrd="0" presId="urn:microsoft.com/office/officeart/2005/8/layout/hierarchy1"/>
    <dgm:cxn modelId="{2030F7B8-D1EC-5046-A17F-C5A48F5A0181}" type="presParOf" srcId="{3D9D02A4-D931-8044-A86C-2D117936F555}" destId="{AF14CB1B-69C0-A546-AFAE-6F83B326CA1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950FEA-AC5D-3049-AAA1-D3F824637B8B}">
      <dsp:nvSpPr>
        <dsp:cNvPr id="0" name=""/>
        <dsp:cNvSpPr/>
      </dsp:nvSpPr>
      <dsp:spPr>
        <a:xfrm>
          <a:off x="1283" y="507350"/>
          <a:ext cx="4505585" cy="28610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2DD670-8D7C-5F46-84B2-D0267AA2A66B}">
      <dsp:nvSpPr>
        <dsp:cNvPr id="0" name=""/>
        <dsp:cNvSpPr/>
      </dsp:nvSpPr>
      <dsp:spPr>
        <a:xfrm>
          <a:off x="501904" y="982940"/>
          <a:ext cx="4505585" cy="286104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hlinkClick xmlns:r="http://schemas.openxmlformats.org/officeDocument/2006/relationships" r:id="rId1"/>
            </a:rPr>
            <a:t>https://redux-toolkit.js.org/api/createAsyncThunk</a:t>
          </a:r>
          <a:endParaRPr lang="en-US" sz="2200" kern="1200"/>
        </a:p>
      </dsp:txBody>
      <dsp:txXfrm>
        <a:off x="585701" y="1066737"/>
        <a:ext cx="4337991" cy="2693452"/>
      </dsp:txXfrm>
    </dsp:sp>
    <dsp:sp modelId="{5CC65EC5-CBC4-3041-8FF4-C133E313192D}">
      <dsp:nvSpPr>
        <dsp:cNvPr id="0" name=""/>
        <dsp:cNvSpPr/>
      </dsp:nvSpPr>
      <dsp:spPr>
        <a:xfrm>
          <a:off x="5508110" y="507350"/>
          <a:ext cx="4505585" cy="28610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893A0F5-F4E7-E44A-81BE-306DC42FC277}">
      <dsp:nvSpPr>
        <dsp:cNvPr id="0" name=""/>
        <dsp:cNvSpPr/>
      </dsp:nvSpPr>
      <dsp:spPr>
        <a:xfrm>
          <a:off x="6008730" y="982940"/>
          <a:ext cx="4505585" cy="286104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npm install redux-thunk </a:t>
          </a:r>
        </a:p>
      </dsp:txBody>
      <dsp:txXfrm>
        <a:off x="6092527" y="1066737"/>
        <a:ext cx="4337991" cy="269345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DC705-2A3C-1FDA-1302-42B11FE7C5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BCF94C49-E4C3-BE05-9A4A-9A2CF31632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8D76CDC4-7931-6F8A-7411-2F213A601E42}"/>
              </a:ext>
            </a:extLst>
          </p:cNvPr>
          <p:cNvSpPr>
            <a:spLocks noGrp="1"/>
          </p:cNvSpPr>
          <p:nvPr>
            <p:ph type="dt" sz="half" idx="10"/>
          </p:nvPr>
        </p:nvSpPr>
        <p:spPr/>
        <p:txBody>
          <a:bodyPr/>
          <a:lstStyle/>
          <a:p>
            <a:fld id="{569041BD-6125-E24F-8029-611FE4DF28CF}" type="datetimeFigureOut">
              <a:rPr lang="en-IL" smtClean="0"/>
              <a:t>27/09/2023</a:t>
            </a:fld>
            <a:endParaRPr lang="en-IL"/>
          </a:p>
        </p:txBody>
      </p:sp>
      <p:sp>
        <p:nvSpPr>
          <p:cNvPr id="5" name="Footer Placeholder 4">
            <a:extLst>
              <a:ext uri="{FF2B5EF4-FFF2-40B4-BE49-F238E27FC236}">
                <a16:creationId xmlns:a16="http://schemas.microsoft.com/office/drawing/2014/main" id="{C0287B4C-B063-3FEA-325D-FD67BBC775A3}"/>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7507F52F-36A8-3FDE-19C8-59401F13BAC7}"/>
              </a:ext>
            </a:extLst>
          </p:cNvPr>
          <p:cNvSpPr>
            <a:spLocks noGrp="1"/>
          </p:cNvSpPr>
          <p:nvPr>
            <p:ph type="sldNum" sz="quarter" idx="12"/>
          </p:nvPr>
        </p:nvSpPr>
        <p:spPr/>
        <p:txBody>
          <a:bodyPr/>
          <a:lstStyle/>
          <a:p>
            <a:fld id="{982F1E72-0808-CE42-9A73-4FC1077CF75D}" type="slidenum">
              <a:rPr lang="en-IL" smtClean="0"/>
              <a:t>‹#›</a:t>
            </a:fld>
            <a:endParaRPr lang="en-IL"/>
          </a:p>
        </p:txBody>
      </p:sp>
    </p:spTree>
    <p:extLst>
      <p:ext uri="{BB962C8B-B14F-4D97-AF65-F5344CB8AC3E}">
        <p14:creationId xmlns:p14="http://schemas.microsoft.com/office/powerpoint/2010/main" val="183323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31C95-5BC6-EEF2-87E6-A0D9E5EEB18B}"/>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2249BC37-1FCC-12B5-D48E-CD1ADA73D0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3504BFBB-A4BA-19A2-D242-48197A8D58D8}"/>
              </a:ext>
            </a:extLst>
          </p:cNvPr>
          <p:cNvSpPr>
            <a:spLocks noGrp="1"/>
          </p:cNvSpPr>
          <p:nvPr>
            <p:ph type="dt" sz="half" idx="10"/>
          </p:nvPr>
        </p:nvSpPr>
        <p:spPr/>
        <p:txBody>
          <a:bodyPr/>
          <a:lstStyle/>
          <a:p>
            <a:fld id="{569041BD-6125-E24F-8029-611FE4DF28CF}" type="datetimeFigureOut">
              <a:rPr lang="en-IL" smtClean="0"/>
              <a:t>27/09/2023</a:t>
            </a:fld>
            <a:endParaRPr lang="en-IL"/>
          </a:p>
        </p:txBody>
      </p:sp>
      <p:sp>
        <p:nvSpPr>
          <p:cNvPr id="5" name="Footer Placeholder 4">
            <a:extLst>
              <a:ext uri="{FF2B5EF4-FFF2-40B4-BE49-F238E27FC236}">
                <a16:creationId xmlns:a16="http://schemas.microsoft.com/office/drawing/2014/main" id="{79C51BA2-F13D-A5CD-B7A2-AE1D6EB582AB}"/>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691375F9-58E5-2F90-0B5F-DAF9B6ED4D67}"/>
              </a:ext>
            </a:extLst>
          </p:cNvPr>
          <p:cNvSpPr>
            <a:spLocks noGrp="1"/>
          </p:cNvSpPr>
          <p:nvPr>
            <p:ph type="sldNum" sz="quarter" idx="12"/>
          </p:nvPr>
        </p:nvSpPr>
        <p:spPr/>
        <p:txBody>
          <a:bodyPr/>
          <a:lstStyle/>
          <a:p>
            <a:fld id="{982F1E72-0808-CE42-9A73-4FC1077CF75D}" type="slidenum">
              <a:rPr lang="en-IL" smtClean="0"/>
              <a:t>‹#›</a:t>
            </a:fld>
            <a:endParaRPr lang="en-IL"/>
          </a:p>
        </p:txBody>
      </p:sp>
    </p:spTree>
    <p:extLst>
      <p:ext uri="{BB962C8B-B14F-4D97-AF65-F5344CB8AC3E}">
        <p14:creationId xmlns:p14="http://schemas.microsoft.com/office/powerpoint/2010/main" val="287985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D9B09E-0144-DECD-628E-4FAEEB7EBE1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D8971CC6-866B-9CF1-2C6D-C8E4EEF9DE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5D23A4CF-0566-20B3-A653-2AF8E209A524}"/>
              </a:ext>
            </a:extLst>
          </p:cNvPr>
          <p:cNvSpPr>
            <a:spLocks noGrp="1"/>
          </p:cNvSpPr>
          <p:nvPr>
            <p:ph type="dt" sz="half" idx="10"/>
          </p:nvPr>
        </p:nvSpPr>
        <p:spPr/>
        <p:txBody>
          <a:bodyPr/>
          <a:lstStyle/>
          <a:p>
            <a:fld id="{569041BD-6125-E24F-8029-611FE4DF28CF}" type="datetimeFigureOut">
              <a:rPr lang="en-IL" smtClean="0"/>
              <a:t>27/09/2023</a:t>
            </a:fld>
            <a:endParaRPr lang="en-IL"/>
          </a:p>
        </p:txBody>
      </p:sp>
      <p:sp>
        <p:nvSpPr>
          <p:cNvPr id="5" name="Footer Placeholder 4">
            <a:extLst>
              <a:ext uri="{FF2B5EF4-FFF2-40B4-BE49-F238E27FC236}">
                <a16:creationId xmlns:a16="http://schemas.microsoft.com/office/drawing/2014/main" id="{9C768B33-02AF-2275-637A-9AB12669CD68}"/>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379D4ACA-9A6A-0274-E6AE-7BC55735D6AA}"/>
              </a:ext>
            </a:extLst>
          </p:cNvPr>
          <p:cNvSpPr>
            <a:spLocks noGrp="1"/>
          </p:cNvSpPr>
          <p:nvPr>
            <p:ph type="sldNum" sz="quarter" idx="12"/>
          </p:nvPr>
        </p:nvSpPr>
        <p:spPr/>
        <p:txBody>
          <a:bodyPr/>
          <a:lstStyle/>
          <a:p>
            <a:fld id="{982F1E72-0808-CE42-9A73-4FC1077CF75D}" type="slidenum">
              <a:rPr lang="en-IL" smtClean="0"/>
              <a:t>‹#›</a:t>
            </a:fld>
            <a:endParaRPr lang="en-IL"/>
          </a:p>
        </p:txBody>
      </p:sp>
    </p:spTree>
    <p:extLst>
      <p:ext uri="{BB962C8B-B14F-4D97-AF65-F5344CB8AC3E}">
        <p14:creationId xmlns:p14="http://schemas.microsoft.com/office/powerpoint/2010/main" val="929823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62866-4702-2CBF-95EA-408ECF834FF5}"/>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13073464-A295-A61B-0CCD-4EF431E2705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939D8DC5-9061-A38F-4A55-403971CAAF22}"/>
              </a:ext>
            </a:extLst>
          </p:cNvPr>
          <p:cNvSpPr>
            <a:spLocks noGrp="1"/>
          </p:cNvSpPr>
          <p:nvPr>
            <p:ph type="dt" sz="half" idx="10"/>
          </p:nvPr>
        </p:nvSpPr>
        <p:spPr/>
        <p:txBody>
          <a:bodyPr/>
          <a:lstStyle/>
          <a:p>
            <a:fld id="{569041BD-6125-E24F-8029-611FE4DF28CF}" type="datetimeFigureOut">
              <a:rPr lang="en-IL" smtClean="0"/>
              <a:t>27/09/2023</a:t>
            </a:fld>
            <a:endParaRPr lang="en-IL"/>
          </a:p>
        </p:txBody>
      </p:sp>
      <p:sp>
        <p:nvSpPr>
          <p:cNvPr id="5" name="Footer Placeholder 4">
            <a:extLst>
              <a:ext uri="{FF2B5EF4-FFF2-40B4-BE49-F238E27FC236}">
                <a16:creationId xmlns:a16="http://schemas.microsoft.com/office/drawing/2014/main" id="{3B0ECE67-5814-9A42-9938-1E261DC9F32A}"/>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D389ABB0-66AB-8FA5-AE22-E950C31CFF85}"/>
              </a:ext>
            </a:extLst>
          </p:cNvPr>
          <p:cNvSpPr>
            <a:spLocks noGrp="1"/>
          </p:cNvSpPr>
          <p:nvPr>
            <p:ph type="sldNum" sz="quarter" idx="12"/>
          </p:nvPr>
        </p:nvSpPr>
        <p:spPr/>
        <p:txBody>
          <a:bodyPr/>
          <a:lstStyle/>
          <a:p>
            <a:fld id="{982F1E72-0808-CE42-9A73-4FC1077CF75D}" type="slidenum">
              <a:rPr lang="en-IL" smtClean="0"/>
              <a:t>‹#›</a:t>
            </a:fld>
            <a:endParaRPr lang="en-IL"/>
          </a:p>
        </p:txBody>
      </p:sp>
    </p:spTree>
    <p:extLst>
      <p:ext uri="{BB962C8B-B14F-4D97-AF65-F5344CB8AC3E}">
        <p14:creationId xmlns:p14="http://schemas.microsoft.com/office/powerpoint/2010/main" val="1531123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EFF8D-3CD9-3A89-8D90-0DBDE28748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2F64ECF0-8F9D-A7F6-7464-9B94D18A34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F8D6C-8F95-608E-601E-4775C00E5D46}"/>
              </a:ext>
            </a:extLst>
          </p:cNvPr>
          <p:cNvSpPr>
            <a:spLocks noGrp="1"/>
          </p:cNvSpPr>
          <p:nvPr>
            <p:ph type="dt" sz="half" idx="10"/>
          </p:nvPr>
        </p:nvSpPr>
        <p:spPr/>
        <p:txBody>
          <a:bodyPr/>
          <a:lstStyle/>
          <a:p>
            <a:fld id="{569041BD-6125-E24F-8029-611FE4DF28CF}" type="datetimeFigureOut">
              <a:rPr lang="en-IL" smtClean="0"/>
              <a:t>27/09/2023</a:t>
            </a:fld>
            <a:endParaRPr lang="en-IL"/>
          </a:p>
        </p:txBody>
      </p:sp>
      <p:sp>
        <p:nvSpPr>
          <p:cNvPr id="5" name="Footer Placeholder 4">
            <a:extLst>
              <a:ext uri="{FF2B5EF4-FFF2-40B4-BE49-F238E27FC236}">
                <a16:creationId xmlns:a16="http://schemas.microsoft.com/office/drawing/2014/main" id="{2E6C91BC-9C91-842C-7171-35C5D3355F55}"/>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45BA0C1C-2AA9-D1AF-D4A6-F65E12A5AB84}"/>
              </a:ext>
            </a:extLst>
          </p:cNvPr>
          <p:cNvSpPr>
            <a:spLocks noGrp="1"/>
          </p:cNvSpPr>
          <p:nvPr>
            <p:ph type="sldNum" sz="quarter" idx="12"/>
          </p:nvPr>
        </p:nvSpPr>
        <p:spPr/>
        <p:txBody>
          <a:bodyPr/>
          <a:lstStyle/>
          <a:p>
            <a:fld id="{982F1E72-0808-CE42-9A73-4FC1077CF75D}" type="slidenum">
              <a:rPr lang="en-IL" smtClean="0"/>
              <a:t>‹#›</a:t>
            </a:fld>
            <a:endParaRPr lang="en-IL"/>
          </a:p>
        </p:txBody>
      </p:sp>
    </p:spTree>
    <p:extLst>
      <p:ext uri="{BB962C8B-B14F-4D97-AF65-F5344CB8AC3E}">
        <p14:creationId xmlns:p14="http://schemas.microsoft.com/office/powerpoint/2010/main" val="2074256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9E47A-6E5A-02B0-FB2D-8CF02CFAA183}"/>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EEDFDD7C-3A42-5F19-E40F-56670EC9885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2B9543AC-0D16-94B0-7980-948D7CEC80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9AAC0B8C-DC71-BB1C-66E5-92A88E3F6B18}"/>
              </a:ext>
            </a:extLst>
          </p:cNvPr>
          <p:cNvSpPr>
            <a:spLocks noGrp="1"/>
          </p:cNvSpPr>
          <p:nvPr>
            <p:ph type="dt" sz="half" idx="10"/>
          </p:nvPr>
        </p:nvSpPr>
        <p:spPr/>
        <p:txBody>
          <a:bodyPr/>
          <a:lstStyle/>
          <a:p>
            <a:fld id="{569041BD-6125-E24F-8029-611FE4DF28CF}" type="datetimeFigureOut">
              <a:rPr lang="en-IL" smtClean="0"/>
              <a:t>27/09/2023</a:t>
            </a:fld>
            <a:endParaRPr lang="en-IL"/>
          </a:p>
        </p:txBody>
      </p:sp>
      <p:sp>
        <p:nvSpPr>
          <p:cNvPr id="6" name="Footer Placeholder 5">
            <a:extLst>
              <a:ext uri="{FF2B5EF4-FFF2-40B4-BE49-F238E27FC236}">
                <a16:creationId xmlns:a16="http://schemas.microsoft.com/office/drawing/2014/main" id="{725C01E5-3B03-A683-46BB-881500320B76}"/>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092E731D-740E-1265-C053-B70652931A9C}"/>
              </a:ext>
            </a:extLst>
          </p:cNvPr>
          <p:cNvSpPr>
            <a:spLocks noGrp="1"/>
          </p:cNvSpPr>
          <p:nvPr>
            <p:ph type="sldNum" sz="quarter" idx="12"/>
          </p:nvPr>
        </p:nvSpPr>
        <p:spPr/>
        <p:txBody>
          <a:bodyPr/>
          <a:lstStyle/>
          <a:p>
            <a:fld id="{982F1E72-0808-CE42-9A73-4FC1077CF75D}" type="slidenum">
              <a:rPr lang="en-IL" smtClean="0"/>
              <a:t>‹#›</a:t>
            </a:fld>
            <a:endParaRPr lang="en-IL"/>
          </a:p>
        </p:txBody>
      </p:sp>
    </p:spTree>
    <p:extLst>
      <p:ext uri="{BB962C8B-B14F-4D97-AF65-F5344CB8AC3E}">
        <p14:creationId xmlns:p14="http://schemas.microsoft.com/office/powerpoint/2010/main" val="3894401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4C582-FF8D-8BD8-0AE4-B8A4DD29EA17}"/>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ECD07D3A-67F9-6609-8D3D-3D5CDF9A28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F9B11F-CEC2-511D-B203-3A0E677296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60F9E5FB-5821-A25B-4F5E-90B12660A6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367C24-30E3-AE4F-0317-58B819CA84F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116A83F2-3017-FA07-16DA-EDFA0D089667}"/>
              </a:ext>
            </a:extLst>
          </p:cNvPr>
          <p:cNvSpPr>
            <a:spLocks noGrp="1"/>
          </p:cNvSpPr>
          <p:nvPr>
            <p:ph type="dt" sz="half" idx="10"/>
          </p:nvPr>
        </p:nvSpPr>
        <p:spPr/>
        <p:txBody>
          <a:bodyPr/>
          <a:lstStyle/>
          <a:p>
            <a:fld id="{569041BD-6125-E24F-8029-611FE4DF28CF}" type="datetimeFigureOut">
              <a:rPr lang="en-IL" smtClean="0"/>
              <a:t>27/09/2023</a:t>
            </a:fld>
            <a:endParaRPr lang="en-IL"/>
          </a:p>
        </p:txBody>
      </p:sp>
      <p:sp>
        <p:nvSpPr>
          <p:cNvPr id="8" name="Footer Placeholder 7">
            <a:extLst>
              <a:ext uri="{FF2B5EF4-FFF2-40B4-BE49-F238E27FC236}">
                <a16:creationId xmlns:a16="http://schemas.microsoft.com/office/drawing/2014/main" id="{21B6C08B-854E-9219-6F3B-AF2C5BDD9B54}"/>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B3CE68A5-37B3-1CF0-2FBC-3F4997C8374C}"/>
              </a:ext>
            </a:extLst>
          </p:cNvPr>
          <p:cNvSpPr>
            <a:spLocks noGrp="1"/>
          </p:cNvSpPr>
          <p:nvPr>
            <p:ph type="sldNum" sz="quarter" idx="12"/>
          </p:nvPr>
        </p:nvSpPr>
        <p:spPr/>
        <p:txBody>
          <a:bodyPr/>
          <a:lstStyle/>
          <a:p>
            <a:fld id="{982F1E72-0808-CE42-9A73-4FC1077CF75D}" type="slidenum">
              <a:rPr lang="en-IL" smtClean="0"/>
              <a:t>‹#›</a:t>
            </a:fld>
            <a:endParaRPr lang="en-IL"/>
          </a:p>
        </p:txBody>
      </p:sp>
    </p:spTree>
    <p:extLst>
      <p:ext uri="{BB962C8B-B14F-4D97-AF65-F5344CB8AC3E}">
        <p14:creationId xmlns:p14="http://schemas.microsoft.com/office/powerpoint/2010/main" val="1446329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ED123-809A-4E0D-C542-F2965AE7CFB2}"/>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DD5D8C17-5AE2-61BD-166A-ED96906DFB1F}"/>
              </a:ext>
            </a:extLst>
          </p:cNvPr>
          <p:cNvSpPr>
            <a:spLocks noGrp="1"/>
          </p:cNvSpPr>
          <p:nvPr>
            <p:ph type="dt" sz="half" idx="10"/>
          </p:nvPr>
        </p:nvSpPr>
        <p:spPr/>
        <p:txBody>
          <a:bodyPr/>
          <a:lstStyle/>
          <a:p>
            <a:fld id="{569041BD-6125-E24F-8029-611FE4DF28CF}" type="datetimeFigureOut">
              <a:rPr lang="en-IL" smtClean="0"/>
              <a:t>27/09/2023</a:t>
            </a:fld>
            <a:endParaRPr lang="en-IL"/>
          </a:p>
        </p:txBody>
      </p:sp>
      <p:sp>
        <p:nvSpPr>
          <p:cNvPr id="4" name="Footer Placeholder 3">
            <a:extLst>
              <a:ext uri="{FF2B5EF4-FFF2-40B4-BE49-F238E27FC236}">
                <a16:creationId xmlns:a16="http://schemas.microsoft.com/office/drawing/2014/main" id="{893D1B3B-3FE1-0493-033C-B1ABD5A91035}"/>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77CCAC92-636B-0E0F-C22A-26264FEBBFDF}"/>
              </a:ext>
            </a:extLst>
          </p:cNvPr>
          <p:cNvSpPr>
            <a:spLocks noGrp="1"/>
          </p:cNvSpPr>
          <p:nvPr>
            <p:ph type="sldNum" sz="quarter" idx="12"/>
          </p:nvPr>
        </p:nvSpPr>
        <p:spPr/>
        <p:txBody>
          <a:bodyPr/>
          <a:lstStyle/>
          <a:p>
            <a:fld id="{982F1E72-0808-CE42-9A73-4FC1077CF75D}" type="slidenum">
              <a:rPr lang="en-IL" smtClean="0"/>
              <a:t>‹#›</a:t>
            </a:fld>
            <a:endParaRPr lang="en-IL"/>
          </a:p>
        </p:txBody>
      </p:sp>
    </p:spTree>
    <p:extLst>
      <p:ext uri="{BB962C8B-B14F-4D97-AF65-F5344CB8AC3E}">
        <p14:creationId xmlns:p14="http://schemas.microsoft.com/office/powerpoint/2010/main" val="326100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6A726B-2DE7-7F14-7EDE-A1696429DF2D}"/>
              </a:ext>
            </a:extLst>
          </p:cNvPr>
          <p:cNvSpPr>
            <a:spLocks noGrp="1"/>
          </p:cNvSpPr>
          <p:nvPr>
            <p:ph type="dt" sz="half" idx="10"/>
          </p:nvPr>
        </p:nvSpPr>
        <p:spPr/>
        <p:txBody>
          <a:bodyPr/>
          <a:lstStyle/>
          <a:p>
            <a:fld id="{569041BD-6125-E24F-8029-611FE4DF28CF}" type="datetimeFigureOut">
              <a:rPr lang="en-IL" smtClean="0"/>
              <a:t>27/09/2023</a:t>
            </a:fld>
            <a:endParaRPr lang="en-IL"/>
          </a:p>
        </p:txBody>
      </p:sp>
      <p:sp>
        <p:nvSpPr>
          <p:cNvPr id="3" name="Footer Placeholder 2">
            <a:extLst>
              <a:ext uri="{FF2B5EF4-FFF2-40B4-BE49-F238E27FC236}">
                <a16:creationId xmlns:a16="http://schemas.microsoft.com/office/drawing/2014/main" id="{54031B31-FAA0-4387-1840-53271D21E38B}"/>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47AFEEE9-B04C-DCDD-B42E-C1287E423818}"/>
              </a:ext>
            </a:extLst>
          </p:cNvPr>
          <p:cNvSpPr>
            <a:spLocks noGrp="1"/>
          </p:cNvSpPr>
          <p:nvPr>
            <p:ph type="sldNum" sz="quarter" idx="12"/>
          </p:nvPr>
        </p:nvSpPr>
        <p:spPr/>
        <p:txBody>
          <a:bodyPr/>
          <a:lstStyle/>
          <a:p>
            <a:fld id="{982F1E72-0808-CE42-9A73-4FC1077CF75D}" type="slidenum">
              <a:rPr lang="en-IL" smtClean="0"/>
              <a:t>‹#›</a:t>
            </a:fld>
            <a:endParaRPr lang="en-IL"/>
          </a:p>
        </p:txBody>
      </p:sp>
    </p:spTree>
    <p:extLst>
      <p:ext uri="{BB962C8B-B14F-4D97-AF65-F5344CB8AC3E}">
        <p14:creationId xmlns:p14="http://schemas.microsoft.com/office/powerpoint/2010/main" val="3689437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C5F46-CF39-1E09-2092-F00292AF52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53C9E780-E762-F07C-300D-2D6C2FBD4C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EC46A02A-B662-1206-3BC4-CAEF90F553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83865E-B558-803B-647F-A5EC08542838}"/>
              </a:ext>
            </a:extLst>
          </p:cNvPr>
          <p:cNvSpPr>
            <a:spLocks noGrp="1"/>
          </p:cNvSpPr>
          <p:nvPr>
            <p:ph type="dt" sz="half" idx="10"/>
          </p:nvPr>
        </p:nvSpPr>
        <p:spPr/>
        <p:txBody>
          <a:bodyPr/>
          <a:lstStyle/>
          <a:p>
            <a:fld id="{569041BD-6125-E24F-8029-611FE4DF28CF}" type="datetimeFigureOut">
              <a:rPr lang="en-IL" smtClean="0"/>
              <a:t>27/09/2023</a:t>
            </a:fld>
            <a:endParaRPr lang="en-IL"/>
          </a:p>
        </p:txBody>
      </p:sp>
      <p:sp>
        <p:nvSpPr>
          <p:cNvPr id="6" name="Footer Placeholder 5">
            <a:extLst>
              <a:ext uri="{FF2B5EF4-FFF2-40B4-BE49-F238E27FC236}">
                <a16:creationId xmlns:a16="http://schemas.microsoft.com/office/drawing/2014/main" id="{DFD27700-2CD5-646E-8649-EA7669E71969}"/>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32DAA9C4-AEAB-3A46-504F-65D61ABF401E}"/>
              </a:ext>
            </a:extLst>
          </p:cNvPr>
          <p:cNvSpPr>
            <a:spLocks noGrp="1"/>
          </p:cNvSpPr>
          <p:nvPr>
            <p:ph type="sldNum" sz="quarter" idx="12"/>
          </p:nvPr>
        </p:nvSpPr>
        <p:spPr/>
        <p:txBody>
          <a:bodyPr/>
          <a:lstStyle/>
          <a:p>
            <a:fld id="{982F1E72-0808-CE42-9A73-4FC1077CF75D}" type="slidenum">
              <a:rPr lang="en-IL" smtClean="0"/>
              <a:t>‹#›</a:t>
            </a:fld>
            <a:endParaRPr lang="en-IL"/>
          </a:p>
        </p:txBody>
      </p:sp>
    </p:spTree>
    <p:extLst>
      <p:ext uri="{BB962C8B-B14F-4D97-AF65-F5344CB8AC3E}">
        <p14:creationId xmlns:p14="http://schemas.microsoft.com/office/powerpoint/2010/main" val="881343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02299-099D-F58C-4084-B61DE60EBD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D495C5A0-03E9-CD35-D180-1CEF1D138D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3F3BED86-B555-AF37-8526-D48896A34A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4639F6-A341-C6B6-0AE2-346FF00CB520}"/>
              </a:ext>
            </a:extLst>
          </p:cNvPr>
          <p:cNvSpPr>
            <a:spLocks noGrp="1"/>
          </p:cNvSpPr>
          <p:nvPr>
            <p:ph type="dt" sz="half" idx="10"/>
          </p:nvPr>
        </p:nvSpPr>
        <p:spPr/>
        <p:txBody>
          <a:bodyPr/>
          <a:lstStyle/>
          <a:p>
            <a:fld id="{569041BD-6125-E24F-8029-611FE4DF28CF}" type="datetimeFigureOut">
              <a:rPr lang="en-IL" smtClean="0"/>
              <a:t>27/09/2023</a:t>
            </a:fld>
            <a:endParaRPr lang="en-IL"/>
          </a:p>
        </p:txBody>
      </p:sp>
      <p:sp>
        <p:nvSpPr>
          <p:cNvPr id="6" name="Footer Placeholder 5">
            <a:extLst>
              <a:ext uri="{FF2B5EF4-FFF2-40B4-BE49-F238E27FC236}">
                <a16:creationId xmlns:a16="http://schemas.microsoft.com/office/drawing/2014/main" id="{0755392D-6C89-C44B-F36A-BC16B3C83D83}"/>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BBB8A91C-C527-B416-0CD7-6CEB08EDEF56}"/>
              </a:ext>
            </a:extLst>
          </p:cNvPr>
          <p:cNvSpPr>
            <a:spLocks noGrp="1"/>
          </p:cNvSpPr>
          <p:nvPr>
            <p:ph type="sldNum" sz="quarter" idx="12"/>
          </p:nvPr>
        </p:nvSpPr>
        <p:spPr/>
        <p:txBody>
          <a:bodyPr/>
          <a:lstStyle/>
          <a:p>
            <a:fld id="{982F1E72-0808-CE42-9A73-4FC1077CF75D}" type="slidenum">
              <a:rPr lang="en-IL" smtClean="0"/>
              <a:t>‹#›</a:t>
            </a:fld>
            <a:endParaRPr lang="en-IL"/>
          </a:p>
        </p:txBody>
      </p:sp>
    </p:spTree>
    <p:extLst>
      <p:ext uri="{BB962C8B-B14F-4D97-AF65-F5344CB8AC3E}">
        <p14:creationId xmlns:p14="http://schemas.microsoft.com/office/powerpoint/2010/main" val="1150803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C2E9D5-CDBC-00AD-6360-B76C0025AB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BE4BB1DC-F568-DF1C-832F-67E8BDA253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40C2B780-C99C-0833-924F-BB18ECBBDE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9041BD-6125-E24F-8029-611FE4DF28CF}" type="datetimeFigureOut">
              <a:rPr lang="en-IL" smtClean="0"/>
              <a:t>27/09/2023</a:t>
            </a:fld>
            <a:endParaRPr lang="en-IL"/>
          </a:p>
        </p:txBody>
      </p:sp>
      <p:sp>
        <p:nvSpPr>
          <p:cNvPr id="5" name="Footer Placeholder 4">
            <a:extLst>
              <a:ext uri="{FF2B5EF4-FFF2-40B4-BE49-F238E27FC236}">
                <a16:creationId xmlns:a16="http://schemas.microsoft.com/office/drawing/2014/main" id="{D7903DB0-FF3B-5629-6B9E-9807092D41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a:extLst>
              <a:ext uri="{FF2B5EF4-FFF2-40B4-BE49-F238E27FC236}">
                <a16:creationId xmlns:a16="http://schemas.microsoft.com/office/drawing/2014/main" id="{5BDB7852-5D29-9636-59ED-CBEE7A90C1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2F1E72-0808-CE42-9A73-4FC1077CF75D}" type="slidenum">
              <a:rPr lang="en-IL" smtClean="0"/>
              <a:t>‹#›</a:t>
            </a:fld>
            <a:endParaRPr lang="en-IL"/>
          </a:p>
        </p:txBody>
      </p:sp>
    </p:spTree>
    <p:extLst>
      <p:ext uri="{BB962C8B-B14F-4D97-AF65-F5344CB8AC3E}">
        <p14:creationId xmlns:p14="http://schemas.microsoft.com/office/powerpoint/2010/main" val="3917451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react-redux.js.org/introduction/getting-started" TargetMode="External"/><Relationship Id="rId2" Type="http://schemas.openxmlformats.org/officeDocument/2006/relationships/hyperlink" Target="https://redux.js.org/introduction/getting-started"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The only introduction to Redux (and React-Redux) you'll ever need | by ...">
            <a:extLst>
              <a:ext uri="{FF2B5EF4-FFF2-40B4-BE49-F238E27FC236}">
                <a16:creationId xmlns:a16="http://schemas.microsoft.com/office/drawing/2014/main" id="{A6C75782-F9BB-C900-6BF2-06B2456F519A}"/>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l="19178" r="7489" b="1"/>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E8A59F0-3E1E-77DF-1BE4-9BEC038DBF7D}"/>
              </a:ext>
            </a:extLst>
          </p:cNvPr>
          <p:cNvSpPr>
            <a:spLocks noGrp="1"/>
          </p:cNvSpPr>
          <p:nvPr>
            <p:ph type="ctrTitle"/>
          </p:nvPr>
        </p:nvSpPr>
        <p:spPr>
          <a:xfrm>
            <a:off x="1524000" y="1122362"/>
            <a:ext cx="9144000" cy="2900518"/>
          </a:xfrm>
        </p:spPr>
        <p:txBody>
          <a:bodyPr>
            <a:normAutofit/>
          </a:bodyPr>
          <a:lstStyle/>
          <a:p>
            <a:r>
              <a:rPr lang="en-US">
                <a:solidFill>
                  <a:srgbClr val="FFFFFF"/>
                </a:solidFill>
              </a:rPr>
              <a:t>R</a:t>
            </a:r>
            <a:r>
              <a:rPr lang="en-IL">
                <a:solidFill>
                  <a:srgbClr val="FFFFFF"/>
                </a:solidFill>
              </a:rPr>
              <a:t>edux </a:t>
            </a:r>
          </a:p>
        </p:txBody>
      </p:sp>
      <p:sp>
        <p:nvSpPr>
          <p:cNvPr id="3" name="Subtitle 2">
            <a:extLst>
              <a:ext uri="{FF2B5EF4-FFF2-40B4-BE49-F238E27FC236}">
                <a16:creationId xmlns:a16="http://schemas.microsoft.com/office/drawing/2014/main" id="{191C39A1-E0A7-AD98-AED1-834B7289AADB}"/>
              </a:ext>
            </a:extLst>
          </p:cNvPr>
          <p:cNvSpPr>
            <a:spLocks noGrp="1"/>
          </p:cNvSpPr>
          <p:nvPr>
            <p:ph type="subTitle" idx="1"/>
          </p:nvPr>
        </p:nvSpPr>
        <p:spPr>
          <a:xfrm>
            <a:off x="1524000" y="4159404"/>
            <a:ext cx="9144000" cy="1098395"/>
          </a:xfrm>
        </p:spPr>
        <p:txBody>
          <a:bodyPr>
            <a:normAutofit/>
          </a:bodyPr>
          <a:lstStyle/>
          <a:p>
            <a:r>
              <a:rPr lang="en-US">
                <a:solidFill>
                  <a:srgbClr val="FFFFFF"/>
                </a:solidFill>
              </a:rPr>
              <a:t>T</a:t>
            </a:r>
            <a:r>
              <a:rPr lang="en-IL">
                <a:solidFill>
                  <a:srgbClr val="FFFFFF"/>
                </a:solidFill>
              </a:rPr>
              <a:t>he good the bad and the not so good</a:t>
            </a:r>
          </a:p>
        </p:txBody>
      </p:sp>
    </p:spTree>
    <p:extLst>
      <p:ext uri="{BB962C8B-B14F-4D97-AF65-F5344CB8AC3E}">
        <p14:creationId xmlns:p14="http://schemas.microsoft.com/office/powerpoint/2010/main" val="36912956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042131-B712-1717-6234-CA5D139E6566}"/>
              </a:ext>
            </a:extLst>
          </p:cNvPr>
          <p:cNvSpPr>
            <a:spLocks noGrp="1"/>
          </p:cNvSpPr>
          <p:nvPr>
            <p:ph type="title"/>
          </p:nvPr>
        </p:nvSpPr>
        <p:spPr>
          <a:xfrm>
            <a:off x="808638" y="386930"/>
            <a:ext cx="9236700" cy="1188950"/>
          </a:xfrm>
        </p:spPr>
        <p:txBody>
          <a:bodyPr anchor="b">
            <a:normAutofit/>
          </a:bodyPr>
          <a:lstStyle/>
          <a:p>
            <a:r>
              <a:rPr lang="en-US" sz="5400" b="1" i="0">
                <a:effectLst/>
                <a:latin typeface="Söhne"/>
              </a:rPr>
              <a:t>Storing the Data</a:t>
            </a:r>
            <a:endParaRPr lang="en-IL" sz="540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12AC10A-B6EF-086B-1F7B-AEAB02B9ED0F}"/>
              </a:ext>
            </a:extLst>
          </p:cNvPr>
          <p:cNvSpPr>
            <a:spLocks noGrp="1"/>
          </p:cNvSpPr>
          <p:nvPr>
            <p:ph idx="1"/>
          </p:nvPr>
        </p:nvSpPr>
        <p:spPr>
          <a:xfrm>
            <a:off x="793660" y="2599509"/>
            <a:ext cx="10143668" cy="3435531"/>
          </a:xfrm>
        </p:spPr>
        <p:txBody>
          <a:bodyPr anchor="ctr">
            <a:normAutofit/>
          </a:bodyPr>
          <a:lstStyle/>
          <a:p>
            <a:pPr marL="0" indent="0">
              <a:buNone/>
            </a:pPr>
            <a:r>
              <a:rPr lang="en-US" sz="2400" b="0" i="0">
                <a:effectLst/>
                <a:latin typeface="Söhne"/>
              </a:rPr>
              <a:t>Once the root reducer processes the action (and potentially the slice reducers, if you use combineReducers), the store will update its internal state with the new state returned by the reducer.</a:t>
            </a:r>
          </a:p>
          <a:p>
            <a:pPr marL="0" indent="0">
              <a:buNone/>
            </a:pPr>
            <a:endParaRPr lang="en-IL" sz="2400"/>
          </a:p>
        </p:txBody>
      </p:sp>
    </p:spTree>
    <p:extLst>
      <p:ext uri="{BB962C8B-B14F-4D97-AF65-F5344CB8AC3E}">
        <p14:creationId xmlns:p14="http://schemas.microsoft.com/office/powerpoint/2010/main" val="38105071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042131-B712-1717-6234-CA5D139E6566}"/>
              </a:ext>
            </a:extLst>
          </p:cNvPr>
          <p:cNvSpPr>
            <a:spLocks noGrp="1"/>
          </p:cNvSpPr>
          <p:nvPr>
            <p:ph type="title"/>
          </p:nvPr>
        </p:nvSpPr>
        <p:spPr>
          <a:xfrm>
            <a:off x="808638" y="386930"/>
            <a:ext cx="9236700" cy="1188950"/>
          </a:xfrm>
        </p:spPr>
        <p:txBody>
          <a:bodyPr anchor="b">
            <a:normAutofit/>
          </a:bodyPr>
          <a:lstStyle/>
          <a:p>
            <a:r>
              <a:rPr lang="en-US" sz="5400" b="1" i="0">
                <a:effectLst/>
                <a:latin typeface="Söhne"/>
              </a:rPr>
              <a:t>Subscribers</a:t>
            </a:r>
            <a:endParaRPr lang="en-IL" sz="540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12AC10A-B6EF-086B-1F7B-AEAB02B9ED0F}"/>
              </a:ext>
            </a:extLst>
          </p:cNvPr>
          <p:cNvSpPr>
            <a:spLocks noGrp="1"/>
          </p:cNvSpPr>
          <p:nvPr>
            <p:ph idx="1"/>
          </p:nvPr>
        </p:nvSpPr>
        <p:spPr>
          <a:xfrm>
            <a:off x="793660" y="2599509"/>
            <a:ext cx="10143668" cy="3435531"/>
          </a:xfrm>
        </p:spPr>
        <p:txBody>
          <a:bodyPr anchor="ctr">
            <a:normAutofit/>
          </a:bodyPr>
          <a:lstStyle/>
          <a:p>
            <a:pPr>
              <a:buFont typeface="+mj-lt"/>
              <a:buAutoNum type="arabicPeriod"/>
            </a:pPr>
            <a:r>
              <a:rPr lang="en-US" sz="2400" b="0" i="0">
                <a:effectLst/>
                <a:latin typeface="Söhne"/>
              </a:rPr>
              <a:t>Components or other parts of the application can "subscribe" to the store to be notified when the state changes. This is typically handled by the react-redux library when using Redux with React. When the state changes, subscribers can react accordingly, often resulting in a re-render of UI components.</a:t>
            </a:r>
          </a:p>
          <a:p>
            <a:pPr marL="0" indent="0">
              <a:buNone/>
            </a:pPr>
            <a:endParaRPr lang="en-IL" sz="2400"/>
          </a:p>
        </p:txBody>
      </p:sp>
    </p:spTree>
    <p:extLst>
      <p:ext uri="{BB962C8B-B14F-4D97-AF65-F5344CB8AC3E}">
        <p14:creationId xmlns:p14="http://schemas.microsoft.com/office/powerpoint/2010/main" val="16359187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042131-B712-1717-6234-CA5D139E6566}"/>
              </a:ext>
            </a:extLst>
          </p:cNvPr>
          <p:cNvSpPr>
            <a:spLocks noGrp="1"/>
          </p:cNvSpPr>
          <p:nvPr>
            <p:ph type="title"/>
          </p:nvPr>
        </p:nvSpPr>
        <p:spPr>
          <a:xfrm>
            <a:off x="808638" y="386930"/>
            <a:ext cx="9236700" cy="1188950"/>
          </a:xfrm>
        </p:spPr>
        <p:txBody>
          <a:bodyPr anchor="b">
            <a:normAutofit/>
          </a:bodyPr>
          <a:lstStyle/>
          <a:p>
            <a:r>
              <a:rPr lang="en-US" sz="5400" b="0" i="0">
                <a:effectLst/>
                <a:latin typeface="Söhne"/>
              </a:rPr>
              <a:t>middleware in redux </a:t>
            </a:r>
            <a:endParaRPr lang="en-IL" sz="540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12AC10A-B6EF-086B-1F7B-AEAB02B9ED0F}"/>
              </a:ext>
            </a:extLst>
          </p:cNvPr>
          <p:cNvSpPr>
            <a:spLocks noGrp="1"/>
          </p:cNvSpPr>
          <p:nvPr>
            <p:ph idx="1"/>
          </p:nvPr>
        </p:nvSpPr>
        <p:spPr>
          <a:xfrm>
            <a:off x="793660" y="2599509"/>
            <a:ext cx="10143668" cy="3435531"/>
          </a:xfrm>
        </p:spPr>
        <p:txBody>
          <a:bodyPr anchor="ctr">
            <a:normAutofit/>
          </a:bodyPr>
          <a:lstStyle/>
          <a:p>
            <a:r>
              <a:rPr lang="en-US" sz="2400" b="0" i="0">
                <a:effectLst/>
                <a:latin typeface="Söhne"/>
              </a:rPr>
              <a:t>In Redux, a middleware is a higher-order function that provides a third-party extension point between dispatching an action and the moment it reaches the reducer. Middleware is used for a wide range of tasks, including logging, error reporting, asynchronous logic, and more.</a:t>
            </a:r>
          </a:p>
          <a:p>
            <a:br>
              <a:rPr lang="en-US" sz="2400"/>
            </a:br>
            <a:endParaRPr lang="en-IL" sz="2400"/>
          </a:p>
        </p:txBody>
      </p:sp>
    </p:spTree>
    <p:extLst>
      <p:ext uri="{BB962C8B-B14F-4D97-AF65-F5344CB8AC3E}">
        <p14:creationId xmlns:p14="http://schemas.microsoft.com/office/powerpoint/2010/main" val="10806946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042131-B712-1717-6234-CA5D139E6566}"/>
              </a:ext>
            </a:extLst>
          </p:cNvPr>
          <p:cNvSpPr>
            <a:spLocks noGrp="1"/>
          </p:cNvSpPr>
          <p:nvPr>
            <p:ph type="title"/>
          </p:nvPr>
        </p:nvSpPr>
        <p:spPr>
          <a:xfrm>
            <a:off x="808638" y="386930"/>
            <a:ext cx="9236700" cy="1188950"/>
          </a:xfrm>
        </p:spPr>
        <p:txBody>
          <a:bodyPr anchor="b">
            <a:normAutofit/>
          </a:bodyPr>
          <a:lstStyle/>
          <a:p>
            <a:r>
              <a:rPr lang="en-US" sz="5400"/>
              <a:t>M</a:t>
            </a:r>
            <a:r>
              <a:rPr lang="en-IL" sz="5400"/>
              <a:t>ore </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12AC10A-B6EF-086B-1F7B-AEAB02B9ED0F}"/>
              </a:ext>
            </a:extLst>
          </p:cNvPr>
          <p:cNvSpPr>
            <a:spLocks noGrp="1"/>
          </p:cNvSpPr>
          <p:nvPr>
            <p:ph idx="1"/>
          </p:nvPr>
        </p:nvSpPr>
        <p:spPr>
          <a:xfrm>
            <a:off x="793660" y="2599509"/>
            <a:ext cx="10143668" cy="3435531"/>
          </a:xfrm>
        </p:spPr>
        <p:txBody>
          <a:bodyPr anchor="ctr">
            <a:normAutofit/>
          </a:bodyPr>
          <a:lstStyle/>
          <a:p>
            <a:r>
              <a:rPr lang="en-US" sz="2400" b="0" i="0">
                <a:effectLst/>
                <a:latin typeface="Söhne"/>
              </a:rPr>
              <a:t>Conceptually, you can think of middleware as a conveyor belt situated between an action being dispatched and the reducer that processes it. Every action goes through the middleware before reaching the reducer. During this journey, the middleware can inspect the action, delay it, modify it, log it, dispatch other actions, or even stop it from reaching the reducer.</a:t>
            </a:r>
          </a:p>
          <a:p>
            <a:pPr marL="0" indent="0">
              <a:buNone/>
            </a:pPr>
            <a:endParaRPr lang="en-IL" sz="2400"/>
          </a:p>
        </p:txBody>
      </p:sp>
    </p:spTree>
    <p:extLst>
      <p:ext uri="{BB962C8B-B14F-4D97-AF65-F5344CB8AC3E}">
        <p14:creationId xmlns:p14="http://schemas.microsoft.com/office/powerpoint/2010/main" val="35544745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B9AA7C6-5E5A-498E-A6DF-A943376E09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3EAB11A-76F7-48F4-9B4F-5BFDF4BF96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300" y="2385102"/>
            <a:ext cx="574091" cy="2087796"/>
            <a:chOff x="209668" y="2857422"/>
            <a:chExt cx="463662" cy="2087796"/>
          </a:xfrm>
        </p:grpSpPr>
        <p:sp>
          <p:nvSpPr>
            <p:cNvPr id="11" name="Rectangle 10">
              <a:extLst>
                <a:ext uri="{FF2B5EF4-FFF2-40B4-BE49-F238E27FC236}">
                  <a16:creationId xmlns:a16="http://schemas.microsoft.com/office/drawing/2014/main" id="{74D4C416-D5F4-4F6F-A6F1-87A21CD4F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423947" y="2857422"/>
              <a:ext cx="249383" cy="20877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6AC1C30-21C6-4BF6-93EE-B211D7A850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209668" y="2857423"/>
              <a:ext cx="1" cy="208779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81E140AE-0ABF-47C8-BF32-7D2F0CF2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631767"/>
            <a:ext cx="11111729" cy="575240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042131-B712-1717-6234-CA5D139E6566}"/>
              </a:ext>
            </a:extLst>
          </p:cNvPr>
          <p:cNvSpPr>
            <a:spLocks noGrp="1"/>
          </p:cNvSpPr>
          <p:nvPr>
            <p:ph type="title"/>
          </p:nvPr>
        </p:nvSpPr>
        <p:spPr>
          <a:xfrm>
            <a:off x="1153618" y="1239927"/>
            <a:ext cx="4008586" cy="4680583"/>
          </a:xfrm>
        </p:spPr>
        <p:txBody>
          <a:bodyPr anchor="ctr">
            <a:normAutofit/>
          </a:bodyPr>
          <a:lstStyle/>
          <a:p>
            <a:r>
              <a:rPr lang="en-US" sz="5200" b="1" i="0">
                <a:effectLst/>
                <a:latin typeface="Söhne"/>
              </a:rPr>
              <a:t>Core Principles of Middleware</a:t>
            </a:r>
            <a:endParaRPr lang="en-IL" sz="5200"/>
          </a:p>
        </p:txBody>
      </p:sp>
      <p:sp>
        <p:nvSpPr>
          <p:cNvPr id="3" name="Content Placeholder 2">
            <a:extLst>
              <a:ext uri="{FF2B5EF4-FFF2-40B4-BE49-F238E27FC236}">
                <a16:creationId xmlns:a16="http://schemas.microsoft.com/office/drawing/2014/main" id="{E12AC10A-B6EF-086B-1F7B-AEAB02B9ED0F}"/>
              </a:ext>
            </a:extLst>
          </p:cNvPr>
          <p:cNvSpPr>
            <a:spLocks noGrp="1"/>
          </p:cNvSpPr>
          <p:nvPr>
            <p:ph idx="1"/>
          </p:nvPr>
        </p:nvSpPr>
        <p:spPr>
          <a:xfrm>
            <a:off x="6291923" y="1239927"/>
            <a:ext cx="4971824" cy="4680583"/>
          </a:xfrm>
        </p:spPr>
        <p:txBody>
          <a:bodyPr anchor="ctr">
            <a:normAutofit/>
          </a:bodyPr>
          <a:lstStyle/>
          <a:p>
            <a:pPr>
              <a:buFont typeface="+mj-lt"/>
              <a:buAutoNum type="arabicPeriod"/>
            </a:pPr>
            <a:r>
              <a:rPr lang="en-US" sz="2000" b="1" i="0">
                <a:effectLst/>
                <a:latin typeface="Söhne"/>
              </a:rPr>
              <a:t>Intercepting Actions</a:t>
            </a:r>
            <a:r>
              <a:rPr lang="en-US" sz="2000" b="0" i="0">
                <a:effectLst/>
                <a:latin typeface="Söhne"/>
              </a:rPr>
              <a:t>: Middleware can peek at every action dispatched to the store.</a:t>
            </a:r>
          </a:p>
          <a:p>
            <a:pPr>
              <a:buFont typeface="+mj-lt"/>
              <a:buAutoNum type="arabicPeriod"/>
            </a:pPr>
            <a:r>
              <a:rPr lang="en-US" sz="2000" b="1" i="0">
                <a:effectLst/>
                <a:latin typeface="Söhne"/>
              </a:rPr>
              <a:t>Transforming Actions</a:t>
            </a:r>
            <a:r>
              <a:rPr lang="en-US" sz="2000" b="0" i="0">
                <a:effectLst/>
                <a:latin typeface="Söhne"/>
              </a:rPr>
              <a:t>: Middleware can modify the dispatched action or even create and dispatch a new one.</a:t>
            </a:r>
          </a:p>
          <a:p>
            <a:pPr>
              <a:buFont typeface="+mj-lt"/>
              <a:buAutoNum type="arabicPeriod"/>
            </a:pPr>
            <a:r>
              <a:rPr lang="en-US" sz="2000" b="1" i="0">
                <a:effectLst/>
                <a:latin typeface="Söhne"/>
              </a:rPr>
              <a:t>Delaying Actions</a:t>
            </a:r>
            <a:r>
              <a:rPr lang="en-US" sz="2000" b="0" i="0">
                <a:effectLst/>
                <a:latin typeface="Söhne"/>
              </a:rPr>
              <a:t>: It can introduce asynchronicity, such as waiting for an API call to complete.</a:t>
            </a:r>
          </a:p>
          <a:p>
            <a:pPr>
              <a:buFont typeface="+mj-lt"/>
              <a:buAutoNum type="arabicPeriod"/>
            </a:pPr>
            <a:r>
              <a:rPr lang="en-US" sz="2000" b="1" i="0">
                <a:effectLst/>
                <a:latin typeface="Söhne"/>
              </a:rPr>
              <a:t>Stopping Actions</a:t>
            </a:r>
            <a:r>
              <a:rPr lang="en-US" sz="2000" b="0" i="0">
                <a:effectLst/>
                <a:latin typeface="Söhne"/>
              </a:rPr>
              <a:t>: If a certain condition is met, a middleware can prevent the action from reaching the reducers.</a:t>
            </a:r>
          </a:p>
          <a:p>
            <a:pPr>
              <a:buFont typeface="+mj-lt"/>
              <a:buAutoNum type="arabicPeriod"/>
            </a:pPr>
            <a:r>
              <a:rPr lang="en-US" sz="2000" b="1" i="0">
                <a:effectLst/>
                <a:latin typeface="Söhne"/>
              </a:rPr>
              <a:t>Chainable</a:t>
            </a:r>
            <a:r>
              <a:rPr lang="en-US" sz="2000" b="0" i="0">
                <a:effectLst/>
                <a:latin typeface="Söhne"/>
              </a:rPr>
              <a:t>: Multiple middlewares can be composed, and they execute in sequence.</a:t>
            </a:r>
          </a:p>
        </p:txBody>
      </p:sp>
    </p:spTree>
    <p:extLst>
      <p:ext uri="{BB962C8B-B14F-4D97-AF65-F5344CB8AC3E}">
        <p14:creationId xmlns:p14="http://schemas.microsoft.com/office/powerpoint/2010/main" val="790852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B9AA7C6-5E5A-498E-A6DF-A943376E09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3EAB11A-76F7-48F4-9B4F-5BFDF4BF96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300" y="2385102"/>
            <a:ext cx="574091" cy="2087796"/>
            <a:chOff x="209668" y="2857422"/>
            <a:chExt cx="463662" cy="2087796"/>
          </a:xfrm>
        </p:grpSpPr>
        <p:sp>
          <p:nvSpPr>
            <p:cNvPr id="11" name="Rectangle 10">
              <a:extLst>
                <a:ext uri="{FF2B5EF4-FFF2-40B4-BE49-F238E27FC236}">
                  <a16:creationId xmlns:a16="http://schemas.microsoft.com/office/drawing/2014/main" id="{74D4C416-D5F4-4F6F-A6F1-87A21CD4F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423947" y="2857422"/>
              <a:ext cx="249383" cy="20877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6AC1C30-21C6-4BF6-93EE-B211D7A850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209668" y="2857423"/>
              <a:ext cx="1" cy="208779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81E140AE-0ABF-47C8-BF32-7D2F0CF2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631767"/>
            <a:ext cx="11111729" cy="575240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042131-B712-1717-6234-CA5D139E6566}"/>
              </a:ext>
            </a:extLst>
          </p:cNvPr>
          <p:cNvSpPr>
            <a:spLocks noGrp="1"/>
          </p:cNvSpPr>
          <p:nvPr>
            <p:ph type="title"/>
          </p:nvPr>
        </p:nvSpPr>
        <p:spPr>
          <a:xfrm>
            <a:off x="1153618" y="1239927"/>
            <a:ext cx="4008586" cy="4680583"/>
          </a:xfrm>
        </p:spPr>
        <p:txBody>
          <a:bodyPr anchor="ctr">
            <a:normAutofit/>
          </a:bodyPr>
          <a:lstStyle/>
          <a:p>
            <a:r>
              <a:rPr lang="en-US" sz="5200" b="1" i="0">
                <a:effectLst/>
                <a:latin typeface="Söhne"/>
              </a:rPr>
              <a:t>How Middleware Works</a:t>
            </a:r>
            <a:endParaRPr lang="en-IL" sz="5200"/>
          </a:p>
        </p:txBody>
      </p:sp>
      <p:sp>
        <p:nvSpPr>
          <p:cNvPr id="3" name="Content Placeholder 2">
            <a:extLst>
              <a:ext uri="{FF2B5EF4-FFF2-40B4-BE49-F238E27FC236}">
                <a16:creationId xmlns:a16="http://schemas.microsoft.com/office/drawing/2014/main" id="{E12AC10A-B6EF-086B-1F7B-AEAB02B9ED0F}"/>
              </a:ext>
            </a:extLst>
          </p:cNvPr>
          <p:cNvSpPr>
            <a:spLocks noGrp="1"/>
          </p:cNvSpPr>
          <p:nvPr>
            <p:ph idx="1"/>
          </p:nvPr>
        </p:nvSpPr>
        <p:spPr>
          <a:xfrm>
            <a:off x="6291923" y="1239927"/>
            <a:ext cx="4971824" cy="4680583"/>
          </a:xfrm>
        </p:spPr>
        <p:txBody>
          <a:bodyPr anchor="ctr">
            <a:normAutofit/>
          </a:bodyPr>
          <a:lstStyle/>
          <a:p>
            <a:r>
              <a:rPr lang="en-US" sz="2000"/>
              <a:t>https://redux.js.org/understanding/history-and-design/middleware</a:t>
            </a:r>
            <a:endParaRPr lang="en-IL" sz="2000"/>
          </a:p>
        </p:txBody>
      </p:sp>
    </p:spTree>
    <p:extLst>
      <p:ext uri="{BB962C8B-B14F-4D97-AF65-F5344CB8AC3E}">
        <p14:creationId xmlns:p14="http://schemas.microsoft.com/office/powerpoint/2010/main" val="22991688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042131-B712-1717-6234-CA5D139E6566}"/>
              </a:ext>
            </a:extLst>
          </p:cNvPr>
          <p:cNvSpPr>
            <a:spLocks noGrp="1"/>
          </p:cNvSpPr>
          <p:nvPr>
            <p:ph type="title"/>
          </p:nvPr>
        </p:nvSpPr>
        <p:spPr>
          <a:xfrm>
            <a:off x="808638" y="386930"/>
            <a:ext cx="9236700" cy="1188950"/>
          </a:xfrm>
        </p:spPr>
        <p:txBody>
          <a:bodyPr anchor="b">
            <a:normAutofit/>
          </a:bodyPr>
          <a:lstStyle/>
          <a:p>
            <a:r>
              <a:rPr lang="en-US" sz="5400" b="1" i="0">
                <a:effectLst/>
                <a:latin typeface="Söhne"/>
              </a:rPr>
              <a:t>Common Uses of Middleware</a:t>
            </a:r>
            <a:endParaRPr lang="en-IL" sz="540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12AC10A-B6EF-086B-1F7B-AEAB02B9ED0F}"/>
              </a:ext>
            </a:extLst>
          </p:cNvPr>
          <p:cNvSpPr>
            <a:spLocks noGrp="1"/>
          </p:cNvSpPr>
          <p:nvPr>
            <p:ph idx="1"/>
          </p:nvPr>
        </p:nvSpPr>
        <p:spPr>
          <a:xfrm>
            <a:off x="793660" y="2599509"/>
            <a:ext cx="10143668" cy="3435531"/>
          </a:xfrm>
        </p:spPr>
        <p:txBody>
          <a:bodyPr anchor="ctr">
            <a:normAutofit/>
          </a:bodyPr>
          <a:lstStyle/>
          <a:p>
            <a:pPr>
              <a:buFont typeface="+mj-lt"/>
              <a:buAutoNum type="arabicPeriod"/>
            </a:pPr>
            <a:r>
              <a:rPr lang="en-US" sz="2200" b="1" i="0">
                <a:effectLst/>
                <a:latin typeface="Söhne"/>
              </a:rPr>
              <a:t>Logging</a:t>
            </a:r>
            <a:r>
              <a:rPr lang="en-US" sz="2200" b="0" i="0">
                <a:effectLst/>
                <a:latin typeface="Söhne"/>
              </a:rPr>
              <a:t>: Log every action that's dispatched along with the state before and after.</a:t>
            </a:r>
          </a:p>
          <a:p>
            <a:pPr>
              <a:buFont typeface="+mj-lt"/>
              <a:buAutoNum type="arabicPeriod"/>
            </a:pPr>
            <a:r>
              <a:rPr lang="en-US" sz="2200" b="1" i="0">
                <a:effectLst/>
                <a:latin typeface="Söhne"/>
              </a:rPr>
              <a:t>Asynchronous Actions</a:t>
            </a:r>
            <a:r>
              <a:rPr lang="en-US" sz="2200" b="0" i="0">
                <a:effectLst/>
                <a:latin typeface="Söhne"/>
              </a:rPr>
              <a:t>: Handle asynchronous logic (API calls, timers) and dispatch actions based on the result. Redux Thunk and Redux Saga are popular middlewares for this purpose.</a:t>
            </a:r>
          </a:p>
          <a:p>
            <a:pPr>
              <a:buFont typeface="+mj-lt"/>
              <a:buAutoNum type="arabicPeriod"/>
            </a:pPr>
            <a:r>
              <a:rPr lang="en-US" sz="2200" b="1" i="0">
                <a:effectLst/>
                <a:latin typeface="Söhne"/>
              </a:rPr>
              <a:t>Error Handling</a:t>
            </a:r>
            <a:r>
              <a:rPr lang="en-US" sz="2200" b="0" i="0">
                <a:effectLst/>
                <a:latin typeface="Söhne"/>
              </a:rPr>
              <a:t>: Catch any errors thrown during action dispatch or reducer execution.</a:t>
            </a:r>
          </a:p>
          <a:p>
            <a:pPr>
              <a:buFont typeface="+mj-lt"/>
              <a:buAutoNum type="arabicPeriod"/>
            </a:pPr>
            <a:r>
              <a:rPr lang="en-US" sz="2200" b="1" i="0">
                <a:effectLst/>
                <a:latin typeface="Söhne"/>
              </a:rPr>
              <a:t>Action Filtering</a:t>
            </a:r>
            <a:r>
              <a:rPr lang="en-US" sz="2200" b="0" i="0">
                <a:effectLst/>
                <a:latin typeface="Söhne"/>
              </a:rPr>
              <a:t>: Prevent certain actions from reaching the reducers based on specific conditions.</a:t>
            </a:r>
          </a:p>
          <a:p>
            <a:pPr>
              <a:buFont typeface="+mj-lt"/>
              <a:buAutoNum type="arabicPeriod"/>
            </a:pPr>
            <a:r>
              <a:rPr lang="en-US" sz="2200" b="1" i="0">
                <a:effectLst/>
                <a:latin typeface="Söhne"/>
              </a:rPr>
              <a:t>Cache</a:t>
            </a:r>
            <a:r>
              <a:rPr lang="en-US" sz="2200" b="0" i="0">
                <a:effectLst/>
                <a:latin typeface="Söhne"/>
              </a:rPr>
              <a:t>: Implement caching strategies for specific actions.</a:t>
            </a:r>
          </a:p>
        </p:txBody>
      </p:sp>
    </p:spTree>
    <p:extLst>
      <p:ext uri="{BB962C8B-B14F-4D97-AF65-F5344CB8AC3E}">
        <p14:creationId xmlns:p14="http://schemas.microsoft.com/office/powerpoint/2010/main" val="36047928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042131-B712-1717-6234-CA5D139E6566}"/>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i="0" kern="1200">
                <a:solidFill>
                  <a:schemeClr val="bg1"/>
                </a:solidFill>
                <a:effectLst/>
                <a:latin typeface="+mj-lt"/>
                <a:ea typeface="+mj-ea"/>
                <a:cs typeface="+mj-cs"/>
              </a:rPr>
              <a:t>Setting up Middleware</a:t>
            </a:r>
            <a:endParaRPr lang="en-US" sz="3200" kern="1200">
              <a:solidFill>
                <a:schemeClr val="bg1"/>
              </a:solidFill>
              <a:latin typeface="+mj-lt"/>
              <a:ea typeface="+mj-ea"/>
              <a:cs typeface="+mj-cs"/>
            </a:endParaRPr>
          </a:p>
        </p:txBody>
      </p:sp>
      <p:pic>
        <p:nvPicPr>
          <p:cNvPr id="5" name="Content Placeholder 4" descr="A screen shot of a computer code&#10;&#10;Description automatically generated">
            <a:extLst>
              <a:ext uri="{FF2B5EF4-FFF2-40B4-BE49-F238E27FC236}">
                <a16:creationId xmlns:a16="http://schemas.microsoft.com/office/drawing/2014/main" id="{EDF69415-35F0-243F-2016-4A717C98E0B6}"/>
              </a:ext>
            </a:extLst>
          </p:cNvPr>
          <p:cNvPicPr>
            <a:picLocks noGrp="1" noChangeAspect="1"/>
          </p:cNvPicPr>
          <p:nvPr>
            <p:ph idx="1"/>
          </p:nvPr>
        </p:nvPicPr>
        <p:blipFill>
          <a:blip r:embed="rId2"/>
          <a:stretch>
            <a:fillRect/>
          </a:stretch>
        </p:blipFill>
        <p:spPr>
          <a:xfrm>
            <a:off x="956586" y="1675227"/>
            <a:ext cx="10278828" cy="4394199"/>
          </a:xfrm>
          <a:prstGeom prst="rect">
            <a:avLst/>
          </a:prstGeom>
        </p:spPr>
      </p:pic>
    </p:spTree>
    <p:extLst>
      <p:ext uri="{BB962C8B-B14F-4D97-AF65-F5344CB8AC3E}">
        <p14:creationId xmlns:p14="http://schemas.microsoft.com/office/powerpoint/2010/main" val="15776151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42131-B712-1717-6234-CA5D139E6566}"/>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E12AC10A-B6EF-086B-1F7B-AEAB02B9ED0F}"/>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40015924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42131-B712-1717-6234-CA5D139E6566}"/>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E12AC10A-B6EF-086B-1F7B-AEAB02B9ED0F}"/>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24247503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042131-B712-1717-6234-CA5D139E6566}"/>
              </a:ext>
            </a:extLst>
          </p:cNvPr>
          <p:cNvSpPr>
            <a:spLocks noGrp="1"/>
          </p:cNvSpPr>
          <p:nvPr>
            <p:ph type="title"/>
          </p:nvPr>
        </p:nvSpPr>
        <p:spPr>
          <a:xfrm>
            <a:off x="808638" y="386930"/>
            <a:ext cx="9236700" cy="1188950"/>
          </a:xfrm>
        </p:spPr>
        <p:txBody>
          <a:bodyPr anchor="b">
            <a:normAutofit/>
          </a:bodyPr>
          <a:lstStyle/>
          <a:p>
            <a:r>
              <a:rPr lang="en-IL" sz="5400"/>
              <a:t>intro</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12AC10A-B6EF-086B-1F7B-AEAB02B9ED0F}"/>
              </a:ext>
            </a:extLst>
          </p:cNvPr>
          <p:cNvSpPr>
            <a:spLocks noGrp="1"/>
          </p:cNvSpPr>
          <p:nvPr>
            <p:ph idx="1"/>
          </p:nvPr>
        </p:nvSpPr>
        <p:spPr>
          <a:xfrm>
            <a:off x="793660" y="2599509"/>
            <a:ext cx="10143668" cy="3435531"/>
          </a:xfrm>
        </p:spPr>
        <p:txBody>
          <a:bodyPr anchor="ctr">
            <a:normAutofit/>
          </a:bodyPr>
          <a:lstStyle/>
          <a:p>
            <a:r>
              <a:rPr lang="en-US" sz="2400">
                <a:hlinkClick r:id="rId2"/>
              </a:rPr>
              <a:t>https://redux.js.org/introduction/getting-started</a:t>
            </a:r>
            <a:endParaRPr lang="en-US" sz="2400"/>
          </a:p>
          <a:p>
            <a:r>
              <a:rPr lang="en-US" sz="2400">
                <a:hlinkClick r:id="rId3"/>
              </a:rPr>
              <a:t>https://react-redux.js.org/introduction/getting-started</a:t>
            </a:r>
            <a:endParaRPr lang="en-US" sz="2400"/>
          </a:p>
          <a:p>
            <a:endParaRPr lang="en-IL" sz="2400"/>
          </a:p>
        </p:txBody>
      </p:sp>
    </p:spTree>
    <p:extLst>
      <p:ext uri="{BB962C8B-B14F-4D97-AF65-F5344CB8AC3E}">
        <p14:creationId xmlns:p14="http://schemas.microsoft.com/office/powerpoint/2010/main" val="10850623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42131-B712-1717-6234-CA5D139E6566}"/>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E12AC10A-B6EF-086B-1F7B-AEAB02B9ED0F}"/>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17462405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42131-B712-1717-6234-CA5D139E6566}"/>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E12AC10A-B6EF-086B-1F7B-AEAB02B9ED0F}"/>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4355117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42131-B712-1717-6234-CA5D139E6566}"/>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E12AC10A-B6EF-086B-1F7B-AEAB02B9ED0F}"/>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36259850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42131-B712-1717-6234-CA5D139E6566}"/>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E12AC10A-B6EF-086B-1F7B-AEAB02B9ED0F}"/>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27865183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42131-B712-1717-6234-CA5D139E6566}"/>
              </a:ext>
            </a:extLst>
          </p:cNvPr>
          <p:cNvSpPr>
            <a:spLocks noGrp="1"/>
          </p:cNvSpPr>
          <p:nvPr>
            <p:ph type="title"/>
          </p:nvPr>
        </p:nvSpPr>
        <p:spPr/>
        <p:txBody>
          <a:bodyPr/>
          <a:lstStyle/>
          <a:p>
            <a:r>
              <a:rPr lang="en-US"/>
              <a:t>C</a:t>
            </a:r>
            <a:r>
              <a:rPr lang="en-IL"/>
              <a:t>all the api </a:t>
            </a:r>
            <a:endParaRPr lang="en-IL" dirty="0"/>
          </a:p>
        </p:txBody>
      </p:sp>
      <p:graphicFrame>
        <p:nvGraphicFramePr>
          <p:cNvPr id="20" name="Content Placeholder 2">
            <a:extLst>
              <a:ext uri="{FF2B5EF4-FFF2-40B4-BE49-F238E27FC236}">
                <a16:creationId xmlns:a16="http://schemas.microsoft.com/office/drawing/2014/main" id="{4F537910-B77D-5C28-5EFD-9C95B02980A6}"/>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273322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042131-B712-1717-6234-CA5D139E6566}"/>
              </a:ext>
            </a:extLst>
          </p:cNvPr>
          <p:cNvSpPr>
            <a:spLocks noGrp="1"/>
          </p:cNvSpPr>
          <p:nvPr>
            <p:ph type="title"/>
          </p:nvPr>
        </p:nvSpPr>
        <p:spPr>
          <a:xfrm>
            <a:off x="1043631" y="809898"/>
            <a:ext cx="9942716" cy="1554480"/>
          </a:xfrm>
        </p:spPr>
        <p:txBody>
          <a:bodyPr anchor="ctr">
            <a:normAutofit/>
          </a:bodyPr>
          <a:lstStyle/>
          <a:p>
            <a:r>
              <a:rPr lang="en-US" sz="4800" b="1" i="0">
                <a:effectLst/>
                <a:latin typeface="Söhne"/>
              </a:rPr>
              <a:t>Redux Thunk</a:t>
            </a:r>
            <a:endParaRPr lang="en-IL" sz="4800"/>
          </a:p>
        </p:txBody>
      </p:sp>
      <p:sp>
        <p:nvSpPr>
          <p:cNvPr id="3" name="Content Placeholder 2">
            <a:extLst>
              <a:ext uri="{FF2B5EF4-FFF2-40B4-BE49-F238E27FC236}">
                <a16:creationId xmlns:a16="http://schemas.microsoft.com/office/drawing/2014/main" id="{E12AC10A-B6EF-086B-1F7B-AEAB02B9ED0F}"/>
              </a:ext>
            </a:extLst>
          </p:cNvPr>
          <p:cNvSpPr>
            <a:spLocks noGrp="1"/>
          </p:cNvSpPr>
          <p:nvPr>
            <p:ph idx="1"/>
          </p:nvPr>
        </p:nvSpPr>
        <p:spPr>
          <a:xfrm>
            <a:off x="1045028" y="3017522"/>
            <a:ext cx="9941319" cy="3124658"/>
          </a:xfrm>
        </p:spPr>
        <p:txBody>
          <a:bodyPr anchor="ctr">
            <a:normAutofit/>
          </a:bodyPr>
          <a:lstStyle/>
          <a:p>
            <a:r>
              <a:rPr lang="en-US" sz="2400" b="0" i="0">
                <a:effectLst/>
                <a:latin typeface="Söhne"/>
              </a:rPr>
              <a:t>Redux Thunk is a middleware that allows you to write action creators that return a function instead of an action object. This function can then be used to dispatch other actions, either immediately or after some asynchronous operations like API calls.</a:t>
            </a:r>
          </a:p>
          <a:p>
            <a:pPr marL="0" indent="0">
              <a:buNone/>
            </a:pPr>
            <a:endParaRPr lang="en-IL" sz="240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07740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042131-B712-1717-6234-CA5D139E6566}"/>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i="0" kern="1200">
                <a:solidFill>
                  <a:schemeClr val="bg1"/>
                </a:solidFill>
                <a:effectLst/>
                <a:latin typeface="+mj-lt"/>
                <a:ea typeface="+mj-ea"/>
                <a:cs typeface="+mj-cs"/>
              </a:rPr>
              <a:t>Basic Structure</a:t>
            </a:r>
            <a:endParaRPr lang="en-US" sz="3200" kern="1200">
              <a:solidFill>
                <a:schemeClr val="bg1"/>
              </a:solidFill>
              <a:latin typeface="+mj-lt"/>
              <a:ea typeface="+mj-ea"/>
              <a:cs typeface="+mj-cs"/>
            </a:endParaRPr>
          </a:p>
        </p:txBody>
      </p:sp>
      <p:pic>
        <p:nvPicPr>
          <p:cNvPr id="5" name="Content Placeholder 4" descr="A computer screen with text&#10;&#10;Description automatically generated">
            <a:extLst>
              <a:ext uri="{FF2B5EF4-FFF2-40B4-BE49-F238E27FC236}">
                <a16:creationId xmlns:a16="http://schemas.microsoft.com/office/drawing/2014/main" id="{0522D651-8212-7A67-2533-9F0F6CD5BE5D}"/>
              </a:ext>
            </a:extLst>
          </p:cNvPr>
          <p:cNvPicPr>
            <a:picLocks noGrp="1" noChangeAspect="1"/>
          </p:cNvPicPr>
          <p:nvPr>
            <p:ph idx="1"/>
          </p:nvPr>
        </p:nvPicPr>
        <p:blipFill>
          <a:blip r:embed="rId2"/>
          <a:stretch>
            <a:fillRect/>
          </a:stretch>
        </p:blipFill>
        <p:spPr>
          <a:xfrm>
            <a:off x="801783" y="1675227"/>
            <a:ext cx="10588434" cy="4394199"/>
          </a:xfrm>
          <a:prstGeom prst="rect">
            <a:avLst/>
          </a:prstGeom>
        </p:spPr>
      </p:pic>
    </p:spTree>
    <p:extLst>
      <p:ext uri="{BB962C8B-B14F-4D97-AF65-F5344CB8AC3E}">
        <p14:creationId xmlns:p14="http://schemas.microsoft.com/office/powerpoint/2010/main" val="38171456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042131-B712-1717-6234-CA5D139E6566}"/>
              </a:ext>
            </a:extLst>
          </p:cNvPr>
          <p:cNvSpPr>
            <a:spLocks noGrp="1"/>
          </p:cNvSpPr>
          <p:nvPr>
            <p:ph type="title"/>
          </p:nvPr>
        </p:nvSpPr>
        <p:spPr>
          <a:xfrm>
            <a:off x="1043631" y="809898"/>
            <a:ext cx="9942716" cy="1554480"/>
          </a:xfrm>
        </p:spPr>
        <p:txBody>
          <a:bodyPr anchor="ctr">
            <a:normAutofit/>
          </a:bodyPr>
          <a:lstStyle/>
          <a:p>
            <a:r>
              <a:rPr lang="en-IL" sz="4800"/>
              <a:t>params</a:t>
            </a:r>
          </a:p>
        </p:txBody>
      </p:sp>
      <p:sp>
        <p:nvSpPr>
          <p:cNvPr id="3" name="Content Placeholder 2">
            <a:extLst>
              <a:ext uri="{FF2B5EF4-FFF2-40B4-BE49-F238E27FC236}">
                <a16:creationId xmlns:a16="http://schemas.microsoft.com/office/drawing/2014/main" id="{E12AC10A-B6EF-086B-1F7B-AEAB02B9ED0F}"/>
              </a:ext>
            </a:extLst>
          </p:cNvPr>
          <p:cNvSpPr>
            <a:spLocks noGrp="1"/>
          </p:cNvSpPr>
          <p:nvPr>
            <p:ph idx="1"/>
          </p:nvPr>
        </p:nvSpPr>
        <p:spPr>
          <a:xfrm>
            <a:off x="1045028" y="3017522"/>
            <a:ext cx="9941319" cy="3124658"/>
          </a:xfrm>
        </p:spPr>
        <p:txBody>
          <a:bodyPr anchor="ctr">
            <a:normAutofit/>
          </a:bodyPr>
          <a:lstStyle/>
          <a:p>
            <a:pPr>
              <a:buFont typeface="+mj-lt"/>
              <a:buAutoNum type="arabicPeriod"/>
            </a:pPr>
            <a:r>
              <a:rPr lang="en-US" sz="2400" b="1" i="0">
                <a:effectLst/>
                <a:latin typeface="Söhne"/>
              </a:rPr>
              <a:t>Action Type String</a:t>
            </a:r>
            <a:r>
              <a:rPr lang="en-US" sz="2400" b="0" i="0">
                <a:effectLst/>
                <a:latin typeface="Söhne"/>
              </a:rPr>
              <a:t>: The first argument is a string that will be used as the prefix for the generated action types.</a:t>
            </a:r>
          </a:p>
          <a:p>
            <a:pPr>
              <a:buFont typeface="+mj-lt"/>
              <a:buAutoNum type="arabicPeriod"/>
            </a:pPr>
            <a:r>
              <a:rPr lang="en-US" sz="2400" b="1" i="0">
                <a:effectLst/>
                <a:latin typeface="Söhne"/>
              </a:rPr>
              <a:t>Payload Creator Function</a:t>
            </a:r>
            <a:r>
              <a:rPr lang="en-US" sz="2400" b="0" i="0">
                <a:effectLst/>
                <a:latin typeface="Söhne"/>
              </a:rPr>
              <a:t>: The second argument is a callback function that should return a promise. It contains the asynchronous logic and can dispatch other actions if needed.</a:t>
            </a:r>
          </a:p>
          <a:p>
            <a:br>
              <a:rPr lang="en-US" sz="2400"/>
            </a:br>
            <a:br>
              <a:rPr lang="en-US" sz="2400"/>
            </a:br>
            <a:endParaRPr lang="en-IL" sz="240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31389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042131-B712-1717-6234-CA5D139E6566}"/>
              </a:ext>
            </a:extLst>
          </p:cNvPr>
          <p:cNvSpPr>
            <a:spLocks noGrp="1"/>
          </p:cNvSpPr>
          <p:nvPr>
            <p:ph type="title"/>
          </p:nvPr>
        </p:nvSpPr>
        <p:spPr>
          <a:xfrm>
            <a:off x="808638" y="386930"/>
            <a:ext cx="9236700" cy="1188950"/>
          </a:xfrm>
        </p:spPr>
        <p:txBody>
          <a:bodyPr anchor="b">
            <a:normAutofit/>
          </a:bodyPr>
          <a:lstStyle/>
          <a:p>
            <a:r>
              <a:rPr lang="en-US" sz="5400" b="1" i="0">
                <a:effectLst/>
                <a:latin typeface="Söhne"/>
              </a:rPr>
              <a:t>Generated Action Types</a:t>
            </a:r>
            <a:endParaRPr lang="en-IL" sz="540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12AC10A-B6EF-086B-1F7B-AEAB02B9ED0F}"/>
              </a:ext>
            </a:extLst>
          </p:cNvPr>
          <p:cNvSpPr>
            <a:spLocks noGrp="1"/>
          </p:cNvSpPr>
          <p:nvPr>
            <p:ph idx="1"/>
          </p:nvPr>
        </p:nvSpPr>
        <p:spPr>
          <a:xfrm>
            <a:off x="793660" y="2599509"/>
            <a:ext cx="10143668" cy="3435531"/>
          </a:xfrm>
        </p:spPr>
        <p:txBody>
          <a:bodyPr anchor="ctr">
            <a:normAutofit/>
          </a:bodyPr>
          <a:lstStyle/>
          <a:p>
            <a:pPr>
              <a:buFont typeface="+mj-lt"/>
              <a:buAutoNum type="arabicPeriod"/>
            </a:pPr>
            <a:r>
              <a:rPr lang="en-US" sz="2400" b="1" i="0">
                <a:effectLst/>
                <a:latin typeface="Söhne"/>
              </a:rPr>
              <a:t>Pending</a:t>
            </a:r>
            <a:r>
              <a:rPr lang="en-US" sz="2400" b="0" i="0">
                <a:effectLst/>
                <a:latin typeface="Söhne"/>
              </a:rPr>
              <a:t>: Represents the start of the async operation (e.g., 'sliceName/actionName/pending').</a:t>
            </a:r>
          </a:p>
          <a:p>
            <a:pPr>
              <a:buFont typeface="+mj-lt"/>
              <a:buAutoNum type="arabicPeriod"/>
            </a:pPr>
            <a:r>
              <a:rPr lang="en-US" sz="2400" b="1" i="0">
                <a:effectLst/>
                <a:latin typeface="Söhne"/>
              </a:rPr>
              <a:t>Fulfilled</a:t>
            </a:r>
            <a:r>
              <a:rPr lang="en-US" sz="2400" b="0" i="0">
                <a:effectLst/>
                <a:latin typeface="Söhne"/>
              </a:rPr>
              <a:t>: Represents a successful completion of the async operation (e.g., 'sliceName/actionName/fulfilled').</a:t>
            </a:r>
          </a:p>
          <a:p>
            <a:pPr>
              <a:buFont typeface="+mj-lt"/>
              <a:buAutoNum type="arabicPeriod"/>
            </a:pPr>
            <a:r>
              <a:rPr lang="en-US" sz="2400" b="1" i="0">
                <a:effectLst/>
                <a:latin typeface="Söhne"/>
              </a:rPr>
              <a:t>Rejected</a:t>
            </a:r>
            <a:r>
              <a:rPr lang="en-US" sz="2400" b="0" i="0">
                <a:effectLst/>
                <a:latin typeface="Söhne"/>
              </a:rPr>
              <a:t>: Represents a failed async operation (e.g., 'sliceName/actionName/rejected').</a:t>
            </a:r>
          </a:p>
          <a:p>
            <a:pPr marL="0" indent="0">
              <a:buNone/>
            </a:pPr>
            <a:endParaRPr lang="en-IL" sz="2400"/>
          </a:p>
        </p:txBody>
      </p:sp>
    </p:spTree>
    <p:extLst>
      <p:ext uri="{BB962C8B-B14F-4D97-AF65-F5344CB8AC3E}">
        <p14:creationId xmlns:p14="http://schemas.microsoft.com/office/powerpoint/2010/main" val="3769534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042131-B712-1717-6234-CA5D139E6566}"/>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b="1" i="0" kern="1200">
                <a:solidFill>
                  <a:srgbClr val="FFFFFF"/>
                </a:solidFill>
                <a:effectLst/>
                <a:latin typeface="+mj-lt"/>
                <a:ea typeface="+mj-ea"/>
                <a:cs typeface="+mj-cs"/>
              </a:rPr>
              <a:t>Handling Actions in a Slice</a:t>
            </a:r>
            <a:endParaRPr lang="en-US" sz="3600" kern="1200">
              <a:solidFill>
                <a:srgbClr val="FFFFFF"/>
              </a:solidFill>
              <a:latin typeface="+mj-lt"/>
              <a:ea typeface="+mj-ea"/>
              <a:cs typeface="+mj-cs"/>
            </a:endParaRPr>
          </a:p>
        </p:txBody>
      </p:sp>
      <p:pic>
        <p:nvPicPr>
          <p:cNvPr id="5" name="Content Placeholder 4" descr="A screen shot of a computer program&#10;&#10;Description automatically generated">
            <a:extLst>
              <a:ext uri="{FF2B5EF4-FFF2-40B4-BE49-F238E27FC236}">
                <a16:creationId xmlns:a16="http://schemas.microsoft.com/office/drawing/2014/main" id="{D039E774-5BEA-8A3C-3A10-CFBBF15AD4CF}"/>
              </a:ext>
            </a:extLst>
          </p:cNvPr>
          <p:cNvPicPr>
            <a:picLocks noGrp="1" noChangeAspect="1"/>
          </p:cNvPicPr>
          <p:nvPr>
            <p:ph idx="1"/>
          </p:nvPr>
        </p:nvPicPr>
        <p:blipFill>
          <a:blip r:embed="rId2"/>
          <a:stretch>
            <a:fillRect/>
          </a:stretch>
        </p:blipFill>
        <p:spPr>
          <a:xfrm>
            <a:off x="4777316" y="1156302"/>
            <a:ext cx="6780700" cy="4543066"/>
          </a:xfrm>
          <a:prstGeom prst="rect">
            <a:avLst/>
          </a:prstGeom>
        </p:spPr>
      </p:pic>
    </p:spTree>
    <p:extLst>
      <p:ext uri="{BB962C8B-B14F-4D97-AF65-F5344CB8AC3E}">
        <p14:creationId xmlns:p14="http://schemas.microsoft.com/office/powerpoint/2010/main" val="26836352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042131-B712-1717-6234-CA5D139E6566}"/>
              </a:ext>
            </a:extLst>
          </p:cNvPr>
          <p:cNvSpPr>
            <a:spLocks noGrp="1"/>
          </p:cNvSpPr>
          <p:nvPr>
            <p:ph type="title"/>
          </p:nvPr>
        </p:nvSpPr>
        <p:spPr>
          <a:xfrm>
            <a:off x="808638" y="386930"/>
            <a:ext cx="9236700" cy="1188950"/>
          </a:xfrm>
        </p:spPr>
        <p:txBody>
          <a:bodyPr anchor="b">
            <a:normAutofit/>
          </a:bodyPr>
          <a:lstStyle/>
          <a:p>
            <a:r>
              <a:rPr lang="en-US" sz="5400"/>
              <a:t>I</a:t>
            </a:r>
            <a:r>
              <a:rPr lang="en-IL" sz="5400"/>
              <a:t>nstall </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12AC10A-B6EF-086B-1F7B-AEAB02B9ED0F}"/>
              </a:ext>
            </a:extLst>
          </p:cNvPr>
          <p:cNvSpPr>
            <a:spLocks noGrp="1"/>
          </p:cNvSpPr>
          <p:nvPr>
            <p:ph idx="1"/>
          </p:nvPr>
        </p:nvSpPr>
        <p:spPr>
          <a:xfrm>
            <a:off x="793660" y="2599509"/>
            <a:ext cx="10143668" cy="3435531"/>
          </a:xfrm>
        </p:spPr>
        <p:txBody>
          <a:bodyPr anchor="ctr">
            <a:normAutofit/>
          </a:bodyPr>
          <a:lstStyle/>
          <a:p>
            <a:r>
              <a:rPr lang="en-US" sz="2400" b="0" i="0">
                <a:effectLst/>
                <a:latin typeface="SFMono-Regular"/>
              </a:rPr>
              <a:t>npm install react-redux</a:t>
            </a:r>
          </a:p>
          <a:p>
            <a:pPr rtl="0"/>
            <a:r>
              <a:rPr lang="en-US" sz="2400" b="0" i="0">
                <a:effectLst/>
                <a:latin typeface="system-ui"/>
              </a:rPr>
              <a:t>npm install @reduxjs/toolkit react-redux</a:t>
            </a:r>
            <a:br>
              <a:rPr lang="en-US" sz="2400" b="0" i="0">
                <a:effectLst/>
                <a:latin typeface="system-ui"/>
              </a:rPr>
            </a:br>
            <a:endParaRPr lang="en-US" sz="2400" b="0" i="0">
              <a:effectLst/>
              <a:latin typeface="system-ui"/>
            </a:endParaRPr>
          </a:p>
          <a:p>
            <a:br>
              <a:rPr lang="en-US" sz="2400"/>
            </a:br>
            <a:br>
              <a:rPr lang="en-US" sz="2400"/>
            </a:br>
            <a:endParaRPr lang="en-IL" sz="2400"/>
          </a:p>
        </p:txBody>
      </p:sp>
    </p:spTree>
    <p:extLst>
      <p:ext uri="{BB962C8B-B14F-4D97-AF65-F5344CB8AC3E}">
        <p14:creationId xmlns:p14="http://schemas.microsoft.com/office/powerpoint/2010/main" val="12581203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042131-B712-1717-6234-CA5D139E6566}"/>
              </a:ext>
            </a:extLst>
          </p:cNvPr>
          <p:cNvSpPr>
            <a:spLocks noGrp="1"/>
          </p:cNvSpPr>
          <p:nvPr>
            <p:ph type="title"/>
          </p:nvPr>
        </p:nvSpPr>
        <p:spPr>
          <a:xfrm>
            <a:off x="1043631" y="809898"/>
            <a:ext cx="9942716" cy="1554480"/>
          </a:xfrm>
        </p:spPr>
        <p:txBody>
          <a:bodyPr anchor="ctr">
            <a:normAutofit/>
          </a:bodyPr>
          <a:lstStyle/>
          <a:p>
            <a:r>
              <a:rPr lang="en-US" sz="4800" b="1" i="0">
                <a:effectLst/>
                <a:latin typeface="Söhne"/>
              </a:rPr>
              <a:t>Benefits</a:t>
            </a:r>
            <a:endParaRPr lang="en-IL" sz="4800"/>
          </a:p>
        </p:txBody>
      </p:sp>
      <p:sp>
        <p:nvSpPr>
          <p:cNvPr id="3" name="Content Placeholder 2">
            <a:extLst>
              <a:ext uri="{FF2B5EF4-FFF2-40B4-BE49-F238E27FC236}">
                <a16:creationId xmlns:a16="http://schemas.microsoft.com/office/drawing/2014/main" id="{E12AC10A-B6EF-086B-1F7B-AEAB02B9ED0F}"/>
              </a:ext>
            </a:extLst>
          </p:cNvPr>
          <p:cNvSpPr>
            <a:spLocks noGrp="1"/>
          </p:cNvSpPr>
          <p:nvPr>
            <p:ph idx="1"/>
          </p:nvPr>
        </p:nvSpPr>
        <p:spPr>
          <a:xfrm>
            <a:off x="1045028" y="3017522"/>
            <a:ext cx="9941319" cy="3124658"/>
          </a:xfrm>
        </p:spPr>
        <p:txBody>
          <a:bodyPr anchor="ctr">
            <a:normAutofit/>
          </a:bodyPr>
          <a:lstStyle/>
          <a:p>
            <a:pPr>
              <a:buFont typeface="+mj-lt"/>
              <a:buAutoNum type="arabicPeriod"/>
            </a:pPr>
            <a:r>
              <a:rPr lang="en-US" sz="2400" b="1" i="0">
                <a:effectLst/>
                <a:latin typeface="Söhne"/>
              </a:rPr>
              <a:t>Consistency</a:t>
            </a:r>
            <a:r>
              <a:rPr lang="en-US" sz="2400" b="0" i="0">
                <a:effectLst/>
                <a:latin typeface="Söhne"/>
              </a:rPr>
              <a:t>: It provides a standardized approach to handling async actions.</a:t>
            </a:r>
          </a:p>
          <a:p>
            <a:pPr>
              <a:buFont typeface="+mj-lt"/>
              <a:buAutoNum type="arabicPeriod"/>
            </a:pPr>
            <a:r>
              <a:rPr lang="en-US" sz="2400" b="1" i="0">
                <a:effectLst/>
                <a:latin typeface="Söhne"/>
              </a:rPr>
              <a:t>Reduced Boilerplate</a:t>
            </a:r>
            <a:r>
              <a:rPr lang="en-US" sz="2400" b="0" i="0">
                <a:effectLst/>
                <a:latin typeface="Söhne"/>
              </a:rPr>
              <a:t>: You don't need to manually define multiple action types or action creators for each async operation.</a:t>
            </a:r>
          </a:p>
          <a:p>
            <a:pPr>
              <a:buFont typeface="+mj-lt"/>
              <a:buAutoNum type="arabicPeriod"/>
            </a:pPr>
            <a:r>
              <a:rPr lang="en-US" sz="2400" b="1" i="0">
                <a:effectLst/>
                <a:latin typeface="Söhne"/>
              </a:rPr>
              <a:t>Built-in Handling</a:t>
            </a:r>
            <a:r>
              <a:rPr lang="en-US" sz="2400" b="0" i="0">
                <a:effectLst/>
                <a:latin typeface="Söhne"/>
              </a:rPr>
              <a:t>: Automatically handles common scenarios like loading states and errors.</a:t>
            </a:r>
          </a:p>
          <a:p>
            <a:pPr marL="0" indent="0">
              <a:buNone/>
            </a:pPr>
            <a:endParaRPr lang="en-IL" sz="240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05992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42131-B712-1717-6234-CA5D139E6566}"/>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E12AC10A-B6EF-086B-1F7B-AEAB02B9ED0F}"/>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31887964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42131-B712-1717-6234-CA5D139E6566}"/>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E12AC10A-B6EF-086B-1F7B-AEAB02B9ED0F}"/>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40432433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42131-B712-1717-6234-CA5D139E6566}"/>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E12AC10A-B6EF-086B-1F7B-AEAB02B9ED0F}"/>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33950095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42131-B712-1717-6234-CA5D139E6566}"/>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E12AC10A-B6EF-086B-1F7B-AEAB02B9ED0F}"/>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23745665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42131-B712-1717-6234-CA5D139E6566}"/>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E12AC10A-B6EF-086B-1F7B-AEAB02B9ED0F}"/>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29029100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042131-B712-1717-6234-CA5D139E6566}"/>
              </a:ext>
            </a:extLst>
          </p:cNvPr>
          <p:cNvSpPr>
            <a:spLocks noGrp="1"/>
          </p:cNvSpPr>
          <p:nvPr>
            <p:ph type="title"/>
          </p:nvPr>
        </p:nvSpPr>
        <p:spPr>
          <a:xfrm>
            <a:off x="630936" y="639520"/>
            <a:ext cx="3429000" cy="1719072"/>
          </a:xfrm>
        </p:spPr>
        <p:txBody>
          <a:bodyPr anchor="b">
            <a:normAutofit/>
          </a:bodyPr>
          <a:lstStyle/>
          <a:p>
            <a:r>
              <a:rPr lang="en-US" sz="5400"/>
              <a:t>H</a:t>
            </a:r>
            <a:r>
              <a:rPr lang="en-IL" sz="5400"/>
              <a:t>ow does it work </a:t>
            </a:r>
          </a:p>
        </p:txBody>
      </p:sp>
      <p:sp>
        <p:nvSpPr>
          <p:cNvPr id="2057"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12AC10A-B6EF-086B-1F7B-AEAB02B9ED0F}"/>
              </a:ext>
            </a:extLst>
          </p:cNvPr>
          <p:cNvSpPr>
            <a:spLocks noGrp="1"/>
          </p:cNvSpPr>
          <p:nvPr>
            <p:ph idx="1"/>
          </p:nvPr>
        </p:nvSpPr>
        <p:spPr>
          <a:xfrm>
            <a:off x="630936" y="2807208"/>
            <a:ext cx="3429000" cy="3410712"/>
          </a:xfrm>
        </p:spPr>
        <p:txBody>
          <a:bodyPr anchor="t">
            <a:normAutofit/>
          </a:bodyPr>
          <a:lstStyle/>
          <a:p>
            <a:pPr>
              <a:buFont typeface="+mj-lt"/>
              <a:buAutoNum type="arabicPeriod"/>
            </a:pPr>
            <a:r>
              <a:rPr lang="en-US" sz="2000" b="1" i="0">
                <a:effectLst/>
                <a:latin typeface="Söhne"/>
              </a:rPr>
              <a:t>Actions</a:t>
            </a:r>
            <a:r>
              <a:rPr lang="en-US" sz="2000" b="0" i="0">
                <a:effectLst/>
                <a:latin typeface="Söhne"/>
              </a:rPr>
              <a:t>: Define what actions you can take on the state.</a:t>
            </a:r>
          </a:p>
          <a:p>
            <a:pPr>
              <a:buFont typeface="+mj-lt"/>
              <a:buAutoNum type="arabicPeriod" startAt="2"/>
            </a:pPr>
            <a:r>
              <a:rPr lang="en-US" sz="2000" b="1" i="0">
                <a:effectLst/>
                <a:latin typeface="Söhne"/>
              </a:rPr>
              <a:t>Reducers</a:t>
            </a:r>
            <a:r>
              <a:rPr lang="en-US" sz="2000" b="0" i="0">
                <a:effectLst/>
                <a:latin typeface="Söhne"/>
              </a:rPr>
              <a:t>: Define how actions modify the state.</a:t>
            </a:r>
          </a:p>
          <a:p>
            <a:pPr>
              <a:buFont typeface="+mj-lt"/>
              <a:buAutoNum type="arabicPeriod" startAt="3"/>
            </a:pPr>
            <a:r>
              <a:rPr lang="en-US" sz="2000" b="1" i="0">
                <a:effectLst/>
                <a:latin typeface="Söhne"/>
              </a:rPr>
              <a:t>Store</a:t>
            </a:r>
            <a:r>
              <a:rPr lang="en-US" sz="2000" b="0" i="0">
                <a:effectLst/>
                <a:latin typeface="Söhne"/>
              </a:rPr>
              <a:t>: Create the Redux store.</a:t>
            </a:r>
          </a:p>
          <a:p>
            <a:br>
              <a:rPr lang="en-US" sz="2000"/>
            </a:br>
            <a:br>
              <a:rPr lang="en-US" sz="2000"/>
            </a:br>
            <a:endParaRPr lang="en-IL" sz="2000"/>
          </a:p>
        </p:txBody>
      </p:sp>
      <p:pic>
        <p:nvPicPr>
          <p:cNvPr id="2050" name="Picture 2" descr="React Redux: Building Modern Web Apps with the ArcGIS JS API">
            <a:extLst>
              <a:ext uri="{FF2B5EF4-FFF2-40B4-BE49-F238E27FC236}">
                <a16:creationId xmlns:a16="http://schemas.microsoft.com/office/drawing/2014/main" id="{43197C70-92AC-24A3-6F59-B3CDE9C2BB1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296" y="960921"/>
            <a:ext cx="6903720" cy="49361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72278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042131-B712-1717-6234-CA5D139E6566}"/>
              </a:ext>
            </a:extLst>
          </p:cNvPr>
          <p:cNvSpPr>
            <a:spLocks noGrp="1"/>
          </p:cNvSpPr>
          <p:nvPr>
            <p:ph type="title"/>
          </p:nvPr>
        </p:nvSpPr>
        <p:spPr>
          <a:xfrm>
            <a:off x="808638" y="386930"/>
            <a:ext cx="9236700" cy="1188950"/>
          </a:xfrm>
        </p:spPr>
        <p:txBody>
          <a:bodyPr anchor="b">
            <a:normAutofit/>
          </a:bodyPr>
          <a:lstStyle/>
          <a:p>
            <a:r>
              <a:rPr lang="en-US" sz="5400"/>
              <a:t>L</a:t>
            </a:r>
            <a:r>
              <a:rPr lang="en-IL" sz="5400"/>
              <a:t>et’s talk </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12AC10A-B6EF-086B-1F7B-AEAB02B9ED0F}"/>
              </a:ext>
            </a:extLst>
          </p:cNvPr>
          <p:cNvSpPr>
            <a:spLocks noGrp="1"/>
          </p:cNvSpPr>
          <p:nvPr>
            <p:ph idx="1"/>
          </p:nvPr>
        </p:nvSpPr>
        <p:spPr>
          <a:xfrm>
            <a:off x="793660" y="2599509"/>
            <a:ext cx="10143668" cy="3435531"/>
          </a:xfrm>
        </p:spPr>
        <p:txBody>
          <a:bodyPr anchor="ctr">
            <a:normAutofit/>
          </a:bodyPr>
          <a:lstStyle/>
          <a:p>
            <a:r>
              <a:rPr lang="en-US" sz="2400" b="0" i="0">
                <a:effectLst/>
                <a:latin typeface="Söhne"/>
              </a:rPr>
              <a:t>The Redux store holds and manages the entire state tree of a Redux application. To understand how the store contains all the data and how it works, let's break it down step by step:</a:t>
            </a:r>
          </a:p>
          <a:p>
            <a:pPr marL="0" indent="0">
              <a:buNone/>
            </a:pPr>
            <a:endParaRPr lang="en-US" sz="2400" b="0" i="0">
              <a:effectLst/>
              <a:latin typeface="Söhne"/>
            </a:endParaRPr>
          </a:p>
        </p:txBody>
      </p:sp>
    </p:spTree>
    <p:extLst>
      <p:ext uri="{BB962C8B-B14F-4D97-AF65-F5344CB8AC3E}">
        <p14:creationId xmlns:p14="http://schemas.microsoft.com/office/powerpoint/2010/main" val="23138310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042131-B712-1717-6234-CA5D139E6566}"/>
              </a:ext>
            </a:extLst>
          </p:cNvPr>
          <p:cNvSpPr>
            <a:spLocks noGrp="1"/>
          </p:cNvSpPr>
          <p:nvPr>
            <p:ph type="title"/>
          </p:nvPr>
        </p:nvSpPr>
        <p:spPr>
          <a:xfrm>
            <a:off x="808638" y="386930"/>
            <a:ext cx="9236700" cy="1188950"/>
          </a:xfrm>
        </p:spPr>
        <p:txBody>
          <a:bodyPr anchor="b">
            <a:normAutofit/>
          </a:bodyPr>
          <a:lstStyle/>
          <a:p>
            <a:r>
              <a:rPr lang="en-US" sz="5400" b="1" i="0">
                <a:effectLst/>
                <a:latin typeface="Söhne"/>
              </a:rPr>
              <a:t>Initialization</a:t>
            </a:r>
            <a:endParaRPr lang="en-IL" sz="540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12AC10A-B6EF-086B-1F7B-AEAB02B9ED0F}"/>
              </a:ext>
            </a:extLst>
          </p:cNvPr>
          <p:cNvSpPr>
            <a:spLocks noGrp="1"/>
          </p:cNvSpPr>
          <p:nvPr>
            <p:ph idx="1"/>
          </p:nvPr>
        </p:nvSpPr>
        <p:spPr>
          <a:xfrm>
            <a:off x="793660" y="2599509"/>
            <a:ext cx="10143668" cy="3435531"/>
          </a:xfrm>
        </p:spPr>
        <p:txBody>
          <a:bodyPr anchor="ctr">
            <a:normAutofit/>
          </a:bodyPr>
          <a:lstStyle/>
          <a:p>
            <a:r>
              <a:rPr lang="en-US" sz="2400" b="0" i="0">
                <a:effectLst/>
                <a:latin typeface="Söhne"/>
              </a:rPr>
              <a:t>When you create a Redux store using </a:t>
            </a:r>
            <a:r>
              <a:rPr lang="en-US" sz="2400"/>
              <a:t>createStore(reducer, [preloadedState], [enhancer])</a:t>
            </a:r>
            <a:r>
              <a:rPr lang="en-US" sz="2400" b="0" i="0">
                <a:effectLst/>
                <a:latin typeface="Söhne"/>
              </a:rPr>
              <a:t> (or </a:t>
            </a:r>
            <a:r>
              <a:rPr lang="en-US" sz="2400"/>
              <a:t>configureStore</a:t>
            </a:r>
            <a:r>
              <a:rPr lang="en-US" sz="2400" b="0" i="0">
                <a:effectLst/>
                <a:latin typeface="Söhne"/>
              </a:rPr>
              <a:t> in Redux Toolkit), you provide it with a root reducer. If you also provide the </a:t>
            </a:r>
            <a:r>
              <a:rPr lang="en-US" sz="2400"/>
              <a:t>preloadedState</a:t>
            </a:r>
            <a:r>
              <a:rPr lang="en-US" sz="2400" b="0" i="0">
                <a:effectLst/>
                <a:latin typeface="Söhne"/>
              </a:rPr>
              <a:t>, it will be the initial state of the store, otherwise, the initial state will be determined by the default values in your reducers.</a:t>
            </a:r>
            <a:endParaRPr lang="en-IL" sz="2400"/>
          </a:p>
        </p:txBody>
      </p:sp>
    </p:spTree>
    <p:extLst>
      <p:ext uri="{BB962C8B-B14F-4D97-AF65-F5344CB8AC3E}">
        <p14:creationId xmlns:p14="http://schemas.microsoft.com/office/powerpoint/2010/main" val="21792211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FFB60E8C-7224-44A4-87A0-46A1711DD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042131-B712-1717-6234-CA5D139E6566}"/>
              </a:ext>
            </a:extLst>
          </p:cNvPr>
          <p:cNvSpPr>
            <a:spLocks noGrp="1"/>
          </p:cNvSpPr>
          <p:nvPr>
            <p:ph type="title"/>
          </p:nvPr>
        </p:nvSpPr>
        <p:spPr>
          <a:xfrm>
            <a:off x="795528" y="386930"/>
            <a:ext cx="10141799" cy="1300554"/>
          </a:xfrm>
        </p:spPr>
        <p:txBody>
          <a:bodyPr anchor="b">
            <a:normAutofit/>
          </a:bodyPr>
          <a:lstStyle/>
          <a:p>
            <a:r>
              <a:rPr lang="en-US" sz="4800" b="1" i="0">
                <a:effectLst/>
                <a:latin typeface="Söhne"/>
              </a:rPr>
              <a:t>State Tree</a:t>
            </a:r>
            <a:endParaRPr lang="en-IL" sz="4800"/>
          </a:p>
        </p:txBody>
      </p:sp>
      <p:sp>
        <p:nvSpPr>
          <p:cNvPr id="21" name="Rectangle 20">
            <a:extLst>
              <a:ext uri="{FF2B5EF4-FFF2-40B4-BE49-F238E27FC236}">
                <a16:creationId xmlns:a16="http://schemas.microsoft.com/office/drawing/2014/main" id="{5DA32751-37A2-45C0-BE94-63D375E27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ack screen with white text&#10;&#10;Description automatically generated">
            <a:extLst>
              <a:ext uri="{FF2B5EF4-FFF2-40B4-BE49-F238E27FC236}">
                <a16:creationId xmlns:a16="http://schemas.microsoft.com/office/drawing/2014/main" id="{43BD2404-FB57-7AA0-1734-4C87ADACA9CE}"/>
              </a:ext>
            </a:extLst>
          </p:cNvPr>
          <p:cNvPicPr>
            <a:picLocks noChangeAspect="1"/>
          </p:cNvPicPr>
          <p:nvPr/>
        </p:nvPicPr>
        <p:blipFill>
          <a:blip r:embed="rId2"/>
          <a:stretch>
            <a:fillRect/>
          </a:stretch>
        </p:blipFill>
        <p:spPr>
          <a:xfrm>
            <a:off x="635295" y="3261652"/>
            <a:ext cx="5150277" cy="2240370"/>
          </a:xfrm>
          <a:prstGeom prst="rect">
            <a:avLst/>
          </a:prstGeom>
        </p:spPr>
      </p:pic>
      <p:sp>
        <p:nvSpPr>
          <p:cNvPr id="3" name="Content Placeholder 2">
            <a:extLst>
              <a:ext uri="{FF2B5EF4-FFF2-40B4-BE49-F238E27FC236}">
                <a16:creationId xmlns:a16="http://schemas.microsoft.com/office/drawing/2014/main" id="{E12AC10A-B6EF-086B-1F7B-AEAB02B9ED0F}"/>
              </a:ext>
            </a:extLst>
          </p:cNvPr>
          <p:cNvSpPr>
            <a:spLocks noGrp="1"/>
          </p:cNvSpPr>
          <p:nvPr>
            <p:ph idx="1"/>
          </p:nvPr>
        </p:nvSpPr>
        <p:spPr>
          <a:xfrm>
            <a:off x="6406429" y="2599509"/>
            <a:ext cx="4530898" cy="3639450"/>
          </a:xfrm>
        </p:spPr>
        <p:txBody>
          <a:bodyPr anchor="ctr">
            <a:normAutofit/>
          </a:bodyPr>
          <a:lstStyle/>
          <a:p>
            <a:r>
              <a:rPr lang="en-US" sz="2000" b="0" i="0">
                <a:effectLst/>
                <a:latin typeface="Söhne"/>
              </a:rPr>
              <a:t>The state in a Redux store is often visualized as a state tree because it's a single JavaScript object that holds the state of your entire application. Each branch or "slice" of this tree corresponds to a specific piece of the state managed by a specific reducer. For example:</a:t>
            </a:r>
          </a:p>
          <a:p>
            <a:pPr marL="0" indent="0">
              <a:buNone/>
            </a:pPr>
            <a:endParaRPr lang="en-US" sz="2000">
              <a:effectLst/>
              <a:latin typeface="Söhne"/>
            </a:endParaRPr>
          </a:p>
        </p:txBody>
      </p:sp>
      <p:sp>
        <p:nvSpPr>
          <p:cNvPr id="23" name="Rectangle 22">
            <a:extLst>
              <a:ext uri="{FF2B5EF4-FFF2-40B4-BE49-F238E27FC236}">
                <a16:creationId xmlns:a16="http://schemas.microsoft.com/office/drawing/2014/main" id="{5A55FBCD-CD42-40F5-8A1B-3203F9CAE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442845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1" name="Rectangle 10">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042131-B712-1717-6234-CA5D139E6566}"/>
              </a:ext>
            </a:extLst>
          </p:cNvPr>
          <p:cNvSpPr>
            <a:spLocks noGrp="1"/>
          </p:cNvSpPr>
          <p:nvPr>
            <p:ph type="title"/>
          </p:nvPr>
        </p:nvSpPr>
        <p:spPr>
          <a:xfrm>
            <a:off x="1282963" y="1238080"/>
            <a:ext cx="9849751" cy="1349671"/>
          </a:xfrm>
        </p:spPr>
        <p:txBody>
          <a:bodyPr anchor="b">
            <a:normAutofit/>
          </a:bodyPr>
          <a:lstStyle/>
          <a:p>
            <a:r>
              <a:rPr lang="en-US" sz="5400" b="1" i="0">
                <a:effectLst/>
                <a:latin typeface="Söhne"/>
              </a:rPr>
              <a:t>Actions</a:t>
            </a:r>
            <a:endParaRPr lang="en-IL" sz="5400"/>
          </a:p>
        </p:txBody>
      </p:sp>
      <p:sp>
        <p:nvSpPr>
          <p:cNvPr id="3" name="Content Placeholder 2">
            <a:extLst>
              <a:ext uri="{FF2B5EF4-FFF2-40B4-BE49-F238E27FC236}">
                <a16:creationId xmlns:a16="http://schemas.microsoft.com/office/drawing/2014/main" id="{E12AC10A-B6EF-086B-1F7B-AEAB02B9ED0F}"/>
              </a:ext>
            </a:extLst>
          </p:cNvPr>
          <p:cNvSpPr>
            <a:spLocks noGrp="1"/>
          </p:cNvSpPr>
          <p:nvPr>
            <p:ph idx="1"/>
          </p:nvPr>
        </p:nvSpPr>
        <p:spPr>
          <a:xfrm>
            <a:off x="1289304" y="2902913"/>
            <a:ext cx="9849751" cy="3032168"/>
          </a:xfrm>
        </p:spPr>
        <p:txBody>
          <a:bodyPr anchor="ctr">
            <a:normAutofit/>
          </a:bodyPr>
          <a:lstStyle/>
          <a:p>
            <a:pPr marL="0" indent="0">
              <a:buNone/>
            </a:pPr>
            <a:r>
              <a:rPr lang="en-US" sz="2000" b="0" i="0">
                <a:effectLst/>
                <a:latin typeface="Söhne"/>
              </a:rPr>
              <a:t>The only way to change the state inside the store is to dispatch an action. An action is a plain JavaScript object that describes what happened. It must have a type field, and it can also contain additional data in other fields.</a:t>
            </a:r>
          </a:p>
          <a:p>
            <a:pPr marL="0" indent="0">
              <a:buNone/>
            </a:pPr>
            <a:endParaRPr lang="en-IL" sz="2000"/>
          </a:p>
        </p:txBody>
      </p:sp>
    </p:spTree>
    <p:extLst>
      <p:ext uri="{BB962C8B-B14F-4D97-AF65-F5344CB8AC3E}">
        <p14:creationId xmlns:p14="http://schemas.microsoft.com/office/powerpoint/2010/main" val="39470563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042131-B712-1717-6234-CA5D139E6566}"/>
              </a:ext>
            </a:extLst>
          </p:cNvPr>
          <p:cNvSpPr>
            <a:spLocks noGrp="1"/>
          </p:cNvSpPr>
          <p:nvPr>
            <p:ph type="title"/>
          </p:nvPr>
        </p:nvSpPr>
        <p:spPr>
          <a:xfrm>
            <a:off x="808638" y="386930"/>
            <a:ext cx="9236700" cy="1188950"/>
          </a:xfrm>
        </p:spPr>
        <p:txBody>
          <a:bodyPr anchor="b">
            <a:normAutofit/>
          </a:bodyPr>
          <a:lstStyle/>
          <a:p>
            <a:r>
              <a:rPr lang="en-US" sz="5400" b="1" i="0">
                <a:effectLst/>
                <a:latin typeface="Söhne"/>
              </a:rPr>
              <a:t>Reducers</a:t>
            </a:r>
            <a:endParaRPr lang="en-IL" sz="540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12AC10A-B6EF-086B-1F7B-AEAB02B9ED0F}"/>
              </a:ext>
            </a:extLst>
          </p:cNvPr>
          <p:cNvSpPr>
            <a:spLocks noGrp="1"/>
          </p:cNvSpPr>
          <p:nvPr>
            <p:ph idx="1"/>
          </p:nvPr>
        </p:nvSpPr>
        <p:spPr>
          <a:xfrm>
            <a:off x="793660" y="2599509"/>
            <a:ext cx="10143668" cy="3435531"/>
          </a:xfrm>
        </p:spPr>
        <p:txBody>
          <a:bodyPr anchor="ctr">
            <a:normAutofit/>
          </a:bodyPr>
          <a:lstStyle/>
          <a:p>
            <a:r>
              <a:rPr lang="en-US" sz="2400" b="0" i="0">
                <a:effectLst/>
                <a:latin typeface="Söhne"/>
              </a:rPr>
              <a:t>When an action is dispatched, the store calls the root reducer function with the current state and the dispatched action. The reducer function determines how to update the state based on the action's type (and possibly its payload or other fields).</a:t>
            </a:r>
          </a:p>
          <a:p>
            <a:r>
              <a:rPr lang="en-US" sz="2400" b="0" i="0">
                <a:effectLst/>
                <a:latin typeface="Söhne"/>
              </a:rPr>
              <a:t>Reducers are pure functions: they don't modify the input state. Instead, they return a new state object if there are changes or the original state if there aren't. In Redux, it's crucial that reducers are pure to ensure predictability and traceability of state changes.</a:t>
            </a:r>
          </a:p>
          <a:p>
            <a:pPr marL="0" indent="0">
              <a:buNone/>
            </a:pPr>
            <a:endParaRPr lang="en-IL" sz="2400"/>
          </a:p>
        </p:txBody>
      </p:sp>
    </p:spTree>
    <p:extLst>
      <p:ext uri="{BB962C8B-B14F-4D97-AF65-F5344CB8AC3E}">
        <p14:creationId xmlns:p14="http://schemas.microsoft.com/office/powerpoint/2010/main" val="28290026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TotalTime>
  <Words>1039</Words>
  <Application>Microsoft Macintosh PowerPoint</Application>
  <PresentationFormat>Widescreen</PresentationFormat>
  <Paragraphs>68</Paragraphs>
  <Slides>35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Calibri</vt:lpstr>
      <vt:lpstr>Calibri Light</vt:lpstr>
      <vt:lpstr>SFMono-Regular</vt:lpstr>
      <vt:lpstr>Söhne</vt:lpstr>
      <vt:lpstr>system-ui</vt:lpstr>
      <vt:lpstr>Office Theme</vt:lpstr>
      <vt:lpstr>Redux </vt:lpstr>
      <vt:lpstr>intro</vt:lpstr>
      <vt:lpstr>Install </vt:lpstr>
      <vt:lpstr>How does it work </vt:lpstr>
      <vt:lpstr>Let’s talk </vt:lpstr>
      <vt:lpstr>Initialization</vt:lpstr>
      <vt:lpstr>State Tree</vt:lpstr>
      <vt:lpstr>Actions</vt:lpstr>
      <vt:lpstr>Reducers</vt:lpstr>
      <vt:lpstr>Storing the Data</vt:lpstr>
      <vt:lpstr>Subscribers</vt:lpstr>
      <vt:lpstr>middleware in redux </vt:lpstr>
      <vt:lpstr>More </vt:lpstr>
      <vt:lpstr>Core Principles of Middleware</vt:lpstr>
      <vt:lpstr>How Middleware Works</vt:lpstr>
      <vt:lpstr>Common Uses of Middleware</vt:lpstr>
      <vt:lpstr>Setting up Middleware</vt:lpstr>
      <vt:lpstr>PowerPoint Presentation</vt:lpstr>
      <vt:lpstr>PowerPoint Presentation</vt:lpstr>
      <vt:lpstr>PowerPoint Presentation</vt:lpstr>
      <vt:lpstr>PowerPoint Presentation</vt:lpstr>
      <vt:lpstr>PowerPoint Presentation</vt:lpstr>
      <vt:lpstr>PowerPoint Presentation</vt:lpstr>
      <vt:lpstr>Call the api </vt:lpstr>
      <vt:lpstr>Redux Thunk</vt:lpstr>
      <vt:lpstr>Basic Structure</vt:lpstr>
      <vt:lpstr>params</vt:lpstr>
      <vt:lpstr>Generated Action Types</vt:lpstr>
      <vt:lpstr>Handling Actions in a Slice</vt:lpstr>
      <vt:lpstr>Benefits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Redux </dc:title>
  <dc:creator>Shaked Chen</dc:creator>
  <cp:lastModifiedBy>Shaked Chen</cp:lastModifiedBy>
  <cp:revision>1</cp:revision>
  <dcterms:created xsi:type="dcterms:W3CDTF">2023-09-27T12:35:22Z</dcterms:created>
  <dcterms:modified xsi:type="dcterms:W3CDTF">2023-09-27T13:35:44Z</dcterms:modified>
</cp:coreProperties>
</file>