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89"/>
  </p:normalViewPr>
  <p:slideViewPr>
    <p:cSldViewPr snapToGrid="0">
      <p:cViewPr varScale="1">
        <p:scale>
          <a:sx n="138" d="100"/>
          <a:sy n="138" d="100"/>
        </p:scale>
        <p:origin x="17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9FAB-0EF8-6F9D-538B-7632947236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A86A5B5D-DA24-B450-621B-8967EE0C39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0CC8047B-B62C-F3D9-58D5-835ACC5236EB}"/>
              </a:ext>
            </a:extLst>
          </p:cNvPr>
          <p:cNvSpPr>
            <a:spLocks noGrp="1"/>
          </p:cNvSpPr>
          <p:nvPr>
            <p:ph type="dt" sz="half" idx="10"/>
          </p:nvPr>
        </p:nvSpPr>
        <p:spPr/>
        <p:txBody>
          <a:bodyPr/>
          <a:lstStyle/>
          <a:p>
            <a:fld id="{B10990EA-4905-B141-B764-62C7B5957B99}" type="datetimeFigureOut">
              <a:rPr lang="en-IL" smtClean="0"/>
              <a:t>02/07/2023</a:t>
            </a:fld>
            <a:endParaRPr lang="en-IL"/>
          </a:p>
        </p:txBody>
      </p:sp>
      <p:sp>
        <p:nvSpPr>
          <p:cNvPr id="5" name="Footer Placeholder 4">
            <a:extLst>
              <a:ext uri="{FF2B5EF4-FFF2-40B4-BE49-F238E27FC236}">
                <a16:creationId xmlns:a16="http://schemas.microsoft.com/office/drawing/2014/main" id="{4348C1DA-E893-7A0E-3795-F208905E6D1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1E5637F-EEF3-58EC-DB7A-50273F73E6F9}"/>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344113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DCB7-C0D6-56ED-B598-BF0532F1BAD8}"/>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D710419-1124-20E2-FBF5-9490E9AD55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1DAA2C3-EA9B-D470-C125-C16F353DEE2F}"/>
              </a:ext>
            </a:extLst>
          </p:cNvPr>
          <p:cNvSpPr>
            <a:spLocks noGrp="1"/>
          </p:cNvSpPr>
          <p:nvPr>
            <p:ph type="dt" sz="half" idx="10"/>
          </p:nvPr>
        </p:nvSpPr>
        <p:spPr/>
        <p:txBody>
          <a:bodyPr/>
          <a:lstStyle/>
          <a:p>
            <a:fld id="{B10990EA-4905-B141-B764-62C7B5957B99}" type="datetimeFigureOut">
              <a:rPr lang="en-IL" smtClean="0"/>
              <a:t>02/07/2023</a:t>
            </a:fld>
            <a:endParaRPr lang="en-IL"/>
          </a:p>
        </p:txBody>
      </p:sp>
      <p:sp>
        <p:nvSpPr>
          <p:cNvPr id="5" name="Footer Placeholder 4">
            <a:extLst>
              <a:ext uri="{FF2B5EF4-FFF2-40B4-BE49-F238E27FC236}">
                <a16:creationId xmlns:a16="http://schemas.microsoft.com/office/drawing/2014/main" id="{1E5E321C-DD5F-DCE7-B99F-B3EA8B091B4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82DAA1D-B282-4416-243F-884AB931EB3B}"/>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299990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CBDF38-FBA2-4FBE-26ED-D549746545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D1F4B87-C907-B7DC-92E0-D0822F6C11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A3FD197-E0A7-99C8-5019-D62A8EC618C2}"/>
              </a:ext>
            </a:extLst>
          </p:cNvPr>
          <p:cNvSpPr>
            <a:spLocks noGrp="1"/>
          </p:cNvSpPr>
          <p:nvPr>
            <p:ph type="dt" sz="half" idx="10"/>
          </p:nvPr>
        </p:nvSpPr>
        <p:spPr/>
        <p:txBody>
          <a:bodyPr/>
          <a:lstStyle/>
          <a:p>
            <a:fld id="{B10990EA-4905-B141-B764-62C7B5957B99}" type="datetimeFigureOut">
              <a:rPr lang="en-IL" smtClean="0"/>
              <a:t>02/07/2023</a:t>
            </a:fld>
            <a:endParaRPr lang="en-IL"/>
          </a:p>
        </p:txBody>
      </p:sp>
      <p:sp>
        <p:nvSpPr>
          <p:cNvPr id="5" name="Footer Placeholder 4">
            <a:extLst>
              <a:ext uri="{FF2B5EF4-FFF2-40B4-BE49-F238E27FC236}">
                <a16:creationId xmlns:a16="http://schemas.microsoft.com/office/drawing/2014/main" id="{C5B68E61-6D4F-CAD1-9FEF-CDAE7D2DA35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6C3058F-D6FF-27C2-2B27-3C5251C1949F}"/>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129405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A487-497B-F721-C3AA-5044E7216889}"/>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D1BCD67-2C50-129F-D59A-D19FF7EB5C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40017F0-7489-413E-F187-C075341A3EB3}"/>
              </a:ext>
            </a:extLst>
          </p:cNvPr>
          <p:cNvSpPr>
            <a:spLocks noGrp="1"/>
          </p:cNvSpPr>
          <p:nvPr>
            <p:ph type="dt" sz="half" idx="10"/>
          </p:nvPr>
        </p:nvSpPr>
        <p:spPr/>
        <p:txBody>
          <a:bodyPr/>
          <a:lstStyle/>
          <a:p>
            <a:fld id="{B10990EA-4905-B141-B764-62C7B5957B99}" type="datetimeFigureOut">
              <a:rPr lang="en-IL" smtClean="0"/>
              <a:t>02/07/2023</a:t>
            </a:fld>
            <a:endParaRPr lang="en-IL"/>
          </a:p>
        </p:txBody>
      </p:sp>
      <p:sp>
        <p:nvSpPr>
          <p:cNvPr id="5" name="Footer Placeholder 4">
            <a:extLst>
              <a:ext uri="{FF2B5EF4-FFF2-40B4-BE49-F238E27FC236}">
                <a16:creationId xmlns:a16="http://schemas.microsoft.com/office/drawing/2014/main" id="{D3A23EE4-E2A6-2686-5AF3-804802F8D27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DE922F0-4CE3-DB6D-F35F-3D0154C917CE}"/>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2669817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AFB0-145C-A5DA-988F-E11A59B9E1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EB09CB75-5221-0349-A1B2-F661A17B54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95D886-17F2-F379-4853-49DDB3C6A5B8}"/>
              </a:ext>
            </a:extLst>
          </p:cNvPr>
          <p:cNvSpPr>
            <a:spLocks noGrp="1"/>
          </p:cNvSpPr>
          <p:nvPr>
            <p:ph type="dt" sz="half" idx="10"/>
          </p:nvPr>
        </p:nvSpPr>
        <p:spPr/>
        <p:txBody>
          <a:bodyPr/>
          <a:lstStyle/>
          <a:p>
            <a:fld id="{B10990EA-4905-B141-B764-62C7B5957B99}" type="datetimeFigureOut">
              <a:rPr lang="en-IL" smtClean="0"/>
              <a:t>02/07/2023</a:t>
            </a:fld>
            <a:endParaRPr lang="en-IL"/>
          </a:p>
        </p:txBody>
      </p:sp>
      <p:sp>
        <p:nvSpPr>
          <p:cNvPr id="5" name="Footer Placeholder 4">
            <a:extLst>
              <a:ext uri="{FF2B5EF4-FFF2-40B4-BE49-F238E27FC236}">
                <a16:creationId xmlns:a16="http://schemas.microsoft.com/office/drawing/2014/main" id="{17111CBB-A067-5B37-797A-36C50D6A00E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04CEC42-9322-9481-8796-6AE31D0767F5}"/>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4099855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437A-13B3-BC94-4F0E-7B21F0C366E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FBCCBBD-313E-E6AA-C153-CA3B24AFE0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BE64DFD9-00CE-D360-EC78-8DEFC9FDE3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1C3CD83A-6316-F49F-5FEE-FBD61FB23DBA}"/>
              </a:ext>
            </a:extLst>
          </p:cNvPr>
          <p:cNvSpPr>
            <a:spLocks noGrp="1"/>
          </p:cNvSpPr>
          <p:nvPr>
            <p:ph type="dt" sz="half" idx="10"/>
          </p:nvPr>
        </p:nvSpPr>
        <p:spPr/>
        <p:txBody>
          <a:bodyPr/>
          <a:lstStyle/>
          <a:p>
            <a:fld id="{B10990EA-4905-B141-B764-62C7B5957B99}" type="datetimeFigureOut">
              <a:rPr lang="en-IL" smtClean="0"/>
              <a:t>02/07/2023</a:t>
            </a:fld>
            <a:endParaRPr lang="en-IL"/>
          </a:p>
        </p:txBody>
      </p:sp>
      <p:sp>
        <p:nvSpPr>
          <p:cNvPr id="6" name="Footer Placeholder 5">
            <a:extLst>
              <a:ext uri="{FF2B5EF4-FFF2-40B4-BE49-F238E27FC236}">
                <a16:creationId xmlns:a16="http://schemas.microsoft.com/office/drawing/2014/main" id="{0E21D997-30A4-A77C-F276-02BE11D19D3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15D85821-41B9-8731-A920-93FE31A06B17}"/>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184921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D35EB-6F19-27AC-6FE2-016F8869177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ADDE6E0-077E-D6CD-D7F4-8225055EF6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A5E4A4-1259-F5C3-72A0-9BC87ABBEF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D2190A47-794B-78A1-53DD-54270ECDFC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93F14-EB12-7337-DF5B-9FF04DE0F5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AED326C9-2FC2-4968-EEBA-C318753B7B12}"/>
              </a:ext>
            </a:extLst>
          </p:cNvPr>
          <p:cNvSpPr>
            <a:spLocks noGrp="1"/>
          </p:cNvSpPr>
          <p:nvPr>
            <p:ph type="dt" sz="half" idx="10"/>
          </p:nvPr>
        </p:nvSpPr>
        <p:spPr/>
        <p:txBody>
          <a:bodyPr/>
          <a:lstStyle/>
          <a:p>
            <a:fld id="{B10990EA-4905-B141-B764-62C7B5957B99}" type="datetimeFigureOut">
              <a:rPr lang="en-IL" smtClean="0"/>
              <a:t>02/07/2023</a:t>
            </a:fld>
            <a:endParaRPr lang="en-IL"/>
          </a:p>
        </p:txBody>
      </p:sp>
      <p:sp>
        <p:nvSpPr>
          <p:cNvPr id="8" name="Footer Placeholder 7">
            <a:extLst>
              <a:ext uri="{FF2B5EF4-FFF2-40B4-BE49-F238E27FC236}">
                <a16:creationId xmlns:a16="http://schemas.microsoft.com/office/drawing/2014/main" id="{CE91901B-1790-7B7E-A498-A0139B91E7A4}"/>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4F9FBB5-E627-4E62-CB35-EB05B627E984}"/>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919003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2B6B-3A76-CDA6-E7B6-BE643F362418}"/>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D5CAB0B7-2228-E8FA-96BD-B37BC4D3611D}"/>
              </a:ext>
            </a:extLst>
          </p:cNvPr>
          <p:cNvSpPr>
            <a:spLocks noGrp="1"/>
          </p:cNvSpPr>
          <p:nvPr>
            <p:ph type="dt" sz="half" idx="10"/>
          </p:nvPr>
        </p:nvSpPr>
        <p:spPr/>
        <p:txBody>
          <a:bodyPr/>
          <a:lstStyle/>
          <a:p>
            <a:fld id="{B10990EA-4905-B141-B764-62C7B5957B99}" type="datetimeFigureOut">
              <a:rPr lang="en-IL" smtClean="0"/>
              <a:t>02/07/2023</a:t>
            </a:fld>
            <a:endParaRPr lang="en-IL"/>
          </a:p>
        </p:txBody>
      </p:sp>
      <p:sp>
        <p:nvSpPr>
          <p:cNvPr id="4" name="Footer Placeholder 3">
            <a:extLst>
              <a:ext uri="{FF2B5EF4-FFF2-40B4-BE49-F238E27FC236}">
                <a16:creationId xmlns:a16="http://schemas.microsoft.com/office/drawing/2014/main" id="{C59554ED-A7D5-B2A3-342D-5B8A9869D037}"/>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5ABA712F-549F-E5EF-639C-595F78CD16F7}"/>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3477590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3355A5-95F0-9C20-885A-40157857E09E}"/>
              </a:ext>
            </a:extLst>
          </p:cNvPr>
          <p:cNvSpPr>
            <a:spLocks noGrp="1"/>
          </p:cNvSpPr>
          <p:nvPr>
            <p:ph type="dt" sz="half" idx="10"/>
          </p:nvPr>
        </p:nvSpPr>
        <p:spPr/>
        <p:txBody>
          <a:bodyPr/>
          <a:lstStyle/>
          <a:p>
            <a:fld id="{B10990EA-4905-B141-B764-62C7B5957B99}" type="datetimeFigureOut">
              <a:rPr lang="en-IL" smtClean="0"/>
              <a:t>02/07/2023</a:t>
            </a:fld>
            <a:endParaRPr lang="en-IL"/>
          </a:p>
        </p:txBody>
      </p:sp>
      <p:sp>
        <p:nvSpPr>
          <p:cNvPr id="3" name="Footer Placeholder 2">
            <a:extLst>
              <a:ext uri="{FF2B5EF4-FFF2-40B4-BE49-F238E27FC236}">
                <a16:creationId xmlns:a16="http://schemas.microsoft.com/office/drawing/2014/main" id="{867198B9-0160-5639-B293-E17453E22170}"/>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FA05BF42-FED1-460C-800A-2B8A77149058}"/>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3037501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BB0D-A11A-6A59-5ACF-9A031E85D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E935EAB-7D83-0581-066B-42646E65FB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0422126E-5669-0E88-EED8-7C55FDE9E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03C135-2D53-B965-457C-FCFF7349CDC0}"/>
              </a:ext>
            </a:extLst>
          </p:cNvPr>
          <p:cNvSpPr>
            <a:spLocks noGrp="1"/>
          </p:cNvSpPr>
          <p:nvPr>
            <p:ph type="dt" sz="half" idx="10"/>
          </p:nvPr>
        </p:nvSpPr>
        <p:spPr/>
        <p:txBody>
          <a:bodyPr/>
          <a:lstStyle/>
          <a:p>
            <a:fld id="{B10990EA-4905-B141-B764-62C7B5957B99}" type="datetimeFigureOut">
              <a:rPr lang="en-IL" smtClean="0"/>
              <a:t>02/07/2023</a:t>
            </a:fld>
            <a:endParaRPr lang="en-IL"/>
          </a:p>
        </p:txBody>
      </p:sp>
      <p:sp>
        <p:nvSpPr>
          <p:cNvPr id="6" name="Footer Placeholder 5">
            <a:extLst>
              <a:ext uri="{FF2B5EF4-FFF2-40B4-BE49-F238E27FC236}">
                <a16:creationId xmlns:a16="http://schemas.microsoft.com/office/drawing/2014/main" id="{DD299D20-5D5A-6761-5FB5-37440B89A49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B021585-8814-D464-BB9E-3919A404DAFA}"/>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1381843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7901C-AD18-CB1E-7D96-6A2A31FA6B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9795FB2E-A50A-38DE-464F-D86ED7B98A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2B3F08FE-AC8F-7201-C3E7-60068EA0C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FAFC49-C4A6-41A8-841E-38500C403AA5}"/>
              </a:ext>
            </a:extLst>
          </p:cNvPr>
          <p:cNvSpPr>
            <a:spLocks noGrp="1"/>
          </p:cNvSpPr>
          <p:nvPr>
            <p:ph type="dt" sz="half" idx="10"/>
          </p:nvPr>
        </p:nvSpPr>
        <p:spPr/>
        <p:txBody>
          <a:bodyPr/>
          <a:lstStyle/>
          <a:p>
            <a:fld id="{B10990EA-4905-B141-B764-62C7B5957B99}" type="datetimeFigureOut">
              <a:rPr lang="en-IL" smtClean="0"/>
              <a:t>02/07/2023</a:t>
            </a:fld>
            <a:endParaRPr lang="en-IL"/>
          </a:p>
        </p:txBody>
      </p:sp>
      <p:sp>
        <p:nvSpPr>
          <p:cNvPr id="6" name="Footer Placeholder 5">
            <a:extLst>
              <a:ext uri="{FF2B5EF4-FFF2-40B4-BE49-F238E27FC236}">
                <a16:creationId xmlns:a16="http://schemas.microsoft.com/office/drawing/2014/main" id="{8721F46B-B5DB-E9A4-ED23-76FE3F95FDD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D0EE264-892E-B7A8-D746-D057C8AAC3CA}"/>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2384772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B5492E-184B-7062-4227-A27D67CBD3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6EBFABFD-F528-58F7-D983-97260921CB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B03D7F9C-1085-BF3E-A4BC-209F5BA51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990EA-4905-B141-B764-62C7B5957B99}" type="datetimeFigureOut">
              <a:rPr lang="en-IL" smtClean="0"/>
              <a:t>02/07/2023</a:t>
            </a:fld>
            <a:endParaRPr lang="en-IL"/>
          </a:p>
        </p:txBody>
      </p:sp>
      <p:sp>
        <p:nvSpPr>
          <p:cNvPr id="5" name="Footer Placeholder 4">
            <a:extLst>
              <a:ext uri="{FF2B5EF4-FFF2-40B4-BE49-F238E27FC236}">
                <a16:creationId xmlns:a16="http://schemas.microsoft.com/office/drawing/2014/main" id="{149679E6-C881-A018-6C4F-9161CA602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EE6BFB2-ADC3-D596-20FD-A26DAC20FA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420556-5043-1645-A2CC-B2F33A468229}" type="slidenum">
              <a:rPr lang="en-IL" smtClean="0"/>
              <a:t>‹#›</a:t>
            </a:fld>
            <a:endParaRPr lang="en-IL"/>
          </a:p>
        </p:txBody>
      </p:sp>
    </p:spTree>
    <p:extLst>
      <p:ext uri="{BB962C8B-B14F-4D97-AF65-F5344CB8AC3E}">
        <p14:creationId xmlns:p14="http://schemas.microsoft.com/office/powerpoint/2010/main" val="4041763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C1CB-EAF8-259B-E1D3-E22F554BCEB8}"/>
              </a:ext>
            </a:extLst>
          </p:cNvPr>
          <p:cNvSpPr>
            <a:spLocks noGrp="1"/>
          </p:cNvSpPr>
          <p:nvPr>
            <p:ph type="ctrTitle"/>
          </p:nvPr>
        </p:nvSpPr>
        <p:spPr/>
        <p:txBody>
          <a:bodyPr/>
          <a:lstStyle/>
          <a:p>
            <a:r>
              <a:rPr lang="en-IL" dirty="0"/>
              <a:t>Supabase project</a:t>
            </a:r>
          </a:p>
        </p:txBody>
      </p:sp>
      <p:sp>
        <p:nvSpPr>
          <p:cNvPr id="3" name="Subtitle 2">
            <a:extLst>
              <a:ext uri="{FF2B5EF4-FFF2-40B4-BE49-F238E27FC236}">
                <a16:creationId xmlns:a16="http://schemas.microsoft.com/office/drawing/2014/main" id="{074CFB50-0102-2961-D9B3-BA4E50D47915}"/>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2385078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EF68-F3E4-EDCE-B780-0FACBADC6F94}"/>
              </a:ext>
            </a:extLst>
          </p:cNvPr>
          <p:cNvSpPr>
            <a:spLocks noGrp="1"/>
          </p:cNvSpPr>
          <p:nvPr>
            <p:ph type="title"/>
          </p:nvPr>
        </p:nvSpPr>
        <p:spPr/>
        <p:txBody>
          <a:bodyPr/>
          <a:lstStyle/>
          <a:p>
            <a:endParaRPr lang="en-IL" dirty="0"/>
          </a:p>
        </p:txBody>
      </p:sp>
      <p:sp>
        <p:nvSpPr>
          <p:cNvPr id="3" name="Content Placeholder 2">
            <a:extLst>
              <a:ext uri="{FF2B5EF4-FFF2-40B4-BE49-F238E27FC236}">
                <a16:creationId xmlns:a16="http://schemas.microsoft.com/office/drawing/2014/main" id="{E14CB41C-0E3E-5403-6D3E-461CEEA852E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86230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EF68-F3E4-EDCE-B780-0FACBADC6F94}"/>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14CB41C-0E3E-5403-6D3E-461CEEA852E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4133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01C2-B91E-E513-9ABB-0A43BADB21D1}"/>
              </a:ext>
            </a:extLst>
          </p:cNvPr>
          <p:cNvSpPr>
            <a:spLocks noGrp="1"/>
          </p:cNvSpPr>
          <p:nvPr>
            <p:ph type="title"/>
          </p:nvPr>
        </p:nvSpPr>
        <p:spPr/>
        <p:txBody>
          <a:bodyPr/>
          <a:lstStyle/>
          <a:p>
            <a:r>
              <a:rPr lang="en-US" dirty="0"/>
              <a:t>What we are going to do</a:t>
            </a:r>
            <a:endParaRPr lang="en-IL" dirty="0"/>
          </a:p>
        </p:txBody>
      </p:sp>
      <p:sp>
        <p:nvSpPr>
          <p:cNvPr id="3" name="Content Placeholder 2">
            <a:extLst>
              <a:ext uri="{FF2B5EF4-FFF2-40B4-BE49-F238E27FC236}">
                <a16:creationId xmlns:a16="http://schemas.microsoft.com/office/drawing/2014/main" id="{DA588BF7-EBFB-5DD2-95F8-CA35CB303A95}"/>
              </a:ext>
            </a:extLst>
          </p:cNvPr>
          <p:cNvSpPr>
            <a:spLocks noGrp="1"/>
          </p:cNvSpPr>
          <p:nvPr>
            <p:ph idx="1"/>
          </p:nvPr>
        </p:nvSpPr>
        <p:spPr/>
        <p:txBody>
          <a:bodyPr/>
          <a:lstStyle/>
          <a:p>
            <a:pPr algn="l"/>
            <a:r>
              <a:rPr lang="en-US" b="0" i="0" dirty="0">
                <a:solidFill>
                  <a:srgbClr val="374151"/>
                </a:solidFill>
                <a:effectLst/>
                <a:latin typeface="Söhne"/>
              </a:rPr>
              <a:t>In our </a:t>
            </a:r>
            <a:r>
              <a:rPr lang="en-US" b="0" i="0" dirty="0" err="1">
                <a:solidFill>
                  <a:srgbClr val="374151"/>
                </a:solidFill>
                <a:effectLst/>
                <a:latin typeface="Söhne"/>
              </a:rPr>
              <a:t>Supabase</a:t>
            </a:r>
            <a:r>
              <a:rPr lang="en-US" b="0" i="0" dirty="0">
                <a:solidFill>
                  <a:srgbClr val="374151"/>
                </a:solidFill>
                <a:effectLst/>
                <a:latin typeface="Söhne"/>
              </a:rPr>
              <a:t> and </a:t>
            </a:r>
            <a:r>
              <a:rPr lang="en-US" b="0" i="0" dirty="0" err="1">
                <a:solidFill>
                  <a:srgbClr val="374151"/>
                </a:solidFill>
                <a:effectLst/>
                <a:latin typeface="Söhne"/>
              </a:rPr>
              <a:t>Vite</a:t>
            </a:r>
            <a:r>
              <a:rPr lang="en-US" b="0" i="0" dirty="0">
                <a:solidFill>
                  <a:srgbClr val="374151"/>
                </a:solidFill>
                <a:effectLst/>
                <a:latin typeface="Söhne"/>
              </a:rPr>
              <a:t> project, we have successfully connected the </a:t>
            </a:r>
            <a:r>
              <a:rPr lang="en-US" b="0" i="0" dirty="0" err="1">
                <a:solidFill>
                  <a:srgbClr val="374151"/>
                </a:solidFill>
                <a:effectLst/>
                <a:latin typeface="Söhne"/>
              </a:rPr>
              <a:t>Vite</a:t>
            </a:r>
            <a:r>
              <a:rPr lang="en-US" b="0" i="0" dirty="0">
                <a:solidFill>
                  <a:srgbClr val="374151"/>
                </a:solidFill>
                <a:effectLst/>
                <a:latin typeface="Söhne"/>
              </a:rPr>
              <a:t> UI, which utilizes TypeScript, with the </a:t>
            </a:r>
            <a:r>
              <a:rPr lang="en-US" b="0" i="0" dirty="0" err="1">
                <a:solidFill>
                  <a:srgbClr val="374151"/>
                </a:solidFill>
                <a:effectLst/>
                <a:latin typeface="Söhne"/>
              </a:rPr>
              <a:t>Supabase</a:t>
            </a:r>
            <a:r>
              <a:rPr lang="en-US" b="0" i="0" dirty="0">
                <a:solidFill>
                  <a:srgbClr val="374151"/>
                </a:solidFill>
                <a:effectLst/>
                <a:latin typeface="Söhne"/>
              </a:rPr>
              <a:t> SQL database. We have already demonstrated an example of fetching data.</a:t>
            </a:r>
          </a:p>
          <a:p>
            <a:pPr algn="l"/>
            <a:r>
              <a:rPr lang="en-US" b="0" i="0" dirty="0">
                <a:solidFill>
                  <a:srgbClr val="374151"/>
                </a:solidFill>
                <a:effectLst/>
                <a:latin typeface="Söhne"/>
              </a:rPr>
              <a:t>Now, we are going to create a new project that involves a one-to-many relationship between countries and cities. For each country, there will be multiple cities associated with it.</a:t>
            </a:r>
          </a:p>
          <a:p>
            <a:pPr algn="l"/>
            <a:r>
              <a:rPr lang="en-US" b="0" i="0" dirty="0">
                <a:solidFill>
                  <a:srgbClr val="374151"/>
                </a:solidFill>
                <a:effectLst/>
                <a:latin typeface="Söhne"/>
              </a:rPr>
              <a:t>In this project, we will implement the CRUD operations (create, read, update, delete) for both countries and cities. This means we will be able to create, update, and delete countries and cities as needed.</a:t>
            </a:r>
          </a:p>
          <a:p>
            <a:endParaRPr lang="en-IL" dirty="0"/>
          </a:p>
        </p:txBody>
      </p:sp>
    </p:spTree>
    <p:extLst>
      <p:ext uri="{BB962C8B-B14F-4D97-AF65-F5344CB8AC3E}">
        <p14:creationId xmlns:p14="http://schemas.microsoft.com/office/powerpoint/2010/main" val="1950511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0562-24A0-2897-0234-54C57FFA0F2D}"/>
              </a:ext>
            </a:extLst>
          </p:cNvPr>
          <p:cNvSpPr>
            <a:spLocks noGrp="1"/>
          </p:cNvSpPr>
          <p:nvPr>
            <p:ph type="title"/>
          </p:nvPr>
        </p:nvSpPr>
        <p:spPr/>
        <p:txBody>
          <a:bodyPr/>
          <a:lstStyle/>
          <a:p>
            <a:r>
              <a:rPr lang="en-US" dirty="0"/>
              <a:t>C</a:t>
            </a:r>
            <a:r>
              <a:rPr lang="en-IL" dirty="0"/>
              <a:t>reate the tables</a:t>
            </a:r>
          </a:p>
        </p:txBody>
      </p:sp>
      <p:sp>
        <p:nvSpPr>
          <p:cNvPr id="3" name="Content Placeholder 2">
            <a:extLst>
              <a:ext uri="{FF2B5EF4-FFF2-40B4-BE49-F238E27FC236}">
                <a16:creationId xmlns:a16="http://schemas.microsoft.com/office/drawing/2014/main" id="{292C4814-04EF-A820-783E-6850515B8282}"/>
              </a:ext>
            </a:extLst>
          </p:cNvPr>
          <p:cNvSpPr>
            <a:spLocks noGrp="1"/>
          </p:cNvSpPr>
          <p:nvPr>
            <p:ph idx="1"/>
          </p:nvPr>
        </p:nvSpPr>
        <p:spPr/>
        <p:txBody>
          <a:bodyPr>
            <a:normAutofit/>
          </a:bodyPr>
          <a:lstStyle/>
          <a:p>
            <a:pPr algn="l"/>
            <a:r>
              <a:rPr lang="en-US" b="0" i="0" dirty="0">
                <a:solidFill>
                  <a:srgbClr val="374151"/>
                </a:solidFill>
                <a:effectLst/>
                <a:latin typeface="Söhne"/>
              </a:rPr>
              <a:t>Firstly, we will create the necessary tables. We'll start by creating the "country" table, which will consist of an auto-generated "id" column and a "text" column that cannot be null.</a:t>
            </a:r>
          </a:p>
          <a:p>
            <a:pPr algn="l"/>
            <a:r>
              <a:rPr lang="en-US" b="0" i="0" dirty="0">
                <a:solidFill>
                  <a:srgbClr val="374151"/>
                </a:solidFill>
                <a:effectLst/>
                <a:latin typeface="Söhne"/>
              </a:rPr>
              <a:t>Secondly, we will create the "city" table, which will establish a relationship with the "country" table. The structure of the "city" table will be as follows:</a:t>
            </a:r>
          </a:p>
          <a:p>
            <a:pPr algn="l">
              <a:buFont typeface="Arial" panose="020B0604020202020204" pitchFamily="34" charset="0"/>
              <a:buChar char="•"/>
            </a:pPr>
            <a:r>
              <a:rPr lang="en-US" b="0" i="0" dirty="0">
                <a:solidFill>
                  <a:srgbClr val="374151"/>
                </a:solidFill>
                <a:effectLst/>
                <a:latin typeface="Söhne"/>
              </a:rPr>
              <a:t>"</a:t>
            </a:r>
            <a:r>
              <a:rPr lang="en-US" b="0" i="0" dirty="0" err="1">
                <a:solidFill>
                  <a:srgbClr val="374151"/>
                </a:solidFill>
                <a:effectLst/>
                <a:latin typeface="Söhne"/>
              </a:rPr>
              <a:t>city_id</a:t>
            </a:r>
            <a:r>
              <a:rPr lang="en-US" b="0" i="0" dirty="0">
                <a:solidFill>
                  <a:srgbClr val="374151"/>
                </a:solidFill>
                <a:effectLst/>
                <a:latin typeface="Söhne"/>
              </a:rPr>
              <a:t>" (auto-generated integer)</a:t>
            </a:r>
          </a:p>
          <a:p>
            <a:pPr algn="l">
              <a:buFont typeface="Arial" panose="020B0604020202020204" pitchFamily="34" charset="0"/>
              <a:buChar char="•"/>
            </a:pPr>
            <a:r>
              <a:rPr lang="en-US" b="0" i="0" dirty="0">
                <a:solidFill>
                  <a:srgbClr val="374151"/>
                </a:solidFill>
                <a:effectLst/>
                <a:latin typeface="Söhne"/>
              </a:rPr>
              <a:t>"</a:t>
            </a:r>
            <a:r>
              <a:rPr lang="en-US" b="0" i="0" dirty="0" err="1">
                <a:solidFill>
                  <a:srgbClr val="374151"/>
                </a:solidFill>
                <a:effectLst/>
                <a:latin typeface="Söhne"/>
              </a:rPr>
              <a:t>country_id</a:t>
            </a:r>
            <a:r>
              <a:rPr lang="en-US" b="0" i="0" dirty="0">
                <a:solidFill>
                  <a:srgbClr val="374151"/>
                </a:solidFill>
                <a:effectLst/>
                <a:latin typeface="Söhne"/>
              </a:rPr>
              <a:t>" (referring to the corresponding country)</a:t>
            </a:r>
          </a:p>
          <a:p>
            <a:pPr algn="l">
              <a:buFont typeface="Arial" panose="020B0604020202020204" pitchFamily="34" charset="0"/>
              <a:buChar char="•"/>
            </a:pPr>
            <a:r>
              <a:rPr lang="en-US" b="0" i="0" dirty="0">
                <a:solidFill>
                  <a:srgbClr val="374151"/>
                </a:solidFill>
                <a:effectLst/>
                <a:latin typeface="Söhne"/>
              </a:rPr>
              <a:t>"</a:t>
            </a:r>
            <a:r>
              <a:rPr lang="en-US" b="0" i="0" dirty="0" err="1">
                <a:solidFill>
                  <a:srgbClr val="374151"/>
                </a:solidFill>
                <a:effectLst/>
                <a:latin typeface="Söhne"/>
              </a:rPr>
              <a:t>city_name</a:t>
            </a:r>
            <a:r>
              <a:rPr lang="en-US" b="0" i="0" dirty="0">
                <a:solidFill>
                  <a:srgbClr val="374151"/>
                </a:solidFill>
                <a:effectLst/>
                <a:latin typeface="Söhne"/>
              </a:rPr>
              <a:t>" (text)</a:t>
            </a:r>
          </a:p>
          <a:p>
            <a:endParaRPr lang="en-IL" dirty="0"/>
          </a:p>
        </p:txBody>
      </p:sp>
    </p:spTree>
    <p:extLst>
      <p:ext uri="{BB962C8B-B14F-4D97-AF65-F5344CB8AC3E}">
        <p14:creationId xmlns:p14="http://schemas.microsoft.com/office/powerpoint/2010/main" val="3284224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FE424-A418-AD73-D9FB-F55EAC0302F1}"/>
              </a:ext>
            </a:extLst>
          </p:cNvPr>
          <p:cNvSpPr>
            <a:spLocks noGrp="1"/>
          </p:cNvSpPr>
          <p:nvPr>
            <p:ph type="title"/>
          </p:nvPr>
        </p:nvSpPr>
        <p:spPr/>
        <p:txBody>
          <a:bodyPr/>
          <a:lstStyle/>
          <a:p>
            <a:r>
              <a:rPr lang="en-US" dirty="0"/>
              <a:t>C</a:t>
            </a:r>
            <a:r>
              <a:rPr lang="en-IL" dirty="0"/>
              <a:t>onnect vite and supabase</a:t>
            </a:r>
          </a:p>
        </p:txBody>
      </p:sp>
      <p:sp>
        <p:nvSpPr>
          <p:cNvPr id="3" name="Content Placeholder 2">
            <a:extLst>
              <a:ext uri="{FF2B5EF4-FFF2-40B4-BE49-F238E27FC236}">
                <a16:creationId xmlns:a16="http://schemas.microsoft.com/office/drawing/2014/main" id="{0678F497-FC9F-5EA0-8DE6-3C0CBEAD9D9A}"/>
              </a:ext>
            </a:extLst>
          </p:cNvPr>
          <p:cNvSpPr>
            <a:spLocks noGrp="1"/>
          </p:cNvSpPr>
          <p:nvPr>
            <p:ph idx="1"/>
          </p:nvPr>
        </p:nvSpPr>
        <p:spPr/>
        <p:txBody>
          <a:bodyPr>
            <a:normAutofit lnSpcReduction="10000"/>
          </a:bodyPr>
          <a:lstStyle/>
          <a:p>
            <a:pPr algn="l"/>
            <a:r>
              <a:rPr lang="en-US" b="0" i="0" dirty="0">
                <a:solidFill>
                  <a:srgbClr val="374151"/>
                </a:solidFill>
                <a:effectLst/>
                <a:latin typeface="Söhne"/>
              </a:rPr>
              <a:t>Next, we will establish the connection between the two projects by retrieving the </a:t>
            </a:r>
            <a:r>
              <a:rPr lang="en-US" b="0" i="0" dirty="0" err="1">
                <a:solidFill>
                  <a:srgbClr val="374151"/>
                </a:solidFill>
                <a:effectLst/>
                <a:latin typeface="Söhne"/>
              </a:rPr>
              <a:t>supabaseUrl</a:t>
            </a:r>
            <a:r>
              <a:rPr lang="en-US" b="0" i="0" dirty="0">
                <a:solidFill>
                  <a:srgbClr val="374151"/>
                </a:solidFill>
                <a:effectLst/>
                <a:latin typeface="Söhne"/>
              </a:rPr>
              <a:t> and </a:t>
            </a:r>
            <a:r>
              <a:rPr lang="en-US" b="0" i="0" dirty="0" err="1">
                <a:solidFill>
                  <a:srgbClr val="374151"/>
                </a:solidFill>
                <a:effectLst/>
                <a:latin typeface="Söhne"/>
              </a:rPr>
              <a:t>supabaseKey</a:t>
            </a:r>
            <a:r>
              <a:rPr lang="en-US" b="0" i="0" dirty="0">
                <a:solidFill>
                  <a:srgbClr val="374151"/>
                </a:solidFill>
                <a:effectLst/>
                <a:latin typeface="Söhne"/>
              </a:rPr>
              <a:t> from the </a:t>
            </a:r>
            <a:r>
              <a:rPr lang="en-US" b="0" i="0" dirty="0" err="1">
                <a:solidFill>
                  <a:srgbClr val="374151"/>
                </a:solidFill>
                <a:effectLst/>
                <a:latin typeface="Söhne"/>
              </a:rPr>
              <a:t>Supabase</a:t>
            </a:r>
            <a:r>
              <a:rPr lang="en-US" b="0" i="0" dirty="0">
                <a:solidFill>
                  <a:srgbClr val="374151"/>
                </a:solidFill>
                <a:effectLst/>
                <a:latin typeface="Söhne"/>
              </a:rPr>
              <a:t> dashboard.</a:t>
            </a:r>
          </a:p>
          <a:p>
            <a:pPr algn="l"/>
            <a:r>
              <a:rPr lang="en-US" b="0" i="0" dirty="0">
                <a:solidFill>
                  <a:srgbClr val="374151"/>
                </a:solidFill>
                <a:effectLst/>
                <a:latin typeface="Söhne"/>
              </a:rPr>
              <a:t>To achieve this, we will use the provided </a:t>
            </a:r>
            <a:r>
              <a:rPr lang="en-US" b="0" i="0" dirty="0" err="1">
                <a:solidFill>
                  <a:srgbClr val="374151"/>
                </a:solidFill>
                <a:effectLst/>
                <a:latin typeface="Söhne"/>
              </a:rPr>
              <a:t>supabaseUrl</a:t>
            </a:r>
            <a:r>
              <a:rPr lang="en-US" b="0" i="0" dirty="0">
                <a:solidFill>
                  <a:srgbClr val="374151"/>
                </a:solidFill>
                <a:effectLst/>
                <a:latin typeface="Söhne"/>
              </a:rPr>
              <a:t> and </a:t>
            </a:r>
            <a:r>
              <a:rPr lang="en-US" b="0" i="0" dirty="0" err="1">
                <a:solidFill>
                  <a:srgbClr val="374151"/>
                </a:solidFill>
                <a:effectLst/>
                <a:latin typeface="Söhne"/>
              </a:rPr>
              <a:t>supabaseKey</a:t>
            </a:r>
            <a:r>
              <a:rPr lang="en-US" b="0" i="0" dirty="0">
                <a:solidFill>
                  <a:srgbClr val="374151"/>
                </a:solidFill>
                <a:effectLst/>
                <a:latin typeface="Söhne"/>
              </a:rPr>
              <a:t> to create a </a:t>
            </a:r>
            <a:r>
              <a:rPr lang="en-US" b="0" i="0" dirty="0" err="1">
                <a:solidFill>
                  <a:srgbClr val="374151"/>
                </a:solidFill>
                <a:effectLst/>
                <a:latin typeface="Söhne"/>
              </a:rPr>
              <a:t>Supabase</a:t>
            </a:r>
            <a:r>
              <a:rPr lang="en-US" b="0" i="0" dirty="0">
                <a:solidFill>
                  <a:srgbClr val="374151"/>
                </a:solidFill>
                <a:effectLst/>
                <a:latin typeface="Söhne"/>
              </a:rPr>
              <a:t> client object using the </a:t>
            </a:r>
            <a:r>
              <a:rPr lang="en-US" b="0" i="0" dirty="0" err="1">
                <a:solidFill>
                  <a:srgbClr val="374151"/>
                </a:solidFill>
                <a:effectLst/>
                <a:latin typeface="Söhne"/>
              </a:rPr>
              <a:t>createClient</a:t>
            </a:r>
            <a:r>
              <a:rPr lang="en-US" b="0" i="0" dirty="0">
                <a:solidFill>
                  <a:srgbClr val="374151"/>
                </a:solidFill>
                <a:effectLst/>
                <a:latin typeface="Söhne"/>
              </a:rPr>
              <a:t> function. Here's an example of how to do it:</a:t>
            </a:r>
          </a:p>
          <a:p>
            <a:pPr algn="l"/>
            <a:r>
              <a:rPr lang="en-US" b="0" i="0" dirty="0">
                <a:solidFill>
                  <a:srgbClr val="2E95D3"/>
                </a:solidFill>
                <a:effectLst/>
                <a:latin typeface="Söhne"/>
              </a:rPr>
              <a:t>const</a:t>
            </a:r>
            <a:r>
              <a:rPr lang="en-US" b="0" i="0" dirty="0">
                <a:effectLst/>
                <a:latin typeface="Söhne"/>
              </a:rPr>
              <a:t> </a:t>
            </a:r>
            <a:r>
              <a:rPr lang="en-US" b="0" i="0" dirty="0" err="1">
                <a:effectLst/>
                <a:latin typeface="Söhne"/>
              </a:rPr>
              <a:t>supabase</a:t>
            </a:r>
            <a:r>
              <a:rPr lang="en-US" b="0" i="0" dirty="0">
                <a:effectLst/>
                <a:latin typeface="Söhne"/>
              </a:rPr>
              <a:t> = </a:t>
            </a:r>
            <a:r>
              <a:rPr lang="en-US" b="0" i="0" dirty="0" err="1">
                <a:solidFill>
                  <a:srgbClr val="F22C3D"/>
                </a:solidFill>
                <a:effectLst/>
                <a:latin typeface="Söhne"/>
              </a:rPr>
              <a:t>createClient</a:t>
            </a:r>
            <a:r>
              <a:rPr lang="en-US" b="0" i="0" dirty="0">
                <a:effectLst/>
                <a:latin typeface="Söhne"/>
              </a:rPr>
              <a:t>(</a:t>
            </a:r>
            <a:r>
              <a:rPr lang="en-US" b="0" i="0" dirty="0" err="1">
                <a:effectLst/>
                <a:latin typeface="Söhne"/>
              </a:rPr>
              <a:t>supabaseUrl</a:t>
            </a:r>
            <a:r>
              <a:rPr lang="en-US" b="0" i="0" dirty="0">
                <a:effectLst/>
                <a:latin typeface="Söhne"/>
              </a:rPr>
              <a:t>, </a:t>
            </a:r>
            <a:r>
              <a:rPr lang="en-US" b="0" i="0" dirty="0" err="1">
                <a:effectLst/>
                <a:latin typeface="Söhne"/>
              </a:rPr>
              <a:t>supabaseKey</a:t>
            </a:r>
            <a:r>
              <a:rPr lang="en-US" b="0" i="0" dirty="0">
                <a:effectLst/>
                <a:latin typeface="Söhne"/>
              </a:rPr>
              <a:t>); </a:t>
            </a:r>
          </a:p>
          <a:p>
            <a:pPr algn="l"/>
            <a:r>
              <a:rPr lang="en-US" b="0" i="0" dirty="0">
                <a:effectLst/>
                <a:latin typeface="Söhne"/>
              </a:rPr>
              <a:t>By passing the </a:t>
            </a:r>
            <a:r>
              <a:rPr lang="en-US" b="0" i="0" dirty="0" err="1">
                <a:effectLst/>
                <a:latin typeface="Söhne"/>
              </a:rPr>
              <a:t>supabaseUrl</a:t>
            </a:r>
            <a:r>
              <a:rPr lang="en-US" b="0" i="0" dirty="0">
                <a:effectLst/>
                <a:latin typeface="Söhne"/>
              </a:rPr>
              <a:t> and </a:t>
            </a:r>
            <a:r>
              <a:rPr lang="en-US" b="0" i="0" dirty="0" err="1">
                <a:effectLst/>
                <a:latin typeface="Söhne"/>
              </a:rPr>
              <a:t>supabaseKey</a:t>
            </a:r>
            <a:r>
              <a:rPr lang="en-US" b="0" i="0" dirty="0">
                <a:effectLst/>
                <a:latin typeface="Söhne"/>
              </a:rPr>
              <a:t> as arguments to </a:t>
            </a:r>
            <a:r>
              <a:rPr lang="en-US" b="0" i="0" dirty="0" err="1">
                <a:effectLst/>
                <a:latin typeface="Söhne"/>
              </a:rPr>
              <a:t>createClient</a:t>
            </a:r>
            <a:r>
              <a:rPr lang="en-US" b="0" i="0" dirty="0">
                <a:effectLst/>
                <a:latin typeface="Söhne"/>
              </a:rPr>
              <a:t>, we can create an instance of the </a:t>
            </a:r>
            <a:r>
              <a:rPr lang="en-US" b="0" i="0" dirty="0" err="1">
                <a:effectLst/>
                <a:latin typeface="Söhne"/>
              </a:rPr>
              <a:t>Supabase</a:t>
            </a:r>
            <a:r>
              <a:rPr lang="en-US" b="0" i="0" dirty="0">
                <a:effectLst/>
                <a:latin typeface="Söhne"/>
              </a:rPr>
              <a:t> client, which will allow us to interact with the </a:t>
            </a:r>
            <a:r>
              <a:rPr lang="en-US" b="0" i="0" dirty="0" err="1">
                <a:effectLst/>
                <a:latin typeface="Söhne"/>
              </a:rPr>
              <a:t>Supabase</a:t>
            </a:r>
            <a:r>
              <a:rPr lang="en-US" b="0" i="0" dirty="0">
                <a:effectLst/>
                <a:latin typeface="Söhne"/>
              </a:rPr>
              <a:t> API and perform various database operations.</a:t>
            </a:r>
          </a:p>
        </p:txBody>
      </p:sp>
    </p:spTree>
    <p:extLst>
      <p:ext uri="{BB962C8B-B14F-4D97-AF65-F5344CB8AC3E}">
        <p14:creationId xmlns:p14="http://schemas.microsoft.com/office/powerpoint/2010/main" val="236416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91F8-228A-6E72-FBAC-70AD1B946E0C}"/>
              </a:ext>
            </a:extLst>
          </p:cNvPr>
          <p:cNvSpPr>
            <a:spLocks noGrp="1"/>
          </p:cNvSpPr>
          <p:nvPr>
            <p:ph type="title"/>
          </p:nvPr>
        </p:nvSpPr>
        <p:spPr/>
        <p:txBody>
          <a:bodyPr/>
          <a:lstStyle/>
          <a:p>
            <a:r>
              <a:rPr lang="en-IL" dirty="0"/>
              <a:t>CRUD</a:t>
            </a:r>
          </a:p>
        </p:txBody>
      </p:sp>
      <p:sp>
        <p:nvSpPr>
          <p:cNvPr id="3" name="Content Placeholder 2">
            <a:extLst>
              <a:ext uri="{FF2B5EF4-FFF2-40B4-BE49-F238E27FC236}">
                <a16:creationId xmlns:a16="http://schemas.microsoft.com/office/drawing/2014/main" id="{A2252511-9532-95A6-10F1-8A1635FB0964}"/>
              </a:ext>
            </a:extLst>
          </p:cNvPr>
          <p:cNvSpPr>
            <a:spLocks noGrp="1"/>
          </p:cNvSpPr>
          <p:nvPr>
            <p:ph idx="1"/>
          </p:nvPr>
        </p:nvSpPr>
        <p:spPr/>
        <p:txBody>
          <a:bodyPr/>
          <a:lstStyle/>
          <a:p>
            <a:r>
              <a:rPr lang="en-US" b="0" i="0" dirty="0">
                <a:solidFill>
                  <a:srgbClr val="374151"/>
                </a:solidFill>
                <a:effectLst/>
                <a:latin typeface="Söhne"/>
              </a:rPr>
              <a:t>Let's proceed with creating asynchronous functions to handle data operations such as fetching, creating, inserting, and deleting.</a:t>
            </a:r>
          </a:p>
          <a:p>
            <a:endParaRPr lang="en-US" dirty="0">
              <a:solidFill>
                <a:srgbClr val="374151"/>
              </a:solidFill>
              <a:latin typeface="Söhne"/>
            </a:endParaRPr>
          </a:p>
          <a:p>
            <a:r>
              <a:rPr lang="en-US" dirty="0" err="1">
                <a:solidFill>
                  <a:srgbClr val="374151"/>
                </a:solidFill>
                <a:latin typeface="Söhne"/>
              </a:rPr>
              <a:t>getCountries</a:t>
            </a:r>
            <a:r>
              <a:rPr lang="en-US" dirty="0">
                <a:solidFill>
                  <a:srgbClr val="374151"/>
                </a:solidFill>
                <a:latin typeface="Söhne"/>
              </a:rPr>
              <a:t>, </a:t>
            </a:r>
            <a:r>
              <a:rPr lang="en-US" dirty="0" err="1">
                <a:solidFill>
                  <a:srgbClr val="374151"/>
                </a:solidFill>
                <a:latin typeface="Söhne"/>
              </a:rPr>
              <a:t>deleteCountry</a:t>
            </a:r>
            <a:r>
              <a:rPr lang="en-US" dirty="0">
                <a:solidFill>
                  <a:srgbClr val="374151"/>
                </a:solidFill>
                <a:latin typeface="Söhne"/>
              </a:rPr>
              <a:t>, </a:t>
            </a:r>
            <a:r>
              <a:rPr lang="en-US" dirty="0" err="1">
                <a:solidFill>
                  <a:srgbClr val="374151"/>
                </a:solidFill>
                <a:latin typeface="Söhne"/>
              </a:rPr>
              <a:t>insertCountry</a:t>
            </a:r>
            <a:r>
              <a:rPr lang="en-US" dirty="0">
                <a:solidFill>
                  <a:srgbClr val="374151"/>
                </a:solidFill>
                <a:latin typeface="Söhne"/>
              </a:rPr>
              <a:t>, </a:t>
            </a:r>
            <a:r>
              <a:rPr lang="en-US" dirty="0" err="1">
                <a:solidFill>
                  <a:srgbClr val="374151"/>
                </a:solidFill>
                <a:latin typeface="Söhne"/>
              </a:rPr>
              <a:t>createCountry</a:t>
            </a:r>
            <a:endParaRPr lang="en-IL" dirty="0"/>
          </a:p>
        </p:txBody>
      </p:sp>
    </p:spTree>
    <p:extLst>
      <p:ext uri="{BB962C8B-B14F-4D97-AF65-F5344CB8AC3E}">
        <p14:creationId xmlns:p14="http://schemas.microsoft.com/office/powerpoint/2010/main" val="4003190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563A-F647-93DC-ACC4-DEA48C083AF0}"/>
              </a:ext>
            </a:extLst>
          </p:cNvPr>
          <p:cNvSpPr>
            <a:spLocks noGrp="1"/>
          </p:cNvSpPr>
          <p:nvPr>
            <p:ph type="title"/>
          </p:nvPr>
        </p:nvSpPr>
        <p:spPr/>
        <p:txBody>
          <a:bodyPr/>
          <a:lstStyle/>
          <a:p>
            <a:r>
              <a:rPr lang="en-IL" dirty="0"/>
              <a:t>getData</a:t>
            </a:r>
          </a:p>
        </p:txBody>
      </p:sp>
      <p:pic>
        <p:nvPicPr>
          <p:cNvPr id="4" name="Content Placeholder 3">
            <a:extLst>
              <a:ext uri="{FF2B5EF4-FFF2-40B4-BE49-F238E27FC236}">
                <a16:creationId xmlns:a16="http://schemas.microsoft.com/office/drawing/2014/main" id="{EC10EE32-A241-16B6-DE73-F38E01825C08}"/>
              </a:ext>
            </a:extLst>
          </p:cNvPr>
          <p:cNvPicPr>
            <a:picLocks noGrp="1" noChangeAspect="1"/>
          </p:cNvPicPr>
          <p:nvPr>
            <p:ph idx="1"/>
          </p:nvPr>
        </p:nvPicPr>
        <p:blipFill>
          <a:blip r:embed="rId2"/>
          <a:stretch>
            <a:fillRect/>
          </a:stretch>
        </p:blipFill>
        <p:spPr>
          <a:xfrm>
            <a:off x="2795128" y="1825625"/>
            <a:ext cx="6601743" cy="4351338"/>
          </a:xfrm>
          <a:prstGeom prst="rect">
            <a:avLst/>
          </a:prstGeom>
        </p:spPr>
      </p:pic>
    </p:spTree>
    <p:extLst>
      <p:ext uri="{BB962C8B-B14F-4D97-AF65-F5344CB8AC3E}">
        <p14:creationId xmlns:p14="http://schemas.microsoft.com/office/powerpoint/2010/main" val="2816476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Document 12">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24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D0EF68-F3E4-EDCE-B780-0FACBADC6F9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Create data</a:t>
            </a:r>
          </a:p>
        </p:txBody>
      </p:sp>
      <p:pic>
        <p:nvPicPr>
          <p:cNvPr id="8" name="Content Placeholder 7">
            <a:extLst>
              <a:ext uri="{FF2B5EF4-FFF2-40B4-BE49-F238E27FC236}">
                <a16:creationId xmlns:a16="http://schemas.microsoft.com/office/drawing/2014/main" id="{E24C490C-584C-ADB4-460C-88ED4A15C5F5}"/>
              </a:ext>
            </a:extLst>
          </p:cNvPr>
          <p:cNvPicPr>
            <a:picLocks noGrp="1" noChangeAspect="1"/>
          </p:cNvPicPr>
          <p:nvPr>
            <p:ph idx="1"/>
          </p:nvPr>
        </p:nvPicPr>
        <p:blipFill>
          <a:blip r:embed="rId2"/>
          <a:stretch>
            <a:fillRect/>
          </a:stretch>
        </p:blipFill>
        <p:spPr>
          <a:xfrm>
            <a:off x="4207933" y="1473206"/>
            <a:ext cx="7347537" cy="3912563"/>
          </a:xfrm>
          <a:prstGeom prst="rect">
            <a:avLst/>
          </a:prstGeom>
        </p:spPr>
      </p:pic>
    </p:spTree>
    <p:extLst>
      <p:ext uri="{BB962C8B-B14F-4D97-AF65-F5344CB8AC3E}">
        <p14:creationId xmlns:p14="http://schemas.microsoft.com/office/powerpoint/2010/main" val="811715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EF68-F3E4-EDCE-B780-0FACBADC6F94}"/>
              </a:ext>
            </a:extLst>
          </p:cNvPr>
          <p:cNvSpPr>
            <a:spLocks noGrp="1"/>
          </p:cNvSpPr>
          <p:nvPr>
            <p:ph type="title"/>
          </p:nvPr>
        </p:nvSpPr>
        <p:spPr/>
        <p:txBody>
          <a:bodyPr/>
          <a:lstStyle/>
          <a:p>
            <a:r>
              <a:rPr lang="en-IL" dirty="0"/>
              <a:t>Update data</a:t>
            </a:r>
          </a:p>
        </p:txBody>
      </p:sp>
      <p:pic>
        <p:nvPicPr>
          <p:cNvPr id="4" name="Content Placeholder 3">
            <a:extLst>
              <a:ext uri="{FF2B5EF4-FFF2-40B4-BE49-F238E27FC236}">
                <a16:creationId xmlns:a16="http://schemas.microsoft.com/office/drawing/2014/main" id="{9E3F0300-9C3F-5DF0-3D07-0CDF68406699}"/>
              </a:ext>
            </a:extLst>
          </p:cNvPr>
          <p:cNvPicPr>
            <a:picLocks noGrp="1" noChangeAspect="1"/>
          </p:cNvPicPr>
          <p:nvPr>
            <p:ph idx="1"/>
          </p:nvPr>
        </p:nvPicPr>
        <p:blipFill>
          <a:blip r:embed="rId2"/>
          <a:stretch>
            <a:fillRect/>
          </a:stretch>
        </p:blipFill>
        <p:spPr>
          <a:xfrm>
            <a:off x="1040769" y="1825625"/>
            <a:ext cx="10110461" cy="4351338"/>
          </a:xfrm>
          <a:prstGeom prst="rect">
            <a:avLst/>
          </a:prstGeom>
        </p:spPr>
      </p:pic>
    </p:spTree>
    <p:extLst>
      <p:ext uri="{BB962C8B-B14F-4D97-AF65-F5344CB8AC3E}">
        <p14:creationId xmlns:p14="http://schemas.microsoft.com/office/powerpoint/2010/main" val="2546858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E3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D0EF68-F3E4-EDCE-B780-0FACBADC6F9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Delete data</a:t>
            </a:r>
          </a:p>
        </p:txBody>
      </p:sp>
      <p:pic>
        <p:nvPicPr>
          <p:cNvPr id="4" name="Content Placeholder 3">
            <a:extLst>
              <a:ext uri="{FF2B5EF4-FFF2-40B4-BE49-F238E27FC236}">
                <a16:creationId xmlns:a16="http://schemas.microsoft.com/office/drawing/2014/main" id="{5D7009F7-CEB6-7FB9-790A-79A419B444C5}"/>
              </a:ext>
            </a:extLst>
          </p:cNvPr>
          <p:cNvPicPr>
            <a:picLocks noGrp="1" noChangeAspect="1"/>
          </p:cNvPicPr>
          <p:nvPr>
            <p:ph idx="1"/>
          </p:nvPr>
        </p:nvPicPr>
        <p:blipFill>
          <a:blip r:embed="rId2"/>
          <a:stretch>
            <a:fillRect/>
          </a:stretch>
        </p:blipFill>
        <p:spPr>
          <a:xfrm>
            <a:off x="4207933" y="701715"/>
            <a:ext cx="7347537" cy="5455545"/>
          </a:xfrm>
          <a:prstGeom prst="rect">
            <a:avLst/>
          </a:prstGeom>
        </p:spPr>
      </p:pic>
    </p:spTree>
    <p:extLst>
      <p:ext uri="{BB962C8B-B14F-4D97-AF65-F5344CB8AC3E}">
        <p14:creationId xmlns:p14="http://schemas.microsoft.com/office/powerpoint/2010/main" val="503828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370</Words>
  <Application>Microsoft Macintosh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Supabase project</vt:lpstr>
      <vt:lpstr>What we are going to do</vt:lpstr>
      <vt:lpstr>Create the tables</vt:lpstr>
      <vt:lpstr>Connect vite and supabase</vt:lpstr>
      <vt:lpstr>CRUD</vt:lpstr>
      <vt:lpstr>getData</vt:lpstr>
      <vt:lpstr>Create data</vt:lpstr>
      <vt:lpstr>Update data</vt:lpstr>
      <vt:lpstr>Delete data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Supabase project</dc:title>
  <dc:creator>Shaked Chen</dc:creator>
  <cp:lastModifiedBy>Shaked Chen</cp:lastModifiedBy>
  <cp:revision>3</cp:revision>
  <dcterms:created xsi:type="dcterms:W3CDTF">2023-07-02T14:59:41Z</dcterms:created>
  <dcterms:modified xsi:type="dcterms:W3CDTF">2023-07-02T16:52:48Z</dcterms:modified>
</cp:coreProperties>
</file>