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72" r:id="rId11"/>
    <p:sldId id="273" r:id="rId12"/>
    <p:sldId id="274" r:id="rId13"/>
    <p:sldId id="275" r:id="rId14"/>
    <p:sldId id="276" r:id="rId15"/>
    <p:sldId id="266" r:id="rId16"/>
    <p:sldId id="267" r:id="rId17"/>
    <p:sldId id="268" r:id="rId18"/>
    <p:sldId id="269" r:id="rId19"/>
    <p:sldId id="270" r:id="rId20"/>
    <p:sldId id="271" r:id="rId21"/>
    <p:sldId id="258" r:id="rId22"/>
    <p:sldId id="277" r:id="rId23"/>
    <p:sldId id="278" r:id="rId24"/>
    <p:sldId id="279" r:id="rId25"/>
    <p:sldId id="286" r:id="rId26"/>
    <p:sldId id="280" r:id="rId27"/>
    <p:sldId id="281" r:id="rId28"/>
    <p:sldId id="282" r:id="rId29"/>
    <p:sldId id="283" r:id="rId30"/>
    <p:sldId id="284" r:id="rId31"/>
    <p:sldId id="285" r:id="rId32"/>
    <p:sldId id="311" r:id="rId33"/>
    <p:sldId id="287" r:id="rId34"/>
    <p:sldId id="288" r:id="rId35"/>
    <p:sldId id="289" r:id="rId36"/>
    <p:sldId id="290" r:id="rId37"/>
    <p:sldId id="291" r:id="rId38"/>
    <p:sldId id="297" r:id="rId39"/>
    <p:sldId id="295" r:id="rId40"/>
    <p:sldId id="296" r:id="rId41"/>
    <p:sldId id="293" r:id="rId42"/>
    <p:sldId id="292" r:id="rId43"/>
    <p:sldId id="294" r:id="rId44"/>
    <p:sldId id="298" r:id="rId45"/>
    <p:sldId id="299" r:id="rId46"/>
    <p:sldId id="300" r:id="rId47"/>
    <p:sldId id="301" r:id="rId48"/>
    <p:sldId id="314" r:id="rId49"/>
    <p:sldId id="307" r:id="rId50"/>
    <p:sldId id="315" r:id="rId51"/>
    <p:sldId id="313" r:id="rId52"/>
    <p:sldId id="316" r:id="rId53"/>
    <p:sldId id="319" r:id="rId54"/>
    <p:sldId id="320" r:id="rId55"/>
    <p:sldId id="321" r:id="rId56"/>
    <p:sldId id="322" r:id="rId57"/>
    <p:sldId id="323" r:id="rId58"/>
    <p:sldId id="305" r:id="rId59"/>
    <p:sldId id="308" r:id="rId60"/>
    <p:sldId id="312" r:id="rId61"/>
    <p:sldId id="317" r:id="rId62"/>
    <p:sldId id="318" r:id="rId63"/>
    <p:sldId id="309" r:id="rId64"/>
    <p:sldId id="310" r:id="rId65"/>
    <p:sldId id="324" r:id="rId66"/>
    <p:sldId id="327" r:id="rId67"/>
    <p:sldId id="325" r:id="rId68"/>
    <p:sldId id="326" r:id="rId69"/>
    <p:sldId id="302" r:id="rId70"/>
    <p:sldId id="328" r:id="rId71"/>
    <p:sldId id="329" r:id="rId72"/>
    <p:sldId id="330" r:id="rId73"/>
    <p:sldId id="306" r:id="rId74"/>
    <p:sldId id="303" r:id="rId75"/>
    <p:sldId id="304" r:id="rId7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p:cViewPr varScale="1">
        <p:scale>
          <a:sx n="90" d="100"/>
          <a:sy n="90" d="100"/>
        </p:scale>
        <p:origin x="2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BDFA73C-0679-4938-9BB1-B7944EC3FED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A644E3D-96F2-45F0-A785-50092AB50058}">
      <dgm:prSet/>
      <dgm:spPr/>
      <dgm:t>
        <a:bodyPr/>
        <a:lstStyle/>
        <a:p>
          <a:r>
            <a:rPr lang="en-US" b="0" i="0"/>
            <a:t>When a user visits a website for the first time, the website may create a cookie and send it to the user's browser. The browser will then store this cookie on the user's computer. When the user visits the website again, the browser sends the cookie back to the website, allowing the website to remember the user's previous activity.</a:t>
          </a:r>
          <a:endParaRPr lang="en-US"/>
        </a:p>
      </dgm:t>
    </dgm:pt>
    <dgm:pt modelId="{AE944C5E-E402-4EB8-81AD-FB4F72468DDE}" type="parTrans" cxnId="{1BF93B30-855A-445F-AF16-53B113FC88C2}">
      <dgm:prSet/>
      <dgm:spPr/>
      <dgm:t>
        <a:bodyPr/>
        <a:lstStyle/>
        <a:p>
          <a:endParaRPr lang="en-US"/>
        </a:p>
      </dgm:t>
    </dgm:pt>
    <dgm:pt modelId="{DE23D8FF-17D1-450F-9C6A-54BDF244FC70}" type="sibTrans" cxnId="{1BF93B30-855A-445F-AF16-53B113FC88C2}">
      <dgm:prSet/>
      <dgm:spPr/>
      <dgm:t>
        <a:bodyPr/>
        <a:lstStyle/>
        <a:p>
          <a:endParaRPr lang="en-US"/>
        </a:p>
      </dgm:t>
    </dgm:pt>
    <dgm:pt modelId="{29A362A0-BBC6-46A2-AA28-FF8DF1032BBE}">
      <dgm:prSet/>
      <dgm:spPr/>
      <dgm:t>
        <a:bodyPr/>
        <a:lstStyle/>
        <a:p>
          <a:r>
            <a:rPr lang="en-US" b="0" i="0"/>
            <a:t>Cookies consist of a name-value pair, where the name is the name of the cookie, and the value is the information the cookie is storing. Cookies also have expiration dates, and they are removed once they expire.</a:t>
          </a:r>
          <a:br>
            <a:rPr lang="en-US"/>
          </a:br>
          <a:endParaRPr lang="en-US"/>
        </a:p>
      </dgm:t>
    </dgm:pt>
    <dgm:pt modelId="{41C13120-5FC9-4AA1-B8D0-779F3E6ACE07}" type="parTrans" cxnId="{9AE0D59F-504C-4728-AB6B-01161D3041FF}">
      <dgm:prSet/>
      <dgm:spPr/>
      <dgm:t>
        <a:bodyPr/>
        <a:lstStyle/>
        <a:p>
          <a:endParaRPr lang="en-US"/>
        </a:p>
      </dgm:t>
    </dgm:pt>
    <dgm:pt modelId="{897B5976-C89E-4FEB-8F40-72F622C1C9BD}" type="sibTrans" cxnId="{9AE0D59F-504C-4728-AB6B-01161D3041FF}">
      <dgm:prSet/>
      <dgm:spPr/>
      <dgm:t>
        <a:bodyPr/>
        <a:lstStyle/>
        <a:p>
          <a:endParaRPr lang="en-US"/>
        </a:p>
      </dgm:t>
    </dgm:pt>
    <dgm:pt modelId="{BD8B53F0-C65D-DC45-A62F-0B01EA954953}" type="pres">
      <dgm:prSet presAssocID="{DBDFA73C-0679-4938-9BB1-B7944EC3FED4}" presName="hierChild1" presStyleCnt="0">
        <dgm:presLayoutVars>
          <dgm:chPref val="1"/>
          <dgm:dir/>
          <dgm:animOne val="branch"/>
          <dgm:animLvl val="lvl"/>
          <dgm:resizeHandles/>
        </dgm:presLayoutVars>
      </dgm:prSet>
      <dgm:spPr/>
    </dgm:pt>
    <dgm:pt modelId="{1F586455-2E3D-4840-817A-C7FF82BAB62E}" type="pres">
      <dgm:prSet presAssocID="{4A644E3D-96F2-45F0-A785-50092AB50058}" presName="hierRoot1" presStyleCnt="0"/>
      <dgm:spPr/>
    </dgm:pt>
    <dgm:pt modelId="{71CF89A8-8B6D-A24B-9E14-2D9E5B9B0868}" type="pres">
      <dgm:prSet presAssocID="{4A644E3D-96F2-45F0-A785-50092AB50058}" presName="composite" presStyleCnt="0"/>
      <dgm:spPr/>
    </dgm:pt>
    <dgm:pt modelId="{800052D4-9BA9-EA4D-AEE7-FEE9717DAFDD}" type="pres">
      <dgm:prSet presAssocID="{4A644E3D-96F2-45F0-A785-50092AB50058}" presName="background" presStyleLbl="node0" presStyleIdx="0" presStyleCnt="2"/>
      <dgm:spPr/>
    </dgm:pt>
    <dgm:pt modelId="{0318BDEF-F57A-7347-AE59-2F1699A0F4F0}" type="pres">
      <dgm:prSet presAssocID="{4A644E3D-96F2-45F0-A785-50092AB50058}" presName="text" presStyleLbl="fgAcc0" presStyleIdx="0" presStyleCnt="2">
        <dgm:presLayoutVars>
          <dgm:chPref val="3"/>
        </dgm:presLayoutVars>
      </dgm:prSet>
      <dgm:spPr/>
    </dgm:pt>
    <dgm:pt modelId="{7DAFE3E1-899A-6E41-BFE3-6BEB3A69FDAB}" type="pres">
      <dgm:prSet presAssocID="{4A644E3D-96F2-45F0-A785-50092AB50058}" presName="hierChild2" presStyleCnt="0"/>
      <dgm:spPr/>
    </dgm:pt>
    <dgm:pt modelId="{C87954E8-46BE-A94B-9F20-F7A0A4505038}" type="pres">
      <dgm:prSet presAssocID="{29A362A0-BBC6-46A2-AA28-FF8DF1032BBE}" presName="hierRoot1" presStyleCnt="0"/>
      <dgm:spPr/>
    </dgm:pt>
    <dgm:pt modelId="{CE10E74D-9B82-0940-967E-671E41366FD3}" type="pres">
      <dgm:prSet presAssocID="{29A362A0-BBC6-46A2-AA28-FF8DF1032BBE}" presName="composite" presStyleCnt="0"/>
      <dgm:spPr/>
    </dgm:pt>
    <dgm:pt modelId="{8FF9C72C-0259-AC4F-A706-C9D37137C4A0}" type="pres">
      <dgm:prSet presAssocID="{29A362A0-BBC6-46A2-AA28-FF8DF1032BBE}" presName="background" presStyleLbl="node0" presStyleIdx="1" presStyleCnt="2"/>
      <dgm:spPr/>
    </dgm:pt>
    <dgm:pt modelId="{2F01080D-B412-044A-ACBB-71919EF83DB5}" type="pres">
      <dgm:prSet presAssocID="{29A362A0-BBC6-46A2-AA28-FF8DF1032BBE}" presName="text" presStyleLbl="fgAcc0" presStyleIdx="1" presStyleCnt="2">
        <dgm:presLayoutVars>
          <dgm:chPref val="3"/>
        </dgm:presLayoutVars>
      </dgm:prSet>
      <dgm:spPr/>
    </dgm:pt>
    <dgm:pt modelId="{C6D61FAD-3C99-6C4F-B87B-799A4A9D1DA4}" type="pres">
      <dgm:prSet presAssocID="{29A362A0-BBC6-46A2-AA28-FF8DF1032BBE}" presName="hierChild2" presStyleCnt="0"/>
      <dgm:spPr/>
    </dgm:pt>
  </dgm:ptLst>
  <dgm:cxnLst>
    <dgm:cxn modelId="{1BF93B30-855A-445F-AF16-53B113FC88C2}" srcId="{DBDFA73C-0679-4938-9BB1-B7944EC3FED4}" destId="{4A644E3D-96F2-45F0-A785-50092AB50058}" srcOrd="0" destOrd="0" parTransId="{AE944C5E-E402-4EB8-81AD-FB4F72468DDE}" sibTransId="{DE23D8FF-17D1-450F-9C6A-54BDF244FC70}"/>
    <dgm:cxn modelId="{067ACE99-2210-2941-BD17-42F3BD776D83}" type="presOf" srcId="{4A644E3D-96F2-45F0-A785-50092AB50058}" destId="{0318BDEF-F57A-7347-AE59-2F1699A0F4F0}" srcOrd="0" destOrd="0" presId="urn:microsoft.com/office/officeart/2005/8/layout/hierarchy1"/>
    <dgm:cxn modelId="{9AE0D59F-504C-4728-AB6B-01161D3041FF}" srcId="{DBDFA73C-0679-4938-9BB1-B7944EC3FED4}" destId="{29A362A0-BBC6-46A2-AA28-FF8DF1032BBE}" srcOrd="1" destOrd="0" parTransId="{41C13120-5FC9-4AA1-B8D0-779F3E6ACE07}" sibTransId="{897B5976-C89E-4FEB-8F40-72F622C1C9BD}"/>
    <dgm:cxn modelId="{229101AA-46EB-AB47-88CD-38633606ABA6}" type="presOf" srcId="{DBDFA73C-0679-4938-9BB1-B7944EC3FED4}" destId="{BD8B53F0-C65D-DC45-A62F-0B01EA954953}" srcOrd="0" destOrd="0" presId="urn:microsoft.com/office/officeart/2005/8/layout/hierarchy1"/>
    <dgm:cxn modelId="{04F081E6-2716-4E42-9B0F-CDAA84C31E10}" type="presOf" srcId="{29A362A0-BBC6-46A2-AA28-FF8DF1032BBE}" destId="{2F01080D-B412-044A-ACBB-71919EF83DB5}" srcOrd="0" destOrd="0" presId="urn:microsoft.com/office/officeart/2005/8/layout/hierarchy1"/>
    <dgm:cxn modelId="{9D5FE8EE-E5FC-E443-9A1F-6E93A50501FA}" type="presParOf" srcId="{BD8B53F0-C65D-DC45-A62F-0B01EA954953}" destId="{1F586455-2E3D-4840-817A-C7FF82BAB62E}" srcOrd="0" destOrd="0" presId="urn:microsoft.com/office/officeart/2005/8/layout/hierarchy1"/>
    <dgm:cxn modelId="{9F795EFD-39FC-A54A-884B-BD3659A0316A}" type="presParOf" srcId="{1F586455-2E3D-4840-817A-C7FF82BAB62E}" destId="{71CF89A8-8B6D-A24B-9E14-2D9E5B9B0868}" srcOrd="0" destOrd="0" presId="urn:microsoft.com/office/officeart/2005/8/layout/hierarchy1"/>
    <dgm:cxn modelId="{4CF956EA-2421-DC47-A8E9-BE4E2A5133E2}" type="presParOf" srcId="{71CF89A8-8B6D-A24B-9E14-2D9E5B9B0868}" destId="{800052D4-9BA9-EA4D-AEE7-FEE9717DAFDD}" srcOrd="0" destOrd="0" presId="urn:microsoft.com/office/officeart/2005/8/layout/hierarchy1"/>
    <dgm:cxn modelId="{ADC66C6A-F138-4F42-AA3B-7562ADF27C92}" type="presParOf" srcId="{71CF89A8-8B6D-A24B-9E14-2D9E5B9B0868}" destId="{0318BDEF-F57A-7347-AE59-2F1699A0F4F0}" srcOrd="1" destOrd="0" presId="urn:microsoft.com/office/officeart/2005/8/layout/hierarchy1"/>
    <dgm:cxn modelId="{03FA508A-E41B-DE41-810D-CBDC4EF58430}" type="presParOf" srcId="{1F586455-2E3D-4840-817A-C7FF82BAB62E}" destId="{7DAFE3E1-899A-6E41-BFE3-6BEB3A69FDAB}" srcOrd="1" destOrd="0" presId="urn:microsoft.com/office/officeart/2005/8/layout/hierarchy1"/>
    <dgm:cxn modelId="{77FD65AF-57B5-D84A-983F-68064538FF60}" type="presParOf" srcId="{BD8B53F0-C65D-DC45-A62F-0B01EA954953}" destId="{C87954E8-46BE-A94B-9F20-F7A0A4505038}" srcOrd="1" destOrd="0" presId="urn:microsoft.com/office/officeart/2005/8/layout/hierarchy1"/>
    <dgm:cxn modelId="{363B5F91-E071-3645-BF54-7BEA0D9482DD}" type="presParOf" srcId="{C87954E8-46BE-A94B-9F20-F7A0A4505038}" destId="{CE10E74D-9B82-0940-967E-671E41366FD3}" srcOrd="0" destOrd="0" presId="urn:microsoft.com/office/officeart/2005/8/layout/hierarchy1"/>
    <dgm:cxn modelId="{228E56BA-1C50-1F4A-9FF2-FB6C84ECC21E}" type="presParOf" srcId="{CE10E74D-9B82-0940-967E-671E41366FD3}" destId="{8FF9C72C-0259-AC4F-A706-C9D37137C4A0}" srcOrd="0" destOrd="0" presId="urn:microsoft.com/office/officeart/2005/8/layout/hierarchy1"/>
    <dgm:cxn modelId="{FDD57B1B-1FB7-7141-8052-69069DEE5A3B}" type="presParOf" srcId="{CE10E74D-9B82-0940-967E-671E41366FD3}" destId="{2F01080D-B412-044A-ACBB-71919EF83DB5}" srcOrd="1" destOrd="0" presId="urn:microsoft.com/office/officeart/2005/8/layout/hierarchy1"/>
    <dgm:cxn modelId="{B77BF89A-1F8B-344F-854E-B5893C8EAE66}" type="presParOf" srcId="{C87954E8-46BE-A94B-9F20-F7A0A4505038}" destId="{C6D61FAD-3C99-6C4F-B87B-799A4A9D1DA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1C532-C923-4AC2-9EBD-3BBA446266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E35AF6-C389-46D1-A109-41071A31EA1A}">
      <dgm:prSet/>
      <dgm:spPr/>
      <dgm:t>
        <a:bodyPr/>
        <a:lstStyle/>
        <a:p>
          <a:r>
            <a:rPr lang="en-US" b="1" i="0"/>
            <a:t>Interactive User Experience</a:t>
          </a:r>
          <a:r>
            <a:rPr lang="en-US" b="0" i="0"/>
            <a:t>: By rendering content in the browser, CSR can create more fluid, app-like user experiences. Users can see changes without having to refresh the page.</a:t>
          </a:r>
          <a:endParaRPr lang="en-US"/>
        </a:p>
      </dgm:t>
    </dgm:pt>
    <dgm:pt modelId="{12CD89CA-14B0-46DA-A39C-FFBABA1B0F93}" type="parTrans" cxnId="{F83B1437-6B0C-4C90-B962-76ADEFBF74C2}">
      <dgm:prSet/>
      <dgm:spPr/>
      <dgm:t>
        <a:bodyPr/>
        <a:lstStyle/>
        <a:p>
          <a:endParaRPr lang="en-US"/>
        </a:p>
      </dgm:t>
    </dgm:pt>
    <dgm:pt modelId="{3FE3A3F3-4C5F-46A2-ADF1-F1776A9082BB}" type="sibTrans" cxnId="{F83B1437-6B0C-4C90-B962-76ADEFBF74C2}">
      <dgm:prSet/>
      <dgm:spPr/>
      <dgm:t>
        <a:bodyPr/>
        <a:lstStyle/>
        <a:p>
          <a:endParaRPr lang="en-US"/>
        </a:p>
      </dgm:t>
    </dgm:pt>
    <dgm:pt modelId="{94C5372E-479A-442B-92A5-9E9C74F18426}">
      <dgm:prSet/>
      <dgm:spPr/>
      <dgm:t>
        <a:bodyPr/>
        <a:lstStyle/>
        <a:p>
          <a:r>
            <a:rPr lang="en-US" b="1" i="0"/>
            <a:t>Reduced Server Load</a:t>
          </a:r>
          <a:r>
            <a:rPr lang="en-US" b="0" i="0"/>
            <a:t>: Since the server only sends the necessary JSON data, instead of the fully-rendered HTML, there's less processing work for the server.</a:t>
          </a:r>
          <a:endParaRPr lang="en-US"/>
        </a:p>
      </dgm:t>
    </dgm:pt>
    <dgm:pt modelId="{BF58B203-A2C5-46AA-9046-947378B10328}" type="parTrans" cxnId="{BE10E023-3197-4256-BC05-D0F63FFD8227}">
      <dgm:prSet/>
      <dgm:spPr/>
      <dgm:t>
        <a:bodyPr/>
        <a:lstStyle/>
        <a:p>
          <a:endParaRPr lang="en-US"/>
        </a:p>
      </dgm:t>
    </dgm:pt>
    <dgm:pt modelId="{5BB5AB9E-C634-487C-B3D4-765238B6C944}" type="sibTrans" cxnId="{BE10E023-3197-4256-BC05-D0F63FFD8227}">
      <dgm:prSet/>
      <dgm:spPr/>
      <dgm:t>
        <a:bodyPr/>
        <a:lstStyle/>
        <a:p>
          <a:endParaRPr lang="en-US"/>
        </a:p>
      </dgm:t>
    </dgm:pt>
    <dgm:pt modelId="{384FAB04-9CF1-42DF-8289-8829C6F3BB47}">
      <dgm:prSet/>
      <dgm:spPr/>
      <dgm:t>
        <a:bodyPr/>
        <a:lstStyle/>
        <a:p>
          <a:r>
            <a:rPr lang="en-US" b="1" i="0"/>
            <a:t>Easier Updates</a:t>
          </a:r>
          <a:r>
            <a:rPr lang="en-US" b="0" i="0"/>
            <a:t>: Updating or altering the UI is often more straightforward with CSR because you're working directly in the client environment.</a:t>
          </a:r>
          <a:endParaRPr lang="en-US"/>
        </a:p>
      </dgm:t>
    </dgm:pt>
    <dgm:pt modelId="{18A2C993-0AA2-4986-9ABB-FDEF6337C576}" type="parTrans" cxnId="{9A5A83B3-86AB-404F-8AD0-D4BE420EE883}">
      <dgm:prSet/>
      <dgm:spPr/>
      <dgm:t>
        <a:bodyPr/>
        <a:lstStyle/>
        <a:p>
          <a:endParaRPr lang="en-US"/>
        </a:p>
      </dgm:t>
    </dgm:pt>
    <dgm:pt modelId="{D815E567-F7AE-4F29-B2CC-DF2FA5CBB2E8}" type="sibTrans" cxnId="{9A5A83B3-86AB-404F-8AD0-D4BE420EE883}">
      <dgm:prSet/>
      <dgm:spPr/>
      <dgm:t>
        <a:bodyPr/>
        <a:lstStyle/>
        <a:p>
          <a:endParaRPr lang="en-US"/>
        </a:p>
      </dgm:t>
    </dgm:pt>
    <dgm:pt modelId="{1F247CC2-617A-4622-928B-D12A4D0CF818}">
      <dgm:prSet/>
      <dgm:spPr/>
      <dgm:t>
        <a:bodyPr/>
        <a:lstStyle/>
        <a:p>
          <a:r>
            <a:rPr lang="en-US" b="1" i="0"/>
            <a:t>SPA (Single Page Application) Benefits</a:t>
          </a:r>
          <a:r>
            <a:rPr lang="en-US" b="0" i="0"/>
            <a:t>: CSR is usually employed in SPAs, enabling navigation between pages without refreshing the entire page.</a:t>
          </a:r>
          <a:endParaRPr lang="en-US"/>
        </a:p>
      </dgm:t>
    </dgm:pt>
    <dgm:pt modelId="{49261B3E-D90D-4D3B-83F9-923F2448A369}" type="parTrans" cxnId="{DD2C102A-41C0-4B85-9D59-1EDB81762C6F}">
      <dgm:prSet/>
      <dgm:spPr/>
      <dgm:t>
        <a:bodyPr/>
        <a:lstStyle/>
        <a:p>
          <a:endParaRPr lang="en-US"/>
        </a:p>
      </dgm:t>
    </dgm:pt>
    <dgm:pt modelId="{0CC75F1D-61F3-4C4E-8084-8D9E171DEC10}" type="sibTrans" cxnId="{DD2C102A-41C0-4B85-9D59-1EDB81762C6F}">
      <dgm:prSet/>
      <dgm:spPr/>
      <dgm:t>
        <a:bodyPr/>
        <a:lstStyle/>
        <a:p>
          <a:endParaRPr lang="en-US"/>
        </a:p>
      </dgm:t>
    </dgm:pt>
    <dgm:pt modelId="{515B50A9-D29E-4273-884F-06E859A0C5C3}" type="pres">
      <dgm:prSet presAssocID="{B411C532-C923-4AC2-9EBD-3BBA446266F0}" presName="root" presStyleCnt="0">
        <dgm:presLayoutVars>
          <dgm:dir/>
          <dgm:resizeHandles val="exact"/>
        </dgm:presLayoutVars>
      </dgm:prSet>
      <dgm:spPr/>
    </dgm:pt>
    <dgm:pt modelId="{87CFC07D-0C34-4FD9-A361-768891AC0E7D}" type="pres">
      <dgm:prSet presAssocID="{A0E35AF6-C389-46D1-A109-41071A31EA1A}" presName="compNode" presStyleCnt="0"/>
      <dgm:spPr/>
    </dgm:pt>
    <dgm:pt modelId="{85435EA8-4BDC-48F6-8BC1-622932ADB3B1}" type="pres">
      <dgm:prSet presAssocID="{A0E35AF6-C389-46D1-A109-41071A31EA1A}" presName="bgRect" presStyleLbl="bgShp" presStyleIdx="0" presStyleCnt="4"/>
      <dgm:spPr/>
    </dgm:pt>
    <dgm:pt modelId="{849D8C6F-1B29-4F90-9A2F-95F09B201BC6}" type="pres">
      <dgm:prSet presAssocID="{A0E35AF6-C389-46D1-A109-41071A31EA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22C588B-62AF-453D-A1FA-D7FB869B5FF2}" type="pres">
      <dgm:prSet presAssocID="{A0E35AF6-C389-46D1-A109-41071A31EA1A}" presName="spaceRect" presStyleCnt="0"/>
      <dgm:spPr/>
    </dgm:pt>
    <dgm:pt modelId="{FFF8D876-3A4A-4771-A27F-4F600F50283E}" type="pres">
      <dgm:prSet presAssocID="{A0E35AF6-C389-46D1-A109-41071A31EA1A}" presName="parTx" presStyleLbl="revTx" presStyleIdx="0" presStyleCnt="4">
        <dgm:presLayoutVars>
          <dgm:chMax val="0"/>
          <dgm:chPref val="0"/>
        </dgm:presLayoutVars>
      </dgm:prSet>
      <dgm:spPr/>
    </dgm:pt>
    <dgm:pt modelId="{68B70F2B-47F1-47E0-9FD7-AAF440FA02C6}" type="pres">
      <dgm:prSet presAssocID="{3FE3A3F3-4C5F-46A2-ADF1-F1776A9082BB}" presName="sibTrans" presStyleCnt="0"/>
      <dgm:spPr/>
    </dgm:pt>
    <dgm:pt modelId="{BA51059D-A61C-4092-9059-1BBB4453F58E}" type="pres">
      <dgm:prSet presAssocID="{94C5372E-479A-442B-92A5-9E9C74F18426}" presName="compNode" presStyleCnt="0"/>
      <dgm:spPr/>
    </dgm:pt>
    <dgm:pt modelId="{51814CC9-F1F6-4187-BE95-88F01A1BC491}" type="pres">
      <dgm:prSet presAssocID="{94C5372E-479A-442B-92A5-9E9C74F18426}" presName="bgRect" presStyleLbl="bgShp" presStyleIdx="1" presStyleCnt="4"/>
      <dgm:spPr/>
    </dgm:pt>
    <dgm:pt modelId="{453ECFED-2870-4A61-81DF-262F2D9B1DDC}" type="pres">
      <dgm:prSet presAssocID="{94C5372E-479A-442B-92A5-9E9C74F184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F1C6E5D9-704F-47CB-999E-03BFA51DF316}" type="pres">
      <dgm:prSet presAssocID="{94C5372E-479A-442B-92A5-9E9C74F18426}" presName="spaceRect" presStyleCnt="0"/>
      <dgm:spPr/>
    </dgm:pt>
    <dgm:pt modelId="{9CD66C46-E7FF-43E5-9E16-031A60F3BF33}" type="pres">
      <dgm:prSet presAssocID="{94C5372E-479A-442B-92A5-9E9C74F18426}" presName="parTx" presStyleLbl="revTx" presStyleIdx="1" presStyleCnt="4">
        <dgm:presLayoutVars>
          <dgm:chMax val="0"/>
          <dgm:chPref val="0"/>
        </dgm:presLayoutVars>
      </dgm:prSet>
      <dgm:spPr/>
    </dgm:pt>
    <dgm:pt modelId="{81F5A3A7-7D4C-48E2-8490-F39199FAA8F4}" type="pres">
      <dgm:prSet presAssocID="{5BB5AB9E-C634-487C-B3D4-765238B6C944}" presName="sibTrans" presStyleCnt="0"/>
      <dgm:spPr/>
    </dgm:pt>
    <dgm:pt modelId="{A118C72F-895B-4485-AFC2-CBA80E4E3217}" type="pres">
      <dgm:prSet presAssocID="{384FAB04-9CF1-42DF-8289-8829C6F3BB47}" presName="compNode" presStyleCnt="0"/>
      <dgm:spPr/>
    </dgm:pt>
    <dgm:pt modelId="{B57A9423-C744-4BDF-9772-82DA45D65786}" type="pres">
      <dgm:prSet presAssocID="{384FAB04-9CF1-42DF-8289-8829C6F3BB47}" presName="bgRect" presStyleLbl="bgShp" presStyleIdx="2" presStyleCnt="4"/>
      <dgm:spPr/>
    </dgm:pt>
    <dgm:pt modelId="{B9B05907-C998-4334-AEB3-DC6CCC59557A}" type="pres">
      <dgm:prSet presAssocID="{384FAB04-9CF1-42DF-8289-8829C6F3BB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FBB8887-D91B-4243-8406-608F7BF14B1D}" type="pres">
      <dgm:prSet presAssocID="{384FAB04-9CF1-42DF-8289-8829C6F3BB47}" presName="spaceRect" presStyleCnt="0"/>
      <dgm:spPr/>
    </dgm:pt>
    <dgm:pt modelId="{3B9FFB73-24D5-40ED-BA0D-F2BF07C6DEF2}" type="pres">
      <dgm:prSet presAssocID="{384FAB04-9CF1-42DF-8289-8829C6F3BB47}" presName="parTx" presStyleLbl="revTx" presStyleIdx="2" presStyleCnt="4">
        <dgm:presLayoutVars>
          <dgm:chMax val="0"/>
          <dgm:chPref val="0"/>
        </dgm:presLayoutVars>
      </dgm:prSet>
      <dgm:spPr/>
    </dgm:pt>
    <dgm:pt modelId="{F368B994-AB6B-4AB2-9B1A-5B0CB309872A}" type="pres">
      <dgm:prSet presAssocID="{D815E567-F7AE-4F29-B2CC-DF2FA5CBB2E8}" presName="sibTrans" presStyleCnt="0"/>
      <dgm:spPr/>
    </dgm:pt>
    <dgm:pt modelId="{95837365-DAAC-4822-B420-E1BB3F064486}" type="pres">
      <dgm:prSet presAssocID="{1F247CC2-617A-4622-928B-D12A4D0CF818}" presName="compNode" presStyleCnt="0"/>
      <dgm:spPr/>
    </dgm:pt>
    <dgm:pt modelId="{60F84859-3CD8-404F-AEE8-DB7091A67B10}" type="pres">
      <dgm:prSet presAssocID="{1F247CC2-617A-4622-928B-D12A4D0CF818}" presName="bgRect" presStyleLbl="bgShp" presStyleIdx="3" presStyleCnt="4"/>
      <dgm:spPr/>
    </dgm:pt>
    <dgm:pt modelId="{E43ECFB3-8DE8-46FC-848D-604B62A7A91C}" type="pres">
      <dgm:prSet presAssocID="{1F247CC2-617A-4622-928B-D12A4D0CF8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EDAF6CD6-126C-4AC1-A70C-C5DD8ADE226D}" type="pres">
      <dgm:prSet presAssocID="{1F247CC2-617A-4622-928B-D12A4D0CF818}" presName="spaceRect" presStyleCnt="0"/>
      <dgm:spPr/>
    </dgm:pt>
    <dgm:pt modelId="{D3B107FB-FEDE-4352-98C6-F5CA7ECDF6FC}" type="pres">
      <dgm:prSet presAssocID="{1F247CC2-617A-4622-928B-D12A4D0CF818}" presName="parTx" presStyleLbl="revTx" presStyleIdx="3" presStyleCnt="4">
        <dgm:presLayoutVars>
          <dgm:chMax val="0"/>
          <dgm:chPref val="0"/>
        </dgm:presLayoutVars>
      </dgm:prSet>
      <dgm:spPr/>
    </dgm:pt>
  </dgm:ptLst>
  <dgm:cxnLst>
    <dgm:cxn modelId="{83FCEB07-C4E8-4A47-8CD5-D6B5A866EE90}" type="presOf" srcId="{384FAB04-9CF1-42DF-8289-8829C6F3BB47}" destId="{3B9FFB73-24D5-40ED-BA0D-F2BF07C6DEF2}" srcOrd="0" destOrd="0" presId="urn:microsoft.com/office/officeart/2018/2/layout/IconVerticalSolidList"/>
    <dgm:cxn modelId="{BE10E023-3197-4256-BC05-D0F63FFD8227}" srcId="{B411C532-C923-4AC2-9EBD-3BBA446266F0}" destId="{94C5372E-479A-442B-92A5-9E9C74F18426}" srcOrd="1" destOrd="0" parTransId="{BF58B203-A2C5-46AA-9046-947378B10328}" sibTransId="{5BB5AB9E-C634-487C-B3D4-765238B6C944}"/>
    <dgm:cxn modelId="{DD2C102A-41C0-4B85-9D59-1EDB81762C6F}" srcId="{B411C532-C923-4AC2-9EBD-3BBA446266F0}" destId="{1F247CC2-617A-4622-928B-D12A4D0CF818}" srcOrd="3" destOrd="0" parTransId="{49261B3E-D90D-4D3B-83F9-923F2448A369}" sibTransId="{0CC75F1D-61F3-4C4E-8084-8D9E171DEC10}"/>
    <dgm:cxn modelId="{F83B1437-6B0C-4C90-B962-76ADEFBF74C2}" srcId="{B411C532-C923-4AC2-9EBD-3BBA446266F0}" destId="{A0E35AF6-C389-46D1-A109-41071A31EA1A}" srcOrd="0" destOrd="0" parTransId="{12CD89CA-14B0-46DA-A39C-FFBABA1B0F93}" sibTransId="{3FE3A3F3-4C5F-46A2-ADF1-F1776A9082BB}"/>
    <dgm:cxn modelId="{A46C8F4C-AB66-49CA-BED8-B5DA2723297D}" type="presOf" srcId="{1F247CC2-617A-4622-928B-D12A4D0CF818}" destId="{D3B107FB-FEDE-4352-98C6-F5CA7ECDF6FC}" srcOrd="0" destOrd="0" presId="urn:microsoft.com/office/officeart/2018/2/layout/IconVerticalSolidList"/>
    <dgm:cxn modelId="{21D66E5D-F359-4724-B5AF-DA2BBEE31BDE}" type="presOf" srcId="{A0E35AF6-C389-46D1-A109-41071A31EA1A}" destId="{FFF8D876-3A4A-4771-A27F-4F600F50283E}" srcOrd="0" destOrd="0" presId="urn:microsoft.com/office/officeart/2018/2/layout/IconVerticalSolidList"/>
    <dgm:cxn modelId="{3A68FF81-F3F6-48D6-B33C-49AF2FBF6D4F}" type="presOf" srcId="{B411C532-C923-4AC2-9EBD-3BBA446266F0}" destId="{515B50A9-D29E-4273-884F-06E859A0C5C3}" srcOrd="0" destOrd="0" presId="urn:microsoft.com/office/officeart/2018/2/layout/IconVerticalSolidList"/>
    <dgm:cxn modelId="{1E7A389C-5C06-46E6-A474-281389B3B198}" type="presOf" srcId="{94C5372E-479A-442B-92A5-9E9C74F18426}" destId="{9CD66C46-E7FF-43E5-9E16-031A60F3BF33}" srcOrd="0" destOrd="0" presId="urn:microsoft.com/office/officeart/2018/2/layout/IconVerticalSolidList"/>
    <dgm:cxn modelId="{9A5A83B3-86AB-404F-8AD0-D4BE420EE883}" srcId="{B411C532-C923-4AC2-9EBD-3BBA446266F0}" destId="{384FAB04-9CF1-42DF-8289-8829C6F3BB47}" srcOrd="2" destOrd="0" parTransId="{18A2C993-0AA2-4986-9ABB-FDEF6337C576}" sibTransId="{D815E567-F7AE-4F29-B2CC-DF2FA5CBB2E8}"/>
    <dgm:cxn modelId="{64177545-4839-495E-AC1E-E9FEF1D5CB95}" type="presParOf" srcId="{515B50A9-D29E-4273-884F-06E859A0C5C3}" destId="{87CFC07D-0C34-4FD9-A361-768891AC0E7D}" srcOrd="0" destOrd="0" presId="urn:microsoft.com/office/officeart/2018/2/layout/IconVerticalSolidList"/>
    <dgm:cxn modelId="{4BD36671-E0A2-4ECC-93F0-586F08EDBE4B}" type="presParOf" srcId="{87CFC07D-0C34-4FD9-A361-768891AC0E7D}" destId="{85435EA8-4BDC-48F6-8BC1-622932ADB3B1}" srcOrd="0" destOrd="0" presId="urn:microsoft.com/office/officeart/2018/2/layout/IconVerticalSolidList"/>
    <dgm:cxn modelId="{9FA05315-8592-44FB-A5BA-3A3441749361}" type="presParOf" srcId="{87CFC07D-0C34-4FD9-A361-768891AC0E7D}" destId="{849D8C6F-1B29-4F90-9A2F-95F09B201BC6}" srcOrd="1" destOrd="0" presId="urn:microsoft.com/office/officeart/2018/2/layout/IconVerticalSolidList"/>
    <dgm:cxn modelId="{69979D00-70A5-4B86-B462-E9F46B23875C}" type="presParOf" srcId="{87CFC07D-0C34-4FD9-A361-768891AC0E7D}" destId="{522C588B-62AF-453D-A1FA-D7FB869B5FF2}" srcOrd="2" destOrd="0" presId="urn:microsoft.com/office/officeart/2018/2/layout/IconVerticalSolidList"/>
    <dgm:cxn modelId="{6E946207-77FC-4FBC-897D-624B2DB5CE97}" type="presParOf" srcId="{87CFC07D-0C34-4FD9-A361-768891AC0E7D}" destId="{FFF8D876-3A4A-4771-A27F-4F600F50283E}" srcOrd="3" destOrd="0" presId="urn:microsoft.com/office/officeart/2018/2/layout/IconVerticalSolidList"/>
    <dgm:cxn modelId="{2774CFC9-5E8C-4E82-8B47-46F8E13619E3}" type="presParOf" srcId="{515B50A9-D29E-4273-884F-06E859A0C5C3}" destId="{68B70F2B-47F1-47E0-9FD7-AAF440FA02C6}" srcOrd="1" destOrd="0" presId="urn:microsoft.com/office/officeart/2018/2/layout/IconVerticalSolidList"/>
    <dgm:cxn modelId="{1C1F2145-6B1E-4D04-AC59-607F0836972E}" type="presParOf" srcId="{515B50A9-D29E-4273-884F-06E859A0C5C3}" destId="{BA51059D-A61C-4092-9059-1BBB4453F58E}" srcOrd="2" destOrd="0" presId="urn:microsoft.com/office/officeart/2018/2/layout/IconVerticalSolidList"/>
    <dgm:cxn modelId="{0BEAB837-DC80-4789-A57A-B788F294A52E}" type="presParOf" srcId="{BA51059D-A61C-4092-9059-1BBB4453F58E}" destId="{51814CC9-F1F6-4187-BE95-88F01A1BC491}" srcOrd="0" destOrd="0" presId="urn:microsoft.com/office/officeart/2018/2/layout/IconVerticalSolidList"/>
    <dgm:cxn modelId="{F647D1B5-743B-47DB-AF6F-8613BABFF426}" type="presParOf" srcId="{BA51059D-A61C-4092-9059-1BBB4453F58E}" destId="{453ECFED-2870-4A61-81DF-262F2D9B1DDC}" srcOrd="1" destOrd="0" presId="urn:microsoft.com/office/officeart/2018/2/layout/IconVerticalSolidList"/>
    <dgm:cxn modelId="{B0AB7E9B-BCE4-486E-8B1D-46BF4FB50F60}" type="presParOf" srcId="{BA51059D-A61C-4092-9059-1BBB4453F58E}" destId="{F1C6E5D9-704F-47CB-999E-03BFA51DF316}" srcOrd="2" destOrd="0" presId="urn:microsoft.com/office/officeart/2018/2/layout/IconVerticalSolidList"/>
    <dgm:cxn modelId="{C66E9872-2FE2-4F61-A53C-E81DEB58B64C}" type="presParOf" srcId="{BA51059D-A61C-4092-9059-1BBB4453F58E}" destId="{9CD66C46-E7FF-43E5-9E16-031A60F3BF33}" srcOrd="3" destOrd="0" presId="urn:microsoft.com/office/officeart/2018/2/layout/IconVerticalSolidList"/>
    <dgm:cxn modelId="{6F16B0BA-9384-4629-B27B-D173D90F1D87}" type="presParOf" srcId="{515B50A9-D29E-4273-884F-06E859A0C5C3}" destId="{81F5A3A7-7D4C-48E2-8490-F39199FAA8F4}" srcOrd="3" destOrd="0" presId="urn:microsoft.com/office/officeart/2018/2/layout/IconVerticalSolidList"/>
    <dgm:cxn modelId="{4209CA12-572C-45CB-8D5F-22ECB513DDBD}" type="presParOf" srcId="{515B50A9-D29E-4273-884F-06E859A0C5C3}" destId="{A118C72F-895B-4485-AFC2-CBA80E4E3217}" srcOrd="4" destOrd="0" presId="urn:microsoft.com/office/officeart/2018/2/layout/IconVerticalSolidList"/>
    <dgm:cxn modelId="{FE5345AF-22B8-4E8E-A609-4C92BBD496BD}" type="presParOf" srcId="{A118C72F-895B-4485-AFC2-CBA80E4E3217}" destId="{B57A9423-C744-4BDF-9772-82DA45D65786}" srcOrd="0" destOrd="0" presId="urn:microsoft.com/office/officeart/2018/2/layout/IconVerticalSolidList"/>
    <dgm:cxn modelId="{6E3B00D6-7B1E-49D5-91F8-A92923CB2F76}" type="presParOf" srcId="{A118C72F-895B-4485-AFC2-CBA80E4E3217}" destId="{B9B05907-C998-4334-AEB3-DC6CCC59557A}" srcOrd="1" destOrd="0" presId="urn:microsoft.com/office/officeart/2018/2/layout/IconVerticalSolidList"/>
    <dgm:cxn modelId="{EB3D2953-4DB6-4157-8B1D-C9D51E8DCC3A}" type="presParOf" srcId="{A118C72F-895B-4485-AFC2-CBA80E4E3217}" destId="{3FBB8887-D91B-4243-8406-608F7BF14B1D}" srcOrd="2" destOrd="0" presId="urn:microsoft.com/office/officeart/2018/2/layout/IconVerticalSolidList"/>
    <dgm:cxn modelId="{46147801-EEB4-48D3-9A44-50628F23F46B}" type="presParOf" srcId="{A118C72F-895B-4485-AFC2-CBA80E4E3217}" destId="{3B9FFB73-24D5-40ED-BA0D-F2BF07C6DEF2}" srcOrd="3" destOrd="0" presId="urn:microsoft.com/office/officeart/2018/2/layout/IconVerticalSolidList"/>
    <dgm:cxn modelId="{4AE280F9-BF45-4EFA-91FC-885BF05EB2D1}" type="presParOf" srcId="{515B50A9-D29E-4273-884F-06E859A0C5C3}" destId="{F368B994-AB6B-4AB2-9B1A-5B0CB309872A}" srcOrd="5" destOrd="0" presId="urn:microsoft.com/office/officeart/2018/2/layout/IconVerticalSolidList"/>
    <dgm:cxn modelId="{528E4461-7C30-4B8E-9A22-B034CBDAE21B}" type="presParOf" srcId="{515B50A9-D29E-4273-884F-06E859A0C5C3}" destId="{95837365-DAAC-4822-B420-E1BB3F064486}" srcOrd="6" destOrd="0" presId="urn:microsoft.com/office/officeart/2018/2/layout/IconVerticalSolidList"/>
    <dgm:cxn modelId="{5E75E83C-88CC-40B5-94A2-F2A11BFFA2B7}" type="presParOf" srcId="{95837365-DAAC-4822-B420-E1BB3F064486}" destId="{60F84859-3CD8-404F-AEE8-DB7091A67B10}" srcOrd="0" destOrd="0" presId="urn:microsoft.com/office/officeart/2018/2/layout/IconVerticalSolidList"/>
    <dgm:cxn modelId="{F2DBC5C2-0B82-4931-89ED-E2527CDDF319}" type="presParOf" srcId="{95837365-DAAC-4822-B420-E1BB3F064486}" destId="{E43ECFB3-8DE8-46FC-848D-604B62A7A91C}" srcOrd="1" destOrd="0" presId="urn:microsoft.com/office/officeart/2018/2/layout/IconVerticalSolidList"/>
    <dgm:cxn modelId="{BBDF7770-1BD4-47D0-8DEE-0306FF6C7781}" type="presParOf" srcId="{95837365-DAAC-4822-B420-E1BB3F064486}" destId="{EDAF6CD6-126C-4AC1-A70C-C5DD8ADE226D}" srcOrd="2" destOrd="0" presId="urn:microsoft.com/office/officeart/2018/2/layout/IconVerticalSolidList"/>
    <dgm:cxn modelId="{B2E5C00C-4699-4986-B589-784F1A2B6D45}" type="presParOf" srcId="{95837365-DAAC-4822-B420-E1BB3F064486}" destId="{D3B107FB-FEDE-4352-98C6-F5CA7ECDF6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693295-D85F-4DAB-81EF-9D486524AC4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513960E-B8EE-442C-B88F-9843F32DECAD}">
      <dgm:prSet/>
      <dgm:spPr/>
      <dgm:t>
        <a:bodyPr/>
        <a:lstStyle/>
        <a:p>
          <a:r>
            <a:rPr lang="en-US" b="1" i="0"/>
            <a:t>SEO Challenges</a:t>
          </a:r>
          <a:r>
            <a:rPr lang="en-US" b="0" i="0"/>
            <a:t>: Some search engines may struggle to properly index CSR sites, potentially hurting search rankings.</a:t>
          </a:r>
          <a:endParaRPr lang="en-US"/>
        </a:p>
      </dgm:t>
    </dgm:pt>
    <dgm:pt modelId="{1D4ACA12-770B-48E9-A64E-A453295D25FD}" type="parTrans" cxnId="{597451FE-1E46-4484-850B-9070BF830612}">
      <dgm:prSet/>
      <dgm:spPr/>
      <dgm:t>
        <a:bodyPr/>
        <a:lstStyle/>
        <a:p>
          <a:endParaRPr lang="en-US"/>
        </a:p>
      </dgm:t>
    </dgm:pt>
    <dgm:pt modelId="{975EB0D7-5067-48FE-9190-3ED425A4D5F5}" type="sibTrans" cxnId="{597451FE-1E46-4484-850B-9070BF830612}">
      <dgm:prSet/>
      <dgm:spPr/>
      <dgm:t>
        <a:bodyPr/>
        <a:lstStyle/>
        <a:p>
          <a:endParaRPr lang="en-US"/>
        </a:p>
      </dgm:t>
    </dgm:pt>
    <dgm:pt modelId="{BC7401B3-E0C3-4684-B38A-FD76199700B3}">
      <dgm:prSet/>
      <dgm:spPr/>
      <dgm:t>
        <a:bodyPr/>
        <a:lstStyle/>
        <a:p>
          <a:r>
            <a:rPr lang="en-US" b="1" i="0"/>
            <a:t>Slower Initial Load Time</a:t>
          </a:r>
          <a:r>
            <a:rPr lang="en-US" b="0" i="0"/>
            <a:t>: The initial rendering can take longer because the client must download more JavaScript and render the first view itself.</a:t>
          </a:r>
          <a:endParaRPr lang="en-US"/>
        </a:p>
      </dgm:t>
    </dgm:pt>
    <dgm:pt modelId="{4F90D2EA-44F9-4606-B4A0-EAED48D2C129}" type="parTrans" cxnId="{69B9BDE6-402A-46B7-9640-11C2BB935E21}">
      <dgm:prSet/>
      <dgm:spPr/>
      <dgm:t>
        <a:bodyPr/>
        <a:lstStyle/>
        <a:p>
          <a:endParaRPr lang="en-US"/>
        </a:p>
      </dgm:t>
    </dgm:pt>
    <dgm:pt modelId="{E775C0D1-D1C2-4B3C-AE0B-469A046A9BFA}" type="sibTrans" cxnId="{69B9BDE6-402A-46B7-9640-11C2BB935E21}">
      <dgm:prSet/>
      <dgm:spPr/>
      <dgm:t>
        <a:bodyPr/>
        <a:lstStyle/>
        <a:p>
          <a:endParaRPr lang="en-US"/>
        </a:p>
      </dgm:t>
    </dgm:pt>
    <dgm:pt modelId="{5D97AAE4-F391-49AA-A531-6AECA0598C59}">
      <dgm:prSet/>
      <dgm:spPr/>
      <dgm:t>
        <a:bodyPr/>
        <a:lstStyle/>
        <a:p>
          <a:r>
            <a:rPr lang="en-US" b="1" i="0"/>
            <a:t>May Require Modern Browsers</a:t>
          </a:r>
          <a:r>
            <a:rPr lang="en-US" b="0" i="0"/>
            <a:t>: CSR might exclude some users on very old or limited browsers that struggle with JavaScript execution.</a:t>
          </a:r>
          <a:endParaRPr lang="en-US"/>
        </a:p>
      </dgm:t>
    </dgm:pt>
    <dgm:pt modelId="{50B387C7-2EDF-4C12-8018-7DE0249F0F8A}" type="parTrans" cxnId="{B0B9FC4D-7994-4490-970A-AD9D4E3793A9}">
      <dgm:prSet/>
      <dgm:spPr/>
      <dgm:t>
        <a:bodyPr/>
        <a:lstStyle/>
        <a:p>
          <a:endParaRPr lang="en-US"/>
        </a:p>
      </dgm:t>
    </dgm:pt>
    <dgm:pt modelId="{96F01F1E-DC82-4605-A46B-FBB53901E658}" type="sibTrans" cxnId="{B0B9FC4D-7994-4490-970A-AD9D4E3793A9}">
      <dgm:prSet/>
      <dgm:spPr/>
      <dgm:t>
        <a:bodyPr/>
        <a:lstStyle/>
        <a:p>
          <a:endParaRPr lang="en-US"/>
        </a:p>
      </dgm:t>
    </dgm:pt>
    <dgm:pt modelId="{D308D064-ED0E-B842-A9DF-8295D6B14F4D}" type="pres">
      <dgm:prSet presAssocID="{20693295-D85F-4DAB-81EF-9D486524AC4F}" presName="hierChild1" presStyleCnt="0">
        <dgm:presLayoutVars>
          <dgm:chPref val="1"/>
          <dgm:dir/>
          <dgm:animOne val="branch"/>
          <dgm:animLvl val="lvl"/>
          <dgm:resizeHandles/>
        </dgm:presLayoutVars>
      </dgm:prSet>
      <dgm:spPr/>
    </dgm:pt>
    <dgm:pt modelId="{29FC293A-E6B0-614C-8819-9C7518D8011B}" type="pres">
      <dgm:prSet presAssocID="{F513960E-B8EE-442C-B88F-9843F32DECAD}" presName="hierRoot1" presStyleCnt="0"/>
      <dgm:spPr/>
    </dgm:pt>
    <dgm:pt modelId="{EDA36AD5-2817-5D4E-9D8A-1C573F0E3514}" type="pres">
      <dgm:prSet presAssocID="{F513960E-B8EE-442C-B88F-9843F32DECAD}" presName="composite" presStyleCnt="0"/>
      <dgm:spPr/>
    </dgm:pt>
    <dgm:pt modelId="{F1527354-DE8E-CA4D-AFA1-3D9814A5481B}" type="pres">
      <dgm:prSet presAssocID="{F513960E-B8EE-442C-B88F-9843F32DECAD}" presName="background" presStyleLbl="node0" presStyleIdx="0" presStyleCnt="3"/>
      <dgm:spPr/>
    </dgm:pt>
    <dgm:pt modelId="{949CE7F2-E03D-354C-81D1-32E928B76107}" type="pres">
      <dgm:prSet presAssocID="{F513960E-B8EE-442C-B88F-9843F32DECAD}" presName="text" presStyleLbl="fgAcc0" presStyleIdx="0" presStyleCnt="3">
        <dgm:presLayoutVars>
          <dgm:chPref val="3"/>
        </dgm:presLayoutVars>
      </dgm:prSet>
      <dgm:spPr/>
    </dgm:pt>
    <dgm:pt modelId="{2DAE7CA0-04B5-A040-854D-529461F80F92}" type="pres">
      <dgm:prSet presAssocID="{F513960E-B8EE-442C-B88F-9843F32DECAD}" presName="hierChild2" presStyleCnt="0"/>
      <dgm:spPr/>
    </dgm:pt>
    <dgm:pt modelId="{85B6EF5C-3770-1647-BA09-7E0DB065EC44}" type="pres">
      <dgm:prSet presAssocID="{BC7401B3-E0C3-4684-B38A-FD76199700B3}" presName="hierRoot1" presStyleCnt="0"/>
      <dgm:spPr/>
    </dgm:pt>
    <dgm:pt modelId="{3C2DF04F-DEED-0141-AC97-6727D194A2FB}" type="pres">
      <dgm:prSet presAssocID="{BC7401B3-E0C3-4684-B38A-FD76199700B3}" presName="composite" presStyleCnt="0"/>
      <dgm:spPr/>
    </dgm:pt>
    <dgm:pt modelId="{F68ECCFB-F610-4545-9678-C00D4FA8212F}" type="pres">
      <dgm:prSet presAssocID="{BC7401B3-E0C3-4684-B38A-FD76199700B3}" presName="background" presStyleLbl="node0" presStyleIdx="1" presStyleCnt="3"/>
      <dgm:spPr/>
    </dgm:pt>
    <dgm:pt modelId="{AD86A37E-1215-1E46-AD9D-6FD857E15A65}" type="pres">
      <dgm:prSet presAssocID="{BC7401B3-E0C3-4684-B38A-FD76199700B3}" presName="text" presStyleLbl="fgAcc0" presStyleIdx="1" presStyleCnt="3">
        <dgm:presLayoutVars>
          <dgm:chPref val="3"/>
        </dgm:presLayoutVars>
      </dgm:prSet>
      <dgm:spPr/>
    </dgm:pt>
    <dgm:pt modelId="{DF56C593-A302-0A43-8CA4-49EB75EC0875}" type="pres">
      <dgm:prSet presAssocID="{BC7401B3-E0C3-4684-B38A-FD76199700B3}" presName="hierChild2" presStyleCnt="0"/>
      <dgm:spPr/>
    </dgm:pt>
    <dgm:pt modelId="{362B67F4-B1C4-AC42-B35E-B97B526B6008}" type="pres">
      <dgm:prSet presAssocID="{5D97AAE4-F391-49AA-A531-6AECA0598C59}" presName="hierRoot1" presStyleCnt="0"/>
      <dgm:spPr/>
    </dgm:pt>
    <dgm:pt modelId="{1D8479FC-F897-1447-8B62-1F814FC355E6}" type="pres">
      <dgm:prSet presAssocID="{5D97AAE4-F391-49AA-A531-6AECA0598C59}" presName="composite" presStyleCnt="0"/>
      <dgm:spPr/>
    </dgm:pt>
    <dgm:pt modelId="{DDEF9D47-84AD-7142-904E-4AEE7E550CF1}" type="pres">
      <dgm:prSet presAssocID="{5D97AAE4-F391-49AA-A531-6AECA0598C59}" presName="background" presStyleLbl="node0" presStyleIdx="2" presStyleCnt="3"/>
      <dgm:spPr/>
    </dgm:pt>
    <dgm:pt modelId="{3FA4098C-BD45-A347-8EDA-B9E1AC5959D5}" type="pres">
      <dgm:prSet presAssocID="{5D97AAE4-F391-49AA-A531-6AECA0598C59}" presName="text" presStyleLbl="fgAcc0" presStyleIdx="2" presStyleCnt="3">
        <dgm:presLayoutVars>
          <dgm:chPref val="3"/>
        </dgm:presLayoutVars>
      </dgm:prSet>
      <dgm:spPr/>
    </dgm:pt>
    <dgm:pt modelId="{5A2317D5-95ED-7042-99D4-1E4894A9700A}" type="pres">
      <dgm:prSet presAssocID="{5D97AAE4-F391-49AA-A531-6AECA0598C59}" presName="hierChild2" presStyleCnt="0"/>
      <dgm:spPr/>
    </dgm:pt>
  </dgm:ptLst>
  <dgm:cxnLst>
    <dgm:cxn modelId="{93A5DE2B-7FF9-AE49-8B7F-4E6365AE2A6B}" type="presOf" srcId="{BC7401B3-E0C3-4684-B38A-FD76199700B3}" destId="{AD86A37E-1215-1E46-AD9D-6FD857E15A65}" srcOrd="0" destOrd="0" presId="urn:microsoft.com/office/officeart/2005/8/layout/hierarchy1"/>
    <dgm:cxn modelId="{6D43642E-2774-794B-8661-4BFE193437A5}" type="presOf" srcId="{20693295-D85F-4DAB-81EF-9D486524AC4F}" destId="{D308D064-ED0E-B842-A9DF-8295D6B14F4D}" srcOrd="0" destOrd="0" presId="urn:microsoft.com/office/officeart/2005/8/layout/hierarchy1"/>
    <dgm:cxn modelId="{32EBBA44-5928-D04D-91F5-20CFFB5FF7DB}" type="presOf" srcId="{5D97AAE4-F391-49AA-A531-6AECA0598C59}" destId="{3FA4098C-BD45-A347-8EDA-B9E1AC5959D5}" srcOrd="0" destOrd="0" presId="urn:microsoft.com/office/officeart/2005/8/layout/hierarchy1"/>
    <dgm:cxn modelId="{B0B9FC4D-7994-4490-970A-AD9D4E3793A9}" srcId="{20693295-D85F-4DAB-81EF-9D486524AC4F}" destId="{5D97AAE4-F391-49AA-A531-6AECA0598C59}" srcOrd="2" destOrd="0" parTransId="{50B387C7-2EDF-4C12-8018-7DE0249F0F8A}" sibTransId="{96F01F1E-DC82-4605-A46B-FBB53901E658}"/>
    <dgm:cxn modelId="{50542F60-FC82-8A46-9F64-7553F4E38679}" type="presOf" srcId="{F513960E-B8EE-442C-B88F-9843F32DECAD}" destId="{949CE7F2-E03D-354C-81D1-32E928B76107}" srcOrd="0" destOrd="0" presId="urn:microsoft.com/office/officeart/2005/8/layout/hierarchy1"/>
    <dgm:cxn modelId="{69B9BDE6-402A-46B7-9640-11C2BB935E21}" srcId="{20693295-D85F-4DAB-81EF-9D486524AC4F}" destId="{BC7401B3-E0C3-4684-B38A-FD76199700B3}" srcOrd="1" destOrd="0" parTransId="{4F90D2EA-44F9-4606-B4A0-EAED48D2C129}" sibTransId="{E775C0D1-D1C2-4B3C-AE0B-469A046A9BFA}"/>
    <dgm:cxn modelId="{597451FE-1E46-4484-850B-9070BF830612}" srcId="{20693295-D85F-4DAB-81EF-9D486524AC4F}" destId="{F513960E-B8EE-442C-B88F-9843F32DECAD}" srcOrd="0" destOrd="0" parTransId="{1D4ACA12-770B-48E9-A64E-A453295D25FD}" sibTransId="{975EB0D7-5067-48FE-9190-3ED425A4D5F5}"/>
    <dgm:cxn modelId="{12E8B332-BF2D-B542-866D-C859332A80FA}" type="presParOf" srcId="{D308D064-ED0E-B842-A9DF-8295D6B14F4D}" destId="{29FC293A-E6B0-614C-8819-9C7518D8011B}" srcOrd="0" destOrd="0" presId="urn:microsoft.com/office/officeart/2005/8/layout/hierarchy1"/>
    <dgm:cxn modelId="{88288977-B584-7C49-9AF3-B5717B21AE46}" type="presParOf" srcId="{29FC293A-E6B0-614C-8819-9C7518D8011B}" destId="{EDA36AD5-2817-5D4E-9D8A-1C573F0E3514}" srcOrd="0" destOrd="0" presId="urn:microsoft.com/office/officeart/2005/8/layout/hierarchy1"/>
    <dgm:cxn modelId="{B1C368B5-2BA8-F242-BBC4-0BC531A49358}" type="presParOf" srcId="{EDA36AD5-2817-5D4E-9D8A-1C573F0E3514}" destId="{F1527354-DE8E-CA4D-AFA1-3D9814A5481B}" srcOrd="0" destOrd="0" presId="urn:microsoft.com/office/officeart/2005/8/layout/hierarchy1"/>
    <dgm:cxn modelId="{9739DCFB-7FF3-E746-A199-EFCB4DB83D50}" type="presParOf" srcId="{EDA36AD5-2817-5D4E-9D8A-1C573F0E3514}" destId="{949CE7F2-E03D-354C-81D1-32E928B76107}" srcOrd="1" destOrd="0" presId="urn:microsoft.com/office/officeart/2005/8/layout/hierarchy1"/>
    <dgm:cxn modelId="{C07D1879-7FB3-8F43-8D41-8F62EDD1849F}" type="presParOf" srcId="{29FC293A-E6B0-614C-8819-9C7518D8011B}" destId="{2DAE7CA0-04B5-A040-854D-529461F80F92}" srcOrd="1" destOrd="0" presId="urn:microsoft.com/office/officeart/2005/8/layout/hierarchy1"/>
    <dgm:cxn modelId="{C376E695-155A-2246-BD03-C0E77F76B4C2}" type="presParOf" srcId="{D308D064-ED0E-B842-A9DF-8295D6B14F4D}" destId="{85B6EF5C-3770-1647-BA09-7E0DB065EC44}" srcOrd="1" destOrd="0" presId="urn:microsoft.com/office/officeart/2005/8/layout/hierarchy1"/>
    <dgm:cxn modelId="{38F5A36A-6EE1-B74D-9E80-49598A31C0DF}" type="presParOf" srcId="{85B6EF5C-3770-1647-BA09-7E0DB065EC44}" destId="{3C2DF04F-DEED-0141-AC97-6727D194A2FB}" srcOrd="0" destOrd="0" presId="urn:microsoft.com/office/officeart/2005/8/layout/hierarchy1"/>
    <dgm:cxn modelId="{83133EB9-4588-1345-B1D9-07C1326A2610}" type="presParOf" srcId="{3C2DF04F-DEED-0141-AC97-6727D194A2FB}" destId="{F68ECCFB-F610-4545-9678-C00D4FA8212F}" srcOrd="0" destOrd="0" presId="urn:microsoft.com/office/officeart/2005/8/layout/hierarchy1"/>
    <dgm:cxn modelId="{EFEC2094-1038-7042-8004-30E2390335BD}" type="presParOf" srcId="{3C2DF04F-DEED-0141-AC97-6727D194A2FB}" destId="{AD86A37E-1215-1E46-AD9D-6FD857E15A65}" srcOrd="1" destOrd="0" presId="urn:microsoft.com/office/officeart/2005/8/layout/hierarchy1"/>
    <dgm:cxn modelId="{9CE56A82-7498-5749-9AF7-33FD7C85BD37}" type="presParOf" srcId="{85B6EF5C-3770-1647-BA09-7E0DB065EC44}" destId="{DF56C593-A302-0A43-8CA4-49EB75EC0875}" srcOrd="1" destOrd="0" presId="urn:microsoft.com/office/officeart/2005/8/layout/hierarchy1"/>
    <dgm:cxn modelId="{5F6CF115-04F8-4C43-B408-86544BDB5343}" type="presParOf" srcId="{D308D064-ED0E-B842-A9DF-8295D6B14F4D}" destId="{362B67F4-B1C4-AC42-B35E-B97B526B6008}" srcOrd="2" destOrd="0" presId="urn:microsoft.com/office/officeart/2005/8/layout/hierarchy1"/>
    <dgm:cxn modelId="{1EE544DB-EA96-9249-B2E8-6B5D6C24B36E}" type="presParOf" srcId="{362B67F4-B1C4-AC42-B35E-B97B526B6008}" destId="{1D8479FC-F897-1447-8B62-1F814FC355E6}" srcOrd="0" destOrd="0" presId="urn:microsoft.com/office/officeart/2005/8/layout/hierarchy1"/>
    <dgm:cxn modelId="{26824728-B0C0-0443-A917-071A028F8A9C}" type="presParOf" srcId="{1D8479FC-F897-1447-8B62-1F814FC355E6}" destId="{DDEF9D47-84AD-7142-904E-4AEE7E550CF1}" srcOrd="0" destOrd="0" presId="urn:microsoft.com/office/officeart/2005/8/layout/hierarchy1"/>
    <dgm:cxn modelId="{C4A5A5EF-D281-1246-8FC2-5FAC6395DA57}" type="presParOf" srcId="{1D8479FC-F897-1447-8B62-1F814FC355E6}" destId="{3FA4098C-BD45-A347-8EDA-B9E1AC5959D5}" srcOrd="1" destOrd="0" presId="urn:microsoft.com/office/officeart/2005/8/layout/hierarchy1"/>
    <dgm:cxn modelId="{63985B64-69B5-8042-A158-60295041BE1A}" type="presParOf" srcId="{362B67F4-B1C4-AC42-B35E-B97B526B6008}" destId="{5A2317D5-95ED-7042-99D4-1E4894A970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3351DF-B6ED-4655-A65C-204E82C5C063}"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859704A3-ABDC-4310-8A7C-1CB03B9BF453}">
      <dgm:prSet/>
      <dgm:spPr/>
      <dgm:t>
        <a:bodyPr/>
        <a:lstStyle/>
        <a:p>
          <a:r>
            <a:rPr lang="en-US" b="1" i="0"/>
            <a:t>Faster Initial Page Load</a:t>
          </a:r>
          <a:r>
            <a:rPr lang="en-US" b="0" i="0"/>
            <a:t>: By rendering the HTML on the server and sending it to the browser, SSR provides content to the user more quickly. This is particularly beneficial for users on slow connections.</a:t>
          </a:r>
          <a:endParaRPr lang="en-US"/>
        </a:p>
      </dgm:t>
    </dgm:pt>
    <dgm:pt modelId="{06AC512A-26EB-4D23-9660-AEB9FED89855}" type="parTrans" cxnId="{10519561-0CBE-4D44-83D3-E0E3FFBC5C81}">
      <dgm:prSet/>
      <dgm:spPr/>
      <dgm:t>
        <a:bodyPr/>
        <a:lstStyle/>
        <a:p>
          <a:endParaRPr lang="en-US"/>
        </a:p>
      </dgm:t>
    </dgm:pt>
    <dgm:pt modelId="{0837E789-CAF3-418F-A8D7-C13C2A70635C}" type="sibTrans" cxnId="{10519561-0CBE-4D44-83D3-E0E3FFBC5C81}">
      <dgm:prSet/>
      <dgm:spPr/>
      <dgm:t>
        <a:bodyPr/>
        <a:lstStyle/>
        <a:p>
          <a:endParaRPr lang="en-US"/>
        </a:p>
      </dgm:t>
    </dgm:pt>
    <dgm:pt modelId="{C36B0BF5-0106-4322-9B2E-58153A41AC4E}">
      <dgm:prSet/>
      <dgm:spPr/>
      <dgm:t>
        <a:bodyPr/>
        <a:lstStyle/>
        <a:p>
          <a:r>
            <a:rPr lang="en-US" b="1" i="0"/>
            <a:t>SEO Advantages</a:t>
          </a:r>
          <a:r>
            <a:rPr lang="en-US" b="0" i="0"/>
            <a:t>: Search engines can more easily crawl and index the content, which can improve search rankings.</a:t>
          </a:r>
          <a:endParaRPr lang="en-US"/>
        </a:p>
      </dgm:t>
    </dgm:pt>
    <dgm:pt modelId="{4B7B0C94-3C24-412F-BD20-6CBA7AB5781B}" type="parTrans" cxnId="{E74A5662-07EC-4F69-A260-99911A727669}">
      <dgm:prSet/>
      <dgm:spPr/>
      <dgm:t>
        <a:bodyPr/>
        <a:lstStyle/>
        <a:p>
          <a:endParaRPr lang="en-US"/>
        </a:p>
      </dgm:t>
    </dgm:pt>
    <dgm:pt modelId="{DDD9B831-78D7-4935-92B6-4CF92C31429C}" type="sibTrans" cxnId="{E74A5662-07EC-4F69-A260-99911A727669}">
      <dgm:prSet/>
      <dgm:spPr/>
      <dgm:t>
        <a:bodyPr/>
        <a:lstStyle/>
        <a:p>
          <a:endParaRPr lang="en-US"/>
        </a:p>
      </dgm:t>
    </dgm:pt>
    <dgm:pt modelId="{95778D89-F572-44C3-8BD8-224D8C4049E8}">
      <dgm:prSet/>
      <dgm:spPr/>
      <dgm:t>
        <a:bodyPr/>
        <a:lstStyle/>
        <a:p>
          <a:r>
            <a:rPr lang="en-US" b="1" i="0"/>
            <a:t>Broader Compatibility</a:t>
          </a:r>
          <a:r>
            <a:rPr lang="en-US" b="0" i="0"/>
            <a:t>: SSR works well even in browsers with limited or disabled JavaScript capabilities.</a:t>
          </a:r>
          <a:endParaRPr lang="en-US"/>
        </a:p>
      </dgm:t>
    </dgm:pt>
    <dgm:pt modelId="{EF4BF2ED-684A-4641-8779-837D653CD7BC}" type="parTrans" cxnId="{03D58B5B-51BC-4D1C-B894-898420B19E02}">
      <dgm:prSet/>
      <dgm:spPr/>
      <dgm:t>
        <a:bodyPr/>
        <a:lstStyle/>
        <a:p>
          <a:endParaRPr lang="en-US"/>
        </a:p>
      </dgm:t>
    </dgm:pt>
    <dgm:pt modelId="{0EACD88A-BA3A-44BF-A724-E9FA008AFD4A}" type="sibTrans" cxnId="{03D58B5B-51BC-4D1C-B894-898420B19E02}">
      <dgm:prSet/>
      <dgm:spPr/>
      <dgm:t>
        <a:bodyPr/>
        <a:lstStyle/>
        <a:p>
          <a:endParaRPr lang="en-US"/>
        </a:p>
      </dgm:t>
    </dgm:pt>
    <dgm:pt modelId="{76E375FB-7A83-4A33-89DE-B14210D7F918}">
      <dgm:prSet/>
      <dgm:spPr/>
      <dgm:t>
        <a:bodyPr/>
        <a:lstStyle/>
        <a:p>
          <a:r>
            <a:rPr lang="en-US" b="1" i="0"/>
            <a:t>Predictable Rendering</a:t>
          </a:r>
          <a:r>
            <a:rPr lang="en-US" b="0" i="0"/>
            <a:t>: The server has complete control over what gets rendered, providing consistency across different clients.</a:t>
          </a:r>
          <a:endParaRPr lang="en-US"/>
        </a:p>
      </dgm:t>
    </dgm:pt>
    <dgm:pt modelId="{08840761-972F-4485-BB1F-C21AF8525841}" type="parTrans" cxnId="{D97860D5-8EAC-4B51-95CE-FB22F8EA72A5}">
      <dgm:prSet/>
      <dgm:spPr/>
      <dgm:t>
        <a:bodyPr/>
        <a:lstStyle/>
        <a:p>
          <a:endParaRPr lang="en-US"/>
        </a:p>
      </dgm:t>
    </dgm:pt>
    <dgm:pt modelId="{5C9C0B67-5872-4217-821D-B27CDD90BDD9}" type="sibTrans" cxnId="{D97860D5-8EAC-4B51-95CE-FB22F8EA72A5}">
      <dgm:prSet/>
      <dgm:spPr/>
      <dgm:t>
        <a:bodyPr/>
        <a:lstStyle/>
        <a:p>
          <a:endParaRPr lang="en-US"/>
        </a:p>
      </dgm:t>
    </dgm:pt>
    <dgm:pt modelId="{512B7BE9-F832-A546-8C4C-EB439D86C2DE}" type="pres">
      <dgm:prSet presAssocID="{A53351DF-B6ED-4655-A65C-204E82C5C063}" presName="vert0" presStyleCnt="0">
        <dgm:presLayoutVars>
          <dgm:dir/>
          <dgm:animOne val="branch"/>
          <dgm:animLvl val="lvl"/>
        </dgm:presLayoutVars>
      </dgm:prSet>
      <dgm:spPr/>
    </dgm:pt>
    <dgm:pt modelId="{5596B9C4-4F17-7C47-AA6F-1CB30160C0DA}" type="pres">
      <dgm:prSet presAssocID="{859704A3-ABDC-4310-8A7C-1CB03B9BF453}" presName="thickLine" presStyleLbl="alignNode1" presStyleIdx="0" presStyleCnt="4"/>
      <dgm:spPr/>
    </dgm:pt>
    <dgm:pt modelId="{2890845B-B0BA-F543-8215-C26B8623EBFA}" type="pres">
      <dgm:prSet presAssocID="{859704A3-ABDC-4310-8A7C-1CB03B9BF453}" presName="horz1" presStyleCnt="0"/>
      <dgm:spPr/>
    </dgm:pt>
    <dgm:pt modelId="{FAA7E436-0DA3-6A4D-8483-258EE9E90A32}" type="pres">
      <dgm:prSet presAssocID="{859704A3-ABDC-4310-8A7C-1CB03B9BF453}" presName="tx1" presStyleLbl="revTx" presStyleIdx="0" presStyleCnt="4"/>
      <dgm:spPr/>
    </dgm:pt>
    <dgm:pt modelId="{110E71C6-C2A5-D249-8CD3-6C2744EF2919}" type="pres">
      <dgm:prSet presAssocID="{859704A3-ABDC-4310-8A7C-1CB03B9BF453}" presName="vert1" presStyleCnt="0"/>
      <dgm:spPr/>
    </dgm:pt>
    <dgm:pt modelId="{C6E6AA7C-2ECF-8845-9CF3-4B1DFF1F5890}" type="pres">
      <dgm:prSet presAssocID="{C36B0BF5-0106-4322-9B2E-58153A41AC4E}" presName="thickLine" presStyleLbl="alignNode1" presStyleIdx="1" presStyleCnt="4"/>
      <dgm:spPr/>
    </dgm:pt>
    <dgm:pt modelId="{1A3A1D73-F650-5F4C-910D-7EC32D1135D3}" type="pres">
      <dgm:prSet presAssocID="{C36B0BF5-0106-4322-9B2E-58153A41AC4E}" presName="horz1" presStyleCnt="0"/>
      <dgm:spPr/>
    </dgm:pt>
    <dgm:pt modelId="{78903657-5BD9-2F4B-9783-69B7B7B0B303}" type="pres">
      <dgm:prSet presAssocID="{C36B0BF5-0106-4322-9B2E-58153A41AC4E}" presName="tx1" presStyleLbl="revTx" presStyleIdx="1" presStyleCnt="4"/>
      <dgm:spPr/>
    </dgm:pt>
    <dgm:pt modelId="{F5FD89B6-BF56-2744-9DF1-11BBF11EE57C}" type="pres">
      <dgm:prSet presAssocID="{C36B0BF5-0106-4322-9B2E-58153A41AC4E}" presName="vert1" presStyleCnt="0"/>
      <dgm:spPr/>
    </dgm:pt>
    <dgm:pt modelId="{2B33F815-1BE0-6741-A6BF-338863EE3F44}" type="pres">
      <dgm:prSet presAssocID="{95778D89-F572-44C3-8BD8-224D8C4049E8}" presName="thickLine" presStyleLbl="alignNode1" presStyleIdx="2" presStyleCnt="4"/>
      <dgm:spPr/>
    </dgm:pt>
    <dgm:pt modelId="{FB10C528-E337-C44D-BF6E-DA1A4B1EB583}" type="pres">
      <dgm:prSet presAssocID="{95778D89-F572-44C3-8BD8-224D8C4049E8}" presName="horz1" presStyleCnt="0"/>
      <dgm:spPr/>
    </dgm:pt>
    <dgm:pt modelId="{C792D519-B286-B248-A6AC-19535F989A82}" type="pres">
      <dgm:prSet presAssocID="{95778D89-F572-44C3-8BD8-224D8C4049E8}" presName="tx1" presStyleLbl="revTx" presStyleIdx="2" presStyleCnt="4"/>
      <dgm:spPr/>
    </dgm:pt>
    <dgm:pt modelId="{FA8F1B4A-A982-A14D-A3A8-C6419909466A}" type="pres">
      <dgm:prSet presAssocID="{95778D89-F572-44C3-8BD8-224D8C4049E8}" presName="vert1" presStyleCnt="0"/>
      <dgm:spPr/>
    </dgm:pt>
    <dgm:pt modelId="{ED5656EB-B7D6-1949-9C8F-6CE69CF1CC81}" type="pres">
      <dgm:prSet presAssocID="{76E375FB-7A83-4A33-89DE-B14210D7F918}" presName="thickLine" presStyleLbl="alignNode1" presStyleIdx="3" presStyleCnt="4"/>
      <dgm:spPr/>
    </dgm:pt>
    <dgm:pt modelId="{E17EA528-0E32-E246-8246-BD55E7C2B100}" type="pres">
      <dgm:prSet presAssocID="{76E375FB-7A83-4A33-89DE-B14210D7F918}" presName="horz1" presStyleCnt="0"/>
      <dgm:spPr/>
    </dgm:pt>
    <dgm:pt modelId="{58DDD0A3-0BC9-B443-A80B-FEA089E6E3B4}" type="pres">
      <dgm:prSet presAssocID="{76E375FB-7A83-4A33-89DE-B14210D7F918}" presName="tx1" presStyleLbl="revTx" presStyleIdx="3" presStyleCnt="4"/>
      <dgm:spPr/>
    </dgm:pt>
    <dgm:pt modelId="{5BDBEB25-22A3-5646-BDC6-4F9AC74B50F9}" type="pres">
      <dgm:prSet presAssocID="{76E375FB-7A83-4A33-89DE-B14210D7F918}" presName="vert1" presStyleCnt="0"/>
      <dgm:spPr/>
    </dgm:pt>
  </dgm:ptLst>
  <dgm:cxnLst>
    <dgm:cxn modelId="{3DA17209-8336-3E44-8BE3-8710C289F48F}" type="presOf" srcId="{A53351DF-B6ED-4655-A65C-204E82C5C063}" destId="{512B7BE9-F832-A546-8C4C-EB439D86C2DE}" srcOrd="0" destOrd="0" presId="urn:microsoft.com/office/officeart/2008/layout/LinedList"/>
    <dgm:cxn modelId="{03D58B5B-51BC-4D1C-B894-898420B19E02}" srcId="{A53351DF-B6ED-4655-A65C-204E82C5C063}" destId="{95778D89-F572-44C3-8BD8-224D8C4049E8}" srcOrd="2" destOrd="0" parTransId="{EF4BF2ED-684A-4641-8779-837D653CD7BC}" sibTransId="{0EACD88A-BA3A-44BF-A724-E9FA008AFD4A}"/>
    <dgm:cxn modelId="{0E8F435D-D6F5-2F41-8F18-AD6D17884748}" type="presOf" srcId="{95778D89-F572-44C3-8BD8-224D8C4049E8}" destId="{C792D519-B286-B248-A6AC-19535F989A82}" srcOrd="0" destOrd="0" presId="urn:microsoft.com/office/officeart/2008/layout/LinedList"/>
    <dgm:cxn modelId="{BFAEA85E-92AD-7548-BDF6-55471D719139}" type="presOf" srcId="{C36B0BF5-0106-4322-9B2E-58153A41AC4E}" destId="{78903657-5BD9-2F4B-9783-69B7B7B0B303}" srcOrd="0" destOrd="0" presId="urn:microsoft.com/office/officeart/2008/layout/LinedList"/>
    <dgm:cxn modelId="{10519561-0CBE-4D44-83D3-E0E3FFBC5C81}" srcId="{A53351DF-B6ED-4655-A65C-204E82C5C063}" destId="{859704A3-ABDC-4310-8A7C-1CB03B9BF453}" srcOrd="0" destOrd="0" parTransId="{06AC512A-26EB-4D23-9660-AEB9FED89855}" sibTransId="{0837E789-CAF3-418F-A8D7-C13C2A70635C}"/>
    <dgm:cxn modelId="{E74A5662-07EC-4F69-A260-99911A727669}" srcId="{A53351DF-B6ED-4655-A65C-204E82C5C063}" destId="{C36B0BF5-0106-4322-9B2E-58153A41AC4E}" srcOrd="1" destOrd="0" parTransId="{4B7B0C94-3C24-412F-BD20-6CBA7AB5781B}" sibTransId="{DDD9B831-78D7-4935-92B6-4CF92C31429C}"/>
    <dgm:cxn modelId="{F3C4E576-A38F-1C48-8D29-693EF6984BFE}" type="presOf" srcId="{76E375FB-7A83-4A33-89DE-B14210D7F918}" destId="{58DDD0A3-0BC9-B443-A80B-FEA089E6E3B4}" srcOrd="0" destOrd="0" presId="urn:microsoft.com/office/officeart/2008/layout/LinedList"/>
    <dgm:cxn modelId="{D97860D5-8EAC-4B51-95CE-FB22F8EA72A5}" srcId="{A53351DF-B6ED-4655-A65C-204E82C5C063}" destId="{76E375FB-7A83-4A33-89DE-B14210D7F918}" srcOrd="3" destOrd="0" parTransId="{08840761-972F-4485-BB1F-C21AF8525841}" sibTransId="{5C9C0B67-5872-4217-821D-B27CDD90BDD9}"/>
    <dgm:cxn modelId="{E51852EB-2B57-3948-A714-B0EDF888237F}" type="presOf" srcId="{859704A3-ABDC-4310-8A7C-1CB03B9BF453}" destId="{FAA7E436-0DA3-6A4D-8483-258EE9E90A32}" srcOrd="0" destOrd="0" presId="urn:microsoft.com/office/officeart/2008/layout/LinedList"/>
    <dgm:cxn modelId="{215BFB18-532C-274C-9014-27CAF42DA967}" type="presParOf" srcId="{512B7BE9-F832-A546-8C4C-EB439D86C2DE}" destId="{5596B9C4-4F17-7C47-AA6F-1CB30160C0DA}" srcOrd="0" destOrd="0" presId="urn:microsoft.com/office/officeart/2008/layout/LinedList"/>
    <dgm:cxn modelId="{2E2044CC-EA9F-7846-9DC2-FC1F31E02408}" type="presParOf" srcId="{512B7BE9-F832-A546-8C4C-EB439D86C2DE}" destId="{2890845B-B0BA-F543-8215-C26B8623EBFA}" srcOrd="1" destOrd="0" presId="urn:microsoft.com/office/officeart/2008/layout/LinedList"/>
    <dgm:cxn modelId="{51A1B233-D629-EC47-A4DC-06589B5A5D03}" type="presParOf" srcId="{2890845B-B0BA-F543-8215-C26B8623EBFA}" destId="{FAA7E436-0DA3-6A4D-8483-258EE9E90A32}" srcOrd="0" destOrd="0" presId="urn:microsoft.com/office/officeart/2008/layout/LinedList"/>
    <dgm:cxn modelId="{7079CB2E-F06F-344F-9606-CE577D625D94}" type="presParOf" srcId="{2890845B-B0BA-F543-8215-C26B8623EBFA}" destId="{110E71C6-C2A5-D249-8CD3-6C2744EF2919}" srcOrd="1" destOrd="0" presId="urn:microsoft.com/office/officeart/2008/layout/LinedList"/>
    <dgm:cxn modelId="{87DCBEED-A96D-3945-90D9-D83C81EAE48D}" type="presParOf" srcId="{512B7BE9-F832-A546-8C4C-EB439D86C2DE}" destId="{C6E6AA7C-2ECF-8845-9CF3-4B1DFF1F5890}" srcOrd="2" destOrd="0" presId="urn:microsoft.com/office/officeart/2008/layout/LinedList"/>
    <dgm:cxn modelId="{EC0B9411-6E28-F340-A182-ABDA6CA2C423}" type="presParOf" srcId="{512B7BE9-F832-A546-8C4C-EB439D86C2DE}" destId="{1A3A1D73-F650-5F4C-910D-7EC32D1135D3}" srcOrd="3" destOrd="0" presId="urn:microsoft.com/office/officeart/2008/layout/LinedList"/>
    <dgm:cxn modelId="{70E6FF71-6C89-BE48-85FC-B2804FEBB0B8}" type="presParOf" srcId="{1A3A1D73-F650-5F4C-910D-7EC32D1135D3}" destId="{78903657-5BD9-2F4B-9783-69B7B7B0B303}" srcOrd="0" destOrd="0" presId="urn:microsoft.com/office/officeart/2008/layout/LinedList"/>
    <dgm:cxn modelId="{3FC2DFF4-5F78-A543-82FB-9E7632ED8D64}" type="presParOf" srcId="{1A3A1D73-F650-5F4C-910D-7EC32D1135D3}" destId="{F5FD89B6-BF56-2744-9DF1-11BBF11EE57C}" srcOrd="1" destOrd="0" presId="urn:microsoft.com/office/officeart/2008/layout/LinedList"/>
    <dgm:cxn modelId="{4020B7C6-D773-E242-859C-0EC29BB8B69C}" type="presParOf" srcId="{512B7BE9-F832-A546-8C4C-EB439D86C2DE}" destId="{2B33F815-1BE0-6741-A6BF-338863EE3F44}" srcOrd="4" destOrd="0" presId="urn:microsoft.com/office/officeart/2008/layout/LinedList"/>
    <dgm:cxn modelId="{A18A32D5-EFCE-784F-98B8-D6E350D82BE2}" type="presParOf" srcId="{512B7BE9-F832-A546-8C4C-EB439D86C2DE}" destId="{FB10C528-E337-C44D-BF6E-DA1A4B1EB583}" srcOrd="5" destOrd="0" presId="urn:microsoft.com/office/officeart/2008/layout/LinedList"/>
    <dgm:cxn modelId="{3DB28914-9CB6-6B4E-8C1F-622DEEBE43E0}" type="presParOf" srcId="{FB10C528-E337-C44D-BF6E-DA1A4B1EB583}" destId="{C792D519-B286-B248-A6AC-19535F989A82}" srcOrd="0" destOrd="0" presId="urn:microsoft.com/office/officeart/2008/layout/LinedList"/>
    <dgm:cxn modelId="{D849EF80-3601-094B-B728-9576FE31C93F}" type="presParOf" srcId="{FB10C528-E337-C44D-BF6E-DA1A4B1EB583}" destId="{FA8F1B4A-A982-A14D-A3A8-C6419909466A}" srcOrd="1" destOrd="0" presId="urn:microsoft.com/office/officeart/2008/layout/LinedList"/>
    <dgm:cxn modelId="{98BC76F0-9995-354A-BA22-3F35A268619C}" type="presParOf" srcId="{512B7BE9-F832-A546-8C4C-EB439D86C2DE}" destId="{ED5656EB-B7D6-1949-9C8F-6CE69CF1CC81}" srcOrd="6" destOrd="0" presId="urn:microsoft.com/office/officeart/2008/layout/LinedList"/>
    <dgm:cxn modelId="{EBA4FFB1-75E9-6945-973B-FC4F0657AE24}" type="presParOf" srcId="{512B7BE9-F832-A546-8C4C-EB439D86C2DE}" destId="{E17EA528-0E32-E246-8246-BD55E7C2B100}" srcOrd="7" destOrd="0" presId="urn:microsoft.com/office/officeart/2008/layout/LinedList"/>
    <dgm:cxn modelId="{37D1132E-1B4D-A94E-B560-FBA2A7D7B8BC}" type="presParOf" srcId="{E17EA528-0E32-E246-8246-BD55E7C2B100}" destId="{58DDD0A3-0BC9-B443-A80B-FEA089E6E3B4}" srcOrd="0" destOrd="0" presId="urn:microsoft.com/office/officeart/2008/layout/LinedList"/>
    <dgm:cxn modelId="{CBCE05AD-528A-3942-A4C3-D4CFA706416F}" type="presParOf" srcId="{E17EA528-0E32-E246-8246-BD55E7C2B100}" destId="{5BDBEB25-22A3-5646-BDC6-4F9AC74B50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049C0D-F418-47F0-ACB1-E074792442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3CBC7E-071C-42EC-BCFC-56CD32CC8570}">
      <dgm:prSet/>
      <dgm:spPr/>
      <dgm:t>
        <a:bodyPr/>
        <a:lstStyle/>
        <a:p>
          <a:r>
            <a:rPr lang="en-US" b="1" i="0"/>
            <a:t>More Server Resources</a:t>
          </a:r>
          <a:r>
            <a:rPr lang="en-US" b="0" i="0"/>
            <a:t>: SSR requires more server processing, which can increase costs and complexity.</a:t>
          </a:r>
          <a:endParaRPr lang="en-US"/>
        </a:p>
      </dgm:t>
    </dgm:pt>
    <dgm:pt modelId="{A5BDFCFB-2092-4350-A752-60E6C65D8647}" type="parTrans" cxnId="{C1792E3A-C62C-49D5-8F99-5908539F110B}">
      <dgm:prSet/>
      <dgm:spPr/>
      <dgm:t>
        <a:bodyPr/>
        <a:lstStyle/>
        <a:p>
          <a:endParaRPr lang="en-US"/>
        </a:p>
      </dgm:t>
    </dgm:pt>
    <dgm:pt modelId="{7CA8A1A3-B6EE-4FF2-97C9-2FCEEFB0FF34}" type="sibTrans" cxnId="{C1792E3A-C62C-49D5-8F99-5908539F110B}">
      <dgm:prSet/>
      <dgm:spPr/>
      <dgm:t>
        <a:bodyPr/>
        <a:lstStyle/>
        <a:p>
          <a:endParaRPr lang="en-US"/>
        </a:p>
      </dgm:t>
    </dgm:pt>
    <dgm:pt modelId="{84B98B99-F31D-4977-BF72-6BEA8AA53C90}">
      <dgm:prSet/>
      <dgm:spPr/>
      <dgm:t>
        <a:bodyPr/>
        <a:lstStyle/>
        <a:p>
          <a:r>
            <a:rPr lang="en-US" b="1" i="0"/>
            <a:t>Less Interactive</a:t>
          </a:r>
          <a:r>
            <a:rPr lang="en-US" b="0" i="0"/>
            <a:t>: Without additional client-side logic, SSR pages might feel less dynamic and interactive.</a:t>
          </a:r>
          <a:endParaRPr lang="en-US"/>
        </a:p>
      </dgm:t>
    </dgm:pt>
    <dgm:pt modelId="{F1127807-DEAE-44FF-9956-903B19F8F197}" type="parTrans" cxnId="{0D1BEC00-267E-4E0F-8D47-6B2FC19C2767}">
      <dgm:prSet/>
      <dgm:spPr/>
      <dgm:t>
        <a:bodyPr/>
        <a:lstStyle/>
        <a:p>
          <a:endParaRPr lang="en-US"/>
        </a:p>
      </dgm:t>
    </dgm:pt>
    <dgm:pt modelId="{8289B63D-1979-4DBE-B0BB-83B6B4C4036F}" type="sibTrans" cxnId="{0D1BEC00-267E-4E0F-8D47-6B2FC19C2767}">
      <dgm:prSet/>
      <dgm:spPr/>
      <dgm:t>
        <a:bodyPr/>
        <a:lstStyle/>
        <a:p>
          <a:endParaRPr lang="en-US"/>
        </a:p>
      </dgm:t>
    </dgm:pt>
    <dgm:pt modelId="{C97BBB5F-A1B7-4DF6-9CC9-A117D1F64DF6}">
      <dgm:prSet/>
      <dgm:spPr/>
      <dgm:t>
        <a:bodyPr/>
        <a:lstStyle/>
        <a:p>
          <a:r>
            <a:rPr lang="en-US" b="1" i="0"/>
            <a:t>Complexity with State Management</a:t>
          </a:r>
          <a:r>
            <a:rPr lang="en-US" b="0" i="0"/>
            <a:t>: Managing user sessions and state can become more complex with SSR, especially when interactivity is required.</a:t>
          </a:r>
          <a:endParaRPr lang="en-US"/>
        </a:p>
      </dgm:t>
    </dgm:pt>
    <dgm:pt modelId="{247A0D3B-AE1F-4DDE-B9A7-1E2DBB412A83}" type="parTrans" cxnId="{726A6650-F4DD-4E51-8293-77FF372DD415}">
      <dgm:prSet/>
      <dgm:spPr/>
      <dgm:t>
        <a:bodyPr/>
        <a:lstStyle/>
        <a:p>
          <a:endParaRPr lang="en-US"/>
        </a:p>
      </dgm:t>
    </dgm:pt>
    <dgm:pt modelId="{48352273-9693-405A-9E27-4327D5A65277}" type="sibTrans" cxnId="{726A6650-F4DD-4E51-8293-77FF372DD415}">
      <dgm:prSet/>
      <dgm:spPr/>
      <dgm:t>
        <a:bodyPr/>
        <a:lstStyle/>
        <a:p>
          <a:endParaRPr lang="en-US"/>
        </a:p>
      </dgm:t>
    </dgm:pt>
    <dgm:pt modelId="{0291909B-A325-4BEC-9368-58F07FE6ACDA}" type="pres">
      <dgm:prSet presAssocID="{D9049C0D-F418-47F0-ACB1-E074792442B4}" presName="root" presStyleCnt="0">
        <dgm:presLayoutVars>
          <dgm:dir/>
          <dgm:resizeHandles val="exact"/>
        </dgm:presLayoutVars>
      </dgm:prSet>
      <dgm:spPr/>
    </dgm:pt>
    <dgm:pt modelId="{443EDC43-47DC-4D02-8A40-1D43EB576561}" type="pres">
      <dgm:prSet presAssocID="{023CBC7E-071C-42EC-BCFC-56CD32CC8570}" presName="compNode" presStyleCnt="0"/>
      <dgm:spPr/>
    </dgm:pt>
    <dgm:pt modelId="{FDA9FB2C-729D-4995-AAD2-D3AA8A5D1A04}" type="pres">
      <dgm:prSet presAssocID="{023CBC7E-071C-42EC-BCFC-56CD32CC8570}" presName="bgRect" presStyleLbl="bgShp" presStyleIdx="0" presStyleCnt="3"/>
      <dgm:spPr/>
    </dgm:pt>
    <dgm:pt modelId="{B5214D7C-B809-4E23-B2F0-10B759DF39B4}" type="pres">
      <dgm:prSet presAssocID="{023CBC7E-071C-42EC-BCFC-56CD32CC85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0B597856-C863-49F0-8CFA-05405F5B6860}" type="pres">
      <dgm:prSet presAssocID="{023CBC7E-071C-42EC-BCFC-56CD32CC8570}" presName="spaceRect" presStyleCnt="0"/>
      <dgm:spPr/>
    </dgm:pt>
    <dgm:pt modelId="{62192596-2B22-4944-B7E9-C356C77B3D3C}" type="pres">
      <dgm:prSet presAssocID="{023CBC7E-071C-42EC-BCFC-56CD32CC8570}" presName="parTx" presStyleLbl="revTx" presStyleIdx="0" presStyleCnt="3">
        <dgm:presLayoutVars>
          <dgm:chMax val="0"/>
          <dgm:chPref val="0"/>
        </dgm:presLayoutVars>
      </dgm:prSet>
      <dgm:spPr/>
    </dgm:pt>
    <dgm:pt modelId="{E5B28300-AC9D-4AE2-8B51-399F2735C600}" type="pres">
      <dgm:prSet presAssocID="{7CA8A1A3-B6EE-4FF2-97C9-2FCEEFB0FF34}" presName="sibTrans" presStyleCnt="0"/>
      <dgm:spPr/>
    </dgm:pt>
    <dgm:pt modelId="{19875739-959A-436B-8F98-C2C2ACAFC4CD}" type="pres">
      <dgm:prSet presAssocID="{84B98B99-F31D-4977-BF72-6BEA8AA53C90}" presName="compNode" presStyleCnt="0"/>
      <dgm:spPr/>
    </dgm:pt>
    <dgm:pt modelId="{4658FBFF-414D-4B8D-8560-B2655F13DD57}" type="pres">
      <dgm:prSet presAssocID="{84B98B99-F31D-4977-BF72-6BEA8AA53C90}" presName="bgRect" presStyleLbl="bgShp" presStyleIdx="1" presStyleCnt="3"/>
      <dgm:spPr/>
    </dgm:pt>
    <dgm:pt modelId="{D2B59A7C-9193-426E-86F0-AC69AF1532EF}" type="pres">
      <dgm:prSet presAssocID="{84B98B99-F31D-4977-BF72-6BEA8AA53C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mote control"/>
        </a:ext>
      </dgm:extLst>
    </dgm:pt>
    <dgm:pt modelId="{B6475E40-99CA-4E90-B8DB-F984FC26D4EE}" type="pres">
      <dgm:prSet presAssocID="{84B98B99-F31D-4977-BF72-6BEA8AA53C90}" presName="spaceRect" presStyleCnt="0"/>
      <dgm:spPr/>
    </dgm:pt>
    <dgm:pt modelId="{CAA76183-C93F-4790-9880-1121FFC2B48A}" type="pres">
      <dgm:prSet presAssocID="{84B98B99-F31D-4977-BF72-6BEA8AA53C90}" presName="parTx" presStyleLbl="revTx" presStyleIdx="1" presStyleCnt="3">
        <dgm:presLayoutVars>
          <dgm:chMax val="0"/>
          <dgm:chPref val="0"/>
        </dgm:presLayoutVars>
      </dgm:prSet>
      <dgm:spPr/>
    </dgm:pt>
    <dgm:pt modelId="{531DC2FC-D862-44CE-989A-4CBAAEEEFB4E}" type="pres">
      <dgm:prSet presAssocID="{8289B63D-1979-4DBE-B0BB-83B6B4C4036F}" presName="sibTrans" presStyleCnt="0"/>
      <dgm:spPr/>
    </dgm:pt>
    <dgm:pt modelId="{C714E8E4-DD99-48C6-BAC2-1C4050F89DDA}" type="pres">
      <dgm:prSet presAssocID="{C97BBB5F-A1B7-4DF6-9CC9-A117D1F64DF6}" presName="compNode" presStyleCnt="0"/>
      <dgm:spPr/>
    </dgm:pt>
    <dgm:pt modelId="{2C7DFF78-FE43-4721-A848-BF6CD1C7F527}" type="pres">
      <dgm:prSet presAssocID="{C97BBB5F-A1B7-4DF6-9CC9-A117D1F64DF6}" presName="bgRect" presStyleLbl="bgShp" presStyleIdx="2" presStyleCnt="3"/>
      <dgm:spPr/>
    </dgm:pt>
    <dgm:pt modelId="{45B65407-ACB1-4E1D-9C7E-630AA2AA6716}" type="pres">
      <dgm:prSet presAssocID="{C97BBB5F-A1B7-4DF6-9CC9-A117D1F64D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6231A37-1A68-4740-AE7E-50E7E4D98794}" type="pres">
      <dgm:prSet presAssocID="{C97BBB5F-A1B7-4DF6-9CC9-A117D1F64DF6}" presName="spaceRect" presStyleCnt="0"/>
      <dgm:spPr/>
    </dgm:pt>
    <dgm:pt modelId="{15070139-D9D4-436A-9D8C-7EA8F025634F}" type="pres">
      <dgm:prSet presAssocID="{C97BBB5F-A1B7-4DF6-9CC9-A117D1F64DF6}" presName="parTx" presStyleLbl="revTx" presStyleIdx="2" presStyleCnt="3">
        <dgm:presLayoutVars>
          <dgm:chMax val="0"/>
          <dgm:chPref val="0"/>
        </dgm:presLayoutVars>
      </dgm:prSet>
      <dgm:spPr/>
    </dgm:pt>
  </dgm:ptLst>
  <dgm:cxnLst>
    <dgm:cxn modelId="{0D1BEC00-267E-4E0F-8D47-6B2FC19C2767}" srcId="{D9049C0D-F418-47F0-ACB1-E074792442B4}" destId="{84B98B99-F31D-4977-BF72-6BEA8AA53C90}" srcOrd="1" destOrd="0" parTransId="{F1127807-DEAE-44FF-9956-903B19F8F197}" sibTransId="{8289B63D-1979-4DBE-B0BB-83B6B4C4036F}"/>
    <dgm:cxn modelId="{C1792E3A-C62C-49D5-8F99-5908539F110B}" srcId="{D9049C0D-F418-47F0-ACB1-E074792442B4}" destId="{023CBC7E-071C-42EC-BCFC-56CD32CC8570}" srcOrd="0" destOrd="0" parTransId="{A5BDFCFB-2092-4350-A752-60E6C65D8647}" sibTransId="{7CA8A1A3-B6EE-4FF2-97C9-2FCEEFB0FF34}"/>
    <dgm:cxn modelId="{024B753D-5318-4BDA-AFDA-B8EBA852A171}" type="presOf" srcId="{84B98B99-F31D-4977-BF72-6BEA8AA53C90}" destId="{CAA76183-C93F-4790-9880-1121FFC2B48A}" srcOrd="0" destOrd="0" presId="urn:microsoft.com/office/officeart/2018/2/layout/IconVerticalSolidList"/>
    <dgm:cxn modelId="{726A6650-F4DD-4E51-8293-77FF372DD415}" srcId="{D9049C0D-F418-47F0-ACB1-E074792442B4}" destId="{C97BBB5F-A1B7-4DF6-9CC9-A117D1F64DF6}" srcOrd="2" destOrd="0" parTransId="{247A0D3B-AE1F-4DDE-B9A7-1E2DBB412A83}" sibTransId="{48352273-9693-405A-9E27-4327D5A65277}"/>
    <dgm:cxn modelId="{CB9DCDDA-E49E-4095-B24C-A3811F8C08DC}" type="presOf" srcId="{D9049C0D-F418-47F0-ACB1-E074792442B4}" destId="{0291909B-A325-4BEC-9368-58F07FE6ACDA}" srcOrd="0" destOrd="0" presId="urn:microsoft.com/office/officeart/2018/2/layout/IconVerticalSolidList"/>
    <dgm:cxn modelId="{2B271AED-907B-4286-B2F7-A940ED5EBD72}" type="presOf" srcId="{C97BBB5F-A1B7-4DF6-9CC9-A117D1F64DF6}" destId="{15070139-D9D4-436A-9D8C-7EA8F025634F}" srcOrd="0" destOrd="0" presId="urn:microsoft.com/office/officeart/2018/2/layout/IconVerticalSolidList"/>
    <dgm:cxn modelId="{4AA488F7-4D07-4842-9317-F9995500A774}" type="presOf" srcId="{023CBC7E-071C-42EC-BCFC-56CD32CC8570}" destId="{62192596-2B22-4944-B7E9-C356C77B3D3C}" srcOrd="0" destOrd="0" presId="urn:microsoft.com/office/officeart/2018/2/layout/IconVerticalSolidList"/>
    <dgm:cxn modelId="{15489184-41A6-4B83-9B43-3442FAA150AB}" type="presParOf" srcId="{0291909B-A325-4BEC-9368-58F07FE6ACDA}" destId="{443EDC43-47DC-4D02-8A40-1D43EB576561}" srcOrd="0" destOrd="0" presId="urn:microsoft.com/office/officeart/2018/2/layout/IconVerticalSolidList"/>
    <dgm:cxn modelId="{86D1CB5E-C372-4991-AB4B-87D9F8E64B25}" type="presParOf" srcId="{443EDC43-47DC-4D02-8A40-1D43EB576561}" destId="{FDA9FB2C-729D-4995-AAD2-D3AA8A5D1A04}" srcOrd="0" destOrd="0" presId="urn:microsoft.com/office/officeart/2018/2/layout/IconVerticalSolidList"/>
    <dgm:cxn modelId="{9C5ACE81-82CD-4801-B095-62A627215BD9}" type="presParOf" srcId="{443EDC43-47DC-4D02-8A40-1D43EB576561}" destId="{B5214D7C-B809-4E23-B2F0-10B759DF39B4}" srcOrd="1" destOrd="0" presId="urn:microsoft.com/office/officeart/2018/2/layout/IconVerticalSolidList"/>
    <dgm:cxn modelId="{064D7928-9C10-4B25-82A1-BA7092DAD1B0}" type="presParOf" srcId="{443EDC43-47DC-4D02-8A40-1D43EB576561}" destId="{0B597856-C863-49F0-8CFA-05405F5B6860}" srcOrd="2" destOrd="0" presId="urn:microsoft.com/office/officeart/2018/2/layout/IconVerticalSolidList"/>
    <dgm:cxn modelId="{3D98ACE2-B8AC-487C-8FA7-FAFFFD2C595F}" type="presParOf" srcId="{443EDC43-47DC-4D02-8A40-1D43EB576561}" destId="{62192596-2B22-4944-B7E9-C356C77B3D3C}" srcOrd="3" destOrd="0" presId="urn:microsoft.com/office/officeart/2018/2/layout/IconVerticalSolidList"/>
    <dgm:cxn modelId="{5F3FDDEA-0BD8-42F3-A278-988E1338D378}" type="presParOf" srcId="{0291909B-A325-4BEC-9368-58F07FE6ACDA}" destId="{E5B28300-AC9D-4AE2-8B51-399F2735C600}" srcOrd="1" destOrd="0" presId="urn:microsoft.com/office/officeart/2018/2/layout/IconVerticalSolidList"/>
    <dgm:cxn modelId="{DEB81928-F8C3-4CDB-BE73-AA7960B31DA1}" type="presParOf" srcId="{0291909B-A325-4BEC-9368-58F07FE6ACDA}" destId="{19875739-959A-436B-8F98-C2C2ACAFC4CD}" srcOrd="2" destOrd="0" presId="urn:microsoft.com/office/officeart/2018/2/layout/IconVerticalSolidList"/>
    <dgm:cxn modelId="{B24AAC51-8E0C-4715-A242-5EE0542CEAE0}" type="presParOf" srcId="{19875739-959A-436B-8F98-C2C2ACAFC4CD}" destId="{4658FBFF-414D-4B8D-8560-B2655F13DD57}" srcOrd="0" destOrd="0" presId="urn:microsoft.com/office/officeart/2018/2/layout/IconVerticalSolidList"/>
    <dgm:cxn modelId="{65F0DE6B-E2D3-4AB7-AAD6-D35A0969B80F}" type="presParOf" srcId="{19875739-959A-436B-8F98-C2C2ACAFC4CD}" destId="{D2B59A7C-9193-426E-86F0-AC69AF1532EF}" srcOrd="1" destOrd="0" presId="urn:microsoft.com/office/officeart/2018/2/layout/IconVerticalSolidList"/>
    <dgm:cxn modelId="{B19BC5C6-B4D5-4017-868E-65537ED8AB45}" type="presParOf" srcId="{19875739-959A-436B-8F98-C2C2ACAFC4CD}" destId="{B6475E40-99CA-4E90-B8DB-F984FC26D4EE}" srcOrd="2" destOrd="0" presId="urn:microsoft.com/office/officeart/2018/2/layout/IconVerticalSolidList"/>
    <dgm:cxn modelId="{933F325C-42B5-4D4E-A3B5-B0379888D5AC}" type="presParOf" srcId="{19875739-959A-436B-8F98-C2C2ACAFC4CD}" destId="{CAA76183-C93F-4790-9880-1121FFC2B48A}" srcOrd="3" destOrd="0" presId="urn:microsoft.com/office/officeart/2018/2/layout/IconVerticalSolidList"/>
    <dgm:cxn modelId="{B06FA74D-6C75-41C2-A2EF-A8C64673B50D}" type="presParOf" srcId="{0291909B-A325-4BEC-9368-58F07FE6ACDA}" destId="{531DC2FC-D862-44CE-989A-4CBAAEEEFB4E}" srcOrd="3" destOrd="0" presId="urn:microsoft.com/office/officeart/2018/2/layout/IconVerticalSolidList"/>
    <dgm:cxn modelId="{4C60743F-2C69-43A6-BE8C-7BC8DE276A6E}" type="presParOf" srcId="{0291909B-A325-4BEC-9368-58F07FE6ACDA}" destId="{C714E8E4-DD99-48C6-BAC2-1C4050F89DDA}" srcOrd="4" destOrd="0" presId="urn:microsoft.com/office/officeart/2018/2/layout/IconVerticalSolidList"/>
    <dgm:cxn modelId="{8CE07BE5-FA6C-4778-A94D-31C7B4136F88}" type="presParOf" srcId="{C714E8E4-DD99-48C6-BAC2-1C4050F89DDA}" destId="{2C7DFF78-FE43-4721-A848-BF6CD1C7F527}" srcOrd="0" destOrd="0" presId="urn:microsoft.com/office/officeart/2018/2/layout/IconVerticalSolidList"/>
    <dgm:cxn modelId="{74D307EE-7B9D-49DE-B761-B27F3C8C14B4}" type="presParOf" srcId="{C714E8E4-DD99-48C6-BAC2-1C4050F89DDA}" destId="{45B65407-ACB1-4E1D-9C7E-630AA2AA6716}" srcOrd="1" destOrd="0" presId="urn:microsoft.com/office/officeart/2018/2/layout/IconVerticalSolidList"/>
    <dgm:cxn modelId="{957F18CC-3DE7-4F40-820B-5DA0953165F2}" type="presParOf" srcId="{C714E8E4-DD99-48C6-BAC2-1C4050F89DDA}" destId="{76231A37-1A68-4740-AE7E-50E7E4D98794}" srcOrd="2" destOrd="0" presId="urn:microsoft.com/office/officeart/2018/2/layout/IconVerticalSolidList"/>
    <dgm:cxn modelId="{875F91B6-DFCD-4CB2-B8E3-5C10086F8780}" type="presParOf" srcId="{C714E8E4-DD99-48C6-BAC2-1C4050F89DDA}" destId="{15070139-D9D4-436A-9D8C-7EA8F02563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6FA7A2-F251-4E9F-B38F-1183005ABA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458D4CA-DC34-4503-B653-2D21BA066033}">
      <dgm:prSet/>
      <dgm:spPr/>
      <dgm:t>
        <a:bodyPr/>
        <a:lstStyle/>
        <a:p>
          <a:r>
            <a:rPr lang="en-US" b="0" i="0"/>
            <a:t>CSR is often favored for applications where interactivity, and a dynamic, app-like experience is desired. It's less suitable for content-heavy sites where SEO is critical or where very broad browser support is required.</a:t>
          </a:r>
          <a:endParaRPr lang="en-US"/>
        </a:p>
      </dgm:t>
    </dgm:pt>
    <dgm:pt modelId="{04D0BAFD-D1AB-400A-847D-A85B8DFB82B9}" type="parTrans" cxnId="{A8AB2237-DC72-4CB4-8FEF-AB5001379FB3}">
      <dgm:prSet/>
      <dgm:spPr/>
      <dgm:t>
        <a:bodyPr/>
        <a:lstStyle/>
        <a:p>
          <a:endParaRPr lang="en-US"/>
        </a:p>
      </dgm:t>
    </dgm:pt>
    <dgm:pt modelId="{505CD2B0-0C89-4442-B35A-2C770C10BED2}" type="sibTrans" cxnId="{A8AB2237-DC72-4CB4-8FEF-AB5001379FB3}">
      <dgm:prSet/>
      <dgm:spPr/>
      <dgm:t>
        <a:bodyPr/>
        <a:lstStyle/>
        <a:p>
          <a:endParaRPr lang="en-US"/>
        </a:p>
      </dgm:t>
    </dgm:pt>
    <dgm:pt modelId="{20FCD60D-B90C-45D6-B4BB-7C42DCCFE382}">
      <dgm:prSet/>
      <dgm:spPr/>
      <dgm:t>
        <a:bodyPr/>
        <a:lstStyle/>
        <a:p>
          <a:r>
            <a:rPr lang="en-US" b="0" i="0"/>
            <a:t>SSR, on the other hand, is preferred for sites where initial page load speed, SEO, and compatibility are key factors. It might not be as suitable for highly interactive applications where a more dynamic UI is required.</a:t>
          </a:r>
          <a:endParaRPr lang="en-US"/>
        </a:p>
      </dgm:t>
    </dgm:pt>
    <dgm:pt modelId="{AC39BA70-8ABE-4B94-901E-671868EC0A12}" type="parTrans" cxnId="{FFC0E174-73B2-4A5F-BA80-EB5E6EFEA7C0}">
      <dgm:prSet/>
      <dgm:spPr/>
      <dgm:t>
        <a:bodyPr/>
        <a:lstStyle/>
        <a:p>
          <a:endParaRPr lang="en-US"/>
        </a:p>
      </dgm:t>
    </dgm:pt>
    <dgm:pt modelId="{71E6E058-536E-4C22-8FC2-87F82F9F27B5}" type="sibTrans" cxnId="{FFC0E174-73B2-4A5F-BA80-EB5E6EFEA7C0}">
      <dgm:prSet/>
      <dgm:spPr/>
      <dgm:t>
        <a:bodyPr/>
        <a:lstStyle/>
        <a:p>
          <a:endParaRPr lang="en-US"/>
        </a:p>
      </dgm:t>
    </dgm:pt>
    <dgm:pt modelId="{148B0691-394B-4DD4-BD66-9A45563A724B}">
      <dgm:prSet/>
      <dgm:spPr/>
      <dgm:t>
        <a:bodyPr/>
        <a:lstStyle/>
        <a:p>
          <a:r>
            <a:rPr lang="en-US" b="0" i="0"/>
            <a:t>Hybrid approaches that combine CSR and SSR are also becoming more common, allowing developers to leverage the best aspects of both rendering methods.</a:t>
          </a:r>
          <a:endParaRPr lang="en-US"/>
        </a:p>
      </dgm:t>
    </dgm:pt>
    <dgm:pt modelId="{DB705B74-41FB-41B0-B573-342DF4A8AECE}" type="parTrans" cxnId="{14A2370B-ADAE-4B04-B3EC-D2060621DCB2}">
      <dgm:prSet/>
      <dgm:spPr/>
      <dgm:t>
        <a:bodyPr/>
        <a:lstStyle/>
        <a:p>
          <a:endParaRPr lang="en-US"/>
        </a:p>
      </dgm:t>
    </dgm:pt>
    <dgm:pt modelId="{8417A7A4-21AB-43DA-84B3-0F50E7308962}" type="sibTrans" cxnId="{14A2370B-ADAE-4B04-B3EC-D2060621DCB2}">
      <dgm:prSet/>
      <dgm:spPr/>
      <dgm:t>
        <a:bodyPr/>
        <a:lstStyle/>
        <a:p>
          <a:endParaRPr lang="en-US"/>
        </a:p>
      </dgm:t>
    </dgm:pt>
    <dgm:pt modelId="{259DA419-C025-4DCA-9FE7-4B22809569CB}" type="pres">
      <dgm:prSet presAssocID="{506FA7A2-F251-4E9F-B38F-1183005ABADB}" presName="root" presStyleCnt="0">
        <dgm:presLayoutVars>
          <dgm:dir/>
          <dgm:resizeHandles val="exact"/>
        </dgm:presLayoutVars>
      </dgm:prSet>
      <dgm:spPr/>
    </dgm:pt>
    <dgm:pt modelId="{7C698C1C-C492-4794-9D01-729227CF24DF}" type="pres">
      <dgm:prSet presAssocID="{4458D4CA-DC34-4503-B653-2D21BA066033}" presName="compNode" presStyleCnt="0"/>
      <dgm:spPr/>
    </dgm:pt>
    <dgm:pt modelId="{A9820DB8-F1E8-47D1-87EE-B8049C805663}" type="pres">
      <dgm:prSet presAssocID="{4458D4CA-DC34-4503-B653-2D21BA066033}" presName="bgRect" presStyleLbl="bgShp" presStyleIdx="0" presStyleCnt="3"/>
      <dgm:spPr/>
    </dgm:pt>
    <dgm:pt modelId="{93BBDADB-CC7D-4E2A-A10B-ABB5B3451B01}" type="pres">
      <dgm:prSet presAssocID="{4458D4CA-DC34-4503-B653-2D21BA0660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06F9CBB1-DEB4-4341-B1E6-59E5D83826CE}" type="pres">
      <dgm:prSet presAssocID="{4458D4CA-DC34-4503-B653-2D21BA066033}" presName="spaceRect" presStyleCnt="0"/>
      <dgm:spPr/>
    </dgm:pt>
    <dgm:pt modelId="{60D77F25-7118-457B-9EE5-FD99B08E0CAC}" type="pres">
      <dgm:prSet presAssocID="{4458D4CA-DC34-4503-B653-2D21BA066033}" presName="parTx" presStyleLbl="revTx" presStyleIdx="0" presStyleCnt="3">
        <dgm:presLayoutVars>
          <dgm:chMax val="0"/>
          <dgm:chPref val="0"/>
        </dgm:presLayoutVars>
      </dgm:prSet>
      <dgm:spPr/>
    </dgm:pt>
    <dgm:pt modelId="{FAB72F61-9D3C-42AA-A534-B80011ED7DB8}" type="pres">
      <dgm:prSet presAssocID="{505CD2B0-0C89-4442-B35A-2C770C10BED2}" presName="sibTrans" presStyleCnt="0"/>
      <dgm:spPr/>
    </dgm:pt>
    <dgm:pt modelId="{69FB9224-1D82-417D-8BDC-75BFAB98FB85}" type="pres">
      <dgm:prSet presAssocID="{20FCD60D-B90C-45D6-B4BB-7C42DCCFE382}" presName="compNode" presStyleCnt="0"/>
      <dgm:spPr/>
    </dgm:pt>
    <dgm:pt modelId="{72647D4E-7B7E-4E87-8E25-C277E5CD1FEB}" type="pres">
      <dgm:prSet presAssocID="{20FCD60D-B90C-45D6-B4BB-7C42DCCFE382}" presName="bgRect" presStyleLbl="bgShp" presStyleIdx="1" presStyleCnt="3"/>
      <dgm:spPr/>
    </dgm:pt>
    <dgm:pt modelId="{37A5FBA5-5E89-4565-8224-8D49659C5420}" type="pres">
      <dgm:prSet presAssocID="{20FCD60D-B90C-45D6-B4BB-7C42DCCFE3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21E93AA6-0EF1-4E43-8EA8-AF7662D88607}" type="pres">
      <dgm:prSet presAssocID="{20FCD60D-B90C-45D6-B4BB-7C42DCCFE382}" presName="spaceRect" presStyleCnt="0"/>
      <dgm:spPr/>
    </dgm:pt>
    <dgm:pt modelId="{BD975DA1-F725-4B74-B79E-E919C35E9223}" type="pres">
      <dgm:prSet presAssocID="{20FCD60D-B90C-45D6-B4BB-7C42DCCFE382}" presName="parTx" presStyleLbl="revTx" presStyleIdx="1" presStyleCnt="3">
        <dgm:presLayoutVars>
          <dgm:chMax val="0"/>
          <dgm:chPref val="0"/>
        </dgm:presLayoutVars>
      </dgm:prSet>
      <dgm:spPr/>
    </dgm:pt>
    <dgm:pt modelId="{A78BBCA1-C215-43C5-A36B-68019FF03E4C}" type="pres">
      <dgm:prSet presAssocID="{71E6E058-536E-4C22-8FC2-87F82F9F27B5}" presName="sibTrans" presStyleCnt="0"/>
      <dgm:spPr/>
    </dgm:pt>
    <dgm:pt modelId="{124EDD2F-0E77-4581-8B36-AC00204F8129}" type="pres">
      <dgm:prSet presAssocID="{148B0691-394B-4DD4-BD66-9A45563A724B}" presName="compNode" presStyleCnt="0"/>
      <dgm:spPr/>
    </dgm:pt>
    <dgm:pt modelId="{B5FC699F-8E0C-4131-802E-4C73A7402D79}" type="pres">
      <dgm:prSet presAssocID="{148B0691-394B-4DD4-BD66-9A45563A724B}" presName="bgRect" presStyleLbl="bgShp" presStyleIdx="2" presStyleCnt="3"/>
      <dgm:spPr/>
    </dgm:pt>
    <dgm:pt modelId="{F58A8469-2234-419B-9743-D24A49DCD0B9}" type="pres">
      <dgm:prSet presAssocID="{148B0691-394B-4DD4-BD66-9A45563A72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78398206-93D9-45B1-979E-4FC073D3D38B}" type="pres">
      <dgm:prSet presAssocID="{148B0691-394B-4DD4-BD66-9A45563A724B}" presName="spaceRect" presStyleCnt="0"/>
      <dgm:spPr/>
    </dgm:pt>
    <dgm:pt modelId="{7FC0B942-BC03-4A97-88C5-1EE1CE43485D}" type="pres">
      <dgm:prSet presAssocID="{148B0691-394B-4DD4-BD66-9A45563A724B}" presName="parTx" presStyleLbl="revTx" presStyleIdx="2" presStyleCnt="3">
        <dgm:presLayoutVars>
          <dgm:chMax val="0"/>
          <dgm:chPref val="0"/>
        </dgm:presLayoutVars>
      </dgm:prSet>
      <dgm:spPr/>
    </dgm:pt>
  </dgm:ptLst>
  <dgm:cxnLst>
    <dgm:cxn modelId="{14A2370B-ADAE-4B04-B3EC-D2060621DCB2}" srcId="{506FA7A2-F251-4E9F-B38F-1183005ABADB}" destId="{148B0691-394B-4DD4-BD66-9A45563A724B}" srcOrd="2" destOrd="0" parTransId="{DB705B74-41FB-41B0-B573-342DF4A8AECE}" sibTransId="{8417A7A4-21AB-43DA-84B3-0F50E7308962}"/>
    <dgm:cxn modelId="{6F599518-D01C-456B-8792-8257AB4C7938}" type="presOf" srcId="{148B0691-394B-4DD4-BD66-9A45563A724B}" destId="{7FC0B942-BC03-4A97-88C5-1EE1CE43485D}" srcOrd="0" destOrd="0" presId="urn:microsoft.com/office/officeart/2018/2/layout/IconVerticalSolidList"/>
    <dgm:cxn modelId="{A8AB2237-DC72-4CB4-8FEF-AB5001379FB3}" srcId="{506FA7A2-F251-4E9F-B38F-1183005ABADB}" destId="{4458D4CA-DC34-4503-B653-2D21BA066033}" srcOrd="0" destOrd="0" parTransId="{04D0BAFD-D1AB-400A-847D-A85B8DFB82B9}" sibTransId="{505CD2B0-0C89-4442-B35A-2C770C10BED2}"/>
    <dgm:cxn modelId="{FFC0E174-73B2-4A5F-BA80-EB5E6EFEA7C0}" srcId="{506FA7A2-F251-4E9F-B38F-1183005ABADB}" destId="{20FCD60D-B90C-45D6-B4BB-7C42DCCFE382}" srcOrd="1" destOrd="0" parTransId="{AC39BA70-8ABE-4B94-901E-671868EC0A12}" sibTransId="{71E6E058-536E-4C22-8FC2-87F82F9F27B5}"/>
    <dgm:cxn modelId="{73830689-5C78-4744-8385-50836F99E595}" type="presOf" srcId="{506FA7A2-F251-4E9F-B38F-1183005ABADB}" destId="{259DA419-C025-4DCA-9FE7-4B22809569CB}" srcOrd="0" destOrd="0" presId="urn:microsoft.com/office/officeart/2018/2/layout/IconVerticalSolidList"/>
    <dgm:cxn modelId="{7C4D4AE9-8B1D-480E-BC2D-837F1C87945C}" type="presOf" srcId="{20FCD60D-B90C-45D6-B4BB-7C42DCCFE382}" destId="{BD975DA1-F725-4B74-B79E-E919C35E9223}" srcOrd="0" destOrd="0" presId="urn:microsoft.com/office/officeart/2018/2/layout/IconVerticalSolidList"/>
    <dgm:cxn modelId="{5667BEEB-A6FC-4309-BBAB-CFE57FDE0875}" type="presOf" srcId="{4458D4CA-DC34-4503-B653-2D21BA066033}" destId="{60D77F25-7118-457B-9EE5-FD99B08E0CAC}" srcOrd="0" destOrd="0" presId="urn:microsoft.com/office/officeart/2018/2/layout/IconVerticalSolidList"/>
    <dgm:cxn modelId="{DAAE1E7D-1A8E-427E-84A5-B2241F0ACF8F}" type="presParOf" srcId="{259DA419-C025-4DCA-9FE7-4B22809569CB}" destId="{7C698C1C-C492-4794-9D01-729227CF24DF}" srcOrd="0" destOrd="0" presId="urn:microsoft.com/office/officeart/2018/2/layout/IconVerticalSolidList"/>
    <dgm:cxn modelId="{5A8A785C-5C47-4108-A412-5E88FFBFEE13}" type="presParOf" srcId="{7C698C1C-C492-4794-9D01-729227CF24DF}" destId="{A9820DB8-F1E8-47D1-87EE-B8049C805663}" srcOrd="0" destOrd="0" presId="urn:microsoft.com/office/officeart/2018/2/layout/IconVerticalSolidList"/>
    <dgm:cxn modelId="{C8E835DA-E817-4B1A-BD5E-D922404D2F7A}" type="presParOf" srcId="{7C698C1C-C492-4794-9D01-729227CF24DF}" destId="{93BBDADB-CC7D-4E2A-A10B-ABB5B3451B01}" srcOrd="1" destOrd="0" presId="urn:microsoft.com/office/officeart/2018/2/layout/IconVerticalSolidList"/>
    <dgm:cxn modelId="{4D54ACB6-4E5B-466A-A044-2AD99B03FE34}" type="presParOf" srcId="{7C698C1C-C492-4794-9D01-729227CF24DF}" destId="{06F9CBB1-DEB4-4341-B1E6-59E5D83826CE}" srcOrd="2" destOrd="0" presId="urn:microsoft.com/office/officeart/2018/2/layout/IconVerticalSolidList"/>
    <dgm:cxn modelId="{4937404B-F2B0-4227-BB4C-0452DB9CFAEF}" type="presParOf" srcId="{7C698C1C-C492-4794-9D01-729227CF24DF}" destId="{60D77F25-7118-457B-9EE5-FD99B08E0CAC}" srcOrd="3" destOrd="0" presId="urn:microsoft.com/office/officeart/2018/2/layout/IconVerticalSolidList"/>
    <dgm:cxn modelId="{40F582C0-EB05-45CE-89C3-8CB04ADFE573}" type="presParOf" srcId="{259DA419-C025-4DCA-9FE7-4B22809569CB}" destId="{FAB72F61-9D3C-42AA-A534-B80011ED7DB8}" srcOrd="1" destOrd="0" presId="urn:microsoft.com/office/officeart/2018/2/layout/IconVerticalSolidList"/>
    <dgm:cxn modelId="{41587E40-C0F4-4F91-90B7-1991C44D68BD}" type="presParOf" srcId="{259DA419-C025-4DCA-9FE7-4B22809569CB}" destId="{69FB9224-1D82-417D-8BDC-75BFAB98FB85}" srcOrd="2" destOrd="0" presId="urn:microsoft.com/office/officeart/2018/2/layout/IconVerticalSolidList"/>
    <dgm:cxn modelId="{E289706F-C2C6-4404-A0C0-72B8139BD031}" type="presParOf" srcId="{69FB9224-1D82-417D-8BDC-75BFAB98FB85}" destId="{72647D4E-7B7E-4E87-8E25-C277E5CD1FEB}" srcOrd="0" destOrd="0" presId="urn:microsoft.com/office/officeart/2018/2/layout/IconVerticalSolidList"/>
    <dgm:cxn modelId="{E7301A2C-1E69-425A-8A41-83013889C6D9}" type="presParOf" srcId="{69FB9224-1D82-417D-8BDC-75BFAB98FB85}" destId="{37A5FBA5-5E89-4565-8224-8D49659C5420}" srcOrd="1" destOrd="0" presId="urn:microsoft.com/office/officeart/2018/2/layout/IconVerticalSolidList"/>
    <dgm:cxn modelId="{AE3303FA-CBF0-4018-88B5-A20A7164C883}" type="presParOf" srcId="{69FB9224-1D82-417D-8BDC-75BFAB98FB85}" destId="{21E93AA6-0EF1-4E43-8EA8-AF7662D88607}" srcOrd="2" destOrd="0" presId="urn:microsoft.com/office/officeart/2018/2/layout/IconVerticalSolidList"/>
    <dgm:cxn modelId="{E23B7709-9776-456F-89C3-74FCF657D541}" type="presParOf" srcId="{69FB9224-1D82-417D-8BDC-75BFAB98FB85}" destId="{BD975DA1-F725-4B74-B79E-E919C35E9223}" srcOrd="3" destOrd="0" presId="urn:microsoft.com/office/officeart/2018/2/layout/IconVerticalSolidList"/>
    <dgm:cxn modelId="{CAB6C648-8449-40CA-B184-8DED1CE90ACB}" type="presParOf" srcId="{259DA419-C025-4DCA-9FE7-4B22809569CB}" destId="{A78BBCA1-C215-43C5-A36B-68019FF03E4C}" srcOrd="3" destOrd="0" presId="urn:microsoft.com/office/officeart/2018/2/layout/IconVerticalSolidList"/>
    <dgm:cxn modelId="{E04BEFEF-6B6D-4194-A730-9FAE879397C2}" type="presParOf" srcId="{259DA419-C025-4DCA-9FE7-4B22809569CB}" destId="{124EDD2F-0E77-4581-8B36-AC00204F8129}" srcOrd="4" destOrd="0" presId="urn:microsoft.com/office/officeart/2018/2/layout/IconVerticalSolidList"/>
    <dgm:cxn modelId="{0FB0DBBA-8BF2-47E4-AC90-2B16BB058517}" type="presParOf" srcId="{124EDD2F-0E77-4581-8B36-AC00204F8129}" destId="{B5FC699F-8E0C-4131-802E-4C73A7402D79}" srcOrd="0" destOrd="0" presId="urn:microsoft.com/office/officeart/2018/2/layout/IconVerticalSolidList"/>
    <dgm:cxn modelId="{99046179-1A36-44FD-912C-562A8626420C}" type="presParOf" srcId="{124EDD2F-0E77-4581-8B36-AC00204F8129}" destId="{F58A8469-2234-419B-9743-D24A49DCD0B9}" srcOrd="1" destOrd="0" presId="urn:microsoft.com/office/officeart/2018/2/layout/IconVerticalSolidList"/>
    <dgm:cxn modelId="{4A771DDC-408B-436E-8FE2-7440A5A6CE2D}" type="presParOf" srcId="{124EDD2F-0E77-4581-8B36-AC00204F8129}" destId="{78398206-93D9-45B1-979E-4FC073D3D38B}" srcOrd="2" destOrd="0" presId="urn:microsoft.com/office/officeart/2018/2/layout/IconVerticalSolidList"/>
    <dgm:cxn modelId="{45E951B9-3C4C-4812-AEEF-8DF699BA8BF1}" type="presParOf" srcId="{124EDD2F-0E77-4581-8B36-AC00204F8129}" destId="{7FC0B942-BC03-4A97-88C5-1EE1CE4348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052D4-9BA9-EA4D-AEE7-FEE9717DAFD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18BDEF-F57A-7347-AE59-2F1699A0F4F0}">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When a user visits a website for the first time, the website may create a cookie and send it to the user's browser. The browser will then store this cookie on the user's computer. When the user visits the website again, the browser sends the cookie back to the website, allowing the website to remember the user's previous activity.</a:t>
          </a:r>
          <a:endParaRPr lang="en-US" sz="2100" kern="1200"/>
        </a:p>
      </dsp:txBody>
      <dsp:txXfrm>
        <a:off x="608661" y="692298"/>
        <a:ext cx="4508047" cy="2799040"/>
      </dsp:txXfrm>
    </dsp:sp>
    <dsp:sp modelId="{8FF9C72C-0259-AC4F-A706-C9D37137C4A0}">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01080D-B412-044A-ACBB-71919EF83DB5}">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Cookies consist of a name-value pair, where the name is the name of the cookie, and the value is the information the cookie is storing. Cookies also have expiration dates, and they are removed once they expire.</a:t>
          </a:r>
          <a:br>
            <a:rPr lang="en-US" sz="2100" kern="1200"/>
          </a:br>
          <a:endParaRPr lang="en-US" sz="2100" kern="120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35EA8-4BDC-48F6-8BC1-622932ADB3B1}">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D8C6F-1B29-4F90-9A2F-95F09B201BC6}">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8D876-3A4A-4771-A27F-4F600F50283E}">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Interactive User Experience</a:t>
          </a:r>
          <a:r>
            <a:rPr lang="en-US" sz="1900" b="0" i="0" kern="1200"/>
            <a:t>: By rendering content in the browser, CSR can create more fluid, app-like user experiences. Users can see changes without having to refresh the page.</a:t>
          </a:r>
          <a:endParaRPr lang="en-US" sz="1900" kern="1200"/>
        </a:p>
      </dsp:txBody>
      <dsp:txXfrm>
        <a:off x="1058686" y="1808"/>
        <a:ext cx="9456913" cy="916611"/>
      </dsp:txXfrm>
    </dsp:sp>
    <dsp:sp modelId="{51814CC9-F1F6-4187-BE95-88F01A1BC491}">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ECFED-2870-4A61-81DF-262F2D9B1DDC}">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66C46-E7FF-43E5-9E16-031A60F3BF33}">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Reduced Server Load</a:t>
          </a:r>
          <a:r>
            <a:rPr lang="en-US" sz="1900" b="0" i="0" kern="1200"/>
            <a:t>: Since the server only sends the necessary JSON data, instead of the fully-rendered HTML, there's less processing work for the server.</a:t>
          </a:r>
          <a:endParaRPr lang="en-US" sz="1900" kern="1200"/>
        </a:p>
      </dsp:txBody>
      <dsp:txXfrm>
        <a:off x="1058686" y="1147573"/>
        <a:ext cx="9456913" cy="916611"/>
      </dsp:txXfrm>
    </dsp:sp>
    <dsp:sp modelId="{B57A9423-C744-4BDF-9772-82DA45D65786}">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05907-C998-4334-AEB3-DC6CCC59557A}">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FFB73-24D5-40ED-BA0D-F2BF07C6DEF2}">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Easier Updates</a:t>
          </a:r>
          <a:r>
            <a:rPr lang="en-US" sz="1900" b="0" i="0" kern="1200"/>
            <a:t>: Updating or altering the UI is often more straightforward with CSR because you're working directly in the client environment.</a:t>
          </a:r>
          <a:endParaRPr lang="en-US" sz="1900" kern="1200"/>
        </a:p>
      </dsp:txBody>
      <dsp:txXfrm>
        <a:off x="1058686" y="2293338"/>
        <a:ext cx="9456913" cy="916611"/>
      </dsp:txXfrm>
    </dsp:sp>
    <dsp:sp modelId="{60F84859-3CD8-404F-AEE8-DB7091A67B10}">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ECFB3-8DE8-46FC-848D-604B62A7A91C}">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B107FB-FEDE-4352-98C6-F5CA7ECDF6FC}">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1" i="0" kern="1200"/>
            <a:t>SPA (Single Page Application) Benefits</a:t>
          </a:r>
          <a:r>
            <a:rPr lang="en-US" sz="1900" b="0" i="0" kern="1200"/>
            <a:t>: CSR is usually employed in SPAs, enabling navigation between pages without refreshing the entire page.</a:t>
          </a:r>
          <a:endParaRPr lang="en-US" sz="1900" kern="1200"/>
        </a:p>
      </dsp:txBody>
      <dsp:txXfrm>
        <a:off x="1058686" y="3439103"/>
        <a:ext cx="9456913" cy="916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27354-DE8E-CA4D-AFA1-3D9814A5481B}">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CE7F2-E03D-354C-81D1-32E928B76107}">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SEO Challenges</a:t>
          </a:r>
          <a:r>
            <a:rPr lang="en-US" sz="2000" b="0" i="0" kern="1200"/>
            <a:t>: Some search engines may struggle to properly index CSR sites, potentially hurting search rankings.</a:t>
          </a:r>
          <a:endParaRPr lang="en-US" sz="2000" kern="1200"/>
        </a:p>
      </dsp:txBody>
      <dsp:txXfrm>
        <a:off x="398656" y="1088253"/>
        <a:ext cx="2959127" cy="1837317"/>
      </dsp:txXfrm>
    </dsp:sp>
    <dsp:sp modelId="{F68ECCFB-F610-4545-9678-C00D4FA8212F}">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86A37E-1215-1E46-AD9D-6FD857E15A65}">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Slower Initial Load Time</a:t>
          </a:r>
          <a:r>
            <a:rPr lang="en-US" sz="2000" b="0" i="0" kern="1200"/>
            <a:t>: The initial rendering can take longer because the client must download more JavaScript and render the first view itself.</a:t>
          </a:r>
          <a:endParaRPr lang="en-US" sz="2000" kern="1200"/>
        </a:p>
      </dsp:txBody>
      <dsp:txXfrm>
        <a:off x="4155097" y="1088253"/>
        <a:ext cx="2959127" cy="1837317"/>
      </dsp:txXfrm>
    </dsp:sp>
    <dsp:sp modelId="{DDEF9D47-84AD-7142-904E-4AEE7E550CF1}">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A4098C-BD45-A347-8EDA-B9E1AC5959D5}">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May Require Modern Browsers</a:t>
          </a:r>
          <a:r>
            <a:rPr lang="en-US" sz="2000" b="0" i="0" kern="1200"/>
            <a:t>: CSR might exclude some users on very old or limited browsers that struggle with JavaScript execution.</a:t>
          </a:r>
          <a:endParaRPr lang="en-US" sz="2000" kern="1200"/>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6B9C4-4F17-7C47-AA6F-1CB30160C0DA}">
      <dsp:nvSpPr>
        <dsp:cNvPr id="0" name=""/>
        <dsp:cNvSpPr/>
      </dsp:nvSpPr>
      <dsp:spPr>
        <a:xfrm>
          <a:off x="0" y="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7E436-0DA3-6A4D-8483-258EE9E90A32}">
      <dsp:nvSpPr>
        <dsp:cNvPr id="0" name=""/>
        <dsp:cNvSpPr/>
      </dsp:nvSpPr>
      <dsp:spPr>
        <a:xfrm>
          <a:off x="0" y="0"/>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Faster Initial Page Load</a:t>
          </a:r>
          <a:r>
            <a:rPr lang="en-US" sz="2100" b="0" i="0" kern="1200"/>
            <a:t>: By rendering the HTML on the server and sending it to the browser, SSR provides content to the user more quickly. This is particularly beneficial for users on slow connections.</a:t>
          </a:r>
          <a:endParaRPr lang="en-US" sz="2100" kern="1200"/>
        </a:p>
      </dsp:txBody>
      <dsp:txXfrm>
        <a:off x="0" y="0"/>
        <a:ext cx="7452360" cy="1364926"/>
      </dsp:txXfrm>
    </dsp:sp>
    <dsp:sp modelId="{C6E6AA7C-2ECF-8845-9CF3-4B1DFF1F5890}">
      <dsp:nvSpPr>
        <dsp:cNvPr id="0" name=""/>
        <dsp:cNvSpPr/>
      </dsp:nvSpPr>
      <dsp:spPr>
        <a:xfrm>
          <a:off x="0" y="1364926"/>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03657-5BD9-2F4B-9783-69B7B7B0B303}">
      <dsp:nvSpPr>
        <dsp:cNvPr id="0" name=""/>
        <dsp:cNvSpPr/>
      </dsp:nvSpPr>
      <dsp:spPr>
        <a:xfrm>
          <a:off x="0" y="1364926"/>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SEO Advantages</a:t>
          </a:r>
          <a:r>
            <a:rPr lang="en-US" sz="2100" b="0" i="0" kern="1200"/>
            <a:t>: Search engines can more easily crawl and index the content, which can improve search rankings.</a:t>
          </a:r>
          <a:endParaRPr lang="en-US" sz="2100" kern="1200"/>
        </a:p>
      </dsp:txBody>
      <dsp:txXfrm>
        <a:off x="0" y="1364926"/>
        <a:ext cx="7452360" cy="1364926"/>
      </dsp:txXfrm>
    </dsp:sp>
    <dsp:sp modelId="{2B33F815-1BE0-6741-A6BF-338863EE3F44}">
      <dsp:nvSpPr>
        <dsp:cNvPr id="0" name=""/>
        <dsp:cNvSpPr/>
      </dsp:nvSpPr>
      <dsp:spPr>
        <a:xfrm>
          <a:off x="0" y="2729853"/>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2D519-B286-B248-A6AC-19535F989A82}">
      <dsp:nvSpPr>
        <dsp:cNvPr id="0" name=""/>
        <dsp:cNvSpPr/>
      </dsp:nvSpPr>
      <dsp:spPr>
        <a:xfrm>
          <a:off x="0" y="2729853"/>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Broader Compatibility</a:t>
          </a:r>
          <a:r>
            <a:rPr lang="en-US" sz="2100" b="0" i="0" kern="1200"/>
            <a:t>: SSR works well even in browsers with limited or disabled JavaScript capabilities.</a:t>
          </a:r>
          <a:endParaRPr lang="en-US" sz="2100" kern="1200"/>
        </a:p>
      </dsp:txBody>
      <dsp:txXfrm>
        <a:off x="0" y="2729853"/>
        <a:ext cx="7452360" cy="1364926"/>
      </dsp:txXfrm>
    </dsp:sp>
    <dsp:sp modelId="{ED5656EB-B7D6-1949-9C8F-6CE69CF1CC81}">
      <dsp:nvSpPr>
        <dsp:cNvPr id="0" name=""/>
        <dsp:cNvSpPr/>
      </dsp:nvSpPr>
      <dsp:spPr>
        <a:xfrm>
          <a:off x="0" y="4094779"/>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DDD0A3-0BC9-B443-A80B-FEA089E6E3B4}">
      <dsp:nvSpPr>
        <dsp:cNvPr id="0" name=""/>
        <dsp:cNvSpPr/>
      </dsp:nvSpPr>
      <dsp:spPr>
        <a:xfrm>
          <a:off x="0" y="4094779"/>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Predictable Rendering</a:t>
          </a:r>
          <a:r>
            <a:rPr lang="en-US" sz="2100" b="0" i="0" kern="1200"/>
            <a:t>: The server has complete control over what gets rendered, providing consistency across different clients.</a:t>
          </a:r>
          <a:endParaRPr lang="en-US" sz="2100" kern="1200"/>
        </a:p>
      </dsp:txBody>
      <dsp:txXfrm>
        <a:off x="0" y="4094779"/>
        <a:ext cx="7452360" cy="13649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9FB2C-729D-4995-AAD2-D3AA8A5D1A0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14D7C-B809-4E23-B2F0-10B759DF39B4}">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192596-2B22-4944-B7E9-C356C77B3D3C}">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i="0" kern="1200"/>
            <a:t>More Server Resources</a:t>
          </a:r>
          <a:r>
            <a:rPr lang="en-US" sz="2300" b="0" i="0" kern="1200"/>
            <a:t>: SSR requires more server processing, which can increase costs and complexity.</a:t>
          </a:r>
          <a:endParaRPr lang="en-US" sz="2300" kern="1200"/>
        </a:p>
      </dsp:txBody>
      <dsp:txXfrm>
        <a:off x="1437631" y="531"/>
        <a:ext cx="9077968" cy="1244702"/>
      </dsp:txXfrm>
    </dsp:sp>
    <dsp:sp modelId="{4658FBFF-414D-4B8D-8560-B2655F13DD57}">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59A7C-9193-426E-86F0-AC69AF1532E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A76183-C93F-4790-9880-1121FFC2B48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i="0" kern="1200"/>
            <a:t>Less Interactive</a:t>
          </a:r>
          <a:r>
            <a:rPr lang="en-US" sz="2300" b="0" i="0" kern="1200"/>
            <a:t>: Without additional client-side logic, SSR pages might feel less dynamic and interactive.</a:t>
          </a:r>
          <a:endParaRPr lang="en-US" sz="2300" kern="1200"/>
        </a:p>
      </dsp:txBody>
      <dsp:txXfrm>
        <a:off x="1437631" y="1556410"/>
        <a:ext cx="9077968" cy="1244702"/>
      </dsp:txXfrm>
    </dsp:sp>
    <dsp:sp modelId="{2C7DFF78-FE43-4721-A848-BF6CD1C7F527}">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65407-ACB1-4E1D-9C7E-630AA2AA671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70139-D9D4-436A-9D8C-7EA8F025634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i="0" kern="1200"/>
            <a:t>Complexity with State Management</a:t>
          </a:r>
          <a:r>
            <a:rPr lang="en-US" sz="2300" b="0" i="0" kern="1200"/>
            <a:t>: Managing user sessions and state can become more complex with SSR, especially when interactivity is required.</a:t>
          </a:r>
          <a:endParaRPr lang="en-US" sz="2300" kern="1200"/>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20DB8-F1E8-47D1-87EE-B8049C80566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BBDADB-CC7D-4E2A-A10B-ABB5B3451B0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77F25-7118-457B-9EE5-FD99B08E0CAC}">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CSR is often favored for applications where interactivity, and a dynamic, app-like experience is desired. It's less suitable for content-heavy sites where SEO is critical or where very broad browser support is required.</a:t>
          </a:r>
          <a:endParaRPr lang="en-US" sz="2300" kern="1200"/>
        </a:p>
      </dsp:txBody>
      <dsp:txXfrm>
        <a:off x="1437631" y="531"/>
        <a:ext cx="9077968" cy="1244702"/>
      </dsp:txXfrm>
    </dsp:sp>
    <dsp:sp modelId="{72647D4E-7B7E-4E87-8E25-C277E5CD1FE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5FBA5-5E89-4565-8224-8D49659C542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75DA1-F725-4B74-B79E-E919C35E922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SSR, on the other hand, is preferred for sites where initial page load speed, SEO, and compatibility are key factors. It might not be as suitable for highly interactive applications where a more dynamic UI is required.</a:t>
          </a:r>
          <a:endParaRPr lang="en-US" sz="2300" kern="1200"/>
        </a:p>
      </dsp:txBody>
      <dsp:txXfrm>
        <a:off x="1437631" y="1556410"/>
        <a:ext cx="9077968" cy="1244702"/>
      </dsp:txXfrm>
    </dsp:sp>
    <dsp:sp modelId="{B5FC699F-8E0C-4131-802E-4C73A7402D7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A8469-2234-419B-9743-D24A49DCD0B9}">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C0B942-BC03-4A97-88C5-1EE1CE43485D}">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Hybrid approaches that combine CSR and SSR are also becoming more common, allowing developers to leverage the best aspects of both rendering methods.</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B28C-F269-4CF9-6174-45807E7AB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3E927D7-0FE5-22A2-2E84-4B19B1119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29C0DE7-0DE8-FCE3-879D-8F235FC1A8ED}"/>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5" name="Footer Placeholder 4">
            <a:extLst>
              <a:ext uri="{FF2B5EF4-FFF2-40B4-BE49-F238E27FC236}">
                <a16:creationId xmlns:a16="http://schemas.microsoft.com/office/drawing/2014/main" id="{F5939579-8127-8C76-CAD6-9E01E60B10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6BC8056-08B5-F1E0-645C-36EE2BCE7F8E}"/>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93292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1B0-1397-C33F-3712-0D26247F28C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00FBAE8-E4EB-2DBB-0651-DD8CA18D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598A2E8-0433-CC48-FB91-034370C2FCDF}"/>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5" name="Footer Placeholder 4">
            <a:extLst>
              <a:ext uri="{FF2B5EF4-FFF2-40B4-BE49-F238E27FC236}">
                <a16:creationId xmlns:a16="http://schemas.microsoft.com/office/drawing/2014/main" id="{E1C22615-ECEE-AEAD-5D98-A84F7268558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0DD0FFE-22C5-05BF-CFBA-E78AEE283418}"/>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05773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58441-135D-09F6-F505-FDC9C5B475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08CA39F-E9F2-B5F3-9B99-E5648F27F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150909-3E3C-39FC-1AB6-7AAD4E666285}"/>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5" name="Footer Placeholder 4">
            <a:extLst>
              <a:ext uri="{FF2B5EF4-FFF2-40B4-BE49-F238E27FC236}">
                <a16:creationId xmlns:a16="http://schemas.microsoft.com/office/drawing/2014/main" id="{BA81DC99-20EA-06DA-DA06-BD9F027BFE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4331BCA-105C-C3BE-59F2-2B25A3D68BAF}"/>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92549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1B02-F641-BE43-4021-238A84BE0D2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E08C04A-49D3-43D7-1D70-0FEA98C4B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9E0DAF-531E-DD57-1EF3-211871F8C896}"/>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5" name="Footer Placeholder 4">
            <a:extLst>
              <a:ext uri="{FF2B5EF4-FFF2-40B4-BE49-F238E27FC236}">
                <a16:creationId xmlns:a16="http://schemas.microsoft.com/office/drawing/2014/main" id="{97596AD8-77F7-6BD9-0B01-B955BD78363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7E932B5-D149-3D8D-1ECA-87F7C87F6C1D}"/>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21331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B441-A8A1-CF83-BD09-2200462B1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9840447-1957-30BF-E188-277CD88F5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CE417-E8C9-A18F-4D45-06BE2383F4E0}"/>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5" name="Footer Placeholder 4">
            <a:extLst>
              <a:ext uri="{FF2B5EF4-FFF2-40B4-BE49-F238E27FC236}">
                <a16:creationId xmlns:a16="http://schemas.microsoft.com/office/drawing/2014/main" id="{AA1F77AE-696C-B86A-E0D2-955FC7005F7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346A836-BBBB-7834-CAC4-9EB9B944FCF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818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8797-6567-5FC4-8A80-F105CF2F331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EBF239B-ED61-6BB7-CF51-D952C92F9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AF81502-5E33-D403-6AE2-35C497EDF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3DDFA7A-D6E3-DBEF-3971-D4F660A84365}"/>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6" name="Footer Placeholder 5">
            <a:extLst>
              <a:ext uri="{FF2B5EF4-FFF2-40B4-BE49-F238E27FC236}">
                <a16:creationId xmlns:a16="http://schemas.microsoft.com/office/drawing/2014/main" id="{6F358B3E-1A65-A0ED-0B69-27CE8574D49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A50955-8560-0EC0-C9CD-DEF02F287EE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8043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D681-E7B7-618B-F69B-044DD27EFDC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4513F2E-846C-00D0-E9A1-91245CFCB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82437C-673C-4383-1246-B6AE9A380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C9405C7-AFED-60F1-8377-A8534DBFE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5ABB2-2FF0-5E17-06AF-8EE842B91C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3C28E35-735A-2CD9-98C6-349B1C834079}"/>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8" name="Footer Placeholder 7">
            <a:extLst>
              <a:ext uri="{FF2B5EF4-FFF2-40B4-BE49-F238E27FC236}">
                <a16:creationId xmlns:a16="http://schemas.microsoft.com/office/drawing/2014/main" id="{5782ABB9-8520-1631-BA0C-32302594992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4958DDC-C0B9-5731-02F4-C24FBEDFEDAB}"/>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57349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268A-90E1-1BD3-A972-D66E9E8002D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62B706B-EA12-80E0-65C9-85969EFCC3C1}"/>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4" name="Footer Placeholder 3">
            <a:extLst>
              <a:ext uri="{FF2B5EF4-FFF2-40B4-BE49-F238E27FC236}">
                <a16:creationId xmlns:a16="http://schemas.microsoft.com/office/drawing/2014/main" id="{C864BBD8-7399-FBAC-E437-DC6F9D9787A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737A378-3DE8-CA94-A9E6-7B64DD0AB64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28629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8E9A3-8C9A-CEA2-4062-BDDDFAA82A64}"/>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3" name="Footer Placeholder 2">
            <a:extLst>
              <a:ext uri="{FF2B5EF4-FFF2-40B4-BE49-F238E27FC236}">
                <a16:creationId xmlns:a16="http://schemas.microsoft.com/office/drawing/2014/main" id="{6EE1BC72-69BA-7630-15BD-5787CB23330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9665C4A-99BE-5062-E129-14F76E89F6E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6778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9CC9-6B11-A4C4-5724-44081685E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201FEC8-796D-5918-C238-D93D64EB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A76B00B-5BCD-7C1E-6402-B3BCBE08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61028-8E2C-2BA2-BE3A-68A5E6C1C48B}"/>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6" name="Footer Placeholder 5">
            <a:extLst>
              <a:ext uri="{FF2B5EF4-FFF2-40B4-BE49-F238E27FC236}">
                <a16:creationId xmlns:a16="http://schemas.microsoft.com/office/drawing/2014/main" id="{2797FDD0-7601-9640-7DC5-634CC0B254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E5830FD-F345-2683-192D-B2E19F07A4D5}"/>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01198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8716-D76C-0C87-0382-0F793508F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08EF4D1-A33C-63F6-3376-BF9D1E2CF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326A31-55F5-041A-2530-E3A0997EB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35B88-BBB6-000B-E40B-58871B06B097}"/>
              </a:ext>
            </a:extLst>
          </p:cNvPr>
          <p:cNvSpPr>
            <a:spLocks noGrp="1"/>
          </p:cNvSpPr>
          <p:nvPr>
            <p:ph type="dt" sz="half" idx="10"/>
          </p:nvPr>
        </p:nvSpPr>
        <p:spPr/>
        <p:txBody>
          <a:bodyPr/>
          <a:lstStyle/>
          <a:p>
            <a:fld id="{CB0399F5-7297-CE47-8C2F-0661FE09A915}" type="datetimeFigureOut">
              <a:rPr lang="en-IL" smtClean="0"/>
              <a:t>06/08/2023</a:t>
            </a:fld>
            <a:endParaRPr lang="en-IL"/>
          </a:p>
        </p:txBody>
      </p:sp>
      <p:sp>
        <p:nvSpPr>
          <p:cNvPr id="6" name="Footer Placeholder 5">
            <a:extLst>
              <a:ext uri="{FF2B5EF4-FFF2-40B4-BE49-F238E27FC236}">
                <a16:creationId xmlns:a16="http://schemas.microsoft.com/office/drawing/2014/main" id="{72FB181C-C03B-62BB-2429-8F0F739DDA4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24B79DB-9340-5CEC-9E41-4A1962E52FB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561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5656F-01C2-B0CF-DFDD-B483976B7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12986B-702E-17BE-81B6-05C2BABD1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158EAB9-BBB2-BDD5-6583-79321A269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399F5-7297-CE47-8C2F-0661FE09A915}" type="datetimeFigureOut">
              <a:rPr lang="en-IL" smtClean="0"/>
              <a:t>06/08/2023</a:t>
            </a:fld>
            <a:endParaRPr lang="en-IL"/>
          </a:p>
        </p:txBody>
      </p:sp>
      <p:sp>
        <p:nvSpPr>
          <p:cNvPr id="5" name="Footer Placeholder 4">
            <a:extLst>
              <a:ext uri="{FF2B5EF4-FFF2-40B4-BE49-F238E27FC236}">
                <a16:creationId xmlns:a16="http://schemas.microsoft.com/office/drawing/2014/main" id="{6B8960EC-D04B-D1D8-126B-0EF787FDC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B247262-4DBB-2FD0-C466-906514C64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1085C-9B01-0A46-BC43-8DC3AAC0C3E0}" type="slidenum">
              <a:rPr lang="en-IL" smtClean="0"/>
              <a:t>‹#›</a:t>
            </a:fld>
            <a:endParaRPr lang="en-IL"/>
          </a:p>
        </p:txBody>
      </p:sp>
    </p:spTree>
    <p:extLst>
      <p:ext uri="{BB962C8B-B14F-4D97-AF65-F5344CB8AC3E}">
        <p14:creationId xmlns:p14="http://schemas.microsoft.com/office/powerpoint/2010/main" val="367799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nextjs.org/docs/app/building-your-application/data-fetching/fetching-caching-and-revalidat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supabase.com/docs/guides/getting-started/quickstarts/nextj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1CA3A2-59A1-B5BE-0DD4-3ECDD449ADBA}"/>
              </a:ext>
            </a:extLst>
          </p:cNvPr>
          <p:cNvPicPr>
            <a:picLocks noChangeAspect="1"/>
          </p:cNvPicPr>
          <p:nvPr/>
        </p:nvPicPr>
        <p:blipFill rotWithShape="1">
          <a:blip r:embed="rId2"/>
          <a:srcRect r="1088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44C8C2-9B70-6B92-94DF-4CE3D450F355}"/>
              </a:ext>
            </a:extLst>
          </p:cNvPr>
          <p:cNvSpPr>
            <a:spLocks noGrp="1"/>
          </p:cNvSpPr>
          <p:nvPr>
            <p:ph type="ctrTitle"/>
          </p:nvPr>
        </p:nvSpPr>
        <p:spPr>
          <a:xfrm>
            <a:off x="477981" y="1122363"/>
            <a:ext cx="4023360" cy="3204134"/>
          </a:xfrm>
        </p:spPr>
        <p:txBody>
          <a:bodyPr anchor="b">
            <a:normAutofit/>
          </a:bodyPr>
          <a:lstStyle/>
          <a:p>
            <a:pPr algn="l"/>
            <a:r>
              <a:rPr lang="en-IL" sz="4800">
                <a:solidFill>
                  <a:schemeClr val="bg1"/>
                </a:solidFill>
              </a:rPr>
              <a:t>React / Next.ts</a:t>
            </a:r>
          </a:p>
        </p:txBody>
      </p:sp>
      <p:sp>
        <p:nvSpPr>
          <p:cNvPr id="3" name="Subtitle 2">
            <a:extLst>
              <a:ext uri="{FF2B5EF4-FFF2-40B4-BE49-F238E27FC236}">
                <a16:creationId xmlns:a16="http://schemas.microsoft.com/office/drawing/2014/main" id="{C8A7B420-DA12-1019-4409-C6D0A6879E32}"/>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L</a:t>
            </a:r>
            <a:r>
              <a:rPr lang="en-IL" sz="2000">
                <a:solidFill>
                  <a:schemeClr val="bg1"/>
                </a:solidFill>
              </a:rPr>
              <a:t>et the game begin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024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09600"/>
            <a:ext cx="3739341" cy="1330839"/>
          </a:xfrm>
        </p:spPr>
        <p:txBody>
          <a:bodyPr>
            <a:normAutofit/>
          </a:bodyPr>
          <a:lstStyle/>
          <a:p>
            <a:r>
              <a:rPr lang="en-US" dirty="0"/>
              <a:t>C</a:t>
            </a:r>
            <a:r>
              <a:rPr lang="en-IL" dirty="0"/>
              <a:t>lasses?</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862366" y="2194102"/>
            <a:ext cx="3427001" cy="3908586"/>
          </a:xfrm>
        </p:spPr>
        <p:txBody>
          <a:bodyPr>
            <a:normAutofit/>
          </a:bodyPr>
          <a:lstStyle/>
          <a:p>
            <a:r>
              <a:rPr lang="en-US" sz="2000"/>
              <a:t>Y</a:t>
            </a:r>
            <a:r>
              <a:rPr lang="en-IL" sz="2000"/>
              <a:t>ou can create a class component but this is old and we will no deal with this anymore ! </a:t>
            </a:r>
          </a:p>
          <a:p>
            <a:pPr marL="0" indent="0">
              <a:buNone/>
            </a:pPr>
            <a:endParaRPr lang="en-IL" sz="2000"/>
          </a:p>
        </p:txBody>
      </p:sp>
      <p:pic>
        <p:nvPicPr>
          <p:cNvPr id="4" name="Picture 3">
            <a:extLst>
              <a:ext uri="{FF2B5EF4-FFF2-40B4-BE49-F238E27FC236}">
                <a16:creationId xmlns:a16="http://schemas.microsoft.com/office/drawing/2014/main" id="{5D913317-C1FF-CA9F-5FED-96F65B80697C}"/>
              </a:ext>
            </a:extLst>
          </p:cNvPr>
          <p:cNvPicPr>
            <a:picLocks noChangeAspect="1"/>
          </p:cNvPicPr>
          <p:nvPr/>
        </p:nvPicPr>
        <p:blipFill>
          <a:blip r:embed="rId2"/>
          <a:stretch>
            <a:fillRect/>
          </a:stretch>
        </p:blipFill>
        <p:spPr>
          <a:xfrm>
            <a:off x="5445457" y="1702043"/>
            <a:ext cx="6155141" cy="3477654"/>
          </a:xfrm>
          <a:prstGeom prst="rect">
            <a:avLst/>
          </a:prstGeom>
        </p:spPr>
      </p:pic>
    </p:spTree>
    <p:extLst>
      <p:ext uri="{BB962C8B-B14F-4D97-AF65-F5344CB8AC3E}">
        <p14:creationId xmlns:p14="http://schemas.microsoft.com/office/powerpoint/2010/main" val="2449276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L</a:t>
            </a:r>
            <a:r>
              <a:rPr lang="en-IL">
                <a:solidFill>
                  <a:schemeClr val="bg1"/>
                </a:solidFill>
              </a:rPr>
              <a:t>et’s start count (useState)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In React, useState is a built-in hook that allows functional components to have state variables. Prior to React 16.8, state could only be managed in class components using the this.state approach, but with the introduction of hooks, functional components gained the ability to manage state as well.</a:t>
            </a:r>
          </a:p>
          <a:p>
            <a:r>
              <a:rPr lang="en-US" sz="2000" b="0" i="0">
                <a:solidFill>
                  <a:schemeClr val="bg1"/>
                </a:solidFill>
                <a:effectLst/>
                <a:latin typeface="Söhne"/>
              </a:rPr>
              <a:t>The useState hook is used to declare state variables inside functional components, providing a way to store and update state data without the need for a class. It takes an initial value as its argument and returns an array containing the current state value and a function to update that state.</a:t>
            </a:r>
          </a:p>
          <a:p>
            <a:pPr marL="0" indent="0">
              <a:buNone/>
            </a:pP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57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 </a:t>
            </a:r>
          </a:p>
        </p:txBody>
      </p:sp>
      <p:pic>
        <p:nvPicPr>
          <p:cNvPr id="4" name="Content Placeholder 3">
            <a:extLst>
              <a:ext uri="{FF2B5EF4-FFF2-40B4-BE49-F238E27FC236}">
                <a16:creationId xmlns:a16="http://schemas.microsoft.com/office/drawing/2014/main" id="{178F11AB-064E-6F04-6B5E-93F648B12E23}"/>
              </a:ext>
            </a:extLst>
          </p:cNvPr>
          <p:cNvPicPr>
            <a:picLocks noGrp="1" noChangeAspect="1"/>
          </p:cNvPicPr>
          <p:nvPr>
            <p:ph idx="1"/>
          </p:nvPr>
        </p:nvPicPr>
        <p:blipFill>
          <a:blip r:embed="rId2"/>
          <a:stretch>
            <a:fillRect/>
          </a:stretch>
        </p:blipFill>
        <p:spPr>
          <a:xfrm>
            <a:off x="643467" y="1677681"/>
            <a:ext cx="10905066" cy="4389290"/>
          </a:xfrm>
          <a:prstGeom prst="rect">
            <a:avLst/>
          </a:prstGeom>
        </p:spPr>
      </p:pic>
    </p:spTree>
    <p:extLst>
      <p:ext uri="{BB962C8B-B14F-4D97-AF65-F5344CB8AC3E}">
        <p14:creationId xmlns:p14="http://schemas.microsoft.com/office/powerpoint/2010/main" val="1849565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 a component</a:t>
            </a:r>
          </a:p>
        </p:txBody>
      </p:sp>
      <p:pic>
        <p:nvPicPr>
          <p:cNvPr id="4" name="Content Placeholder 3">
            <a:extLst>
              <a:ext uri="{FF2B5EF4-FFF2-40B4-BE49-F238E27FC236}">
                <a16:creationId xmlns:a16="http://schemas.microsoft.com/office/drawing/2014/main" id="{BF0A4E49-BB72-0D2B-3B45-195CBE46BC4A}"/>
              </a:ext>
            </a:extLst>
          </p:cNvPr>
          <p:cNvPicPr>
            <a:picLocks noGrp="1" noChangeAspect="1"/>
          </p:cNvPicPr>
          <p:nvPr>
            <p:ph idx="1"/>
          </p:nvPr>
        </p:nvPicPr>
        <p:blipFill>
          <a:blip r:embed="rId2"/>
          <a:stretch>
            <a:fillRect/>
          </a:stretch>
        </p:blipFill>
        <p:spPr>
          <a:xfrm>
            <a:off x="1745307" y="1675227"/>
            <a:ext cx="8701385" cy="4394199"/>
          </a:xfrm>
          <a:prstGeom prst="rect">
            <a:avLst/>
          </a:prstGeom>
        </p:spPr>
      </p:pic>
    </p:spTree>
    <p:extLst>
      <p:ext uri="{BB962C8B-B14F-4D97-AF65-F5344CB8AC3E}">
        <p14:creationId xmlns:p14="http://schemas.microsoft.com/office/powerpoint/2010/main" val="218656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1" y="3998018"/>
            <a:ext cx="3981854" cy="2216513"/>
          </a:xfrm>
        </p:spPr>
        <p:txBody>
          <a:bodyPr>
            <a:normAutofit/>
          </a:bodyPr>
          <a:lstStyle/>
          <a:p>
            <a:r>
              <a:rPr lang="en-US" dirty="0"/>
              <a:t>W</a:t>
            </a:r>
            <a:r>
              <a:rPr lang="en-IL" dirty="0"/>
              <a:t>hy do we need the function</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CA3880E-494C-6792-F7A2-07DC6A9C49A6}"/>
              </a:ext>
            </a:extLst>
          </p:cNvPr>
          <p:cNvPicPr>
            <a:picLocks noChangeAspect="1"/>
          </p:cNvPicPr>
          <p:nvPr/>
        </p:nvPicPr>
        <p:blipFill>
          <a:blip r:embed="rId2"/>
          <a:stretch>
            <a:fillRect/>
          </a:stretch>
        </p:blipFill>
        <p:spPr>
          <a:xfrm>
            <a:off x="659914" y="1775533"/>
            <a:ext cx="10872172" cy="81541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970835" y="3998019"/>
            <a:ext cx="6382966" cy="2216512"/>
          </a:xfrm>
        </p:spPr>
        <p:txBody>
          <a:bodyPr>
            <a:normAutofit/>
          </a:bodyPr>
          <a:lstStyle/>
          <a:p>
            <a:pPr>
              <a:buFont typeface="Arial" panose="020B0604020202020204" pitchFamily="34" charset="0"/>
              <a:buChar char="•"/>
            </a:pPr>
            <a:r>
              <a:rPr lang="en-US" sz="1500" b="0" i="0" err="1">
                <a:effectLst/>
                <a:latin typeface="Söhne"/>
              </a:rPr>
              <a:t>stateVariable</a:t>
            </a:r>
            <a:r>
              <a:rPr lang="en-US" sz="1500" b="0" i="0">
                <a:effectLst/>
                <a:latin typeface="Söhne"/>
              </a:rPr>
              <a:t>: This is the current value of the state variable. You can access and use it just like any other variable in your component.</a:t>
            </a:r>
          </a:p>
          <a:p>
            <a:pPr>
              <a:buFont typeface="Arial" panose="020B0604020202020204" pitchFamily="34" charset="0"/>
              <a:buChar char="•"/>
            </a:pPr>
            <a:r>
              <a:rPr lang="en-US" sz="1500" b="1" err="1">
                <a:effectLst/>
                <a:latin typeface="Söhne"/>
              </a:rPr>
              <a:t>setStateFunction</a:t>
            </a:r>
            <a:r>
              <a:rPr lang="en-US" sz="1500" b="0" i="0">
                <a:effectLst/>
                <a:latin typeface="Söhne"/>
              </a:rPr>
              <a:t>: This is a function provided by React to update the state. When you call this function with a new value, React will re-render the component with the updated state.</a:t>
            </a:r>
          </a:p>
          <a:p>
            <a:pPr>
              <a:buFont typeface="Arial" panose="020B0604020202020204" pitchFamily="34" charset="0"/>
              <a:buChar char="•"/>
            </a:pPr>
            <a:r>
              <a:rPr lang="en-US" sz="1500" b="0" i="0" err="1">
                <a:effectLst/>
                <a:latin typeface="Söhne"/>
              </a:rPr>
              <a:t>initialValue</a:t>
            </a:r>
            <a:r>
              <a:rPr lang="en-US" sz="1500" b="0" i="0">
                <a:effectLst/>
                <a:latin typeface="Söhne"/>
              </a:rPr>
              <a:t>: This is the initial value you want to set for the state variable.</a:t>
            </a:r>
            <a:br>
              <a:rPr lang="en-US" sz="1500"/>
            </a:br>
            <a:endParaRPr lang="en-IL" sz="1500"/>
          </a:p>
        </p:txBody>
      </p:sp>
    </p:spTree>
    <p:extLst>
      <p:ext uri="{BB962C8B-B14F-4D97-AF65-F5344CB8AC3E}">
        <p14:creationId xmlns:p14="http://schemas.microsoft.com/office/powerpoint/2010/main" val="54042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a:t>W</a:t>
            </a:r>
            <a:r>
              <a:rPr lang="en-IL" sz="4800"/>
              <a:t>ait what with my css?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Regular CSS Import</a:t>
            </a:r>
            <a:r>
              <a:rPr lang="en-US" sz="2200" b="0" i="0">
                <a:effectLst/>
                <a:latin typeface="Söhne"/>
              </a:rPr>
              <a:t>: You can use the regular CSS import syntax to include a CSS file in your component or application. This method is straightforward and widely used.</a:t>
            </a:r>
          </a:p>
          <a:p>
            <a:endParaRPr lang="en-IL" sz="2200"/>
          </a:p>
        </p:txBody>
      </p:sp>
      <p:pic>
        <p:nvPicPr>
          <p:cNvPr id="5" name="Picture 4" descr="A screen shot of a computer code&#10;&#10;Description automatically generated">
            <a:extLst>
              <a:ext uri="{FF2B5EF4-FFF2-40B4-BE49-F238E27FC236}">
                <a16:creationId xmlns:a16="http://schemas.microsoft.com/office/drawing/2014/main" id="{46BADD69-E173-27B5-0A19-EF749E4BEE27}"/>
              </a:ext>
            </a:extLst>
          </p:cNvPr>
          <p:cNvPicPr>
            <a:picLocks noChangeAspect="1"/>
          </p:cNvPicPr>
          <p:nvPr/>
        </p:nvPicPr>
        <p:blipFill>
          <a:blip r:embed="rId2"/>
          <a:stretch>
            <a:fillRect/>
          </a:stretch>
        </p:blipFill>
        <p:spPr>
          <a:xfrm>
            <a:off x="1140712" y="2290936"/>
            <a:ext cx="9898383" cy="3959352"/>
          </a:xfrm>
          <a:prstGeom prst="rect">
            <a:avLst/>
          </a:prstGeom>
        </p:spPr>
      </p:pic>
    </p:spTree>
    <p:extLst>
      <p:ext uri="{BB962C8B-B14F-4D97-AF65-F5344CB8AC3E}">
        <p14:creationId xmlns:p14="http://schemas.microsoft.com/office/powerpoint/2010/main" val="4149381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W</a:t>
            </a:r>
            <a:r>
              <a:rPr lang="en-IL">
                <a:solidFill>
                  <a:schemeClr val="bg1"/>
                </a:solidFill>
              </a:rPr>
              <a:t>ait what is the className?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In React, the </a:t>
            </a:r>
            <a:r>
              <a:rPr lang="en-US" sz="2000">
                <a:solidFill>
                  <a:schemeClr val="bg1"/>
                </a:solidFill>
              </a:rPr>
              <a:t>className</a:t>
            </a:r>
            <a:r>
              <a:rPr lang="en-US" sz="2000" b="0" i="0">
                <a:solidFill>
                  <a:schemeClr val="bg1"/>
                </a:solidFill>
                <a:effectLst/>
                <a:latin typeface="Söhne"/>
              </a:rPr>
              <a:t> attribute is used to apply CSS classes to HTML elements and components. It is the React equivalent of the traditional </a:t>
            </a:r>
            <a:r>
              <a:rPr lang="en-US" sz="2000">
                <a:solidFill>
                  <a:schemeClr val="bg1"/>
                </a:solidFill>
              </a:rPr>
              <a:t>class</a:t>
            </a:r>
            <a:r>
              <a:rPr lang="en-US" sz="2000" b="0" i="0">
                <a:solidFill>
                  <a:schemeClr val="bg1"/>
                </a:solidFill>
                <a:effectLst/>
                <a:latin typeface="Söhne"/>
              </a:rPr>
              <a:t> attribute used in regular HTML. Since </a:t>
            </a:r>
            <a:r>
              <a:rPr lang="en-US" sz="2000">
                <a:solidFill>
                  <a:schemeClr val="bg1"/>
                </a:solidFill>
              </a:rPr>
              <a:t>class</a:t>
            </a:r>
            <a:r>
              <a:rPr lang="en-US" sz="2000" b="0" i="0">
                <a:solidFill>
                  <a:schemeClr val="bg1"/>
                </a:solidFill>
                <a:effectLst/>
                <a:latin typeface="Söhne"/>
              </a:rPr>
              <a:t> is a reserved keyword in JavaScript, React uses </a:t>
            </a:r>
            <a:r>
              <a:rPr lang="en-US" sz="2000">
                <a:solidFill>
                  <a:schemeClr val="bg1"/>
                </a:solidFill>
              </a:rPr>
              <a:t>className</a:t>
            </a:r>
            <a:r>
              <a:rPr lang="en-US" sz="2000" b="0" i="0">
                <a:solidFill>
                  <a:schemeClr val="bg1"/>
                </a:solidFill>
                <a:effectLst/>
                <a:latin typeface="Söhne"/>
              </a:rPr>
              <a:t> to set the class name for an element.</a:t>
            </a: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188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b="1" i="0">
                <a:effectLst/>
                <a:latin typeface="Söhne"/>
              </a:rPr>
              <a:t>CSS Modules</a:t>
            </a:r>
            <a:r>
              <a:rPr lang="en-US" sz="4800" b="0" i="0">
                <a:effectLst/>
                <a:latin typeface="Söhne"/>
              </a:rPr>
              <a:t>:</a:t>
            </a:r>
            <a:endParaRPr lang="en-IL" sz="48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1700" b="0" i="0">
                <a:effectLst/>
                <a:latin typeface="Söhne"/>
              </a:rPr>
              <a:t>CSS Modules allow you to write modular CSS code and import it into your component. When you use CSS Modules, your styles will be scoped to the component, avoiding any global style clashes.</a:t>
            </a:r>
          </a:p>
          <a:p>
            <a:r>
              <a:rPr lang="en-US" sz="1700" b="0" i="0">
                <a:effectLst/>
                <a:latin typeface="Söhne"/>
              </a:rPr>
              <a:t>To use CSS Modules, rename your .css files with the .module.css extension, and then import them in your component like this:</a:t>
            </a:r>
          </a:p>
          <a:p>
            <a:endParaRPr lang="en-IL" sz="1700"/>
          </a:p>
        </p:txBody>
      </p:sp>
      <p:pic>
        <p:nvPicPr>
          <p:cNvPr id="5" name="Picture 4" descr="A computer screen with text and symbols&#10;&#10;Description automatically generated">
            <a:extLst>
              <a:ext uri="{FF2B5EF4-FFF2-40B4-BE49-F238E27FC236}">
                <a16:creationId xmlns:a16="http://schemas.microsoft.com/office/drawing/2014/main" id="{E3288C0A-8017-85C2-B769-DFA3FB320630}"/>
              </a:ext>
            </a:extLst>
          </p:cNvPr>
          <p:cNvPicPr>
            <a:picLocks noChangeAspect="1"/>
          </p:cNvPicPr>
          <p:nvPr/>
        </p:nvPicPr>
        <p:blipFill>
          <a:blip r:embed="rId2"/>
          <a:stretch>
            <a:fillRect/>
          </a:stretch>
        </p:blipFill>
        <p:spPr>
          <a:xfrm>
            <a:off x="630936" y="2441857"/>
            <a:ext cx="10917936" cy="3657509"/>
          </a:xfrm>
          <a:prstGeom prst="rect">
            <a:avLst/>
          </a:prstGeom>
        </p:spPr>
      </p:pic>
    </p:spTree>
    <p:extLst>
      <p:ext uri="{BB962C8B-B14F-4D97-AF65-F5344CB8AC3E}">
        <p14:creationId xmlns:p14="http://schemas.microsoft.com/office/powerpoint/2010/main" val="72763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IL">
                <a:solidFill>
                  <a:schemeClr val="bg1"/>
                </a:solidFill>
              </a:rPr>
              <a:t>explain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CSS Modules is a technique used in React (and other frameworks) to scope CSS styles to a specific component or module. It is an alternative way to manage styles that helps avoid global style clashes and promotes modular and maintainable CSS code. CSS Modules allow you to define styles for a component in a separate CSS file and use unique class names that are locally scoped to that component.</a:t>
            </a:r>
          </a:p>
          <a:p>
            <a:pPr marL="0" indent="0">
              <a:buNone/>
            </a:pPr>
            <a:r>
              <a:rPr lang="en-US" sz="2000" b="1" i="0">
                <a:solidFill>
                  <a:schemeClr val="bg1"/>
                </a:solidFill>
                <a:effectLst/>
                <a:latin typeface="Söhne"/>
              </a:rPr>
              <a:t>Scoped Styles</a:t>
            </a:r>
            <a:r>
              <a:rPr lang="en-US" sz="2000" b="0" i="0">
                <a:solidFill>
                  <a:schemeClr val="bg1"/>
                </a:solidFill>
                <a:effectLst/>
                <a:latin typeface="Söhne"/>
              </a:rPr>
              <a:t>: When using CSS Modules, each component gets its own unique class names, effectively scoping the styles to that specific component. This means that the styles defined in one component will not affect other components, helping to prevent unintended style conflicts.</a:t>
            </a:r>
            <a:br>
              <a:rPr lang="en-US" sz="2000">
                <a:solidFill>
                  <a:schemeClr val="bg1"/>
                </a:solidFill>
              </a:rPr>
            </a:b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399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Import components</a:t>
            </a:r>
          </a:p>
        </p:txBody>
      </p:sp>
      <p:pic>
        <p:nvPicPr>
          <p:cNvPr id="4" name="Content Placeholder 3">
            <a:extLst>
              <a:ext uri="{FF2B5EF4-FFF2-40B4-BE49-F238E27FC236}">
                <a16:creationId xmlns:a16="http://schemas.microsoft.com/office/drawing/2014/main" id="{53C95ECD-782C-B6AE-D48B-D16930B8CC34}"/>
              </a:ext>
            </a:extLst>
          </p:cNvPr>
          <p:cNvPicPr>
            <a:picLocks noGrp="1" noChangeAspect="1"/>
          </p:cNvPicPr>
          <p:nvPr>
            <p:ph idx="1"/>
          </p:nvPr>
        </p:nvPicPr>
        <p:blipFill>
          <a:blip r:embed="rId2"/>
          <a:stretch>
            <a:fillRect/>
          </a:stretch>
        </p:blipFill>
        <p:spPr>
          <a:xfrm>
            <a:off x="2508898" y="1675227"/>
            <a:ext cx="7174203" cy="4394199"/>
          </a:xfrm>
          <a:prstGeom prst="rect">
            <a:avLst/>
          </a:prstGeom>
        </p:spPr>
      </p:pic>
    </p:spTree>
    <p:extLst>
      <p:ext uri="{BB962C8B-B14F-4D97-AF65-F5344CB8AC3E}">
        <p14:creationId xmlns:p14="http://schemas.microsoft.com/office/powerpoint/2010/main" val="3792379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What is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dirty="0" err="1">
                <a:effectLst/>
                <a:latin typeface="Söhne"/>
              </a:rPr>
              <a:t>Next.js</a:t>
            </a:r>
            <a:r>
              <a:rPr lang="en-US" sz="2000" b="0" i="0" dirty="0">
                <a:effectLst/>
                <a:latin typeface="Söhne"/>
              </a:rPr>
              <a:t> is a React framework developed and maintained by </a:t>
            </a:r>
            <a:r>
              <a:rPr lang="en-US" sz="2000" b="0" i="0" dirty="0" err="1">
                <a:effectLst/>
                <a:latin typeface="Söhne"/>
              </a:rPr>
              <a:t>Vercel</a:t>
            </a:r>
            <a:r>
              <a:rPr lang="en-US" sz="2000" b="0" i="0" dirty="0">
                <a:effectLst/>
                <a:latin typeface="Söhne"/>
              </a:rPr>
              <a:t>. It provides a solution to build server-rendered React applications, static websites, and more. The framework offers features like server-side rendering (SSR), static site generation (SSG), automatic code splitting, hot module replacement, and many other features right out of the box.</a:t>
            </a:r>
            <a:endParaRPr lang="en-IL" sz="2000" dirty="0"/>
          </a:p>
        </p:txBody>
      </p:sp>
    </p:spTree>
    <p:extLst>
      <p:ext uri="{BB962C8B-B14F-4D97-AF65-F5344CB8AC3E}">
        <p14:creationId xmlns:p14="http://schemas.microsoft.com/office/powerpoint/2010/main" val="571462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layout</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kern="1200">
                <a:solidFill>
                  <a:schemeClr val="bg1"/>
                </a:solidFill>
                <a:latin typeface="+mn-lt"/>
                <a:ea typeface="+mn-ea"/>
                <a:cs typeface="+mn-cs"/>
              </a:rPr>
              <a:t>https://nextjs.org/docs/app/building-your-application/routing/defining-routes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2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86834" y="1153572"/>
            <a:ext cx="3200400" cy="4461163"/>
          </a:xfrm>
        </p:spPr>
        <p:txBody>
          <a:bodyPr>
            <a:normAutofit/>
          </a:bodyPr>
          <a:lstStyle/>
          <a:p>
            <a:r>
              <a:rPr lang="en-IL">
                <a:solidFill>
                  <a:srgbClr val="FFFFFF"/>
                </a:solidFill>
              </a:rPr>
              <a:t>props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447308" y="591344"/>
            <a:ext cx="6906491" cy="5585619"/>
          </a:xfrm>
        </p:spPr>
        <p:txBody>
          <a:bodyPr anchor="ctr">
            <a:normAutofit/>
          </a:bodyPr>
          <a:lstStyle/>
          <a:p>
            <a:r>
              <a:rPr lang="en-US" b="0" i="0">
                <a:effectLst/>
                <a:latin typeface="Söhne"/>
              </a:rPr>
              <a:t>In React, "props" is an abbreviation for "properties," and it's a mechanism for passing data from a parent component to a child component. Props are a fundamental concept in React and play a significant role in building reusable and modular components.</a:t>
            </a:r>
          </a:p>
          <a:p>
            <a:r>
              <a:rPr lang="en-US" b="0" i="0">
                <a:effectLst/>
                <a:latin typeface="Söhne"/>
              </a:rPr>
              <a:t>When you create a React component, you can pass data to it by setting attributes (props) in the component's JSX tag. These props are then accessible within the component and can be used to customize its behavior, appearance, or any other aspect of the component's rendering.</a:t>
            </a:r>
          </a:p>
          <a:p>
            <a:endParaRPr lang="en-IL" dirty="0"/>
          </a:p>
        </p:txBody>
      </p:sp>
    </p:spTree>
    <p:extLst>
      <p:ext uri="{BB962C8B-B14F-4D97-AF65-F5344CB8AC3E}">
        <p14:creationId xmlns:p14="http://schemas.microsoft.com/office/powerpoint/2010/main" val="4229194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otlight on a dark foggy stage">
            <a:extLst>
              <a:ext uri="{FF2B5EF4-FFF2-40B4-BE49-F238E27FC236}">
                <a16:creationId xmlns:a16="http://schemas.microsoft.com/office/drawing/2014/main" id="{DA4E19C1-52DE-97F4-076E-F1617D787FD5}"/>
              </a:ext>
            </a:extLst>
          </p:cNvPr>
          <p:cNvPicPr>
            <a:picLocks noChangeAspect="1"/>
          </p:cNvPicPr>
          <p:nvPr/>
        </p:nvPicPr>
        <p:blipFill rotWithShape="1">
          <a:blip r:embed="rId2"/>
          <a:srcRect l="30950" r="-1" b="-1"/>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6000">
                <a:solidFill>
                  <a:srgbClr val="FFFFFF"/>
                </a:solidFill>
              </a:rPr>
              <a:t>Optinal props just put ?</a:t>
            </a: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553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Söhne"/>
              </a:rPr>
              <a:t>useEffect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r>
              <a:rPr lang="en-US" sz="2600" b="0" i="0" err="1">
                <a:effectLst/>
                <a:latin typeface="Söhne"/>
              </a:rPr>
              <a:t>useEffect</a:t>
            </a:r>
            <a:r>
              <a:rPr lang="en-US" sz="2600" b="0" i="0">
                <a:effectLst/>
                <a:latin typeface="Söhne"/>
              </a:rPr>
              <a:t> is a React Hook that allows you to perform side effects in functional components. Side effects refer to any action that affects the external world, such as fetching data from an API, subscribing to events, updating the document title, or manipulating the DOM.</a:t>
            </a:r>
          </a:p>
          <a:p>
            <a:r>
              <a:rPr lang="en-US" sz="2600" b="0" i="0">
                <a:effectLst/>
                <a:latin typeface="Söhne"/>
              </a:rPr>
              <a:t>In class components, side effects were typically handled using lifecycle methods like </a:t>
            </a:r>
            <a:r>
              <a:rPr lang="en-US" sz="2600" b="0" i="0" err="1">
                <a:effectLst/>
                <a:latin typeface="Söhne"/>
              </a:rPr>
              <a:t>componentDidMount</a:t>
            </a:r>
            <a:r>
              <a:rPr lang="en-US" sz="2600" b="0" i="0">
                <a:effectLst/>
                <a:latin typeface="Söhne"/>
              </a:rPr>
              <a:t>, </a:t>
            </a:r>
            <a:r>
              <a:rPr lang="en-US" sz="2600" b="0" i="0" err="1">
                <a:effectLst/>
                <a:latin typeface="Söhne"/>
              </a:rPr>
              <a:t>componentDidUpdate</a:t>
            </a:r>
            <a:r>
              <a:rPr lang="en-US" sz="2600" b="0" i="0">
                <a:effectLst/>
                <a:latin typeface="Söhne"/>
              </a:rPr>
              <a:t>, and </a:t>
            </a:r>
            <a:r>
              <a:rPr lang="en-US" sz="2600" b="0" i="0" err="1">
                <a:effectLst/>
                <a:latin typeface="Söhne"/>
              </a:rPr>
              <a:t>componentWillUnmount</a:t>
            </a:r>
            <a:r>
              <a:rPr lang="en-US" sz="2600" b="0" i="0">
                <a:effectLst/>
                <a:latin typeface="Söhne"/>
              </a:rPr>
              <a:t>. However, with the introduction of React Hooks, you can achieve the same functionality in functional components using the </a:t>
            </a:r>
            <a:r>
              <a:rPr lang="en-US" sz="2600" b="0" i="0" err="1">
                <a:effectLst/>
                <a:latin typeface="Söhne"/>
              </a:rPr>
              <a:t>useEffect</a:t>
            </a:r>
            <a:r>
              <a:rPr lang="en-US" sz="2600" b="0" i="0">
                <a:effectLst/>
                <a:latin typeface="Söhne"/>
              </a:rPr>
              <a:t> hook.</a:t>
            </a:r>
          </a:p>
          <a:p>
            <a:endParaRPr lang="en-IL" sz="2600"/>
          </a:p>
        </p:txBody>
      </p:sp>
    </p:spTree>
    <p:extLst>
      <p:ext uri="{BB962C8B-B14F-4D97-AF65-F5344CB8AC3E}">
        <p14:creationId xmlns:p14="http://schemas.microsoft.com/office/powerpoint/2010/main" val="3580790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öhne"/>
              </a:rPr>
              <a:t>useEffect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r>
              <a:rPr lang="en-US" sz="2600" b="0" i="0" err="1">
                <a:effectLst/>
                <a:latin typeface="Söhne"/>
              </a:rPr>
              <a:t>useEffect</a:t>
            </a:r>
            <a:r>
              <a:rPr lang="en-US" sz="2600" b="0" i="0">
                <a:effectLst/>
                <a:latin typeface="Söhne"/>
              </a:rPr>
              <a:t> is a React Hook that allows you to perform side effects in functional components. Side effects refer to any action that affects the external world, such as fetching data from an API, subscribing to events, updating the document title, or manipulating the DOM.</a:t>
            </a:r>
          </a:p>
          <a:p>
            <a:r>
              <a:rPr lang="en-US" sz="2600" b="0" i="0">
                <a:effectLst/>
                <a:latin typeface="Söhne"/>
              </a:rPr>
              <a:t>In class components, side effects were typically handled using lifecycle methods like </a:t>
            </a:r>
            <a:r>
              <a:rPr lang="en-US" sz="2600" b="0" i="0" err="1">
                <a:effectLst/>
                <a:latin typeface="Söhne"/>
              </a:rPr>
              <a:t>componentDidMount</a:t>
            </a:r>
            <a:r>
              <a:rPr lang="en-US" sz="2600" b="0" i="0">
                <a:effectLst/>
                <a:latin typeface="Söhne"/>
              </a:rPr>
              <a:t>, </a:t>
            </a:r>
            <a:r>
              <a:rPr lang="en-US" sz="2600" b="0" i="0" err="1">
                <a:effectLst/>
                <a:latin typeface="Söhne"/>
              </a:rPr>
              <a:t>componentDidUpdate</a:t>
            </a:r>
            <a:r>
              <a:rPr lang="en-US" sz="2600" b="0" i="0">
                <a:effectLst/>
                <a:latin typeface="Söhne"/>
              </a:rPr>
              <a:t>, and </a:t>
            </a:r>
            <a:r>
              <a:rPr lang="en-US" sz="2600" b="0" i="0" err="1">
                <a:effectLst/>
                <a:latin typeface="Söhne"/>
              </a:rPr>
              <a:t>componentWillUnmount</a:t>
            </a:r>
            <a:r>
              <a:rPr lang="en-US" sz="2600" b="0" i="0">
                <a:effectLst/>
                <a:latin typeface="Söhne"/>
              </a:rPr>
              <a:t>. However, with the introduction of React Hooks, you can achieve the same functionality in functional components using the </a:t>
            </a:r>
            <a:r>
              <a:rPr lang="en-US" sz="2600" b="0" i="0" err="1">
                <a:effectLst/>
                <a:latin typeface="Söhne"/>
              </a:rPr>
              <a:t>useEffect</a:t>
            </a:r>
            <a:r>
              <a:rPr lang="en-US" sz="2600" b="0" i="0">
                <a:effectLst/>
                <a:latin typeface="Söhne"/>
              </a:rPr>
              <a:t> hook.</a:t>
            </a:r>
          </a:p>
          <a:p>
            <a:endParaRPr lang="en-IL" sz="2600"/>
          </a:p>
        </p:txBody>
      </p:sp>
    </p:spTree>
    <p:extLst>
      <p:ext uri="{BB962C8B-B14F-4D97-AF65-F5344CB8AC3E}">
        <p14:creationId xmlns:p14="http://schemas.microsoft.com/office/powerpoint/2010/main" val="1870836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hat is zustand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4447308" y="591344"/>
            <a:ext cx="6906491" cy="5585619"/>
          </a:xfrm>
        </p:spPr>
        <p:txBody>
          <a:bodyPr anchor="ctr">
            <a:normAutofit/>
          </a:bodyPr>
          <a:lstStyle/>
          <a:p>
            <a:r>
              <a:rPr lang="en-US" b="0" i="0" err="1">
                <a:effectLst/>
                <a:latin typeface="Söhne"/>
              </a:rPr>
              <a:t>Zustand</a:t>
            </a:r>
            <a:r>
              <a:rPr lang="en-US" b="0" i="0">
                <a:effectLst/>
                <a:latin typeface="Söhne"/>
              </a:rPr>
              <a:t> is a small, fast and </a:t>
            </a:r>
            <a:r>
              <a:rPr lang="en-US" b="0" i="0" err="1">
                <a:effectLst/>
                <a:latin typeface="Söhne"/>
              </a:rPr>
              <a:t>scaleable</a:t>
            </a:r>
            <a:r>
              <a:rPr lang="en-US" b="0" i="0">
                <a:effectLst/>
                <a:latin typeface="Söhne"/>
              </a:rPr>
              <a:t> </a:t>
            </a:r>
            <a:r>
              <a:rPr lang="en-US" b="0" i="0" err="1">
                <a:effectLst/>
                <a:latin typeface="Söhne"/>
              </a:rPr>
              <a:t>bearbones</a:t>
            </a:r>
            <a:r>
              <a:rPr lang="en-US" b="0" i="0">
                <a:effectLst/>
                <a:latin typeface="Söhne"/>
              </a:rPr>
              <a:t> state-management solution that is primarily based on the concept of "global state". It's often compared with Redux and </a:t>
            </a:r>
            <a:r>
              <a:rPr lang="en-US" b="0" i="0" err="1">
                <a:effectLst/>
                <a:latin typeface="Söhne"/>
              </a:rPr>
              <a:t>MobX</a:t>
            </a:r>
            <a:r>
              <a:rPr lang="en-US" b="0" i="0">
                <a:effectLst/>
                <a:latin typeface="Söhne"/>
              </a:rPr>
              <a:t>, but it aims to be simpler and less boilerplate heavy.</a:t>
            </a:r>
            <a:endParaRPr lang="en-IL" dirty="0"/>
          </a:p>
        </p:txBody>
      </p:sp>
    </p:spTree>
    <p:extLst>
      <p:ext uri="{BB962C8B-B14F-4D97-AF65-F5344CB8AC3E}">
        <p14:creationId xmlns:p14="http://schemas.microsoft.com/office/powerpoint/2010/main" val="29085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30936" y="639520"/>
            <a:ext cx="3429000" cy="1719072"/>
          </a:xfrm>
        </p:spPr>
        <p:txBody>
          <a:bodyPr anchor="b">
            <a:normAutofit/>
          </a:bodyPr>
          <a:lstStyle/>
          <a:p>
            <a:r>
              <a:rPr lang="en-US" sz="5400" b="0" i="0">
                <a:effectLst/>
                <a:latin typeface="Söhne"/>
              </a:rPr>
              <a:t>Zustand</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Zustand is a lightweight state management library for React, which is also compatible with Next.js. It helps you to manage state in a flexible and scalable way without much boilerplate.</a:t>
            </a:r>
          </a:p>
          <a:p>
            <a:br>
              <a:rPr lang="en-US" sz="2200"/>
            </a:br>
            <a:endParaRPr lang="en-IL" sz="2200"/>
          </a:p>
        </p:txBody>
      </p:sp>
      <p:pic>
        <p:nvPicPr>
          <p:cNvPr id="5" name="Picture 4">
            <a:extLst>
              <a:ext uri="{FF2B5EF4-FFF2-40B4-BE49-F238E27FC236}">
                <a16:creationId xmlns:a16="http://schemas.microsoft.com/office/drawing/2014/main" id="{EDDF1791-F9EE-56FD-34CD-CEE9B6CB631D}"/>
              </a:ext>
            </a:extLst>
          </p:cNvPr>
          <p:cNvPicPr>
            <a:picLocks noChangeAspect="1"/>
          </p:cNvPicPr>
          <p:nvPr/>
        </p:nvPicPr>
        <p:blipFill>
          <a:blip r:embed="rId2"/>
          <a:stretch>
            <a:fillRect/>
          </a:stretch>
        </p:blipFill>
        <p:spPr>
          <a:xfrm>
            <a:off x="4654296" y="2255368"/>
            <a:ext cx="6903720" cy="2347263"/>
          </a:xfrm>
          <a:prstGeom prst="rect">
            <a:avLst/>
          </a:prstGeom>
        </p:spPr>
      </p:pic>
    </p:spTree>
    <p:extLst>
      <p:ext uri="{BB962C8B-B14F-4D97-AF65-F5344CB8AC3E}">
        <p14:creationId xmlns:p14="http://schemas.microsoft.com/office/powerpoint/2010/main" val="2716474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30936" y="639520"/>
            <a:ext cx="3429000" cy="1719072"/>
          </a:xfrm>
        </p:spPr>
        <p:txBody>
          <a:bodyPr anchor="b">
            <a:normAutofit/>
          </a:bodyPr>
          <a:lstStyle/>
          <a:p>
            <a:r>
              <a:rPr lang="en-US" sz="3800" b="1" i="0">
                <a:effectLst/>
                <a:latin typeface="Söhne"/>
              </a:rPr>
              <a:t>Use the store in a component</a:t>
            </a:r>
            <a:endParaRPr lang="en-IL" sz="3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630936" y="2807208"/>
            <a:ext cx="3429000" cy="3410712"/>
          </a:xfrm>
        </p:spPr>
        <p:txBody>
          <a:bodyPr anchor="t">
            <a:normAutofit/>
          </a:bodyPr>
          <a:lstStyle/>
          <a:p>
            <a:r>
              <a:rPr lang="en-US" sz="2200" b="1" i="0">
                <a:effectLst/>
                <a:latin typeface="Söhne"/>
              </a:rPr>
              <a:t>Use the store in a component</a:t>
            </a:r>
            <a:r>
              <a:rPr lang="en-US" sz="2200" b="0" i="0">
                <a:effectLst/>
                <a:latin typeface="Söhne"/>
              </a:rPr>
              <a:t>: Now, you can use this store in your Next.js components using the useStore hook.</a:t>
            </a:r>
          </a:p>
          <a:p>
            <a:br>
              <a:rPr lang="en-US" sz="2200">
                <a:effectLst/>
                <a:latin typeface="Söhne"/>
              </a:rPr>
            </a:br>
            <a:endParaRPr lang="en-US" sz="2200">
              <a:effectLst/>
              <a:latin typeface="Söhne"/>
            </a:endParaRPr>
          </a:p>
          <a:p>
            <a:endParaRPr lang="en-IL" sz="2200"/>
          </a:p>
        </p:txBody>
      </p:sp>
      <p:pic>
        <p:nvPicPr>
          <p:cNvPr id="5" name="Picture 4">
            <a:extLst>
              <a:ext uri="{FF2B5EF4-FFF2-40B4-BE49-F238E27FC236}">
                <a16:creationId xmlns:a16="http://schemas.microsoft.com/office/drawing/2014/main" id="{91318E52-F047-E270-0B9C-B32A4DBFAD65}"/>
              </a:ext>
            </a:extLst>
          </p:cNvPr>
          <p:cNvPicPr>
            <a:picLocks noChangeAspect="1"/>
          </p:cNvPicPr>
          <p:nvPr/>
        </p:nvPicPr>
        <p:blipFill>
          <a:blip r:embed="rId2"/>
          <a:stretch>
            <a:fillRect/>
          </a:stretch>
        </p:blipFill>
        <p:spPr>
          <a:xfrm>
            <a:off x="4654296" y="848735"/>
            <a:ext cx="6903720" cy="5160530"/>
          </a:xfrm>
          <a:prstGeom prst="rect">
            <a:avLst/>
          </a:prstGeom>
        </p:spPr>
      </p:pic>
    </p:spTree>
    <p:extLst>
      <p:ext uri="{BB962C8B-B14F-4D97-AF65-F5344CB8AC3E}">
        <p14:creationId xmlns:p14="http://schemas.microsoft.com/office/powerpoint/2010/main" val="556474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a:solidFill>
                  <a:srgbClr val="FFFFFF"/>
                </a:solidFill>
              </a:rPr>
              <a:t>R</a:t>
            </a:r>
            <a:r>
              <a:rPr lang="en-IL">
                <a:solidFill>
                  <a:srgbClr val="FFFFFF"/>
                </a:solidFill>
              </a:rPr>
              <a:t>emember!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US" sz="2600" b="0" i="0">
                <a:effectLst/>
                <a:latin typeface="Söhne"/>
              </a:rPr>
              <a:t>The </a:t>
            </a:r>
            <a:r>
              <a:rPr lang="en-US" sz="2600" b="0" i="0" err="1">
                <a:effectLst/>
                <a:latin typeface="Söhne"/>
              </a:rPr>
              <a:t>useStore</a:t>
            </a:r>
            <a:r>
              <a:rPr lang="en-US" sz="2600" b="0" i="0">
                <a:effectLst/>
                <a:latin typeface="Söhne"/>
              </a:rPr>
              <a:t>() hook lets you access state and actions defined in your </a:t>
            </a:r>
            <a:r>
              <a:rPr lang="en-US" sz="2600" b="0" i="0" err="1">
                <a:effectLst/>
                <a:latin typeface="Söhne"/>
              </a:rPr>
              <a:t>Zustand</a:t>
            </a:r>
            <a:r>
              <a:rPr lang="en-US" sz="2600" b="0" i="0">
                <a:effectLst/>
                <a:latin typeface="Söhne"/>
              </a:rPr>
              <a:t> store. You can call increase and decrease directly from your component, and </a:t>
            </a:r>
            <a:r>
              <a:rPr lang="en-US" sz="2600" b="0" i="0" err="1">
                <a:effectLst/>
                <a:latin typeface="Söhne"/>
              </a:rPr>
              <a:t>Zustand</a:t>
            </a:r>
            <a:r>
              <a:rPr lang="en-US" sz="2600" b="0" i="0">
                <a:effectLst/>
                <a:latin typeface="Söhne"/>
              </a:rPr>
              <a:t> will take care of updating the state and </a:t>
            </a:r>
            <a:r>
              <a:rPr lang="en-US" sz="2600" b="0" i="0" err="1">
                <a:effectLst/>
                <a:latin typeface="Söhne"/>
              </a:rPr>
              <a:t>rerendering</a:t>
            </a:r>
            <a:r>
              <a:rPr lang="en-US" sz="2600" b="0" i="0">
                <a:effectLst/>
                <a:latin typeface="Söhne"/>
              </a:rPr>
              <a:t> your component when necessary.</a:t>
            </a:r>
          </a:p>
          <a:p>
            <a:r>
              <a:rPr lang="en-US" sz="2600" b="0" i="0">
                <a:effectLst/>
                <a:latin typeface="Söhne"/>
              </a:rPr>
              <a:t>Remember, each component that uses </a:t>
            </a:r>
            <a:r>
              <a:rPr lang="en-US" sz="2600" b="0" i="0" err="1">
                <a:effectLst/>
                <a:latin typeface="Söhne"/>
              </a:rPr>
              <a:t>useStore</a:t>
            </a:r>
            <a:r>
              <a:rPr lang="en-US" sz="2600" b="0" i="0">
                <a:effectLst/>
                <a:latin typeface="Söhne"/>
              </a:rPr>
              <a:t> will have access to the same global state, so it's perfect for sharing state between components. Also, </a:t>
            </a:r>
            <a:r>
              <a:rPr lang="en-US" sz="2600" b="0" i="0" err="1">
                <a:effectLst/>
                <a:latin typeface="Söhne"/>
              </a:rPr>
              <a:t>Zustand</a:t>
            </a:r>
            <a:r>
              <a:rPr lang="en-US" sz="2600" b="0" i="0">
                <a:effectLst/>
                <a:latin typeface="Söhne"/>
              </a:rPr>
              <a:t> is perfectly compatible with Server Side Rendering (SSR) and Static Site Generation (SSG) in </a:t>
            </a:r>
            <a:r>
              <a:rPr lang="en-US" sz="2600" b="0" i="0" err="1">
                <a:effectLst/>
                <a:latin typeface="Söhne"/>
              </a:rPr>
              <a:t>Next.js</a:t>
            </a:r>
            <a:r>
              <a:rPr lang="en-US" sz="2600" b="0" i="0">
                <a:effectLst/>
                <a:latin typeface="Söhne"/>
              </a:rPr>
              <a:t>, which makes it a great option for state management in this context.</a:t>
            </a:r>
          </a:p>
          <a:p>
            <a:endParaRPr lang="en-IL" sz="2600"/>
          </a:p>
        </p:txBody>
      </p:sp>
    </p:spTree>
    <p:extLst>
      <p:ext uri="{BB962C8B-B14F-4D97-AF65-F5344CB8AC3E}">
        <p14:creationId xmlns:p14="http://schemas.microsoft.com/office/powerpoint/2010/main" val="351789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630936" y="639520"/>
            <a:ext cx="3429000" cy="1719072"/>
          </a:xfrm>
        </p:spPr>
        <p:txBody>
          <a:bodyPr anchor="b">
            <a:normAutofit/>
          </a:bodyPr>
          <a:lstStyle/>
          <a:p>
            <a:r>
              <a:rPr lang="en-US" sz="5400" b="1" i="0">
                <a:effectLst/>
                <a:latin typeface="Söhne"/>
              </a:rPr>
              <a:t>Objects as state</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630936" y="2807208"/>
            <a:ext cx="3429000" cy="3410712"/>
          </a:xfrm>
        </p:spPr>
        <p:txBody>
          <a:bodyPr anchor="t">
            <a:normAutofit/>
          </a:bodyPr>
          <a:lstStyle/>
          <a:p>
            <a:pPr>
              <a:buFont typeface="+mj-lt"/>
              <a:buAutoNum type="arabicPeriod"/>
            </a:pPr>
            <a:r>
              <a:rPr lang="en-US" sz="2200" b="1" i="0">
                <a:effectLst/>
                <a:latin typeface="Söhne"/>
              </a:rPr>
              <a:t>Objects as state</a:t>
            </a:r>
            <a:r>
              <a:rPr lang="en-US" sz="2200" b="0" i="0">
                <a:effectLst/>
                <a:latin typeface="Söhne"/>
              </a:rPr>
              <a:t>: If you have a complex state that's structured like an interface, you can use it in Zustand just like you would any other state.</a:t>
            </a:r>
          </a:p>
          <a:p>
            <a:br>
              <a:rPr lang="en-US" sz="2200">
                <a:effectLst/>
                <a:latin typeface="Söhne"/>
              </a:rPr>
            </a:br>
            <a:endParaRPr lang="en-US" sz="2200">
              <a:effectLst/>
              <a:latin typeface="Söhne"/>
            </a:endParaRPr>
          </a:p>
          <a:p>
            <a:endParaRPr lang="en-IL" sz="2200"/>
          </a:p>
        </p:txBody>
      </p:sp>
      <p:pic>
        <p:nvPicPr>
          <p:cNvPr id="5" name="Picture 4">
            <a:extLst>
              <a:ext uri="{FF2B5EF4-FFF2-40B4-BE49-F238E27FC236}">
                <a16:creationId xmlns:a16="http://schemas.microsoft.com/office/drawing/2014/main" id="{9D8150DE-28F0-213B-7976-58C109956DBA}"/>
              </a:ext>
            </a:extLst>
          </p:cNvPr>
          <p:cNvPicPr>
            <a:picLocks noChangeAspect="1"/>
          </p:cNvPicPr>
          <p:nvPr/>
        </p:nvPicPr>
        <p:blipFill>
          <a:blip r:embed="rId2"/>
          <a:stretch>
            <a:fillRect/>
          </a:stretch>
        </p:blipFill>
        <p:spPr>
          <a:xfrm>
            <a:off x="4654296" y="2030997"/>
            <a:ext cx="6903720" cy="2796006"/>
          </a:xfrm>
          <a:prstGeom prst="rect">
            <a:avLst/>
          </a:prstGeom>
        </p:spPr>
      </p:pic>
    </p:spTree>
    <p:extLst>
      <p:ext uri="{BB962C8B-B14F-4D97-AF65-F5344CB8AC3E}">
        <p14:creationId xmlns:p14="http://schemas.microsoft.com/office/powerpoint/2010/main" val="300477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When should you use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a:effectLst/>
                <a:latin typeface="Söhne"/>
              </a:rPr>
              <a:t>Next.js is particularly useful when you need to build a highly performant, SEO-friendly web application. Some common use cases include:</a:t>
            </a:r>
          </a:p>
          <a:p>
            <a:pPr>
              <a:buFont typeface="+mj-lt"/>
              <a:buAutoNum type="arabicPeriod"/>
            </a:pPr>
            <a:r>
              <a:rPr lang="en-US" sz="2000" b="1" i="0">
                <a:effectLst/>
                <a:latin typeface="Söhne"/>
              </a:rPr>
              <a:t>Server-Side Rendered applications:</a:t>
            </a:r>
            <a:r>
              <a:rPr lang="en-US" sz="2000" b="0" i="0">
                <a:effectLst/>
                <a:latin typeface="Söhne"/>
              </a:rPr>
              <a:t> Next.js shines when you need to build an application that relies on server-side rendering. This is particularly useful when you need to improve the initial page load time, which can be crucial for SEO.</a:t>
            </a:r>
          </a:p>
          <a:p>
            <a:pPr>
              <a:buFont typeface="+mj-lt"/>
              <a:buAutoNum type="arabicPeriod"/>
            </a:pPr>
            <a:r>
              <a:rPr lang="en-US" sz="2000" b="1" i="0">
                <a:effectLst/>
                <a:latin typeface="Söhne"/>
              </a:rPr>
              <a:t>Static Site Generation:</a:t>
            </a:r>
            <a:r>
              <a:rPr lang="en-US" sz="2000" b="0" i="0">
                <a:effectLst/>
                <a:latin typeface="Söhne"/>
              </a:rPr>
              <a:t> If you need to build a blog, portfolio, or any website with content that doesn't change often, Next.js is an excellent choice due to its static site generation capabilities.</a:t>
            </a:r>
          </a:p>
          <a:p>
            <a:pPr>
              <a:buFont typeface="+mj-lt"/>
              <a:buAutoNum type="arabicPeriod"/>
            </a:pPr>
            <a:r>
              <a:rPr lang="en-US" sz="2000" b="1" i="0">
                <a:effectLst/>
                <a:latin typeface="Söhne"/>
              </a:rPr>
              <a:t>API Routes:</a:t>
            </a:r>
            <a:r>
              <a:rPr lang="en-US" sz="2000" b="0" i="0">
                <a:effectLst/>
                <a:latin typeface="Söhne"/>
              </a:rPr>
              <a:t> If you want to build a web application that also includes API endpoints, Next.js comes with API routes out of the box.</a:t>
            </a:r>
          </a:p>
          <a:p>
            <a:pPr>
              <a:buFont typeface="+mj-lt"/>
              <a:buAutoNum type="arabicPeriod"/>
            </a:pPr>
            <a:r>
              <a:rPr lang="en-US" sz="2000" b="1" i="0">
                <a:effectLst/>
                <a:latin typeface="Söhne"/>
              </a:rPr>
              <a:t>Performant application:</a:t>
            </a:r>
            <a:r>
              <a:rPr lang="en-US" sz="2000" b="0" i="0">
                <a:effectLst/>
                <a:latin typeface="Söhne"/>
              </a:rPr>
              <a:t> Next.js automatically splits your code into various bundles, so users only load what's necessary for each page. This improves performance.</a:t>
            </a:r>
          </a:p>
        </p:txBody>
      </p:sp>
    </p:spTree>
    <p:extLst>
      <p:ext uri="{BB962C8B-B14F-4D97-AF65-F5344CB8AC3E}">
        <p14:creationId xmlns:p14="http://schemas.microsoft.com/office/powerpoint/2010/main" val="3303968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in component</a:t>
            </a:r>
          </a:p>
        </p:txBody>
      </p:sp>
      <p:pic>
        <p:nvPicPr>
          <p:cNvPr id="5" name="Content Placeholder 4">
            <a:extLst>
              <a:ext uri="{FF2B5EF4-FFF2-40B4-BE49-F238E27FC236}">
                <a16:creationId xmlns:a16="http://schemas.microsoft.com/office/drawing/2014/main" id="{601CBEA4-20FD-EED4-6054-6DA764B8C90E}"/>
              </a:ext>
            </a:extLst>
          </p:cNvPr>
          <p:cNvPicPr>
            <a:picLocks noGrp="1" noChangeAspect="1"/>
          </p:cNvPicPr>
          <p:nvPr>
            <p:ph idx="1"/>
          </p:nvPr>
        </p:nvPicPr>
        <p:blipFill>
          <a:blip r:embed="rId2"/>
          <a:stretch>
            <a:fillRect/>
          </a:stretch>
        </p:blipFill>
        <p:spPr>
          <a:xfrm>
            <a:off x="4777316" y="757935"/>
            <a:ext cx="6780700" cy="5339800"/>
          </a:xfrm>
          <a:prstGeom prst="rect">
            <a:avLst/>
          </a:prstGeom>
        </p:spPr>
      </p:pic>
    </p:spTree>
    <p:extLst>
      <p:ext uri="{BB962C8B-B14F-4D97-AF65-F5344CB8AC3E}">
        <p14:creationId xmlns:p14="http://schemas.microsoft.com/office/powerpoint/2010/main" val="2804572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648037" y="1298448"/>
            <a:ext cx="5895178" cy="4099642"/>
          </a:xfrm>
        </p:spPr>
        <p:txBody>
          <a:bodyPr vert="horz" lIns="91440" tIns="45720" rIns="91440" bIns="45720" rtlCol="0" anchor="b">
            <a:normAutofit/>
          </a:bodyPr>
          <a:lstStyle/>
          <a:p>
            <a:r>
              <a:rPr lang="en-US" sz="6600" kern="1200">
                <a:solidFill>
                  <a:srgbClr val="FFFFFF"/>
                </a:solidFill>
                <a:latin typeface="+mj-lt"/>
                <a:ea typeface="+mj-ea"/>
                <a:cs typeface="+mj-cs"/>
              </a:rPr>
              <a:t>What about array?</a:t>
            </a:r>
          </a:p>
        </p:txBody>
      </p:sp>
      <p:sp>
        <p:nvSpPr>
          <p:cNvPr id="1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05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7476B-6061-D883-CE71-5729A8C4955D}"/>
              </a:ext>
            </a:extLst>
          </p:cNvPr>
          <p:cNvSpPr>
            <a:spLocks noGrp="1"/>
          </p:cNvSpPr>
          <p:nvPr>
            <p:ph type="title"/>
          </p:nvPr>
        </p:nvSpPr>
        <p:spPr>
          <a:xfrm>
            <a:off x="838200" y="365125"/>
            <a:ext cx="10515600" cy="1325563"/>
          </a:xfrm>
        </p:spPr>
        <p:txBody>
          <a:bodyPr>
            <a:normAutofit/>
          </a:bodyPr>
          <a:lstStyle/>
          <a:p>
            <a:r>
              <a:rPr lang="en-US" sz="5400"/>
              <a:t>B</a:t>
            </a:r>
            <a:r>
              <a:rPr lang="en-IL" sz="5400"/>
              <a:t>reak?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022F27-7CA7-A9F8-BFC7-B09215446350}"/>
              </a:ext>
            </a:extLst>
          </p:cNvPr>
          <p:cNvSpPr>
            <a:spLocks noGrp="1"/>
          </p:cNvSpPr>
          <p:nvPr>
            <p:ph idx="1"/>
          </p:nvPr>
        </p:nvSpPr>
        <p:spPr>
          <a:xfrm>
            <a:off x="838200" y="1929384"/>
            <a:ext cx="10515600" cy="4251960"/>
          </a:xfrm>
        </p:spPr>
        <p:txBody>
          <a:bodyPr>
            <a:normAutofit/>
          </a:bodyPr>
          <a:lstStyle/>
          <a:p>
            <a:r>
              <a:rPr lang="en-US" sz="2200"/>
              <a:t>N</a:t>
            </a:r>
            <a:r>
              <a:rPr lang="en-IL" sz="2200"/>
              <a:t>o! </a:t>
            </a:r>
          </a:p>
          <a:p>
            <a:r>
              <a:rPr lang="en-US" sz="2200"/>
              <a:t>L</a:t>
            </a:r>
            <a:r>
              <a:rPr lang="en-IL" sz="2200"/>
              <a:t>et’s learn about array.reduce</a:t>
            </a:r>
          </a:p>
        </p:txBody>
      </p:sp>
    </p:spTree>
    <p:extLst>
      <p:ext uri="{BB962C8B-B14F-4D97-AF65-F5344CB8AC3E}">
        <p14:creationId xmlns:p14="http://schemas.microsoft.com/office/powerpoint/2010/main" val="2939698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841246" y="673770"/>
            <a:ext cx="3644489" cy="2414488"/>
          </a:xfrm>
        </p:spPr>
        <p:txBody>
          <a:bodyPr anchor="t">
            <a:normAutofit/>
          </a:bodyPr>
          <a:lstStyle/>
          <a:p>
            <a:r>
              <a:rPr lang="en-US" sz="5400" b="0" i="0">
                <a:solidFill>
                  <a:srgbClr val="FFFFFF"/>
                </a:solidFill>
                <a:effectLst/>
                <a:latin typeface="Söhne"/>
              </a:rPr>
              <a:t>Jotai</a:t>
            </a:r>
            <a:endParaRPr lang="en-IL" sz="5400">
              <a:solidFill>
                <a:srgbClr val="FFFFFF"/>
              </a:solidFill>
            </a:endParaRPr>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6095999" y="882315"/>
            <a:ext cx="5254754" cy="5294647"/>
          </a:xfrm>
        </p:spPr>
        <p:txBody>
          <a:bodyPr>
            <a:normAutofit/>
          </a:bodyPr>
          <a:lstStyle/>
          <a:p>
            <a:r>
              <a:rPr lang="en-US" sz="2200" b="0" i="0">
                <a:effectLst/>
                <a:latin typeface="Söhne"/>
              </a:rPr>
              <a:t>Jotai is a minimalist state management library for React that aims to bring simplicity to the concept of global state management. Developed by the team at PMND, it is based on the same atomic model as Recoil, but it simplifies the API and removes some of the more complex features.</a:t>
            </a:r>
            <a:endParaRPr lang="en-IL" sz="2200"/>
          </a:p>
        </p:txBody>
      </p:sp>
    </p:spTree>
    <p:extLst>
      <p:ext uri="{BB962C8B-B14F-4D97-AF65-F5344CB8AC3E}">
        <p14:creationId xmlns:p14="http://schemas.microsoft.com/office/powerpoint/2010/main" val="3307733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a:xfrm>
            <a:off x="841246" y="673770"/>
            <a:ext cx="3644489" cy="2414488"/>
          </a:xfrm>
        </p:spPr>
        <p:txBody>
          <a:bodyPr anchor="t">
            <a:normAutofit/>
          </a:bodyPr>
          <a:lstStyle/>
          <a:p>
            <a:r>
              <a:rPr lang="en-US" sz="5400" b="0" i="0">
                <a:solidFill>
                  <a:srgbClr val="FFFFFF"/>
                </a:solidFill>
                <a:effectLst/>
                <a:latin typeface="Söhne"/>
              </a:rPr>
              <a:t>Here are the key concepts:</a:t>
            </a:r>
            <a:endParaRPr lang="en-IL" sz="5400">
              <a:solidFill>
                <a:srgbClr val="FFFFFF"/>
              </a:solidFill>
            </a:endParaRPr>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a:xfrm>
            <a:off x="6095999" y="882315"/>
            <a:ext cx="5254754" cy="5294647"/>
          </a:xfrm>
        </p:spPr>
        <p:txBody>
          <a:bodyPr>
            <a:normAutofit/>
          </a:bodyPr>
          <a:lstStyle/>
          <a:p>
            <a:r>
              <a:rPr lang="en-US" sz="1700" b="1" i="0">
                <a:effectLst/>
                <a:latin typeface="Söhne"/>
              </a:rPr>
              <a:t>Atoms</a:t>
            </a:r>
            <a:r>
              <a:rPr lang="en-US" sz="1700" b="0" i="0">
                <a:effectLst/>
                <a:latin typeface="Söhne"/>
              </a:rPr>
              <a:t>: Atoms in Jotai are fundamental units of state. They are created using the </a:t>
            </a:r>
            <a:r>
              <a:rPr lang="en-US" sz="1700"/>
              <a:t>atom</a:t>
            </a:r>
            <a:r>
              <a:rPr lang="en-US" sz="1700" b="0" i="0">
                <a:effectLst/>
                <a:latin typeface="Söhne"/>
              </a:rPr>
              <a:t> function and can be read from or written to from any component. The API is very similar to the </a:t>
            </a:r>
            <a:r>
              <a:rPr lang="en-US" sz="1700"/>
              <a:t>useState</a:t>
            </a:r>
            <a:r>
              <a:rPr lang="en-US" sz="1700" b="0" i="0">
                <a:effectLst/>
                <a:latin typeface="Söhne"/>
              </a:rPr>
              <a:t> hook in React.</a:t>
            </a:r>
          </a:p>
          <a:p>
            <a:r>
              <a:rPr lang="en-US" sz="1700" b="1" i="0">
                <a:effectLst/>
                <a:latin typeface="Söhne"/>
              </a:rPr>
              <a:t>Components</a:t>
            </a:r>
            <a:r>
              <a:rPr lang="en-US" sz="1700" b="0" i="0">
                <a:effectLst/>
                <a:latin typeface="Söhne"/>
              </a:rPr>
              <a:t>: To read from and write to an atom, you use the </a:t>
            </a:r>
            <a:r>
              <a:rPr lang="en-US" sz="1700"/>
              <a:t>useAtom</a:t>
            </a:r>
            <a:r>
              <a:rPr lang="en-US" sz="1700" b="0" i="0">
                <a:effectLst/>
                <a:latin typeface="Söhne"/>
              </a:rPr>
              <a:t> hook within a React component.</a:t>
            </a:r>
            <a:endParaRPr lang="en-US" sz="1700">
              <a:latin typeface="Söhne"/>
            </a:endParaRPr>
          </a:p>
          <a:p>
            <a:r>
              <a:rPr lang="en-US" sz="1700" b="1" i="0">
                <a:effectLst/>
                <a:latin typeface="Söhne"/>
              </a:rPr>
              <a:t>Derived atoms</a:t>
            </a:r>
            <a:r>
              <a:rPr lang="en-US" sz="1700" b="0" i="0">
                <a:effectLst/>
                <a:latin typeface="Söhne"/>
              </a:rPr>
              <a:t>: Jotai allows you to create derived atoms, i.e., atoms whose value is derived from other atoms. These derived atoms automatically update when their dependencies change.</a:t>
            </a:r>
          </a:p>
          <a:p>
            <a:r>
              <a:rPr lang="en-US" sz="1700" b="1" i="0">
                <a:effectLst/>
                <a:latin typeface="Söhne"/>
              </a:rPr>
              <a:t>Atom Families</a:t>
            </a:r>
            <a:r>
              <a:rPr lang="en-US" sz="1700" b="0" i="0">
                <a:effectLst/>
                <a:latin typeface="Söhne"/>
              </a:rPr>
              <a:t>: An atom family is a function that takes a parameter and returns an atom. This is useful when you want to create multiple atoms that have similar behavior but operate on different pieces of state.</a:t>
            </a:r>
            <a:br>
              <a:rPr lang="en-US" sz="1700"/>
            </a:br>
            <a:endParaRPr lang="en-IL" sz="1700"/>
          </a:p>
        </p:txBody>
      </p:sp>
    </p:spTree>
    <p:extLst>
      <p:ext uri="{BB962C8B-B14F-4D97-AF65-F5344CB8AC3E}">
        <p14:creationId xmlns:p14="http://schemas.microsoft.com/office/powerpoint/2010/main" val="1906735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8EFB-C75E-2CA0-051F-4F7B0A9441A5}"/>
              </a:ext>
            </a:extLst>
          </p:cNvPr>
          <p:cNvSpPr>
            <a:spLocks noGrp="1"/>
          </p:cNvSpPr>
          <p:nvPr>
            <p:ph type="title"/>
          </p:nvPr>
        </p:nvSpPr>
        <p:spPr/>
        <p:txBody>
          <a:bodyPr/>
          <a:lstStyle/>
          <a:p>
            <a:r>
              <a:rPr lang="en-US" dirty="0"/>
              <a:t>A</a:t>
            </a:r>
            <a:r>
              <a:rPr lang="en-IL" dirty="0"/>
              <a:t>tom family (need to add)</a:t>
            </a:r>
          </a:p>
        </p:txBody>
      </p:sp>
      <p:sp>
        <p:nvSpPr>
          <p:cNvPr id="3" name="Content Placeholder 2">
            <a:extLst>
              <a:ext uri="{FF2B5EF4-FFF2-40B4-BE49-F238E27FC236}">
                <a16:creationId xmlns:a16="http://schemas.microsoft.com/office/drawing/2014/main" id="{03550C78-5AB2-2B13-937B-D29EDD183D2D}"/>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57244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0" i="0" dirty="0">
                <a:solidFill>
                  <a:srgbClr val="374151"/>
                </a:solidFill>
                <a:effectLst/>
                <a:latin typeface="Söhne"/>
              </a:rPr>
              <a:t>Recoil</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0" i="0" dirty="0">
                <a:solidFill>
                  <a:srgbClr val="374151"/>
                </a:solidFill>
                <a:effectLst/>
                <a:latin typeface="Söhne"/>
              </a:rPr>
              <a:t>Recoil is a state management library for React applications developed by Facebook. Recoil lets you create a data-flow graph that flows from atoms (shared state) through selectors (pure functions) and down into your React components.</a:t>
            </a:r>
          </a:p>
          <a:p>
            <a:pPr marL="0" indent="0" algn="l">
              <a:buNone/>
            </a:pPr>
            <a:br>
              <a:rPr lang="en-US" dirty="0"/>
            </a:br>
            <a:endParaRPr lang="en-IL" dirty="0"/>
          </a:p>
        </p:txBody>
      </p:sp>
    </p:spTree>
    <p:extLst>
      <p:ext uri="{BB962C8B-B14F-4D97-AF65-F5344CB8AC3E}">
        <p14:creationId xmlns:p14="http://schemas.microsoft.com/office/powerpoint/2010/main" val="290120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0" i="0" dirty="0">
                <a:solidFill>
                  <a:srgbClr val="374151"/>
                </a:solidFill>
                <a:effectLst/>
                <a:latin typeface="Söhne"/>
              </a:rPr>
              <a:t>Key concepts in Recoil are</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Atoms</a:t>
            </a:r>
            <a:r>
              <a:rPr lang="en-US" b="0" i="0" dirty="0">
                <a:solidFill>
                  <a:srgbClr val="374151"/>
                </a:solidFill>
                <a:effectLst/>
                <a:latin typeface="Söhne"/>
              </a:rPr>
              <a:t>: Atoms are units of state. They're writeable and </a:t>
            </a:r>
            <a:r>
              <a:rPr lang="en-US" b="0" i="0" dirty="0" err="1">
                <a:solidFill>
                  <a:srgbClr val="374151"/>
                </a:solidFill>
                <a:effectLst/>
                <a:latin typeface="Söhne"/>
              </a:rPr>
              <a:t>subscribable</a:t>
            </a:r>
            <a:r>
              <a:rPr lang="en-US" b="0" i="0" dirty="0">
                <a:solidFill>
                  <a:srgbClr val="374151"/>
                </a:solidFill>
                <a:effectLst/>
                <a:latin typeface="Söhne"/>
              </a:rPr>
              <a:t>: when an atom is updated, each subscribed component is re-rendered with the new value. Components subscribe to atoms by using the </a:t>
            </a:r>
            <a:r>
              <a:rPr lang="en-US" b="0" i="0" dirty="0" err="1">
                <a:solidFill>
                  <a:srgbClr val="374151"/>
                </a:solidFill>
                <a:effectLst/>
                <a:latin typeface="Söhne"/>
              </a:rPr>
              <a:t>useRecoilState</a:t>
            </a:r>
            <a:r>
              <a:rPr lang="en-US" b="0" i="0" dirty="0">
                <a:solidFill>
                  <a:srgbClr val="374151"/>
                </a:solidFill>
                <a:effectLst/>
                <a:latin typeface="Söhne"/>
              </a:rPr>
              <a:t> hook.</a:t>
            </a:r>
          </a:p>
          <a:p>
            <a:br>
              <a:rPr lang="en-US" dirty="0"/>
            </a:br>
            <a:endParaRPr lang="en-IL" dirty="0"/>
          </a:p>
        </p:txBody>
      </p:sp>
      <p:pic>
        <p:nvPicPr>
          <p:cNvPr id="5" name="Picture 4">
            <a:extLst>
              <a:ext uri="{FF2B5EF4-FFF2-40B4-BE49-F238E27FC236}">
                <a16:creationId xmlns:a16="http://schemas.microsoft.com/office/drawing/2014/main" id="{F017B419-DB10-1F42-88A3-C575405B2C50}"/>
              </a:ext>
            </a:extLst>
          </p:cNvPr>
          <p:cNvPicPr>
            <a:picLocks noChangeAspect="1"/>
          </p:cNvPicPr>
          <p:nvPr/>
        </p:nvPicPr>
        <p:blipFill>
          <a:blip r:embed="rId2"/>
          <a:stretch>
            <a:fillRect/>
          </a:stretch>
        </p:blipFill>
        <p:spPr>
          <a:xfrm>
            <a:off x="1129709" y="4001294"/>
            <a:ext cx="7772400" cy="2009400"/>
          </a:xfrm>
          <a:prstGeom prst="rect">
            <a:avLst/>
          </a:prstGeom>
        </p:spPr>
      </p:pic>
    </p:spTree>
    <p:extLst>
      <p:ext uri="{BB962C8B-B14F-4D97-AF65-F5344CB8AC3E}">
        <p14:creationId xmlns:p14="http://schemas.microsoft.com/office/powerpoint/2010/main" val="1572196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Atoms</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r>
              <a:rPr lang="en-US" b="1" i="0" dirty="0">
                <a:effectLst/>
                <a:latin typeface="Söhne"/>
              </a:rPr>
              <a:t>Atoms</a:t>
            </a:r>
            <a:r>
              <a:rPr lang="en-US" b="0" i="0" dirty="0">
                <a:solidFill>
                  <a:srgbClr val="374151"/>
                </a:solidFill>
                <a:effectLst/>
                <a:latin typeface="Söhne"/>
              </a:rPr>
              <a:t>: Atoms are units of state. They're writeable and </a:t>
            </a:r>
            <a:r>
              <a:rPr lang="en-US" b="0" i="0" dirty="0" err="1">
                <a:solidFill>
                  <a:srgbClr val="374151"/>
                </a:solidFill>
                <a:effectLst/>
                <a:latin typeface="Söhne"/>
              </a:rPr>
              <a:t>subscribable</a:t>
            </a:r>
            <a:r>
              <a:rPr lang="en-US" b="0" i="0" dirty="0">
                <a:solidFill>
                  <a:srgbClr val="374151"/>
                </a:solidFill>
                <a:effectLst/>
                <a:latin typeface="Söhne"/>
              </a:rPr>
              <a:t>: when an atom is updated, each subscribed component is re-rendered with the new value. Components subscribe to atoms by using the </a:t>
            </a:r>
            <a:r>
              <a:rPr lang="en-US" dirty="0" err="1"/>
              <a:t>useRecoilState</a:t>
            </a:r>
            <a:r>
              <a:rPr lang="en-US" b="0" i="0" dirty="0">
                <a:solidFill>
                  <a:srgbClr val="374151"/>
                </a:solidFill>
                <a:effectLst/>
                <a:latin typeface="Söhne"/>
              </a:rPr>
              <a:t> hook.</a:t>
            </a:r>
            <a:endParaRPr lang="en-IL" dirty="0"/>
          </a:p>
        </p:txBody>
      </p:sp>
    </p:spTree>
    <p:extLst>
      <p:ext uri="{BB962C8B-B14F-4D97-AF65-F5344CB8AC3E}">
        <p14:creationId xmlns:p14="http://schemas.microsoft.com/office/powerpoint/2010/main" val="358655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1" i="0" dirty="0">
                <a:solidFill>
                  <a:srgbClr val="374151"/>
                </a:solidFill>
                <a:effectLst/>
                <a:latin typeface="Söhne"/>
              </a:rPr>
              <a:t>Selectors</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Selectors</a:t>
            </a:r>
            <a:r>
              <a:rPr lang="en-US" b="0" i="0" dirty="0">
                <a:solidFill>
                  <a:srgbClr val="374151"/>
                </a:solidFill>
                <a:effectLst/>
                <a:latin typeface="Söhne"/>
              </a:rPr>
              <a:t>: Selectors transform this state either synchronously or asynchronously. Derived state is a transformation of state. You can think of derived state as the output of passing state to a pure function that modifies the given state in some way. Derived state is represented in Recoil by a selector.</a:t>
            </a:r>
          </a:p>
          <a:p>
            <a:br>
              <a:rPr lang="en-US" dirty="0"/>
            </a:br>
            <a:endParaRPr lang="en-IL" dirty="0"/>
          </a:p>
        </p:txBody>
      </p:sp>
    </p:spTree>
    <p:extLst>
      <p:ext uri="{BB962C8B-B14F-4D97-AF65-F5344CB8AC3E}">
        <p14:creationId xmlns:p14="http://schemas.microsoft.com/office/powerpoint/2010/main" val="256620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1" i="0">
                <a:solidFill>
                  <a:schemeClr val="bg1"/>
                </a:solidFill>
                <a:effectLst/>
                <a:latin typeface="Söhne"/>
              </a:rPr>
              <a:t>Why should you use Next.js?</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1400" b="1" i="0">
                <a:solidFill>
                  <a:schemeClr val="bg1"/>
                </a:solidFill>
                <a:effectLst/>
                <a:latin typeface="Söhne"/>
              </a:rPr>
              <a:t>Improved SEO:</a:t>
            </a:r>
            <a:r>
              <a:rPr lang="en-US" sz="1400" b="0" i="0">
                <a:solidFill>
                  <a:schemeClr val="bg1"/>
                </a:solidFill>
                <a:effectLst/>
                <a:latin typeface="Söhne"/>
              </a:rPr>
              <a:t> Traditional single-page applications (SPAs) built with React suffer from SEO issues because the content is loaded client-side and search engine bots often see an empty page. Next.js offers SSR and SSG, which allows search engine bots to see the fully rendered page.</a:t>
            </a:r>
          </a:p>
          <a:p>
            <a:pPr>
              <a:buFont typeface="+mj-lt"/>
              <a:buAutoNum type="arabicPeriod"/>
            </a:pPr>
            <a:r>
              <a:rPr lang="en-US" sz="1400" b="1" i="0">
                <a:solidFill>
                  <a:schemeClr val="bg1"/>
                </a:solidFill>
                <a:effectLst/>
                <a:latin typeface="Söhne"/>
              </a:rPr>
              <a:t>Performance optimization:</a:t>
            </a:r>
            <a:r>
              <a:rPr lang="en-US" sz="1400" b="0" i="0">
                <a:solidFill>
                  <a:schemeClr val="bg1"/>
                </a:solidFill>
                <a:effectLst/>
                <a:latin typeface="Söhne"/>
              </a:rPr>
              <a:t> Next.js automatically implements code splitting, which means every page only loads what’s necessary for that page. This leads to faster page loads.</a:t>
            </a:r>
          </a:p>
          <a:p>
            <a:pPr>
              <a:buFont typeface="+mj-lt"/>
              <a:buAutoNum type="arabicPeriod"/>
            </a:pPr>
            <a:r>
              <a:rPr lang="en-US" sz="1400" b="1" i="0">
                <a:solidFill>
                  <a:schemeClr val="bg1"/>
                </a:solidFill>
                <a:effectLst/>
                <a:latin typeface="Söhne"/>
              </a:rPr>
              <a:t>Development experience:</a:t>
            </a:r>
            <a:r>
              <a:rPr lang="en-US" sz="1400" b="0" i="0">
                <a:solidFill>
                  <a:schemeClr val="bg1"/>
                </a:solidFill>
                <a:effectLst/>
                <a:latin typeface="Söhne"/>
              </a:rPr>
              <a:t> Next.js offers features like hot code reloading, automatic routing, and universal rendering which make development smoother.</a:t>
            </a:r>
          </a:p>
          <a:p>
            <a:pPr>
              <a:buFont typeface="+mj-lt"/>
              <a:buAutoNum type="arabicPeriod"/>
            </a:pPr>
            <a:r>
              <a:rPr lang="en-US" sz="1400" b="1" i="0">
                <a:solidFill>
                  <a:schemeClr val="bg1"/>
                </a:solidFill>
                <a:effectLst/>
                <a:latin typeface="Söhne"/>
              </a:rPr>
              <a:t>Incremental Static Regeneration:</a:t>
            </a:r>
            <a:r>
              <a:rPr lang="en-US" sz="1400" b="0" i="0">
                <a:solidFill>
                  <a:schemeClr val="bg1"/>
                </a:solidFill>
                <a:effectLst/>
                <a:latin typeface="Söhne"/>
              </a:rPr>
              <a:t> This feature allows you to update static content after you have built your site, without needing to rebuild the entire site. This makes it ideal for sites with static content that needs to update frequently.</a:t>
            </a:r>
          </a:p>
          <a:p>
            <a:pPr>
              <a:buFont typeface="+mj-lt"/>
              <a:buAutoNum type="arabicPeriod"/>
            </a:pPr>
            <a:r>
              <a:rPr lang="en-US" sz="1400" b="1" i="0">
                <a:solidFill>
                  <a:schemeClr val="bg1"/>
                </a:solidFill>
                <a:effectLst/>
                <a:latin typeface="Söhne"/>
              </a:rPr>
              <a:t>Versatility:</a:t>
            </a:r>
            <a:r>
              <a:rPr lang="en-US" sz="1400" b="0" i="0">
                <a:solidFill>
                  <a:schemeClr val="bg1"/>
                </a:solidFill>
                <a:effectLst/>
                <a:latin typeface="Söhne"/>
              </a:rPr>
              <a:t> Next.js works great for both small and large scale applications. It's a great choice whether you're creating a personal project or a large, enterprise-level application.</a:t>
            </a:r>
          </a:p>
          <a:p>
            <a:pPr>
              <a:buFont typeface="+mj-lt"/>
              <a:buAutoNum type="arabicPeriod"/>
            </a:pPr>
            <a:r>
              <a:rPr lang="en-US" sz="1400" b="1" i="0">
                <a:solidFill>
                  <a:schemeClr val="bg1"/>
                </a:solidFill>
                <a:effectLst/>
                <a:latin typeface="Söhne"/>
              </a:rPr>
              <a:t>Community and Ecosystem:</a:t>
            </a:r>
            <a:r>
              <a:rPr lang="en-US" sz="1400" b="0" i="0">
                <a:solidFill>
                  <a:schemeClr val="bg1"/>
                </a:solidFill>
                <a:effectLst/>
                <a:latin typeface="Söhne"/>
              </a:rPr>
              <a:t> Since Next.js is built on top of React, you have access to the robust React ecosystem, and there's a large community for Next.js itself as well.</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922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components</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Components</a:t>
            </a:r>
            <a:r>
              <a:rPr lang="en-US" b="0" i="0" dirty="0">
                <a:solidFill>
                  <a:srgbClr val="374151"/>
                </a:solidFill>
                <a:effectLst/>
                <a:latin typeface="Söhne"/>
              </a:rPr>
              <a:t>: In React components, you can use several hooks provided by Recoil to access atoms and selectors. Here are some of the main hooks:</a:t>
            </a:r>
          </a:p>
          <a:p>
            <a:pPr algn="l">
              <a:buFont typeface="Arial" panose="020B0604020202020204" pitchFamily="34" charset="0"/>
              <a:buChar char="•"/>
            </a:pPr>
            <a:r>
              <a:rPr lang="en-US" b="0" i="0" dirty="0" err="1">
                <a:solidFill>
                  <a:srgbClr val="374151"/>
                </a:solidFill>
                <a:effectLst/>
                <a:latin typeface="Söhne"/>
              </a:rPr>
              <a:t>useRecoilState</a:t>
            </a:r>
            <a:r>
              <a:rPr lang="en-US" b="0" i="0" dirty="0">
                <a:solidFill>
                  <a:srgbClr val="374151"/>
                </a:solidFill>
                <a:effectLst/>
                <a:latin typeface="Söhne"/>
              </a:rPr>
              <a:t>: returns a tuple where the first element is the state of the atom/selector and the second element is a setter.</a:t>
            </a:r>
          </a:p>
          <a:p>
            <a:pPr algn="l">
              <a:buFont typeface="Arial" panose="020B0604020202020204" pitchFamily="34" charset="0"/>
              <a:buChar char="•"/>
            </a:pPr>
            <a:r>
              <a:rPr lang="en-US" b="0" i="0" dirty="0" err="1">
                <a:solidFill>
                  <a:srgbClr val="374151"/>
                </a:solidFill>
                <a:effectLst/>
                <a:latin typeface="Söhne"/>
              </a:rPr>
              <a:t>useRecoilValue</a:t>
            </a:r>
            <a:r>
              <a:rPr lang="en-US" b="0" i="0" dirty="0">
                <a:solidFill>
                  <a:srgbClr val="374151"/>
                </a:solidFill>
                <a:effectLst/>
                <a:latin typeface="Söhne"/>
              </a:rPr>
              <a:t>: returns the value of the atom/selector.</a:t>
            </a:r>
          </a:p>
          <a:p>
            <a:pPr algn="l">
              <a:buFont typeface="Arial" panose="020B0604020202020204" pitchFamily="34" charset="0"/>
              <a:buChar char="•"/>
            </a:pPr>
            <a:r>
              <a:rPr lang="en-US" b="0" i="0" dirty="0" err="1">
                <a:solidFill>
                  <a:srgbClr val="374151"/>
                </a:solidFill>
                <a:effectLst/>
                <a:latin typeface="Söhne"/>
              </a:rPr>
              <a:t>useSetRecoilState</a:t>
            </a:r>
            <a:r>
              <a:rPr lang="en-US" b="0" i="0" dirty="0">
                <a:solidFill>
                  <a:srgbClr val="374151"/>
                </a:solidFill>
                <a:effectLst/>
                <a:latin typeface="Söhne"/>
              </a:rPr>
              <a:t>: returns a setter function.</a:t>
            </a:r>
          </a:p>
          <a:p>
            <a:pPr algn="l">
              <a:buFont typeface="Arial" panose="020B0604020202020204" pitchFamily="34" charset="0"/>
              <a:buChar char="•"/>
            </a:pPr>
            <a:r>
              <a:rPr lang="en-US" b="0" i="0" dirty="0" err="1">
                <a:solidFill>
                  <a:srgbClr val="374151"/>
                </a:solidFill>
                <a:effectLst/>
                <a:latin typeface="Söhne"/>
              </a:rPr>
              <a:t>useResetRecoilState</a:t>
            </a:r>
            <a:r>
              <a:rPr lang="en-US" b="0" i="0" dirty="0">
                <a:solidFill>
                  <a:srgbClr val="374151"/>
                </a:solidFill>
                <a:effectLst/>
                <a:latin typeface="Söhne"/>
              </a:rPr>
              <a:t>: returns a function that can be used to reset the value of the atom to its default.</a:t>
            </a:r>
          </a:p>
          <a:p>
            <a:endParaRPr lang="en-IL" dirty="0"/>
          </a:p>
        </p:txBody>
      </p:sp>
    </p:spTree>
    <p:extLst>
      <p:ext uri="{BB962C8B-B14F-4D97-AF65-F5344CB8AC3E}">
        <p14:creationId xmlns:p14="http://schemas.microsoft.com/office/powerpoint/2010/main" val="2289927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687518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Redux</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normAutofit fontScale="92500"/>
          </a:bodyPr>
          <a:lstStyle/>
          <a:p>
            <a:pPr algn="l"/>
            <a:r>
              <a:rPr lang="en-US" b="0" i="0" dirty="0">
                <a:solidFill>
                  <a:srgbClr val="374151"/>
                </a:solidFill>
                <a:effectLst/>
                <a:latin typeface="Söhne"/>
              </a:rPr>
              <a:t>Redux is a state management tool often used with JavaScript libraries or frameworks such as React, Angular, or </a:t>
            </a:r>
            <a:r>
              <a:rPr lang="en-US" b="0" i="0" dirty="0" err="1">
                <a:solidFill>
                  <a:srgbClr val="374151"/>
                </a:solidFill>
                <a:effectLst/>
                <a:latin typeface="Söhne"/>
              </a:rPr>
              <a:t>Vue.js</a:t>
            </a:r>
            <a:r>
              <a:rPr lang="en-US" b="0" i="0" dirty="0">
                <a:solidFill>
                  <a:srgbClr val="374151"/>
                </a:solidFill>
                <a:effectLst/>
                <a:latin typeface="Söhne"/>
              </a:rPr>
              <a:t>. It helps manage the state of your application in a predictable manner, following three fundamental principles:</a:t>
            </a:r>
          </a:p>
          <a:p>
            <a:pPr algn="l">
              <a:buFont typeface="+mj-lt"/>
              <a:buAutoNum type="arabicPeriod"/>
            </a:pPr>
            <a:r>
              <a:rPr lang="en-US" b="1" i="0" dirty="0">
                <a:solidFill>
                  <a:srgbClr val="374151"/>
                </a:solidFill>
                <a:effectLst/>
                <a:latin typeface="Söhne"/>
              </a:rPr>
              <a:t>Single source of truth</a:t>
            </a:r>
            <a:r>
              <a:rPr lang="en-US" b="0" i="0" dirty="0">
                <a:solidFill>
                  <a:srgbClr val="374151"/>
                </a:solidFill>
                <a:effectLst/>
                <a:latin typeface="Söhne"/>
              </a:rPr>
              <a:t>: The state of your whole application is stored in a single state tree object within a single Redux store.</a:t>
            </a:r>
          </a:p>
          <a:p>
            <a:pPr algn="l">
              <a:buFont typeface="+mj-lt"/>
              <a:buAutoNum type="arabicPeriod"/>
            </a:pPr>
            <a:r>
              <a:rPr lang="en-US" b="1" i="0" dirty="0">
                <a:solidFill>
                  <a:srgbClr val="374151"/>
                </a:solidFill>
                <a:effectLst/>
                <a:latin typeface="Söhne"/>
              </a:rPr>
              <a:t>State is read-only</a:t>
            </a:r>
            <a:r>
              <a:rPr lang="en-US" b="0" i="0" dirty="0">
                <a:solidFill>
                  <a:srgbClr val="374151"/>
                </a:solidFill>
                <a:effectLst/>
                <a:latin typeface="Söhne"/>
              </a:rPr>
              <a:t>: The only way to change the state is to dispatch an action. An action is a plain JavaScript object describing what happened.</a:t>
            </a:r>
          </a:p>
          <a:p>
            <a:pPr algn="l">
              <a:buFont typeface="+mj-lt"/>
              <a:buAutoNum type="arabicPeriod"/>
            </a:pPr>
            <a:r>
              <a:rPr lang="en-US" b="1" i="0" dirty="0">
                <a:solidFill>
                  <a:srgbClr val="374151"/>
                </a:solidFill>
                <a:effectLst/>
                <a:latin typeface="Söhne"/>
              </a:rPr>
              <a:t>Changes are made with pure functions</a:t>
            </a:r>
            <a:r>
              <a:rPr lang="en-US" b="0" i="0" dirty="0">
                <a:solidFill>
                  <a:srgbClr val="374151"/>
                </a:solidFill>
                <a:effectLst/>
                <a:latin typeface="Söhne"/>
              </a:rPr>
              <a:t>: To specify how the state tree is transformed by actions, you write reducers which are pure functions.</a:t>
            </a:r>
          </a:p>
          <a:p>
            <a:endParaRPr lang="en-IL" dirty="0"/>
          </a:p>
        </p:txBody>
      </p:sp>
    </p:spTree>
    <p:extLst>
      <p:ext uri="{BB962C8B-B14F-4D97-AF65-F5344CB8AC3E}">
        <p14:creationId xmlns:p14="http://schemas.microsoft.com/office/powerpoint/2010/main" val="389939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actions</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marL="0" indent="0" algn="l">
              <a:buNone/>
            </a:pPr>
            <a:r>
              <a:rPr lang="en-US" b="1" i="0" dirty="0">
                <a:solidFill>
                  <a:srgbClr val="374151"/>
                </a:solidFill>
                <a:effectLst/>
                <a:latin typeface="Söhne"/>
              </a:rPr>
              <a:t>Actions</a:t>
            </a:r>
            <a:r>
              <a:rPr lang="en-US" b="0" i="0" dirty="0">
                <a:solidFill>
                  <a:srgbClr val="374151"/>
                </a:solidFill>
                <a:effectLst/>
                <a:latin typeface="Söhne"/>
              </a:rPr>
              <a:t>: Actions are plain JavaScript objects that represent payloads of information that send data from your application to your Redux store. They are the only source of information for the store. Actions must have a type property indicating the type of action being performed. Types should typically be defined as string constants.</a:t>
            </a:r>
            <a:br>
              <a:rPr lang="en-US" dirty="0">
                <a:effectLst/>
                <a:latin typeface="Söhne"/>
              </a:rPr>
            </a:br>
            <a:endParaRPr lang="en-US" dirty="0">
              <a:effectLst/>
              <a:latin typeface="Söhne"/>
            </a:endParaRPr>
          </a:p>
          <a:p>
            <a:endParaRPr lang="en-IL" dirty="0"/>
          </a:p>
        </p:txBody>
      </p:sp>
    </p:spTree>
    <p:extLst>
      <p:ext uri="{BB962C8B-B14F-4D97-AF65-F5344CB8AC3E}">
        <p14:creationId xmlns:p14="http://schemas.microsoft.com/office/powerpoint/2010/main" val="81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1" i="0" dirty="0">
                <a:solidFill>
                  <a:srgbClr val="374151"/>
                </a:solidFill>
                <a:effectLst/>
                <a:latin typeface="Söhne"/>
              </a:rPr>
              <a:t>Reducers</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marL="0" indent="0" algn="l">
              <a:buNone/>
            </a:pPr>
            <a:r>
              <a:rPr lang="en-US" b="1" i="0" dirty="0">
                <a:solidFill>
                  <a:srgbClr val="374151"/>
                </a:solidFill>
                <a:effectLst/>
                <a:latin typeface="Söhne"/>
              </a:rPr>
              <a:t>Reducers</a:t>
            </a:r>
            <a:r>
              <a:rPr lang="en-US" b="0" i="0" dirty="0">
                <a:solidFill>
                  <a:srgbClr val="374151"/>
                </a:solidFill>
                <a:effectLst/>
                <a:latin typeface="Söhne"/>
              </a:rPr>
              <a:t>: Actions describe what happened, but don't specify how the application's state changes in response. This is the job of a reducer. A reducer is a pure function that takes the current state and an action, and returns the next state.</a:t>
            </a:r>
          </a:p>
          <a:p>
            <a:br>
              <a:rPr lang="en-US" dirty="0">
                <a:effectLst/>
                <a:latin typeface="Söhne"/>
              </a:rPr>
            </a:br>
            <a:endParaRPr lang="en-US" dirty="0">
              <a:effectLst/>
              <a:latin typeface="Söhne"/>
            </a:endParaRPr>
          </a:p>
          <a:p>
            <a:endParaRPr lang="en-IL" dirty="0"/>
          </a:p>
        </p:txBody>
      </p:sp>
    </p:spTree>
    <p:extLst>
      <p:ext uri="{BB962C8B-B14F-4D97-AF65-F5344CB8AC3E}">
        <p14:creationId xmlns:p14="http://schemas.microsoft.com/office/powerpoint/2010/main" val="342505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US" b="1" i="0" dirty="0">
                <a:solidFill>
                  <a:srgbClr val="374151"/>
                </a:solidFill>
                <a:effectLst/>
                <a:latin typeface="Söhne"/>
              </a:rPr>
              <a:t>Store</a:t>
            </a:r>
            <a:endParaRPr lang="en-IL"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r>
              <a:rPr lang="en-US" b="1" i="0" dirty="0">
                <a:solidFill>
                  <a:srgbClr val="374151"/>
                </a:solidFill>
                <a:effectLst/>
                <a:latin typeface="Söhne"/>
              </a:rPr>
              <a:t>Store</a:t>
            </a:r>
            <a:r>
              <a:rPr lang="en-US" b="0" i="0" dirty="0">
                <a:solidFill>
                  <a:srgbClr val="374151"/>
                </a:solidFill>
                <a:effectLst/>
                <a:latin typeface="Söhne"/>
              </a:rPr>
              <a:t>: The store is the object that brings action and reducers together. It has a few responsibilities:</a:t>
            </a:r>
          </a:p>
          <a:p>
            <a:pPr algn="l">
              <a:buFont typeface="Arial" panose="020B0604020202020204" pitchFamily="34" charset="0"/>
              <a:buChar char="•"/>
            </a:pPr>
            <a:r>
              <a:rPr lang="en-US" b="0" i="0" dirty="0">
                <a:solidFill>
                  <a:srgbClr val="374151"/>
                </a:solidFill>
                <a:effectLst/>
                <a:latin typeface="Söhne"/>
              </a:rPr>
              <a:t>Holds application state;</a:t>
            </a:r>
          </a:p>
          <a:p>
            <a:pPr algn="l">
              <a:buFont typeface="Arial" panose="020B0604020202020204" pitchFamily="34" charset="0"/>
              <a:buChar char="•"/>
            </a:pPr>
            <a:r>
              <a:rPr lang="en-US" b="0" i="0" dirty="0">
                <a:solidFill>
                  <a:srgbClr val="374151"/>
                </a:solidFill>
                <a:effectLst/>
                <a:latin typeface="Söhne"/>
              </a:rPr>
              <a:t>Allows access to state via </a:t>
            </a:r>
            <a:r>
              <a:rPr lang="en-US" b="0" i="0" dirty="0" err="1">
                <a:solidFill>
                  <a:srgbClr val="374151"/>
                </a:solidFill>
                <a:effectLst/>
                <a:latin typeface="Söhne"/>
              </a:rPr>
              <a:t>getState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Allows state to be updated via dispatch(action);</a:t>
            </a:r>
          </a:p>
          <a:p>
            <a:pPr algn="l">
              <a:buFont typeface="Arial" panose="020B0604020202020204" pitchFamily="34" charset="0"/>
              <a:buChar char="•"/>
            </a:pPr>
            <a:r>
              <a:rPr lang="en-US" b="0" i="0" dirty="0">
                <a:solidFill>
                  <a:srgbClr val="374151"/>
                </a:solidFill>
                <a:effectLst/>
                <a:latin typeface="Söhne"/>
              </a:rPr>
              <a:t>Registers listeners via subscribe(listener);</a:t>
            </a:r>
          </a:p>
          <a:p>
            <a:pPr algn="l">
              <a:buFont typeface="Arial" panose="020B0604020202020204" pitchFamily="34" charset="0"/>
              <a:buChar char="•"/>
            </a:pPr>
            <a:r>
              <a:rPr lang="en-US" b="0" i="0" dirty="0">
                <a:solidFill>
                  <a:srgbClr val="374151"/>
                </a:solidFill>
                <a:effectLst/>
                <a:latin typeface="Söhne"/>
              </a:rPr>
              <a:t>Handles unregistering of listeners via the function returned by subscribe(listener).</a:t>
            </a:r>
          </a:p>
          <a:p>
            <a:endParaRPr lang="en-IL" dirty="0"/>
          </a:p>
        </p:txBody>
      </p:sp>
    </p:spTree>
    <p:extLst>
      <p:ext uri="{BB962C8B-B14F-4D97-AF65-F5344CB8AC3E}">
        <p14:creationId xmlns:p14="http://schemas.microsoft.com/office/powerpoint/2010/main" val="3899240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r>
              <a:rPr lang="en-IL" dirty="0"/>
              <a:t>Data flow</a:t>
            </a:r>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pPr algn="l">
              <a:buFont typeface="+mj-lt"/>
              <a:buAutoNum type="arabicPeriod" startAt="4"/>
            </a:pPr>
            <a:r>
              <a:rPr lang="en-US" b="1" i="0" dirty="0">
                <a:solidFill>
                  <a:srgbClr val="374151"/>
                </a:solidFill>
                <a:effectLst/>
                <a:latin typeface="Söhne"/>
              </a:rPr>
              <a:t>Data Flow</a:t>
            </a:r>
            <a:r>
              <a:rPr lang="en-US" b="0" i="0" dirty="0">
                <a:solidFill>
                  <a:srgbClr val="374151"/>
                </a:solidFill>
                <a:effectLst/>
                <a:latin typeface="Söhne"/>
              </a:rPr>
              <a:t>: Redux architecture revolves around a strict unidirectional data flow. The data lifecycle in any Redux app follows these 4 steps:</a:t>
            </a:r>
          </a:p>
          <a:p>
            <a:pPr marL="742950" lvl="1" indent="-285750" algn="l">
              <a:buFont typeface="+mj-lt"/>
              <a:buAutoNum type="arabicPeriod" startAt="4"/>
            </a:pPr>
            <a:r>
              <a:rPr lang="en-US" b="0" i="0" dirty="0">
                <a:solidFill>
                  <a:srgbClr val="374151"/>
                </a:solidFill>
                <a:effectLst/>
                <a:latin typeface="Söhne"/>
              </a:rPr>
              <a:t>You call </a:t>
            </a:r>
            <a:r>
              <a:rPr lang="en-US" b="0" i="0" dirty="0" err="1">
                <a:solidFill>
                  <a:srgbClr val="374151"/>
                </a:solidFill>
                <a:effectLst/>
                <a:latin typeface="Söhne"/>
              </a:rPr>
              <a:t>store.dispatch</a:t>
            </a:r>
            <a:r>
              <a:rPr lang="en-US" b="0" i="0" dirty="0">
                <a:solidFill>
                  <a:srgbClr val="374151"/>
                </a:solidFill>
                <a:effectLst/>
                <a:latin typeface="Söhne"/>
              </a:rPr>
              <a:t>(action).</a:t>
            </a:r>
          </a:p>
          <a:p>
            <a:pPr marL="742950" lvl="1" indent="-285750" algn="l">
              <a:buFont typeface="+mj-lt"/>
              <a:buAutoNum type="arabicPeriod" startAt="4"/>
            </a:pPr>
            <a:r>
              <a:rPr lang="en-US" b="0" i="0" dirty="0">
                <a:solidFill>
                  <a:srgbClr val="374151"/>
                </a:solidFill>
                <a:effectLst/>
                <a:latin typeface="Söhne"/>
              </a:rPr>
              <a:t>The Redux store calls the reducer function you gave it. The store will pass two arguments to the reducer: the current state tree and the action.</a:t>
            </a:r>
          </a:p>
          <a:p>
            <a:pPr marL="742950" lvl="1" indent="-285750" algn="l">
              <a:buFont typeface="+mj-lt"/>
              <a:buAutoNum type="arabicPeriod" startAt="4"/>
            </a:pPr>
            <a:r>
              <a:rPr lang="en-US" b="0" i="0" dirty="0">
                <a:solidFill>
                  <a:srgbClr val="374151"/>
                </a:solidFill>
                <a:effectLst/>
                <a:latin typeface="Söhne"/>
              </a:rPr>
              <a:t>The root reducer may combine the output of multiple reducers into a single state tree.</a:t>
            </a:r>
          </a:p>
          <a:p>
            <a:pPr marL="742950" lvl="1" indent="-285750" algn="l">
              <a:buFont typeface="+mj-lt"/>
              <a:buAutoNum type="arabicPeriod" startAt="4"/>
            </a:pPr>
            <a:r>
              <a:rPr lang="en-US" b="0" i="0" dirty="0">
                <a:solidFill>
                  <a:srgbClr val="374151"/>
                </a:solidFill>
                <a:effectLst/>
                <a:latin typeface="Söhne"/>
              </a:rPr>
              <a:t>The Redux store saves the complete state tree returned by the root reducer.</a:t>
            </a:r>
          </a:p>
          <a:p>
            <a:pPr algn="l"/>
            <a:r>
              <a:rPr lang="en-US" b="0" i="0" dirty="0">
                <a:solidFill>
                  <a:srgbClr val="374151"/>
                </a:solidFill>
                <a:effectLst/>
                <a:latin typeface="Söhne"/>
              </a:rPr>
              <a:t>This cycle repeats every time an action is dispatched.</a:t>
            </a:r>
          </a:p>
          <a:p>
            <a:endParaRPr lang="en-IL" dirty="0"/>
          </a:p>
        </p:txBody>
      </p:sp>
    </p:spTree>
    <p:extLst>
      <p:ext uri="{BB962C8B-B14F-4D97-AF65-F5344CB8AC3E}">
        <p14:creationId xmlns:p14="http://schemas.microsoft.com/office/powerpoint/2010/main" val="313819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Söhne"/>
              </a:rPr>
              <a:t>Middleware</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a:xfrm>
            <a:off x="4447308" y="591344"/>
            <a:ext cx="6906491" cy="5585619"/>
          </a:xfrm>
        </p:spPr>
        <p:txBody>
          <a:bodyPr anchor="ctr">
            <a:normAutofit/>
          </a:bodyPr>
          <a:lstStyle/>
          <a:p>
            <a:pPr marL="0" indent="0">
              <a:buNone/>
            </a:pPr>
            <a:r>
              <a:rPr lang="en-US" b="1" i="0">
                <a:effectLst/>
                <a:latin typeface="Söhne"/>
              </a:rPr>
              <a:t>Middleware</a:t>
            </a:r>
            <a:r>
              <a:rPr lang="en-US" b="0" i="0">
                <a:effectLst/>
                <a:latin typeface="Söhne"/>
              </a:rPr>
              <a:t>: Redux middleware provides a third-party extension point between dispatching an action, and the moment it reaches the reducer. It's popular use cases include logging actions, crash reporting, performing asynchronous tasks, etc.</a:t>
            </a:r>
          </a:p>
          <a:p>
            <a:br>
              <a:rPr lang="en-US" dirty="0"/>
            </a:br>
            <a:endParaRPr lang="en-IL" dirty="0"/>
          </a:p>
        </p:txBody>
      </p:sp>
    </p:spTree>
    <p:extLst>
      <p:ext uri="{BB962C8B-B14F-4D97-AF65-F5344CB8AC3E}">
        <p14:creationId xmlns:p14="http://schemas.microsoft.com/office/powerpoint/2010/main" val="2385335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58FA-3997-25B9-FDC8-5051028E51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56E4E79-799A-770A-5F68-8B765D67244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94293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094105" y="802955"/>
            <a:ext cx="4977976" cy="1454051"/>
          </a:xfrm>
        </p:spPr>
        <p:txBody>
          <a:bodyPr>
            <a:normAutofit/>
          </a:bodyPr>
          <a:lstStyle/>
          <a:p>
            <a:r>
              <a:rPr lang="en-US" sz="3600" b="0" i="0">
                <a:solidFill>
                  <a:schemeClr val="tx2"/>
                </a:solidFill>
                <a:effectLst/>
                <a:latin typeface="Söhne"/>
              </a:rPr>
              <a:t>routing system </a:t>
            </a:r>
            <a:endParaRPr lang="en-IL" sz="3600">
              <a:solidFill>
                <a:schemeClr val="tx2"/>
              </a:solidFill>
            </a:endParaRPr>
          </a:p>
        </p:txBody>
      </p:sp>
      <p:pic>
        <p:nvPicPr>
          <p:cNvPr id="7" name="Graphic 6" descr="Open Folder">
            <a:extLst>
              <a:ext uri="{FF2B5EF4-FFF2-40B4-BE49-F238E27FC236}">
                <a16:creationId xmlns:a16="http://schemas.microsoft.com/office/drawing/2014/main" id="{179CF7C1-AA4B-AA61-AD44-D89C2EFD9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6090574" y="2421682"/>
            <a:ext cx="4977578" cy="3639289"/>
          </a:xfrm>
        </p:spPr>
        <p:txBody>
          <a:bodyPr anchor="ctr">
            <a:normAutofit/>
          </a:bodyPr>
          <a:lstStyle/>
          <a:p>
            <a:r>
              <a:rPr lang="en-US" sz="1500" b="1" i="0">
                <a:solidFill>
                  <a:schemeClr val="tx2"/>
                </a:solidFill>
                <a:effectLst/>
                <a:latin typeface="Söhne"/>
              </a:rPr>
              <a:t>File-based routing:</a:t>
            </a:r>
            <a:r>
              <a:rPr lang="en-US" sz="1500" b="0" i="0">
                <a:solidFill>
                  <a:schemeClr val="tx2"/>
                </a:solidFill>
                <a:effectLst/>
                <a:latin typeface="Söhne"/>
              </a:rPr>
              <a:t> The routing system in Next.js is file-based. This means that every file inside the pages directory of a Next.js project corresponds to a route on the website. For example, a file at pages/about.js would correspond to the /about route on the website.</a:t>
            </a:r>
          </a:p>
          <a:p>
            <a:r>
              <a:rPr lang="en-US" sz="1500" b="1" i="0">
                <a:solidFill>
                  <a:schemeClr val="tx2"/>
                </a:solidFill>
                <a:effectLst/>
                <a:latin typeface="Söhne"/>
              </a:rPr>
              <a:t>Dynamic routing:</a:t>
            </a:r>
            <a:r>
              <a:rPr lang="en-US" sz="1500" b="0" i="0">
                <a:solidFill>
                  <a:schemeClr val="tx2"/>
                </a:solidFill>
                <a:effectLst/>
                <a:latin typeface="Söhne"/>
              </a:rPr>
              <a:t> Next.js also supports dynamic routing. If you create a file inside the pages directory with brackets in the filename, like pages/posts/[id].js, it will act as a dynamic route. The [id] part in the filename is a placeholder for some actual value. So if a user visits /posts/1, Next.js will render the pages/posts/[id].js file and provide the 1 as a parameter that can be accessed within the page.</a:t>
            </a:r>
            <a:br>
              <a:rPr lang="en-US" sz="1500">
                <a:solidFill>
                  <a:schemeClr val="tx2"/>
                </a:solidFill>
              </a:rPr>
            </a:br>
            <a:endParaRPr lang="en-IL" sz="15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585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0" i="0">
                <a:solidFill>
                  <a:schemeClr val="bg1"/>
                </a:solidFill>
                <a:effectLst/>
                <a:latin typeface="Söhne"/>
              </a:rPr>
              <a:t>folder structure</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1700" b="1" i="0">
                <a:solidFill>
                  <a:schemeClr val="bg1"/>
                </a:solidFill>
                <a:effectLst/>
                <a:latin typeface="Söhne"/>
              </a:rPr>
              <a:t>.next/</a:t>
            </a:r>
            <a:r>
              <a:rPr lang="en-US" sz="1700" b="0" i="0">
                <a:solidFill>
                  <a:schemeClr val="bg1"/>
                </a:solidFill>
                <a:effectLst/>
                <a:latin typeface="Söhne"/>
              </a:rPr>
              <a:t>: This is a folder generated automatically when you run your Next.js application in development mode (npm run dev). It contains the compiled version of your project and should not be touched.</a:t>
            </a:r>
          </a:p>
          <a:p>
            <a:pPr>
              <a:buFont typeface="+mj-lt"/>
              <a:buAutoNum type="arabicPeriod"/>
            </a:pPr>
            <a:r>
              <a:rPr lang="en-US" sz="1700" b="1" i="0">
                <a:solidFill>
                  <a:schemeClr val="bg1"/>
                </a:solidFill>
                <a:effectLst/>
                <a:latin typeface="Söhne"/>
              </a:rPr>
              <a:t>node_modules/</a:t>
            </a:r>
            <a:r>
              <a:rPr lang="en-US" sz="1700" b="0" i="0">
                <a:solidFill>
                  <a:schemeClr val="bg1"/>
                </a:solidFill>
                <a:effectLst/>
                <a:latin typeface="Söhne"/>
              </a:rPr>
              <a:t>: This folder contains all the dependencies and libraries used in your project. They are installed via npm or yarn.</a:t>
            </a:r>
          </a:p>
          <a:p>
            <a:pPr>
              <a:buFont typeface="+mj-lt"/>
              <a:buAutoNum type="arabicPeriod"/>
            </a:pPr>
            <a:r>
              <a:rPr lang="en-US" sz="1700" b="1" i="0">
                <a:solidFill>
                  <a:schemeClr val="bg1"/>
                </a:solidFill>
                <a:effectLst/>
                <a:latin typeface="Söhne"/>
              </a:rPr>
              <a:t>pages/</a:t>
            </a:r>
            <a:r>
              <a:rPr lang="en-US" sz="1700" b="0" i="0">
                <a:solidFill>
                  <a:schemeClr val="bg1"/>
                </a:solidFill>
                <a:effectLst/>
                <a:latin typeface="Söhne"/>
              </a:rPr>
              <a:t>: This is one of the most important folders in a Next.js project. Every file in the pages directory becomes a route. For example, pages/index.js maps to your site's homepage (/). If you create a pages/about.js, it will be accessible at /about. The pages/api directory is used for creating API routes.</a:t>
            </a:r>
          </a:p>
          <a:p>
            <a:pPr marL="742950" lvl="1" indent="-285750">
              <a:buFont typeface="+mj-lt"/>
              <a:buAutoNum type="arabicPeriod"/>
            </a:pPr>
            <a:r>
              <a:rPr lang="en-US" sz="1700" b="1" i="0">
                <a:solidFill>
                  <a:schemeClr val="bg1"/>
                </a:solidFill>
                <a:effectLst/>
                <a:latin typeface="Söhne"/>
              </a:rPr>
              <a:t>_app.js</a:t>
            </a:r>
            <a:r>
              <a:rPr lang="en-US" sz="1700" b="0" i="0">
                <a:solidFill>
                  <a:schemeClr val="bg1"/>
                </a:solidFill>
                <a:effectLst/>
                <a:latin typeface="Söhne"/>
              </a:rPr>
              <a:t>: This file is used to initialize pages. You can apply page-level layouts, keep state between page transitions, add global CSS styles, etc. It's a sort of wrapper component for all your other pages.</a:t>
            </a:r>
          </a:p>
          <a:p>
            <a:pPr marL="742950" lvl="1" indent="-285750">
              <a:buFont typeface="+mj-lt"/>
              <a:buAutoNum type="arabicPeriod"/>
            </a:pPr>
            <a:r>
              <a:rPr lang="en-US" sz="1700" b="1" i="0">
                <a:solidFill>
                  <a:schemeClr val="bg1"/>
                </a:solidFill>
                <a:effectLst/>
                <a:latin typeface="Söhne"/>
              </a:rPr>
              <a:t>_document.js</a:t>
            </a:r>
            <a:r>
              <a:rPr lang="en-US" sz="1700" b="0" i="0">
                <a:solidFill>
                  <a:schemeClr val="bg1"/>
                </a:solidFill>
                <a:effectLst/>
                <a:latin typeface="Söhne"/>
              </a:rPr>
              <a:t>: This file is used to augment your application's &lt;html&gt; and &lt;body&gt; tags. This is commonly used to insert shared page headers, stylesheets, etc.</a:t>
            </a:r>
            <a:br>
              <a:rPr lang="en-US" sz="1700">
                <a:solidFill>
                  <a:schemeClr val="bg1"/>
                </a:solidFill>
              </a:rPr>
            </a:br>
            <a:endParaRPr lang="en-IL" sz="17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120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4FD8B79C-BA9B-5807-EF7D-8819AAA897E8}"/>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Let’s go &lt;a&gt;</a:t>
            </a:r>
          </a:p>
        </p:txBody>
      </p:sp>
      <p:sp>
        <p:nvSpPr>
          <p:cNvPr id="3" name="Content Placeholder 2">
            <a:extLst>
              <a:ext uri="{FF2B5EF4-FFF2-40B4-BE49-F238E27FC236}">
                <a16:creationId xmlns:a16="http://schemas.microsoft.com/office/drawing/2014/main" id="{9AD11B35-4292-E1F3-CA75-02A1480BFBC9}"/>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https://nextjs.org/docs/app/building-your-application/routing</a:t>
            </a:r>
          </a:p>
        </p:txBody>
      </p:sp>
    </p:spTree>
    <p:extLst>
      <p:ext uri="{BB962C8B-B14F-4D97-AF65-F5344CB8AC3E}">
        <p14:creationId xmlns:p14="http://schemas.microsoft.com/office/powerpoint/2010/main" val="374758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Routs.ts</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dirty="0">
                <a:solidFill>
                  <a:schemeClr val="tx1"/>
                </a:solidFill>
                <a:latin typeface="+mn-lt"/>
                <a:ea typeface="+mn-ea"/>
                <a:cs typeface="+mn-cs"/>
              </a:rPr>
              <a:t>https://</a:t>
            </a:r>
            <a:r>
              <a:rPr lang="en-US" sz="2400" kern="1200" dirty="0" err="1">
                <a:solidFill>
                  <a:schemeClr val="tx1"/>
                </a:solidFill>
                <a:latin typeface="+mn-lt"/>
                <a:ea typeface="+mn-ea"/>
                <a:cs typeface="+mn-cs"/>
              </a:rPr>
              <a:t>nextjs.org</a:t>
            </a:r>
            <a:r>
              <a:rPr lang="en-US" sz="2400" kern="1200" dirty="0">
                <a:solidFill>
                  <a:schemeClr val="tx1"/>
                </a:solidFill>
                <a:latin typeface="+mn-lt"/>
                <a:ea typeface="+mn-ea"/>
                <a:cs typeface="+mn-cs"/>
              </a:rPr>
              <a:t>/docs/app/building-your-application/routing/route-handlers</a:t>
            </a:r>
          </a:p>
        </p:txBody>
      </p:sp>
    </p:spTree>
    <p:extLst>
      <p:ext uri="{BB962C8B-B14F-4D97-AF65-F5344CB8AC3E}">
        <p14:creationId xmlns:p14="http://schemas.microsoft.com/office/powerpoint/2010/main" val="712966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094105" y="802955"/>
            <a:ext cx="4977976" cy="1454051"/>
          </a:xfrm>
        </p:spPr>
        <p:txBody>
          <a:bodyPr>
            <a:normAutofit/>
          </a:bodyPr>
          <a:lstStyle/>
          <a:p>
            <a:r>
              <a:rPr lang="en-IL" sz="3600">
                <a:solidFill>
                  <a:schemeClr val="tx2"/>
                </a:solidFill>
              </a:rPr>
              <a:t>GET POST UPDATE and DELETE</a:t>
            </a:r>
          </a:p>
        </p:txBody>
      </p:sp>
      <p:pic>
        <p:nvPicPr>
          <p:cNvPr id="7" name="Graphic 6" descr="Web Design">
            <a:extLst>
              <a:ext uri="{FF2B5EF4-FFF2-40B4-BE49-F238E27FC236}">
                <a16:creationId xmlns:a16="http://schemas.microsoft.com/office/drawing/2014/main" id="{EAD708DB-7B15-F13E-DF5A-EDE9A83974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6090574" y="2421682"/>
            <a:ext cx="4977578" cy="3639289"/>
          </a:xfrm>
        </p:spPr>
        <p:txBody>
          <a:bodyPr anchor="ctr">
            <a:normAutofit/>
          </a:bodyPr>
          <a:lstStyle/>
          <a:p>
            <a:r>
              <a:rPr lang="en-US" sz="1800" b="0" i="0">
                <a:solidFill>
                  <a:schemeClr val="tx2"/>
                </a:solidFill>
                <a:effectLst/>
                <a:latin typeface="Söhne"/>
              </a:rPr>
              <a:t>In the context of web development and HTTP protocol, GET, POST, PUT (often used for update operations), and DELETE are methods defined by the HTTP protocol used for CRUD (Create, Read, Update, Delete) operations.</a:t>
            </a:r>
          </a:p>
          <a:p>
            <a:pPr marL="0" indent="0">
              <a:buNone/>
            </a:pPr>
            <a:endParaRPr lang="en-US" sz="1800" b="0" i="0">
              <a:solidFill>
                <a:schemeClr val="tx2"/>
              </a:solidFill>
              <a:effectLst/>
              <a:latin typeface="Söhne"/>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74723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1179576" y="1261423"/>
            <a:ext cx="9829800" cy="1325880"/>
          </a:xfrm>
        </p:spPr>
        <p:txBody>
          <a:bodyPr anchor="b">
            <a:normAutofit/>
          </a:bodyPr>
          <a:lstStyle/>
          <a:p>
            <a:pPr algn="ctr"/>
            <a:r>
              <a:rPr lang="en-IL" sz="3600">
                <a:solidFill>
                  <a:schemeClr val="tx2"/>
                </a:solidFill>
              </a:rPr>
              <a:t>GET</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804672" y="2827419"/>
            <a:ext cx="5126896" cy="3227626"/>
          </a:xfrm>
        </p:spPr>
        <p:txBody>
          <a:bodyPr anchor="ctr">
            <a:normAutofit/>
          </a:bodyPr>
          <a:lstStyle/>
          <a:p>
            <a:r>
              <a:rPr lang="en-US" sz="1800" b="1" i="0">
                <a:solidFill>
                  <a:schemeClr val="tx2"/>
                </a:solidFill>
                <a:effectLst/>
                <a:latin typeface="Söhne"/>
              </a:rPr>
              <a:t>GET:</a:t>
            </a:r>
            <a:r>
              <a:rPr lang="en-US" sz="1800" b="0" i="0">
                <a:solidFill>
                  <a:schemeClr val="tx2"/>
                </a:solidFill>
                <a:effectLst/>
                <a:latin typeface="Söhne"/>
              </a:rPr>
              <a:t> This is used to retrieve data from a server. When you enter a URL in your browser, you are sending a GET request to retrieve the page. GET requests should only receive data and should have no other effect.</a:t>
            </a:r>
            <a:endParaRPr lang="en-IL" sz="180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erver">
            <a:extLst>
              <a:ext uri="{FF2B5EF4-FFF2-40B4-BE49-F238E27FC236}">
                <a16:creationId xmlns:a16="http://schemas.microsoft.com/office/drawing/2014/main" id="{9783F3E7-DB81-5CE0-8BCA-9C16F6F3C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2293793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6094105" y="802955"/>
            <a:ext cx="4977976" cy="1454051"/>
          </a:xfrm>
        </p:spPr>
        <p:txBody>
          <a:bodyPr>
            <a:normAutofit/>
          </a:bodyPr>
          <a:lstStyle/>
          <a:p>
            <a:r>
              <a:rPr lang="en-IL" sz="3600">
                <a:solidFill>
                  <a:schemeClr val="tx2"/>
                </a:solidFill>
              </a:rPr>
              <a:t>POST</a:t>
            </a:r>
          </a:p>
        </p:txBody>
      </p:sp>
      <p:pic>
        <p:nvPicPr>
          <p:cNvPr id="7" name="Graphic 6" descr="Envelope">
            <a:extLst>
              <a:ext uri="{FF2B5EF4-FFF2-40B4-BE49-F238E27FC236}">
                <a16:creationId xmlns:a16="http://schemas.microsoft.com/office/drawing/2014/main" id="{FB60419C-14D2-748F-63A5-69AC7214F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6090574" y="2421682"/>
            <a:ext cx="4977578" cy="3639289"/>
          </a:xfrm>
        </p:spPr>
        <p:txBody>
          <a:bodyPr anchor="ctr">
            <a:normAutofit/>
          </a:bodyPr>
          <a:lstStyle/>
          <a:p>
            <a:pPr marL="0" indent="0">
              <a:buNone/>
            </a:pPr>
            <a:r>
              <a:rPr lang="en-US" sz="1800" b="1" i="0">
                <a:solidFill>
                  <a:schemeClr val="tx2"/>
                </a:solidFill>
                <a:effectLst/>
                <a:latin typeface="Söhne"/>
              </a:rPr>
              <a:t>POST:</a:t>
            </a:r>
            <a:r>
              <a:rPr lang="en-US" sz="1800" b="0" i="0">
                <a:solidFill>
                  <a:schemeClr val="tx2"/>
                </a:solidFill>
                <a:effectLst/>
                <a:latin typeface="Söhne"/>
              </a:rPr>
              <a:t> This is used to send data to a server to create a new resource. The data is included in the body of the request. This could be used when submitting a form, for example.</a:t>
            </a:r>
          </a:p>
          <a:p>
            <a:pPr marL="0" indent="0">
              <a:buNone/>
            </a:pPr>
            <a:endParaRPr lang="en-IL"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33961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1179226" y="1280679"/>
            <a:ext cx="9833548" cy="1325563"/>
          </a:xfrm>
        </p:spPr>
        <p:txBody>
          <a:bodyPr anchor="b">
            <a:normAutofit/>
          </a:bodyPr>
          <a:lstStyle/>
          <a:p>
            <a:pPr algn="ctr"/>
            <a:r>
              <a:rPr lang="en-IL" sz="3600">
                <a:solidFill>
                  <a:schemeClr val="tx2"/>
                </a:solidFill>
              </a:rPr>
              <a:t>UPADTE</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1179226" y="2890979"/>
            <a:ext cx="9833548" cy="2693976"/>
          </a:xfrm>
        </p:spPr>
        <p:txBody>
          <a:bodyPr>
            <a:normAutofit/>
          </a:bodyPr>
          <a:lstStyle/>
          <a:p>
            <a:pPr marL="0" indent="0">
              <a:buNone/>
            </a:pPr>
            <a:r>
              <a:rPr lang="en-US" sz="1800" b="1" i="0">
                <a:solidFill>
                  <a:schemeClr val="tx2"/>
                </a:solidFill>
                <a:effectLst/>
                <a:latin typeface="Söhne"/>
              </a:rPr>
              <a:t>PUT:</a:t>
            </a:r>
            <a:r>
              <a:rPr lang="en-US" sz="1800" b="0" i="0">
                <a:solidFill>
                  <a:schemeClr val="tx2"/>
                </a:solidFill>
                <a:effectLst/>
                <a:latin typeface="Söhne"/>
              </a:rPr>
              <a:t> This is used to update a resource on a server. The request contains the updated data in the body. Unlike PATCH, PUT requests require the entire updated entity to be sent in the request, not just the changes.</a:t>
            </a:r>
          </a:p>
          <a:p>
            <a:pPr marL="0" indent="0">
              <a:buNone/>
            </a:pPr>
            <a:br>
              <a:rPr lang="en-US" sz="1800">
                <a:solidFill>
                  <a:schemeClr val="tx2"/>
                </a:solidFill>
              </a:rPr>
            </a:br>
            <a:endParaRPr lang="en-IL"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95029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640080" y="1243013"/>
            <a:ext cx="3855720" cy="4371974"/>
          </a:xfrm>
        </p:spPr>
        <p:txBody>
          <a:bodyPr>
            <a:normAutofit/>
          </a:bodyPr>
          <a:lstStyle/>
          <a:p>
            <a:r>
              <a:rPr lang="en-IL" sz="3600">
                <a:solidFill>
                  <a:schemeClr val="tx2"/>
                </a:solidFill>
              </a:rPr>
              <a:t>DELETE</a:t>
            </a:r>
          </a:p>
        </p:txBody>
      </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6172200" y="804672"/>
            <a:ext cx="5221224" cy="5230368"/>
          </a:xfrm>
        </p:spPr>
        <p:txBody>
          <a:bodyPr anchor="ctr">
            <a:normAutofit/>
          </a:bodyPr>
          <a:lstStyle/>
          <a:p>
            <a:pPr marL="0" indent="0">
              <a:buNone/>
            </a:pPr>
            <a:r>
              <a:rPr lang="en-US" sz="1800" b="1" i="0">
                <a:solidFill>
                  <a:schemeClr val="tx2"/>
                </a:solidFill>
                <a:effectLst/>
                <a:latin typeface="Söhne"/>
              </a:rPr>
              <a:t>DELETE:</a:t>
            </a:r>
            <a:r>
              <a:rPr lang="en-US" sz="1800" b="0" i="0">
                <a:solidFill>
                  <a:schemeClr val="tx2"/>
                </a:solidFill>
                <a:effectLst/>
                <a:latin typeface="Söhne"/>
              </a:rPr>
              <a:t> This is used to delete a resource on the server.</a:t>
            </a:r>
          </a:p>
          <a:p>
            <a:pPr marL="0" indent="0">
              <a:buNone/>
            </a:pPr>
            <a:br>
              <a:rPr lang="en-US" sz="1800">
                <a:solidFill>
                  <a:schemeClr val="tx2"/>
                </a:solidFill>
              </a:rPr>
            </a:br>
            <a:endParaRPr lang="en-IL" sz="1800">
              <a:solidFill>
                <a:schemeClr val="tx2"/>
              </a:solidFill>
            </a:endParaRPr>
          </a:p>
        </p:txBody>
      </p:sp>
    </p:spTree>
    <p:extLst>
      <p:ext uri="{BB962C8B-B14F-4D97-AF65-F5344CB8AC3E}">
        <p14:creationId xmlns:p14="http://schemas.microsoft.com/office/powerpoint/2010/main" val="1839774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7"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1"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0BCB255-8952-DEA6-DA57-28E48BA726B1}"/>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Next response</a:t>
            </a:r>
          </a:p>
        </p:txBody>
      </p:sp>
      <p:sp>
        <p:nvSpPr>
          <p:cNvPr id="3" name="Content Placeholder 2">
            <a:extLst>
              <a:ext uri="{FF2B5EF4-FFF2-40B4-BE49-F238E27FC236}">
                <a16:creationId xmlns:a16="http://schemas.microsoft.com/office/drawing/2014/main" id="{393FF9C6-2739-9594-9A77-6F7005BA9F7C}"/>
              </a:ext>
            </a:extLst>
          </p:cNvPr>
          <p:cNvSpPr>
            <a:spLocks noGrp="1"/>
          </p:cNvSpPr>
          <p:nvPr>
            <p:ph idx="1"/>
          </p:nvPr>
        </p:nvSpPr>
        <p:spPr>
          <a:xfrm>
            <a:off x="3215729" y="4165152"/>
            <a:ext cx="5760846" cy="682079"/>
          </a:xfrm>
        </p:spPr>
        <p:txBody>
          <a:bodyPr vert="horz" lIns="91440" tIns="45720" rIns="91440" bIns="45720" rtlCol="0">
            <a:normAutofit/>
          </a:bodyPr>
          <a:lstStyle/>
          <a:p>
            <a:pPr marL="0" indent="0" algn="ctr">
              <a:buNone/>
            </a:pPr>
            <a:r>
              <a:rPr lang="en-US" sz="2000" kern="1200">
                <a:solidFill>
                  <a:schemeClr val="tx2"/>
                </a:solidFill>
                <a:latin typeface="+mn-lt"/>
                <a:ea typeface="+mn-ea"/>
                <a:cs typeface="+mn-cs"/>
              </a:rPr>
              <a:t>https://nextjs.org/docs/app/api-reference/functions/next-response</a:t>
            </a:r>
          </a:p>
        </p:txBody>
      </p:sp>
    </p:spTree>
    <p:extLst>
      <p:ext uri="{BB962C8B-B14F-4D97-AF65-F5344CB8AC3E}">
        <p14:creationId xmlns:p14="http://schemas.microsoft.com/office/powerpoint/2010/main" val="366792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chocolate chip cookie on a white background&#10;&#10;Description automatically generated">
            <a:extLst>
              <a:ext uri="{FF2B5EF4-FFF2-40B4-BE49-F238E27FC236}">
                <a16:creationId xmlns:a16="http://schemas.microsoft.com/office/drawing/2014/main" id="{8AAC7C2D-F156-43C6-C341-01BD60C367F3}"/>
              </a:ext>
            </a:extLst>
          </p:cNvPr>
          <p:cNvPicPr>
            <a:picLocks noChangeAspect="1"/>
          </p:cNvPicPr>
          <p:nvPr/>
        </p:nvPicPr>
        <p:blipFill rotWithShape="1">
          <a:blip r:embed="rId2"/>
          <a:srcRect l="24797" r="1431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5827048" y="407987"/>
            <a:ext cx="5721484" cy="1325563"/>
          </a:xfrm>
        </p:spPr>
        <p:txBody>
          <a:bodyPr>
            <a:normAutofit/>
          </a:bodyPr>
          <a:lstStyle/>
          <a:p>
            <a:r>
              <a:rPr lang="en-US" b="1" i="0">
                <a:effectLst/>
                <a:latin typeface="Söhne"/>
              </a:rPr>
              <a:t>What is a Cookie?</a:t>
            </a:r>
            <a:r>
              <a:rPr lang="en-US" b="0" i="0">
                <a:effectLst/>
                <a:latin typeface="Söhne"/>
              </a:rPr>
              <a:t> </a:t>
            </a:r>
            <a:endParaRPr lang="en-IL"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5827048" y="1868487"/>
            <a:ext cx="5721484" cy="4351338"/>
          </a:xfrm>
        </p:spPr>
        <p:txBody>
          <a:bodyPr>
            <a:normAutofit/>
          </a:bodyPr>
          <a:lstStyle/>
          <a:p>
            <a:pPr>
              <a:buFont typeface="+mj-lt"/>
              <a:buAutoNum type="arabicPeriod"/>
            </a:pPr>
            <a:r>
              <a:rPr lang="en-US" b="0" i="0">
                <a:effectLst/>
                <a:latin typeface="Söhne"/>
              </a:rPr>
              <a:t>Cookies are small pieces of data stored on a user's computer by their web browser while they're browsing. They're used to remember information about the user, such as login information, site preferences, or what's in their shopping cart. Cookies can also be used to track a user's browsing history for targeted advertising purposes.</a:t>
            </a:r>
          </a:p>
          <a:p>
            <a:pPr marL="0" indent="0">
              <a:buNone/>
            </a:pPr>
            <a:endParaRPr lang="en-IL" dirty="0"/>
          </a:p>
        </p:txBody>
      </p:sp>
    </p:spTree>
    <p:extLst>
      <p:ext uri="{BB962C8B-B14F-4D97-AF65-F5344CB8AC3E}">
        <p14:creationId xmlns:p14="http://schemas.microsoft.com/office/powerpoint/2010/main" val="149762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Söhne"/>
              </a:rPr>
              <a:t>How does a Cookie Work?</a:t>
            </a:r>
            <a:r>
              <a:rPr lang="en-US" sz="4000" b="0" i="0">
                <a:solidFill>
                  <a:srgbClr val="FFFFFF"/>
                </a:solidFill>
                <a:effectLst/>
                <a:latin typeface="Söhne"/>
              </a:rPr>
              <a:t> </a:t>
            </a:r>
            <a:endParaRPr lang="en-IL" sz="4000">
              <a:solidFill>
                <a:srgbClr val="FFFFFF"/>
              </a:solidFill>
            </a:endParaRPr>
          </a:p>
        </p:txBody>
      </p:sp>
      <p:graphicFrame>
        <p:nvGraphicFramePr>
          <p:cNvPr id="5" name="Content Placeholder 2">
            <a:extLst>
              <a:ext uri="{FF2B5EF4-FFF2-40B4-BE49-F238E27FC236}">
                <a16:creationId xmlns:a16="http://schemas.microsoft.com/office/drawing/2014/main" id="{77714E9E-8130-E241-5533-CDA22C4BC141}"/>
              </a:ext>
            </a:extLst>
          </p:cNvPr>
          <p:cNvGraphicFramePr>
            <a:graphicFrameLocks noGrp="1"/>
          </p:cNvGraphicFramePr>
          <p:nvPr>
            <p:ph idx="1"/>
            <p:extLst>
              <p:ext uri="{D42A27DB-BD31-4B8C-83A1-F6EECF244321}">
                <p14:modId xmlns:p14="http://schemas.microsoft.com/office/powerpoint/2010/main" val="307208629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92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a:t>
            </a:r>
            <a:r>
              <a:rPr lang="en-IL">
                <a:solidFill>
                  <a:schemeClr val="bg1"/>
                </a:solidFill>
              </a:rPr>
              <a:t>ore folders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2000" b="1" i="0">
                <a:solidFill>
                  <a:schemeClr val="bg1"/>
                </a:solidFill>
                <a:effectLst/>
                <a:latin typeface="Söhne"/>
              </a:rPr>
              <a:t>public/</a:t>
            </a:r>
            <a:r>
              <a:rPr lang="en-US" sz="2000" b="0" i="0">
                <a:solidFill>
                  <a:schemeClr val="bg1"/>
                </a:solidFill>
                <a:effectLst/>
                <a:latin typeface="Söhne"/>
              </a:rPr>
              <a:t>: The public directory is used to serve static assets such as images, scripts, or stylesheets. Files inside the public folder can be referenced from the root of the application similar to the pages folder.</a:t>
            </a:r>
          </a:p>
          <a:p>
            <a:pPr>
              <a:buFont typeface="+mj-lt"/>
              <a:buAutoNum type="arabicPeriod"/>
            </a:pPr>
            <a:r>
              <a:rPr lang="en-US" sz="2000" b="1" i="0">
                <a:solidFill>
                  <a:schemeClr val="bg1"/>
                </a:solidFill>
                <a:effectLst/>
                <a:latin typeface="Söhne"/>
              </a:rPr>
              <a:t>styles/</a:t>
            </a:r>
            <a:r>
              <a:rPr lang="en-US" sz="2000" b="0" i="0">
                <a:solidFill>
                  <a:schemeClr val="bg1"/>
                </a:solidFill>
                <a:effectLst/>
                <a:latin typeface="Söhne"/>
              </a:rPr>
              <a:t>: This folder is typically used for storing your CSS or Sass files. If you're using CSS-in-JS solutions like styled-components or emotion, you might not have this folder.</a:t>
            </a:r>
          </a:p>
          <a:p>
            <a:pPr>
              <a:buFont typeface="+mj-lt"/>
              <a:buAutoNum type="arabicPeriod"/>
            </a:pPr>
            <a:r>
              <a:rPr lang="en-US" sz="2000" b="1" i="0">
                <a:solidFill>
                  <a:schemeClr val="bg1"/>
                </a:solidFill>
                <a:effectLst/>
                <a:latin typeface="Söhne"/>
              </a:rPr>
              <a:t>package.json</a:t>
            </a:r>
            <a:r>
              <a:rPr lang="en-US" sz="2000" b="0" i="0">
                <a:solidFill>
                  <a:schemeClr val="bg1"/>
                </a:solidFill>
                <a:effectLst/>
                <a:latin typeface="Söhne"/>
              </a:rPr>
              <a:t>: This file includes metadata about your project and its dependencies. When you install a package using npm or yarn, it gets listed here under "dependencies" or "devDependencies".</a:t>
            </a:r>
          </a:p>
          <a:p>
            <a:pPr>
              <a:buFont typeface="+mj-lt"/>
              <a:buAutoNum type="arabicPeriod"/>
            </a:pPr>
            <a:r>
              <a:rPr lang="en-US" sz="2000" b="1" i="0">
                <a:solidFill>
                  <a:schemeClr val="bg1"/>
                </a:solidFill>
                <a:effectLst/>
                <a:latin typeface="Söhne"/>
              </a:rPr>
              <a:t>next.config.js</a:t>
            </a:r>
            <a:r>
              <a:rPr lang="en-US" sz="2000" b="0" i="0">
                <a:solidFill>
                  <a:schemeClr val="bg1"/>
                </a:solidFill>
                <a:effectLst/>
                <a:latin typeface="Söhne"/>
              </a:rPr>
              <a:t>: This optional file is used to configure advanced features of Next.js. It's not created by default, you would create it when you need to customize the default settings provided by Next.js.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18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838200" y="365125"/>
            <a:ext cx="10515600" cy="1325563"/>
          </a:xfrm>
        </p:spPr>
        <p:txBody>
          <a:bodyPr>
            <a:normAutofit/>
          </a:bodyPr>
          <a:lstStyle/>
          <a:p>
            <a:r>
              <a:rPr lang="en-US" b="1" i="0" dirty="0">
                <a:effectLst/>
                <a:latin typeface="Söhne"/>
              </a:rPr>
              <a:t>When do We Use Cookies?</a:t>
            </a:r>
            <a:endParaRPr lang="en-IL"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838200" y="1825625"/>
            <a:ext cx="10515600" cy="4351338"/>
          </a:xfrm>
        </p:spPr>
        <p:txBody>
          <a:bodyPr>
            <a:normAutofit/>
          </a:bodyPr>
          <a:lstStyle/>
          <a:p>
            <a:r>
              <a:rPr lang="en-US" sz="2200" b="0" i="0">
                <a:effectLst/>
                <a:latin typeface="Söhne"/>
              </a:rPr>
              <a:t>Cookies are used whenever a website needs to remember specific information about a user or their preferences. Some common uses for cookies include:</a:t>
            </a:r>
          </a:p>
          <a:p>
            <a:pPr>
              <a:buFont typeface="Arial" panose="020B0604020202020204" pitchFamily="34" charset="0"/>
              <a:buChar char="•"/>
            </a:pPr>
            <a:r>
              <a:rPr lang="en-US" sz="2200" b="0" i="0">
                <a:effectLst/>
                <a:latin typeface="Söhne"/>
              </a:rPr>
              <a:t>Keeping a user logged in: When a user logs in to a website, the website can store a cookie on the user's computer so that they don't have to log in again each time they visit.</a:t>
            </a:r>
          </a:p>
          <a:p>
            <a:pPr>
              <a:buFont typeface="Arial" panose="020B0604020202020204" pitchFamily="34" charset="0"/>
              <a:buChar char="•"/>
            </a:pPr>
            <a:r>
              <a:rPr lang="en-US" sz="2200" b="0" i="0">
                <a:effectLst/>
                <a:latin typeface="Söhne"/>
              </a:rPr>
              <a:t>Storing user preferences: If a user sets specific preferences for a website, such as language or layout, these preferences can be stored in a cookie so they're remembered the next time the user visits.</a:t>
            </a:r>
          </a:p>
          <a:p>
            <a:pPr>
              <a:buFont typeface="Arial" panose="020B0604020202020204" pitchFamily="34" charset="0"/>
              <a:buChar char="•"/>
            </a:pPr>
            <a:r>
              <a:rPr lang="en-US" sz="2200" b="0" i="0">
                <a:effectLst/>
                <a:latin typeface="Söhne"/>
              </a:rPr>
              <a:t>Tracking user activity: Websites often use cookies to track a user's browsing history and behavior. This data can be used for things like targeted advertising or analytics.</a:t>
            </a:r>
          </a:p>
          <a:p>
            <a:pPr>
              <a:buFont typeface="Arial" panose="020B0604020202020204" pitchFamily="34" charset="0"/>
              <a:buChar char="•"/>
            </a:pPr>
            <a:r>
              <a:rPr lang="en-US" sz="2200" b="0" i="0">
                <a:effectLst/>
                <a:latin typeface="Söhne"/>
              </a:rPr>
              <a:t>Shopping carts: For e-commerce sites, cookies can keep track of items a user has added to their shopping cart, so they can continue browsing and still keep their chosen items in the cart.</a:t>
            </a:r>
          </a:p>
        </p:txBody>
      </p:sp>
    </p:spTree>
    <p:extLst>
      <p:ext uri="{BB962C8B-B14F-4D97-AF65-F5344CB8AC3E}">
        <p14:creationId xmlns:p14="http://schemas.microsoft.com/office/powerpoint/2010/main" val="1896127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4654296" y="329184"/>
            <a:ext cx="6894576" cy="1783080"/>
          </a:xfrm>
        </p:spPr>
        <p:txBody>
          <a:bodyPr anchor="b">
            <a:normAutofit/>
          </a:bodyPr>
          <a:lstStyle/>
          <a:p>
            <a:r>
              <a:rPr lang="en-IL" sz="5400"/>
              <a:t>HTML forms</a:t>
            </a:r>
          </a:p>
        </p:txBody>
      </p:sp>
      <p:pic>
        <p:nvPicPr>
          <p:cNvPr id="5" name="Picture 4" descr="Computer script on a screen">
            <a:extLst>
              <a:ext uri="{FF2B5EF4-FFF2-40B4-BE49-F238E27FC236}">
                <a16:creationId xmlns:a16="http://schemas.microsoft.com/office/drawing/2014/main" id="{93DE3AF6-D2F2-9A29-0108-376E727DE80B}"/>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4654296" y="2706624"/>
            <a:ext cx="6894576" cy="3483864"/>
          </a:xfrm>
        </p:spPr>
        <p:txBody>
          <a:bodyPr>
            <a:normAutofit/>
          </a:bodyPr>
          <a:lstStyle/>
          <a:p>
            <a:r>
              <a:rPr lang="en-US" sz="1700" b="0" i="0">
                <a:effectLst/>
                <a:latin typeface="Söhne"/>
              </a:rPr>
              <a:t>In HTML, a form is a component that allows users to input data that can then be sent to a server for processing. Forms can contain various types of input elements like text fields, checkboxes, radio buttons, dropdown menus, file inputs, submit buttons, etc. The data entered into these inputs is then packaged and sent to a server when the user submits the form.</a:t>
            </a:r>
          </a:p>
          <a:p>
            <a:pPr>
              <a:buFont typeface="Arial" panose="020B0604020202020204" pitchFamily="34" charset="0"/>
              <a:buChar char="•"/>
            </a:pPr>
            <a:r>
              <a:rPr lang="en-US" sz="1700" b="1" i="0">
                <a:effectLst/>
                <a:latin typeface="Söhne"/>
              </a:rPr>
              <a:t>action attribute:</a:t>
            </a:r>
            <a:r>
              <a:rPr lang="en-US" sz="1700" b="0" i="0">
                <a:effectLst/>
                <a:latin typeface="Söhne"/>
              </a:rPr>
              <a:t> This attribute on a &lt;form&gt; specifies where to send the form-data when a form is submitted.</a:t>
            </a:r>
          </a:p>
          <a:p>
            <a:pPr>
              <a:buFont typeface="Arial" panose="020B0604020202020204" pitchFamily="34" charset="0"/>
              <a:buChar char="•"/>
            </a:pPr>
            <a:r>
              <a:rPr lang="en-US" sz="1700" b="1" i="0">
                <a:effectLst/>
                <a:latin typeface="Söhne"/>
              </a:rPr>
              <a:t>method attribute:</a:t>
            </a:r>
            <a:r>
              <a:rPr lang="en-US" sz="1700" b="0" i="0">
                <a:effectLst/>
                <a:latin typeface="Söhne"/>
              </a:rPr>
              <a:t> This attribute on a &lt;form&gt; defines the HTTP method (GET or POST) to send the form-data.</a:t>
            </a:r>
          </a:p>
          <a:p>
            <a:pPr marL="0" indent="0">
              <a:buNone/>
            </a:pPr>
            <a:br>
              <a:rPr lang="en-US" sz="1700"/>
            </a:br>
            <a:endParaRPr lang="en-IL" sz="1700"/>
          </a:p>
        </p:txBody>
      </p:sp>
    </p:spTree>
    <p:extLst>
      <p:ext uri="{BB962C8B-B14F-4D97-AF65-F5344CB8AC3E}">
        <p14:creationId xmlns:p14="http://schemas.microsoft.com/office/powerpoint/2010/main" val="3245490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86834" y="591344"/>
            <a:ext cx="3200400" cy="5585619"/>
          </a:xfrm>
        </p:spPr>
        <p:txBody>
          <a:bodyPr>
            <a:normAutofit/>
          </a:bodyPr>
          <a:lstStyle/>
          <a:p>
            <a:r>
              <a:rPr lang="en-US" b="0" i="0">
                <a:solidFill>
                  <a:srgbClr val="FFFFFF"/>
                </a:solidFill>
                <a:effectLst/>
                <a:latin typeface="Söhne"/>
              </a:rPr>
              <a:t>formAction</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4447308" y="591344"/>
            <a:ext cx="6906491" cy="5585619"/>
          </a:xfrm>
        </p:spPr>
        <p:txBody>
          <a:bodyPr anchor="ctr">
            <a:normAutofit/>
          </a:bodyPr>
          <a:lstStyle/>
          <a:p>
            <a:r>
              <a:rPr lang="en-US" sz="2600" b="0" i="0">
                <a:effectLst/>
                <a:latin typeface="Söhne"/>
              </a:rPr>
              <a:t>The </a:t>
            </a:r>
            <a:r>
              <a:rPr lang="en-US" sz="2600" b="0" i="0" err="1">
                <a:effectLst/>
                <a:latin typeface="Söhne"/>
              </a:rPr>
              <a:t>formAction</a:t>
            </a:r>
            <a:r>
              <a:rPr lang="en-US" sz="2600" b="0" i="0">
                <a:effectLst/>
                <a:latin typeface="Söhne"/>
              </a:rPr>
              <a:t> attribute in HTML specifies where to send the form-data when a form is submitted. It overrides the action attribute on the &lt;form&gt; element.</a:t>
            </a:r>
          </a:p>
          <a:p>
            <a:r>
              <a:rPr lang="en-US" sz="2600" b="0" i="0">
                <a:effectLst/>
                <a:latin typeface="Söhne"/>
              </a:rPr>
              <a:t>In the context of a </a:t>
            </a:r>
            <a:r>
              <a:rPr lang="en-US" sz="2600" b="0" i="0" err="1">
                <a:effectLst/>
                <a:latin typeface="Söhne"/>
              </a:rPr>
              <a:t>Next.js</a:t>
            </a:r>
            <a:r>
              <a:rPr lang="en-US" sz="2600" b="0" i="0">
                <a:effectLst/>
                <a:latin typeface="Söhne"/>
              </a:rPr>
              <a:t> application, </a:t>
            </a:r>
            <a:r>
              <a:rPr lang="en-US" sz="2600" b="0" i="0" err="1">
                <a:effectLst/>
                <a:latin typeface="Söhne"/>
              </a:rPr>
              <a:t>formAction</a:t>
            </a:r>
            <a:r>
              <a:rPr lang="en-US" sz="2600" b="0" i="0">
                <a:effectLst/>
                <a:latin typeface="Söhne"/>
              </a:rPr>
              <a:t> can be utilized in a similar manner to direct form data to different locations based on certain conditions. For example, you may have a form that, under normal circumstances, sends data to one endpoint, but in specific cases, it needs to send the data to a different endpoint. You can use the </a:t>
            </a:r>
            <a:r>
              <a:rPr lang="en-US" sz="2600" b="0" i="0" err="1">
                <a:effectLst/>
                <a:latin typeface="Söhne"/>
              </a:rPr>
              <a:t>formAction</a:t>
            </a:r>
            <a:r>
              <a:rPr lang="en-US" sz="2600" b="0" i="0">
                <a:effectLst/>
                <a:latin typeface="Söhne"/>
              </a:rPr>
              <a:t> attribute on a submit button (&lt;input type="submit"&gt; or &lt;button type="submit"&gt;) to override the form's action attribute.</a:t>
            </a:r>
          </a:p>
          <a:p>
            <a:endParaRPr lang="en-IL" sz="2600"/>
          </a:p>
        </p:txBody>
      </p:sp>
    </p:spTree>
    <p:extLst>
      <p:ext uri="{BB962C8B-B14F-4D97-AF65-F5344CB8AC3E}">
        <p14:creationId xmlns:p14="http://schemas.microsoft.com/office/powerpoint/2010/main" val="1866333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US" b="1" i="0" dirty="0">
                <a:solidFill>
                  <a:srgbClr val="171717"/>
                </a:solidFill>
                <a:effectLst/>
                <a:latin typeface="Inter"/>
              </a:rPr>
              <a:t>Data Fetching, Caching, and Revalidating</a:t>
            </a:r>
            <a:endParaRPr lang="en-IL" dirty="0"/>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p:txBody>
          <a:bodyPr/>
          <a:lstStyle/>
          <a:p>
            <a:r>
              <a:rPr lang="en-US" dirty="0">
                <a:hlinkClick r:id="rId2"/>
              </a:rPr>
              <a:t>https://nextjs.org/docs/app/building-your-application/data-fetching/fetching-caching-and-revalidating</a:t>
            </a:r>
            <a:endParaRPr lang="en-US" dirty="0"/>
          </a:p>
          <a:p>
            <a:endParaRPr lang="en-IL" dirty="0"/>
          </a:p>
        </p:txBody>
      </p:sp>
    </p:spTree>
    <p:extLst>
      <p:ext uri="{BB962C8B-B14F-4D97-AF65-F5344CB8AC3E}">
        <p14:creationId xmlns:p14="http://schemas.microsoft.com/office/powerpoint/2010/main" val="22616630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IL" dirty="0"/>
              <a:t>Server Data fetch</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97343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US" dirty="0"/>
              <a:t>C</a:t>
            </a:r>
            <a:r>
              <a:rPr lang="en-IL" dirty="0"/>
              <a:t>lient data </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712773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p:txBody>
          <a:bodyPr/>
          <a:lstStyle/>
          <a:p>
            <a:r>
              <a:rPr lang="en-US" dirty="0"/>
              <a:t>C</a:t>
            </a:r>
            <a:r>
              <a:rPr lang="en-IL" dirty="0"/>
              <a:t>lient vs server</a:t>
            </a: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p:txBody>
          <a:bodyPr/>
          <a:lstStyle/>
          <a:p>
            <a:pPr algn="l"/>
            <a:r>
              <a:rPr lang="en-US" b="0" i="0" dirty="0">
                <a:solidFill>
                  <a:srgbClr val="374151"/>
                </a:solidFill>
                <a:effectLst/>
                <a:latin typeface="Söhne"/>
              </a:rPr>
              <a:t>Client-side rendering (CSR) and server-side rendering (SSR) each have their own unique benefits and use-cases. Here's a breakdown:</a:t>
            </a:r>
          </a:p>
          <a:p>
            <a:br>
              <a:rPr lang="en-US" dirty="0"/>
            </a:br>
            <a:endParaRPr lang="en-IL" dirty="0"/>
          </a:p>
        </p:txBody>
      </p:sp>
    </p:spTree>
    <p:extLst>
      <p:ext uri="{BB962C8B-B14F-4D97-AF65-F5344CB8AC3E}">
        <p14:creationId xmlns:p14="http://schemas.microsoft.com/office/powerpoint/2010/main" val="7091763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841248" y="256032"/>
            <a:ext cx="10506456" cy="1014984"/>
          </a:xfrm>
        </p:spPr>
        <p:txBody>
          <a:bodyPr anchor="b">
            <a:normAutofit/>
          </a:bodyPr>
          <a:lstStyle/>
          <a:p>
            <a:r>
              <a:rPr lang="en-US" b="1" i="0" dirty="0">
                <a:effectLst/>
                <a:latin typeface="Söhne"/>
              </a:rPr>
              <a:t>Client-Side Rendering (CSR)</a:t>
            </a:r>
            <a:endParaRPr lang="en-I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47C3C0A-4DE9-F0EA-C890-637FC996478F}"/>
              </a:ext>
            </a:extLst>
          </p:cNvPr>
          <p:cNvGraphicFramePr>
            <a:graphicFrameLocks noGrp="1"/>
          </p:cNvGraphicFramePr>
          <p:nvPr>
            <p:ph idx="1"/>
            <p:extLst>
              <p:ext uri="{D42A27DB-BD31-4B8C-83A1-F6EECF244321}">
                <p14:modId xmlns:p14="http://schemas.microsoft.com/office/powerpoint/2010/main" val="186651920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92938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1383564" y="348865"/>
            <a:ext cx="9718111" cy="1576446"/>
          </a:xfrm>
        </p:spPr>
        <p:txBody>
          <a:bodyPr anchor="ctr">
            <a:normAutofit/>
          </a:bodyPr>
          <a:lstStyle/>
          <a:p>
            <a:r>
              <a:rPr lang="en-IL" sz="4000">
                <a:solidFill>
                  <a:srgbClr val="FFFFFF"/>
                </a:solidFill>
              </a:rPr>
              <a:t>CSR drawback</a:t>
            </a:r>
          </a:p>
        </p:txBody>
      </p:sp>
      <p:graphicFrame>
        <p:nvGraphicFramePr>
          <p:cNvPr id="5" name="Content Placeholder 2">
            <a:extLst>
              <a:ext uri="{FF2B5EF4-FFF2-40B4-BE49-F238E27FC236}">
                <a16:creationId xmlns:a16="http://schemas.microsoft.com/office/drawing/2014/main" id="{C28327D4-CD05-2000-91D0-CC803DF140DB}"/>
              </a:ext>
            </a:extLst>
          </p:cNvPr>
          <p:cNvGraphicFramePr>
            <a:graphicFrameLocks noGrp="1"/>
          </p:cNvGraphicFramePr>
          <p:nvPr>
            <p:ph idx="1"/>
            <p:extLst>
              <p:ext uri="{D42A27DB-BD31-4B8C-83A1-F6EECF244321}">
                <p14:modId xmlns:p14="http://schemas.microsoft.com/office/powerpoint/2010/main" val="4573672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680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655320" y="429030"/>
            <a:ext cx="2834640" cy="5457589"/>
          </a:xfrm>
        </p:spPr>
        <p:txBody>
          <a:bodyPr anchor="ctr">
            <a:normAutofit/>
          </a:bodyPr>
          <a:lstStyle/>
          <a:p>
            <a:r>
              <a:rPr lang="en-IL" sz="4000"/>
              <a:t>SSR</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8E98C4E-EB4B-635E-4CF5-2069F42AE7E1}"/>
              </a:ext>
            </a:extLst>
          </p:cNvPr>
          <p:cNvGraphicFramePr>
            <a:graphicFrameLocks noGrp="1"/>
          </p:cNvGraphicFramePr>
          <p:nvPr>
            <p:ph idx="1"/>
            <p:extLst>
              <p:ext uri="{D42A27DB-BD31-4B8C-83A1-F6EECF244321}">
                <p14:modId xmlns:p14="http://schemas.microsoft.com/office/powerpoint/2010/main" val="192650742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75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1" i="0">
                <a:solidFill>
                  <a:schemeClr val="bg1"/>
                </a:solidFill>
                <a:effectLst/>
                <a:latin typeface="Söhne"/>
              </a:rPr>
              <a:t>What is React?</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React is a JavaScript library for building user interfaces, primarily for single-page applications. It's used for handling the view layer for web and mobile apps. React allows you to design simple views for each state in your application, and it efficiently updates and renders the right components when your data changes.</a:t>
            </a:r>
          </a:p>
          <a:p>
            <a:pPr marL="0" indent="0">
              <a:buNone/>
            </a:pP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530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841248" y="256032"/>
            <a:ext cx="10506456" cy="1014984"/>
          </a:xfrm>
        </p:spPr>
        <p:txBody>
          <a:bodyPr anchor="b">
            <a:normAutofit/>
          </a:bodyPr>
          <a:lstStyle/>
          <a:p>
            <a:r>
              <a:rPr lang="en-IL" dirty="0"/>
              <a:t>SSR drawbacks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0830971-0F4C-D7D6-C9F2-5F4E2B91C40C}"/>
              </a:ext>
            </a:extLst>
          </p:cNvPr>
          <p:cNvGraphicFramePr>
            <a:graphicFrameLocks noGrp="1"/>
          </p:cNvGraphicFramePr>
          <p:nvPr>
            <p:ph idx="1"/>
            <p:extLst>
              <p:ext uri="{D42A27DB-BD31-4B8C-83A1-F6EECF244321}">
                <p14:modId xmlns:p14="http://schemas.microsoft.com/office/powerpoint/2010/main" val="390678253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862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a:xfrm>
            <a:off x="841248" y="256032"/>
            <a:ext cx="10506456" cy="1014984"/>
          </a:xfrm>
        </p:spPr>
        <p:txBody>
          <a:bodyPr anchor="b">
            <a:normAutofit/>
          </a:bodyPr>
          <a:lstStyle/>
          <a:p>
            <a:r>
              <a:rPr lang="en-US" b="1" i="0" dirty="0">
                <a:effectLst/>
                <a:latin typeface="Söhne"/>
              </a:rPr>
              <a:t>Conclusion</a:t>
            </a:r>
            <a:endParaRPr lang="en-I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ECB06B4-B799-834A-A859-0901393612E6}"/>
              </a:ext>
            </a:extLst>
          </p:cNvPr>
          <p:cNvGraphicFramePr>
            <a:graphicFrameLocks noGrp="1"/>
          </p:cNvGraphicFramePr>
          <p:nvPr>
            <p:ph idx="1"/>
            <p:extLst>
              <p:ext uri="{D42A27DB-BD31-4B8C-83A1-F6EECF244321}">
                <p14:modId xmlns:p14="http://schemas.microsoft.com/office/powerpoint/2010/main" val="30072133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5522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3512369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826DDF-B7BE-C509-C26B-E8C9503A7FF1}"/>
              </a:ext>
            </a:extLst>
          </p:cNvPr>
          <p:cNvSpPr>
            <a:spLocks noGrp="1"/>
          </p:cNvSpPr>
          <p:nvPr>
            <p:ph type="title"/>
          </p:nvPr>
        </p:nvSpPr>
        <p:spPr>
          <a:xfrm>
            <a:off x="621792" y="1161288"/>
            <a:ext cx="3602736" cy="4526280"/>
          </a:xfrm>
        </p:spPr>
        <p:txBody>
          <a:bodyPr>
            <a:normAutofit/>
          </a:bodyPr>
          <a:lstStyle/>
          <a:p>
            <a:r>
              <a:rPr lang="en-US" sz="4000"/>
              <a:t>N</a:t>
            </a:r>
            <a:r>
              <a:rPr lang="en-IL" sz="4000"/>
              <a:t>ext and supabase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E707C0-A6EC-19D9-DF3F-CC101C74FF04}"/>
              </a:ext>
            </a:extLst>
          </p:cNvPr>
          <p:cNvSpPr>
            <a:spLocks noGrp="1"/>
          </p:cNvSpPr>
          <p:nvPr>
            <p:ph idx="1"/>
          </p:nvPr>
        </p:nvSpPr>
        <p:spPr>
          <a:xfrm>
            <a:off x="5434149" y="932688"/>
            <a:ext cx="5916603" cy="4992624"/>
          </a:xfrm>
        </p:spPr>
        <p:txBody>
          <a:bodyPr anchor="ctr">
            <a:normAutofit/>
          </a:bodyPr>
          <a:lstStyle/>
          <a:p>
            <a:r>
              <a:rPr lang="en-US" sz="2000">
                <a:hlinkClick r:id="rId2"/>
              </a:rPr>
              <a:t>https://supabase.com/docs/guides/getting-started/quickstarts/nextjs</a:t>
            </a:r>
            <a:endParaRPr lang="en-US" sz="2000"/>
          </a:p>
          <a:p>
            <a:endParaRPr lang="en-US" sz="2000"/>
          </a:p>
          <a:p>
            <a:endParaRPr lang="en-IL" sz="2000"/>
          </a:p>
        </p:txBody>
      </p:sp>
    </p:spTree>
    <p:extLst>
      <p:ext uri="{BB962C8B-B14F-4D97-AF65-F5344CB8AC3E}">
        <p14:creationId xmlns:p14="http://schemas.microsoft.com/office/powerpoint/2010/main" val="33270089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54034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0864-14AE-F8F9-B438-F119E9EDD59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DF3D529-3CE9-23BA-3420-1848DAD888A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47745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T</a:t>
            </a:r>
            <a:r>
              <a:rPr lang="en-IL">
                <a:solidFill>
                  <a:schemeClr val="bg1"/>
                </a:solidFill>
              </a:rPr>
              <a:t>sx?</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TSX stands for TypeScript XML. It is a syntax extension for TypeScript, the statically typed superset of JavaScript developed by Microsoft, that includes JSX support. JSX, which stands for JavaScript XML, is a syntax extension for JavaScript that allows you to write HTML-like syntax directly in your JavaScript (or TypeScript) code.</a:t>
            </a:r>
          </a:p>
          <a:p>
            <a:r>
              <a:rPr lang="en-US" sz="2000" b="0" i="0">
                <a:solidFill>
                  <a:schemeClr val="bg1"/>
                </a:solidFill>
                <a:effectLst/>
                <a:latin typeface="Söhne"/>
              </a:rPr>
              <a:t>The combination of TypeScript and JSX (TSX) provides a powerful development environment, allowing you to leverage the features of both technologies. TypeScript brings static typing to your codebase, improving tooling capabilities and making your code more predictable and easier to debug. JSX, on the other hand, brings a declarative syntax for building user interfaces in JavaScript.</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65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40080" y="325369"/>
            <a:ext cx="4368602" cy="1956841"/>
          </a:xfrm>
        </p:spPr>
        <p:txBody>
          <a:bodyPr anchor="b">
            <a:normAutofit/>
          </a:bodyPr>
          <a:lstStyle/>
          <a:p>
            <a:r>
              <a:rPr lang="en-US" sz="5400"/>
              <a:t>H</a:t>
            </a:r>
            <a:r>
              <a:rPr lang="en-IL" sz="5400"/>
              <a:t>ow do we start?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640080" y="2872899"/>
            <a:ext cx="4243589" cy="3320668"/>
          </a:xfrm>
        </p:spPr>
        <p:txBody>
          <a:bodyPr>
            <a:normAutofit/>
          </a:bodyPr>
          <a:lstStyle/>
          <a:p>
            <a:r>
              <a:rPr lang="en-US" sz="2200"/>
              <a:t>W</a:t>
            </a:r>
            <a:r>
              <a:rPr lang="en-IL" sz="2200"/>
              <a:t>e start by exporting a function, with tsx</a:t>
            </a:r>
          </a:p>
        </p:txBody>
      </p:sp>
      <p:pic>
        <p:nvPicPr>
          <p:cNvPr id="4" name="Picture 3">
            <a:extLst>
              <a:ext uri="{FF2B5EF4-FFF2-40B4-BE49-F238E27FC236}">
                <a16:creationId xmlns:a16="http://schemas.microsoft.com/office/drawing/2014/main" id="{541730DD-86B6-E418-F299-EABC78982742}"/>
              </a:ext>
            </a:extLst>
          </p:cNvPr>
          <p:cNvPicPr>
            <a:picLocks noChangeAspect="1"/>
          </p:cNvPicPr>
          <p:nvPr/>
        </p:nvPicPr>
        <p:blipFill rotWithShape="1">
          <a:blip r:embed="rId2"/>
          <a:srcRect l="12042" r="112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530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4613</Words>
  <Application>Microsoft Macintosh PowerPoint</Application>
  <PresentationFormat>Widescreen</PresentationFormat>
  <Paragraphs>211</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Inter</vt:lpstr>
      <vt:lpstr>Söhne</vt:lpstr>
      <vt:lpstr>Office Theme</vt:lpstr>
      <vt:lpstr>React / Next.ts</vt:lpstr>
      <vt:lpstr>What is Next.js?</vt:lpstr>
      <vt:lpstr>When should you use Next.js?</vt:lpstr>
      <vt:lpstr>Why should you use Next.js?</vt:lpstr>
      <vt:lpstr>folder structure</vt:lpstr>
      <vt:lpstr>More folders</vt:lpstr>
      <vt:lpstr>What is React?</vt:lpstr>
      <vt:lpstr>Tsx?</vt:lpstr>
      <vt:lpstr>How do we start? </vt:lpstr>
      <vt:lpstr>Classes?</vt:lpstr>
      <vt:lpstr>Let’s start count (useState)</vt:lpstr>
      <vt:lpstr>Example </vt:lpstr>
      <vt:lpstr>In a component</vt:lpstr>
      <vt:lpstr>Why do we need the function</vt:lpstr>
      <vt:lpstr>Wait what with my css?</vt:lpstr>
      <vt:lpstr>Wait what is the className?</vt:lpstr>
      <vt:lpstr>CSS Modules:</vt:lpstr>
      <vt:lpstr>explain</vt:lpstr>
      <vt:lpstr>Import components</vt:lpstr>
      <vt:lpstr>layout</vt:lpstr>
      <vt:lpstr>props</vt:lpstr>
      <vt:lpstr>Optinal props just put ?</vt:lpstr>
      <vt:lpstr>useEffect</vt:lpstr>
      <vt:lpstr>useEffect</vt:lpstr>
      <vt:lpstr>What is zustand</vt:lpstr>
      <vt:lpstr>Zustand</vt:lpstr>
      <vt:lpstr>Use the store in a component</vt:lpstr>
      <vt:lpstr>Remember!</vt:lpstr>
      <vt:lpstr>Objects as state</vt:lpstr>
      <vt:lpstr>Use in component</vt:lpstr>
      <vt:lpstr>What about array?</vt:lpstr>
      <vt:lpstr>Break?</vt:lpstr>
      <vt:lpstr>Jotai</vt:lpstr>
      <vt:lpstr>Here are the key concepts:</vt:lpstr>
      <vt:lpstr>Atom family (need to add)</vt:lpstr>
      <vt:lpstr>Recoil</vt:lpstr>
      <vt:lpstr>Key concepts in Recoil are</vt:lpstr>
      <vt:lpstr>Atoms</vt:lpstr>
      <vt:lpstr>Selectors</vt:lpstr>
      <vt:lpstr>components</vt:lpstr>
      <vt:lpstr>PowerPoint Presentation</vt:lpstr>
      <vt:lpstr>Redux</vt:lpstr>
      <vt:lpstr>actions</vt:lpstr>
      <vt:lpstr>Reducers</vt:lpstr>
      <vt:lpstr>Store</vt:lpstr>
      <vt:lpstr>Data flow</vt:lpstr>
      <vt:lpstr>Middleware</vt:lpstr>
      <vt:lpstr>PowerPoint Presentation</vt:lpstr>
      <vt:lpstr>routing system </vt:lpstr>
      <vt:lpstr>Let’s go &lt;a&gt;</vt:lpstr>
      <vt:lpstr>Routs.ts</vt:lpstr>
      <vt:lpstr>GET POST UPDATE and DELETE</vt:lpstr>
      <vt:lpstr>GET</vt:lpstr>
      <vt:lpstr>POST</vt:lpstr>
      <vt:lpstr>UPADTE</vt:lpstr>
      <vt:lpstr>DELETE</vt:lpstr>
      <vt:lpstr>Next response</vt:lpstr>
      <vt:lpstr>What is a Cookie? </vt:lpstr>
      <vt:lpstr>How does a Cookie Work? </vt:lpstr>
      <vt:lpstr>When do We Use Cookies?</vt:lpstr>
      <vt:lpstr>HTML forms</vt:lpstr>
      <vt:lpstr>formAction</vt:lpstr>
      <vt:lpstr>Data Fetching, Caching, and Revalidating</vt:lpstr>
      <vt:lpstr>Server Data fetch</vt:lpstr>
      <vt:lpstr>Client data </vt:lpstr>
      <vt:lpstr>Client vs server</vt:lpstr>
      <vt:lpstr>Client-Side Rendering (CSR)</vt:lpstr>
      <vt:lpstr>CSR drawback</vt:lpstr>
      <vt:lpstr>SSR</vt:lpstr>
      <vt:lpstr>SSR drawbacks</vt:lpstr>
      <vt:lpstr>Conclusion</vt:lpstr>
      <vt:lpstr>PowerPoint Presentation</vt:lpstr>
      <vt:lpstr>Next and supabase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Next.ts</dc:title>
  <dc:creator>Shaked Chen</dc:creator>
  <cp:lastModifiedBy>Shaked Chen</cp:lastModifiedBy>
  <cp:revision>11</cp:revision>
  <dcterms:created xsi:type="dcterms:W3CDTF">2023-07-23T21:48:56Z</dcterms:created>
  <dcterms:modified xsi:type="dcterms:W3CDTF">2023-08-06T09:17:37Z</dcterms:modified>
</cp:coreProperties>
</file>