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B_8C99476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7" r:id="rId7"/>
    <p:sldId id="273" r:id="rId8"/>
    <p:sldId id="281" r:id="rId9"/>
    <p:sldId id="282" r:id="rId10"/>
    <p:sldId id="284" r:id="rId11"/>
    <p:sldId id="287" r:id="rId12"/>
    <p:sldId id="386" r:id="rId13"/>
    <p:sldId id="387" r:id="rId14"/>
    <p:sldId id="388" r:id="rId15"/>
    <p:sldId id="384" r:id="rId16"/>
    <p:sldId id="385" r:id="rId17"/>
    <p:sldId id="383" r:id="rId18"/>
    <p:sldId id="283" r:id="rId19"/>
    <p:sldId id="288" r:id="rId20"/>
    <p:sldId id="420" r:id="rId21"/>
    <p:sldId id="289" r:id="rId22"/>
    <p:sldId id="390" r:id="rId23"/>
    <p:sldId id="389" r:id="rId24"/>
    <p:sldId id="391" r:id="rId25"/>
    <p:sldId id="398" r:id="rId26"/>
    <p:sldId id="393" r:id="rId27"/>
    <p:sldId id="395" r:id="rId28"/>
    <p:sldId id="396" r:id="rId29"/>
    <p:sldId id="405" r:id="rId30"/>
    <p:sldId id="400" r:id="rId31"/>
    <p:sldId id="401" r:id="rId32"/>
    <p:sldId id="409" r:id="rId33"/>
    <p:sldId id="413" r:id="rId34"/>
    <p:sldId id="410" r:id="rId35"/>
    <p:sldId id="411" r:id="rId36"/>
    <p:sldId id="412" r:id="rId37"/>
    <p:sldId id="414" r:id="rId38"/>
    <p:sldId id="402" r:id="rId39"/>
    <p:sldId id="406" r:id="rId40"/>
    <p:sldId id="403" r:id="rId41"/>
    <p:sldId id="404" r:id="rId42"/>
    <p:sldId id="394" r:id="rId43"/>
    <p:sldId id="392" r:id="rId44"/>
    <p:sldId id="407" r:id="rId45"/>
    <p:sldId id="290" r:id="rId46"/>
    <p:sldId id="419" r:id="rId47"/>
    <p:sldId id="421" r:id="rId48"/>
    <p:sldId id="44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34" r:id="rId62"/>
    <p:sldId id="435" r:id="rId63"/>
    <p:sldId id="436" r:id="rId64"/>
    <p:sldId id="437" r:id="rId65"/>
    <p:sldId id="438" r:id="rId66"/>
    <p:sldId id="439" r:id="rId67"/>
    <p:sldId id="440" r:id="rId6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02"/>
    <p:restoredTop sz="94679"/>
  </p:normalViewPr>
  <p:slideViewPr>
    <p:cSldViewPr snapToGrid="0">
      <p:cViewPr varScale="1">
        <p:scale>
          <a:sx n="104" d="100"/>
          <a:sy n="104" d="100"/>
        </p:scale>
        <p:origin x="14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omments/modernComment_11B_8C994769.xml><?xml version="1.0" encoding="utf-8"?>
<p188:cmLst xmlns:a="http://schemas.openxmlformats.org/drawingml/2006/main" xmlns:r="http://schemas.openxmlformats.org/officeDocument/2006/relationships" xmlns:p188="http://schemas.microsoft.com/office/powerpoint/2018/8/main">
  <p188:cm id="{0C2DF844-1D22-C746-8F5F-75589ECF76F3}" authorId="{1A3706BD-CCB0-60C8-6C0E-CA1F2AE884FC}" created="2023-02-27T17:25:15.974">
    <pc:sldMkLst xmlns:pc="http://schemas.microsoft.com/office/powerpoint/2013/main/command">
      <pc:docMk/>
      <pc:sldMk cId="2358855529" sldId="283"/>
    </pc:sldMkLst>
    <p188:txBody>
      <a:bodyPr/>
      <a:lstStyle/>
      <a:p>
        <a:r>
          <a:rPr lang="en-IL"/>
          <a:t>V</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17/03/2023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17/03/2023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17/03/2023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17/03/2023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17/03/2023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17/03/2023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17/03/2023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17/03/2023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17/03/2023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17/03/2023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17/03/2023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17/03/2023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1B_8C99476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9305" y="3415754"/>
            <a:ext cx="9471956" cy="1137111"/>
          </a:xfrm>
        </p:spPr>
        <p:txBody>
          <a:bodyPr vert="horz" lIns="91440" tIns="45720" rIns="91440" bIns="45720" rtlCol="0" anchor="ctr">
            <a:normAutofit/>
          </a:bodyPr>
          <a:lstStyle/>
          <a:p>
            <a:r>
              <a:rPr lang="en-US" sz="5400" kern="1200">
                <a:solidFill>
                  <a:schemeClr val="tx1"/>
                </a:solidFill>
                <a:latin typeface="+mj-lt"/>
                <a:ea typeface="+mj-ea"/>
                <a:cs typeface="+mj-cs"/>
              </a:rPr>
              <a:t>How can I delete from the object</a:t>
            </a:r>
          </a:p>
        </p:txBody>
      </p:sp>
      <p:pic>
        <p:nvPicPr>
          <p:cNvPr id="5" name="Content Placeholder 4" descr="A picture containing text&#10;&#10;Description automatically generated">
            <a:extLst>
              <a:ext uri="{FF2B5EF4-FFF2-40B4-BE49-F238E27FC236}">
                <a16:creationId xmlns:a16="http://schemas.microsoft.com/office/drawing/2014/main" id="{A72251DD-52C4-3574-6B27-80EE4953D534}"/>
              </a:ext>
            </a:extLst>
          </p:cNvPr>
          <p:cNvPicPr>
            <a:picLocks noGrp="1" noChangeAspect="1"/>
          </p:cNvPicPr>
          <p:nvPr>
            <p:ph idx="1"/>
          </p:nvPr>
        </p:nvPicPr>
        <p:blipFill>
          <a:blip r:embed="rId2"/>
          <a:stretch>
            <a:fillRect/>
          </a:stretch>
        </p:blipFill>
        <p:spPr>
          <a:xfrm>
            <a:off x="1289304" y="1509566"/>
            <a:ext cx="7745969" cy="1394274"/>
          </a:xfrm>
          <a:prstGeom prst="rect">
            <a:avLst/>
          </a:prstGeom>
        </p:spPr>
      </p:pic>
      <p:sp>
        <p:nvSpPr>
          <p:cNvPr id="6" name="TextBox 5">
            <a:extLst>
              <a:ext uri="{FF2B5EF4-FFF2-40B4-BE49-F238E27FC236}">
                <a16:creationId xmlns:a16="http://schemas.microsoft.com/office/drawing/2014/main" id="{5A7BC24A-0902-340B-4AF1-5D90AC748D6E}"/>
              </a:ext>
            </a:extLst>
          </p:cNvPr>
          <p:cNvSpPr txBox="1"/>
          <p:nvPr/>
        </p:nvSpPr>
        <p:spPr>
          <a:xfrm>
            <a:off x="1289304" y="4612943"/>
            <a:ext cx="7745969" cy="140822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the year property is removed from the car object using the delete operator.</a:t>
            </a:r>
          </a:p>
        </p:txBody>
      </p:sp>
    </p:spTree>
    <p:extLst>
      <p:ext uri="{BB962C8B-B14F-4D97-AF65-F5344CB8AC3E}">
        <p14:creationId xmlns:p14="http://schemas.microsoft.com/office/powerpoint/2010/main" val="41041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30155" y="730155"/>
            <a:ext cx="6090743" cy="1422871"/>
          </a:xfrm>
        </p:spPr>
        <p:txBody>
          <a:bodyPr>
            <a:normAutofit/>
          </a:bodyPr>
          <a:lstStyle/>
          <a:p>
            <a:r>
              <a:rPr lang="en-US">
                <a:solidFill>
                  <a:srgbClr val="FFFFFF"/>
                </a:solidFill>
              </a:rPr>
              <a:t>aspect ratio</a:t>
            </a:r>
            <a:endParaRPr lang="en-IL">
              <a:solidFill>
                <a:srgbClr val="FFFFFF"/>
              </a:solidFill>
            </a:endParaRP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C6226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786384" y="2717021"/>
            <a:ext cx="6034514" cy="3410824"/>
          </a:xfrm>
        </p:spPr>
        <p:txBody>
          <a:bodyPr anchor="ctr">
            <a:normAutofit lnSpcReduction="10000"/>
          </a:bodyPr>
          <a:lstStyle/>
          <a:p>
            <a:r>
              <a:rPr lang="en-US" sz="1200" dirty="0"/>
              <a:t>The aspect-ratio property in CSS is a relatively new addition, and it allows you to explicitly set the aspect ratio of an element using a single property. It is a shorthand property that combines the width and height properties with a slash ("/") separator to indicate the aspect ratio of the element.</a:t>
            </a:r>
          </a:p>
          <a:p>
            <a:r>
              <a:rPr lang="en-US" sz="1200" dirty="0"/>
              <a:t>The values for width and height can be any length or percentage value, and the aspect ratio is expressed as a ratio of those values.</a:t>
            </a:r>
          </a:p>
          <a:p>
            <a:r>
              <a:rPr lang="en-US" sz="1200" dirty="0"/>
              <a:t>For example, to create an element with a 16:9 aspect ratio, you can set the aspect-ratio property to 16 / 9, like this:</a:t>
            </a:r>
          </a:p>
          <a:p>
            <a:r>
              <a:rPr lang="en-US" sz="1200" dirty="0"/>
              <a:t>This will ensure that the element maintains a proportional relationship between its width and height, even if its dimensions change due to resizing or changes in the viewport.</a:t>
            </a:r>
          </a:p>
          <a:p>
            <a:r>
              <a:rPr lang="en-US" sz="1200" dirty="0"/>
              <a:t>The aspect-ratio property is particularly useful for responsive design, as it allows you to create elements that maintain their aspect ratio as the viewport or container size changes. It can also be combined with other properties like object-fit to control how the element is displayed within its container.</a:t>
            </a:r>
          </a:p>
          <a:p>
            <a:r>
              <a:rPr lang="en-US" sz="1200" dirty="0"/>
              <a:t>Note that as of February 2023, the aspect-ratio property is not widely supported in all browsers, so it's a good idea to check for browser compatibility before using it in production.</a:t>
            </a:r>
            <a:endParaRPr lang="en-US" sz="1050" dirty="0"/>
          </a:p>
          <a:p>
            <a:endParaRPr lang="en-IL" sz="1000" dirty="0"/>
          </a:p>
        </p:txBody>
      </p:sp>
      <p:sp>
        <p:nvSpPr>
          <p:cNvPr id="18" name="Rectangle 17">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C6226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Graphical user interface&#10;&#10;Description automatically generated">
            <a:extLst>
              <a:ext uri="{FF2B5EF4-FFF2-40B4-BE49-F238E27FC236}">
                <a16:creationId xmlns:a16="http://schemas.microsoft.com/office/drawing/2014/main" id="{FFF78EA5-D12C-6290-E84F-1E7BF9D3C8E3}"/>
              </a:ext>
            </a:extLst>
          </p:cNvPr>
          <p:cNvPicPr>
            <a:picLocks noChangeAspect="1"/>
          </p:cNvPicPr>
          <p:nvPr/>
        </p:nvPicPr>
        <p:blipFill>
          <a:blip r:embed="rId2"/>
          <a:stretch>
            <a:fillRect/>
          </a:stretch>
        </p:blipFill>
        <p:spPr>
          <a:xfrm>
            <a:off x="7517695" y="3786727"/>
            <a:ext cx="3977640" cy="1314450"/>
          </a:xfrm>
          <a:prstGeom prst="rect">
            <a:avLst/>
          </a:prstGeom>
        </p:spPr>
      </p:pic>
    </p:spTree>
    <p:extLst>
      <p:ext uri="{BB962C8B-B14F-4D97-AF65-F5344CB8AC3E}">
        <p14:creationId xmlns:p14="http://schemas.microsoft.com/office/powerpoint/2010/main" val="23709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writing-mode </a:t>
            </a:r>
            <a:endParaRPr lang="en-IL" sz="4800">
              <a:solidFill>
                <a:schemeClr val="bg1"/>
              </a:solidFill>
            </a:endParaRPr>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1700">
                <a:solidFill>
                  <a:schemeClr val="bg1"/>
                </a:solidFill>
              </a:rPr>
              <a:t>The "writing-mode" property in CSS is used to control the direction of text in a block-level container. It determines the orientation of the text, whether it is horizontal or vertical, and in which direction it flows.</a:t>
            </a:r>
          </a:p>
          <a:p>
            <a:r>
              <a:rPr lang="en-US" sz="1700">
                <a:solidFill>
                  <a:schemeClr val="bg1"/>
                </a:solidFill>
              </a:rPr>
              <a:t>The writing-mode property can have the following values:</a:t>
            </a:r>
          </a:p>
          <a:p>
            <a:r>
              <a:rPr lang="en-US" sz="1700">
                <a:solidFill>
                  <a:schemeClr val="bg1"/>
                </a:solidFill>
              </a:rPr>
              <a:t>horizontal-tb: The default value. The text flows from left to right, and from top to bottom.</a:t>
            </a:r>
          </a:p>
          <a:p>
            <a:r>
              <a:rPr lang="en-US" sz="1700">
                <a:solidFill>
                  <a:schemeClr val="bg1"/>
                </a:solidFill>
              </a:rPr>
              <a:t>vertical-lr: The text flows from top to bottom, and from left to right.</a:t>
            </a:r>
          </a:p>
          <a:p>
            <a:r>
              <a:rPr lang="en-US" sz="1700">
                <a:solidFill>
                  <a:schemeClr val="bg1"/>
                </a:solidFill>
              </a:rPr>
              <a:t>vertical-rl: The text flows from top to bottom, and from right to left.</a:t>
            </a:r>
          </a:p>
          <a:p>
            <a:endParaRPr lang="en-IL" sz="1700">
              <a:solidFill>
                <a:schemeClr val="bg1"/>
              </a:solidFill>
            </a:endParaRPr>
          </a:p>
        </p:txBody>
      </p:sp>
      <p:pic>
        <p:nvPicPr>
          <p:cNvPr id="9" name="Picture 8">
            <a:extLst>
              <a:ext uri="{FF2B5EF4-FFF2-40B4-BE49-F238E27FC236}">
                <a16:creationId xmlns:a16="http://schemas.microsoft.com/office/drawing/2014/main" id="{DB45BA3E-8EA7-355B-F504-1B20590AC861}"/>
              </a:ext>
            </a:extLst>
          </p:cNvPr>
          <p:cNvPicPr>
            <a:picLocks noChangeAspect="1"/>
          </p:cNvPicPr>
          <p:nvPr/>
        </p:nvPicPr>
        <p:blipFill rotWithShape="1">
          <a:blip r:embed="rId2"/>
          <a:srcRect l="3000" r="51576" b="-1"/>
          <a:stretch/>
        </p:blipFill>
        <p:spPr>
          <a:xfrm>
            <a:off x="7525166" y="10"/>
            <a:ext cx="4666834" cy="6857990"/>
          </a:xfrm>
          <a:prstGeom prst="rect">
            <a:avLst/>
          </a:prstGeom>
        </p:spPr>
      </p:pic>
    </p:spTree>
    <p:extLst>
      <p:ext uri="{BB962C8B-B14F-4D97-AF65-F5344CB8AC3E}">
        <p14:creationId xmlns:p14="http://schemas.microsoft.com/office/powerpoint/2010/main" val="3988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word-spacing</a:t>
            </a:r>
            <a:endParaRPr lang="en-IL" sz="4800">
              <a:solidFill>
                <a:schemeClr val="bg1"/>
              </a:solidFill>
            </a:endParaRPr>
          </a:p>
        </p:txBody>
      </p:sp>
      <p:sp>
        <p:nvSpPr>
          <p:cNvPr id="23"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2000">
                <a:solidFill>
                  <a:schemeClr val="bg1"/>
                </a:solidFill>
              </a:rPr>
              <a:t>The "word-spacing" property in CSS sets the space between words in a block of text. It is used to adjust the spacing between words for better readability or to create a specific visual effect.</a:t>
            </a:r>
          </a:p>
          <a:p>
            <a:r>
              <a:rPr lang="en-US" sz="2000">
                <a:solidFill>
                  <a:schemeClr val="bg1"/>
                </a:solidFill>
              </a:rPr>
              <a:t>The word-spacing property can be set in pixels, em, or percentage values. A positive value increases the space between words, while a negative value decreases it. The default value is "normal".</a:t>
            </a:r>
          </a:p>
          <a:p>
            <a:endParaRPr lang="en-IL" sz="2000">
              <a:solidFill>
                <a:schemeClr val="bg1"/>
              </a:solidFill>
            </a:endParaRPr>
          </a:p>
        </p:txBody>
      </p:sp>
      <p:pic>
        <p:nvPicPr>
          <p:cNvPr id="9" name="Picture 8">
            <a:extLst>
              <a:ext uri="{FF2B5EF4-FFF2-40B4-BE49-F238E27FC236}">
                <a16:creationId xmlns:a16="http://schemas.microsoft.com/office/drawing/2014/main" id="{BEB90618-22B1-F68A-4FD0-6CC3705E099E}"/>
              </a:ext>
            </a:extLst>
          </p:cNvPr>
          <p:cNvPicPr>
            <a:picLocks noChangeAspect="1"/>
          </p:cNvPicPr>
          <p:nvPr/>
        </p:nvPicPr>
        <p:blipFill rotWithShape="1">
          <a:blip r:embed="rId2"/>
          <a:srcRect l="24536" r="15241" b="1"/>
          <a:stretch/>
        </p:blipFill>
        <p:spPr>
          <a:xfrm>
            <a:off x="7525166" y="10"/>
            <a:ext cx="4666834" cy="6857990"/>
          </a:xfrm>
          <a:prstGeom prst="rect">
            <a:avLst/>
          </a:prstGeom>
        </p:spPr>
      </p:pic>
    </p:spTree>
    <p:extLst>
      <p:ext uri="{BB962C8B-B14F-4D97-AF65-F5344CB8AC3E}">
        <p14:creationId xmlns:p14="http://schemas.microsoft.com/office/powerpoint/2010/main" val="61021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Söhne"/>
              </a:rPr>
              <a:t>white-space</a:t>
            </a:r>
            <a:endParaRPr lang="en-IL">
              <a:solidFill>
                <a:srgbClr val="FFFFFF"/>
              </a:solidFill>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370153" y="1526033"/>
            <a:ext cx="5536397" cy="3935281"/>
          </a:xfrm>
        </p:spPr>
        <p:txBody>
          <a:bodyPr>
            <a:normAutofit/>
          </a:bodyPr>
          <a:lstStyle/>
          <a:p>
            <a:r>
              <a:rPr lang="en-US" sz="1500"/>
              <a:t>The "white-space" property in CSS is used to control the handling of white spaces and line breaks in a block of text. It determines how white spaces and line breaks are rendered in a block of text.</a:t>
            </a:r>
          </a:p>
          <a:p>
            <a:r>
              <a:rPr lang="en-US" sz="1500"/>
              <a:t>The white-space property can have the following values:</a:t>
            </a:r>
          </a:p>
          <a:p>
            <a:r>
              <a:rPr lang="en-US" sz="1500"/>
              <a:t>normal: The default value. White spaces are collapsed, and text wraps when it reaches the end of a line.</a:t>
            </a:r>
          </a:p>
          <a:p>
            <a:r>
              <a:rPr lang="en-US" sz="1500" err="1"/>
              <a:t>nowrap</a:t>
            </a:r>
            <a:r>
              <a:rPr lang="en-US" sz="1500"/>
              <a:t>: White spaces are preserved, and text does not wrap when it reaches the end of a line.</a:t>
            </a:r>
          </a:p>
          <a:p>
            <a:r>
              <a:rPr lang="en-US" sz="1500"/>
              <a:t>pre: White spaces are preserved, and text wraps only when a line break is encountered.</a:t>
            </a:r>
          </a:p>
          <a:p>
            <a:r>
              <a:rPr lang="en-US" sz="1500"/>
              <a:t>pre-wrap: White spaces are preserved, and text wraps when it reaches the end of a line or when a line break is encountered.</a:t>
            </a:r>
          </a:p>
          <a:p>
            <a:r>
              <a:rPr lang="en-US" sz="1500"/>
              <a:t>pre-line: White spaces are collapsed, and text wraps when it reaches the end of a line or when a line break is encountered.</a:t>
            </a:r>
          </a:p>
          <a:p>
            <a:endParaRPr lang="en-IL" sz="1500"/>
          </a:p>
        </p:txBody>
      </p:sp>
    </p:spTree>
    <p:extLst>
      <p:ext uri="{BB962C8B-B14F-4D97-AF65-F5344CB8AC3E}">
        <p14:creationId xmlns:p14="http://schemas.microsoft.com/office/powerpoint/2010/main" val="240651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5260992" cy="2096756"/>
          </a:xfrm>
          <a:noFill/>
        </p:spPr>
        <p:txBody>
          <a:bodyPr anchor="t">
            <a:normAutofit/>
          </a:bodyPr>
          <a:lstStyle/>
          <a:p>
            <a:r>
              <a:rPr lang="en-US" sz="4800" b="0" i="0">
                <a:solidFill>
                  <a:schemeClr val="bg1"/>
                </a:solidFill>
                <a:effectLst/>
                <a:latin typeface="Söhne"/>
              </a:rPr>
              <a:t>checkbox</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095996" y="630936"/>
            <a:ext cx="5064191" cy="2096769"/>
          </a:xfrm>
          <a:noFill/>
        </p:spPr>
        <p:txBody>
          <a:bodyPr anchor="t">
            <a:normAutofit/>
          </a:bodyPr>
          <a:lstStyle/>
          <a:p>
            <a:r>
              <a:rPr lang="en-US" sz="1100">
                <a:solidFill>
                  <a:schemeClr val="bg1"/>
                </a:solidFill>
              </a:rPr>
              <a:t>A checkbox is a graphical control element used in web forms to allow a user to make multiple selections from a set of options. In HTML, a checkbox is created using the &lt;input type="checkbox"&gt; element.</a:t>
            </a:r>
          </a:p>
          <a:p>
            <a:r>
              <a:rPr lang="en-US" sz="1100">
                <a:solidFill>
                  <a:schemeClr val="bg1"/>
                </a:solidFill>
              </a:rPr>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100">
                <a:solidFill>
                  <a:schemeClr val="bg1"/>
                </a:solidFill>
              </a:rPr>
              <a:t>Checkboxes can be used to collect data in web forms, where a user can select one or more options from a list. The selected options can be submitted to a server-side script for processing.</a:t>
            </a:r>
          </a:p>
          <a:p>
            <a:endParaRPr lang="en-IL" sz="11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r:embed="rId2"/>
          <a:stretch>
            <a:fillRect/>
          </a:stretch>
        </p:blipFill>
        <p:spPr>
          <a:xfrm>
            <a:off x="1866675" y="2885910"/>
            <a:ext cx="8372432"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473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ait I want to select only more then one at the time</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447308" y="591344"/>
            <a:ext cx="6906491" cy="5585619"/>
          </a:xfrm>
        </p:spPr>
        <p:txBody>
          <a:bodyPr anchor="ctr">
            <a:normAutofit/>
          </a:bodyPr>
          <a:lstStyle/>
          <a:p>
            <a:r>
              <a:rPr lang="en-US"/>
              <a:t>If you want to allow the user to select multiple checkboxes at the same time, you can give each checkbox a different name attribute. This way, when a user selects one checkbox, it does not affect the state of other checkboxes.</a:t>
            </a:r>
          </a:p>
          <a:p>
            <a:br>
              <a:rPr lang="en-US"/>
            </a:br>
            <a:endParaRPr lang="en-IL"/>
          </a:p>
        </p:txBody>
      </p:sp>
    </p:spTree>
    <p:extLst>
      <p:ext uri="{BB962C8B-B14F-4D97-AF65-F5344CB8AC3E}">
        <p14:creationId xmlns:p14="http://schemas.microsoft.com/office/powerpoint/2010/main" val="15131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3621FEA-44E1-45C2-A17F-9C6A4BCE4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256AA652-7A5F-489D-84BF-DA2C202C8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6FD365-E0AC-425B-96DE-D08EEFCA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2D383F-2F6F-406F-B10F-7C9E8439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4D9159-3557-49A5-ACF5-5AA6388C8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0F3C549-4033-4887-B44D-CA5C50ACB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CBEFD8-FB3E-4769-BCF7-D58E440C0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4615782" cy="5509815"/>
          </a:xfrm>
          <a:noFill/>
        </p:spPr>
        <p:txBody>
          <a:bodyPr anchor="t">
            <a:normAutofit/>
          </a:bodyPr>
          <a:lstStyle/>
          <a:p>
            <a:r>
              <a:rPr lang="en-US" sz="4800" b="1" i="0">
                <a:solidFill>
                  <a:schemeClr val="bg1"/>
                </a:solidFill>
                <a:effectLst/>
                <a:latin typeface="Söhne Mono"/>
              </a:rPr>
              <a:t>accent-color</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627490" y="630936"/>
            <a:ext cx="5251275" cy="2321430"/>
          </a:xfrm>
          <a:noFill/>
        </p:spPr>
        <p:txBody>
          <a:bodyPr anchor="t">
            <a:normAutofit/>
          </a:bodyPr>
          <a:lstStyle/>
          <a:p>
            <a:r>
              <a:rPr lang="en-US" sz="1700">
                <a:solidFill>
                  <a:schemeClr val="bg1"/>
                </a:solidFill>
              </a:rPr>
              <a:t>The accent-color CSS property sets the accent color of an element. The accent color is used by various user interface controls (such as buttons, checkboxes, and range controls) to make them more visually appealing.</a:t>
            </a:r>
          </a:p>
          <a:p>
            <a:r>
              <a:rPr lang="en-US" sz="1700">
                <a:solidFill>
                  <a:schemeClr val="bg1"/>
                </a:solidFill>
              </a:rPr>
              <a:t>The accent-color property can be set to a specific color value (e.g. red, #ff0000, rgb(255,0,0)) or can be set to inherit the value from the parent element using inherit.</a:t>
            </a:r>
          </a:p>
          <a:p>
            <a:endParaRPr lang="en-IL" sz="1700">
              <a:solidFill>
                <a:schemeClr val="bg1"/>
              </a:solidFill>
            </a:endParaRPr>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r:embed="rId2"/>
          <a:stretch>
            <a:fillRect/>
          </a:stretch>
        </p:blipFill>
        <p:spPr>
          <a:xfrm>
            <a:off x="5627491" y="3519447"/>
            <a:ext cx="5333454" cy="2182613"/>
          </a:xfrm>
          <a:prstGeom prst="rect">
            <a:avLst/>
          </a:prstGeom>
        </p:spPr>
      </p:pic>
      <p:grpSp>
        <p:nvGrpSpPr>
          <p:cNvPr id="40" name="Group 39">
            <a:extLst>
              <a:ext uri="{FF2B5EF4-FFF2-40B4-BE49-F238E27FC236}">
                <a16:creationId xmlns:a16="http://schemas.microsoft.com/office/drawing/2014/main" id="{2757059B-A060-4555-B961-797AA630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489258" y="3253797"/>
            <a:ext cx="304800" cy="429768"/>
            <a:chOff x="215328" y="-46937"/>
            <a:chExt cx="304800" cy="2773841"/>
          </a:xfrm>
        </p:grpSpPr>
        <p:cxnSp>
          <p:nvCxnSpPr>
            <p:cNvPr id="41" name="Straight Connector 40">
              <a:extLst>
                <a:ext uri="{FF2B5EF4-FFF2-40B4-BE49-F238E27FC236}">
                  <a16:creationId xmlns:a16="http://schemas.microsoft.com/office/drawing/2014/main" id="{11DD569E-1458-4AA2-875F-F51E4AA6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80E026-8A1D-4CAD-B172-5CA26DA2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40A28C-3425-48AA-A774-1742E44AA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80C588-659B-46A5-9267-3755740CE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2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3467" y="640080"/>
            <a:ext cx="3096427" cy="5613236"/>
          </a:xfrm>
        </p:spPr>
        <p:txBody>
          <a:bodyPr anchor="ctr">
            <a:normAutofit/>
          </a:bodyPr>
          <a:lstStyle/>
          <a:p>
            <a:r>
              <a:rPr lang="en-IL">
                <a:solidFill>
                  <a:srgbClr val="FFFFFF"/>
                </a:solidFill>
              </a:rPr>
              <a:t>JS OR ||</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699818" y="640082"/>
            <a:ext cx="6848715" cy="2484884"/>
          </a:xfrm>
        </p:spPr>
        <p:txBody>
          <a:bodyPr anchor="ctr">
            <a:normAutofit/>
          </a:bodyPr>
          <a:lstStyle/>
          <a:p>
            <a:r>
              <a:rPr lang="en-US" sz="2000"/>
              <a:t>In JavaScript, the || operator is known as the logical OR operator. It is used to combine two or more Boolean expressions and returns a result of true if at least one of the expressions is true, and false if all of the expressions are false.</a:t>
            </a:r>
            <a:endParaRPr lang="en-IL" sz="2000"/>
          </a:p>
        </p:txBody>
      </p:sp>
      <p:pic>
        <p:nvPicPr>
          <p:cNvPr id="5" name="Picture 4" descr="Text&#10;&#10;Description automatically generated with medium confidence">
            <a:extLst>
              <a:ext uri="{FF2B5EF4-FFF2-40B4-BE49-F238E27FC236}">
                <a16:creationId xmlns:a16="http://schemas.microsoft.com/office/drawing/2014/main" id="{3109480F-4550-797B-5C04-F739F11C8D5F}"/>
              </a:ext>
            </a:extLst>
          </p:cNvPr>
          <p:cNvPicPr>
            <a:picLocks noChangeAspect="1"/>
          </p:cNvPicPr>
          <p:nvPr/>
        </p:nvPicPr>
        <p:blipFill>
          <a:blip r:embed="rId3"/>
          <a:stretch>
            <a:fillRect/>
          </a:stretch>
        </p:blipFill>
        <p:spPr>
          <a:xfrm>
            <a:off x="4654297" y="3451113"/>
            <a:ext cx="6894236" cy="2479505"/>
          </a:xfrm>
          <a:prstGeom prst="rect">
            <a:avLst/>
          </a:prstGeom>
        </p:spPr>
      </p:pic>
    </p:spTree>
    <p:extLst>
      <p:ext uri="{BB962C8B-B14F-4D97-AF65-F5344CB8AC3E}">
        <p14:creationId xmlns:p14="http://schemas.microsoft.com/office/powerpoint/2010/main" val="235885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US"/>
              <a:t>shape-outside</a:t>
            </a:r>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100"/>
              <a:t>shape-outside is a CSS property that allows you to define a non-rectangular shape that text content will flow around. This can be useful for creating more interesting and visually appealing layouts, especially when combined with other CSS properties such as float and clear.</a:t>
            </a:r>
          </a:p>
          <a:p>
            <a:r>
              <a:rPr lang="en-US" sz="1100"/>
              <a:t>The shape-outside property is used to specify the shape that text should wrap around. You can define the shape using one of several different values:</a:t>
            </a:r>
          </a:p>
          <a:p>
            <a:r>
              <a:rPr lang="en-US" sz="1100"/>
              <a:t>none: This is the default value, and means that text will not wrap around any shape.</a:t>
            </a:r>
          </a:p>
          <a:p>
            <a:r>
              <a:rPr lang="en-US" sz="1100"/>
              <a:t>rectangle: This value allows you to define a rectangular shape using the inset or circle functions, which take four or three values respectively to create a rectangle or circle.</a:t>
            </a:r>
          </a:p>
          <a:p>
            <a:r>
              <a:rPr lang="en-US" sz="1100"/>
              <a:t>circle(): This function takes one value, which is the radius of the circle, and creates a circle shape.</a:t>
            </a:r>
          </a:p>
          <a:p>
            <a:r>
              <a:rPr lang="en-US" sz="1100"/>
              <a:t>ellipse(): This function takes two values, which are the horizontal and vertical radii of the ellipse, and creates an elliptical shape.</a:t>
            </a:r>
          </a:p>
          <a:p>
            <a:r>
              <a:rPr lang="en-US" sz="1100"/>
              <a:t>polygon(): This function allows you to define an arbitrary polygon shape using a series of x,y coordinate pairs.</a:t>
            </a:r>
          </a:p>
          <a:p>
            <a:br>
              <a:rPr lang="en-US" sz="1100"/>
            </a:br>
            <a:endParaRPr lang="en-IL" sz="1100"/>
          </a:p>
        </p:txBody>
      </p:sp>
      <p:sp>
        <p:nvSpPr>
          <p:cNvPr id="19"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5684AF9-3681-C3D1-FBD1-FD680C330B7E}"/>
              </a:ext>
            </a:extLst>
          </p:cNvPr>
          <p:cNvPicPr>
            <a:picLocks noChangeAspect="1"/>
          </p:cNvPicPr>
          <p:nvPr/>
        </p:nvPicPr>
        <p:blipFill>
          <a:blip r:embed="rId2"/>
          <a:stretch>
            <a:fillRect/>
          </a:stretch>
        </p:blipFill>
        <p:spPr>
          <a:xfrm>
            <a:off x="8503606" y="1984603"/>
            <a:ext cx="2735071" cy="1587191"/>
          </a:xfrm>
          <a:prstGeom prst="rect">
            <a:avLst/>
          </a:prstGeom>
        </p:spPr>
      </p:pic>
    </p:spTree>
    <p:extLst>
      <p:ext uri="{BB962C8B-B14F-4D97-AF65-F5344CB8AC3E}">
        <p14:creationId xmlns:p14="http://schemas.microsoft.com/office/powerpoint/2010/main" val="1311459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38C9-62A7-55D9-3F58-4F7D2B0737A8}"/>
              </a:ext>
            </a:extLst>
          </p:cNvPr>
          <p:cNvSpPr>
            <a:spLocks noGrp="1"/>
          </p:cNvSpPr>
          <p:nvPr>
            <p:ph type="title"/>
          </p:nvPr>
        </p:nvSpPr>
        <p:spPr/>
        <p:txBody>
          <a:bodyPr/>
          <a:lstStyle/>
          <a:p>
            <a:r>
              <a:rPr lang="en-US" dirty="0"/>
              <a:t>R</a:t>
            </a:r>
            <a:r>
              <a:rPr lang="en-IL" dirty="0"/>
              <a:t>emainder- clip path</a:t>
            </a:r>
          </a:p>
        </p:txBody>
      </p:sp>
      <p:sp>
        <p:nvSpPr>
          <p:cNvPr id="3" name="Content Placeholder 2">
            <a:extLst>
              <a:ext uri="{FF2B5EF4-FFF2-40B4-BE49-F238E27FC236}">
                <a16:creationId xmlns:a16="http://schemas.microsoft.com/office/drawing/2014/main" id="{71FCB5C8-7C32-DAE2-BB9C-5DC6264FEB89}"/>
              </a:ext>
            </a:extLst>
          </p:cNvPr>
          <p:cNvSpPr>
            <a:spLocks noGrp="1"/>
          </p:cNvSpPr>
          <p:nvPr>
            <p:ph idx="1"/>
          </p:nvPr>
        </p:nvSpPr>
        <p:spPr/>
        <p:txBody>
          <a:bodyPr/>
          <a:lstStyle/>
          <a:p>
            <a:r>
              <a:rPr lang="en-US" b="0" i="0" dirty="0">
                <a:solidFill>
                  <a:srgbClr val="374151"/>
                </a:solidFill>
                <a:effectLst/>
                <a:latin typeface="Söhne"/>
              </a:rPr>
              <a:t>This property is used to clip the element itself, creating a visible shape for the element. It doesn't affect the flow of the content around it. By using </a:t>
            </a:r>
            <a:r>
              <a:rPr lang="en-US" dirty="0"/>
              <a:t>clip-path</a:t>
            </a:r>
            <a:r>
              <a:rPr lang="en-US" b="0" i="0" dirty="0">
                <a:solidFill>
                  <a:srgbClr val="374151"/>
                </a:solidFill>
                <a:effectLst/>
                <a:latin typeface="Söhne"/>
              </a:rPr>
              <a:t>, you can create visually appealing shapes for your elements, such as images, that are displayed on the webpage.</a:t>
            </a:r>
            <a:endParaRPr lang="en-IL" dirty="0"/>
          </a:p>
        </p:txBody>
      </p:sp>
    </p:spTree>
    <p:extLst>
      <p:ext uri="{BB962C8B-B14F-4D97-AF65-F5344CB8AC3E}">
        <p14:creationId xmlns:p14="http://schemas.microsoft.com/office/powerpoint/2010/main" val="1008749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shape-image-threshold</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lnSpcReduction="20000"/>
          </a:bodyPr>
          <a:lstStyle/>
          <a:p>
            <a:r>
              <a:rPr lang="en-US" dirty="0"/>
              <a:t>shape-image-threshold is a CSS property that is used in combination with the shape-outside property to control the transparency threshold of an image used as a shape.</a:t>
            </a:r>
          </a:p>
          <a:p>
            <a:r>
              <a:rPr lang="en-US" dirty="0"/>
              <a:t>When using an image as a shape with the shape-outside property, the browser determines the shape of the image based on its transparency. The shape-image-threshold property allows you to set a threshold value that determines which parts of the image are considered transparent or opaque.</a:t>
            </a:r>
          </a:p>
          <a:p>
            <a:r>
              <a:rPr lang="en-US" dirty="0"/>
              <a:t>The shape-image-threshold property takes a single value, which is a percentage between 0% and 100%. This value specifies the transparency threshold for the image. Any pixels in the image that are more transparent than the specified threshold are considered transparent, and any pixels that are less transparent than the threshold are considered opaque.</a:t>
            </a:r>
          </a:p>
          <a:p>
            <a:endParaRPr lang="en-IL" dirty="0"/>
          </a:p>
        </p:txBody>
      </p:sp>
    </p:spTree>
    <p:extLst>
      <p:ext uri="{BB962C8B-B14F-4D97-AF65-F5344CB8AC3E}">
        <p14:creationId xmlns:p14="http://schemas.microsoft.com/office/powerpoint/2010/main" val="18702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using an image file called circle.png. We have also set the shape-image-threshold property to 50%, which means that any pixels in the image that are more than 50% transparent will be considered transparent.</a:t>
            </a:r>
          </a:p>
          <a:p>
            <a:r>
              <a:rPr lang="en-US" sz="1700"/>
              <a:t>It's worth noting that the shape-image-threshold property is not widely supported by all browsers, so you may need to use fallback techniques or alternative approaches for older browsers. Additionally, if the image file used for the shape-outside property is not available or cannot be loaded, the shape-image-threshold property will have no effect.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1485BAD-EF4E-A85A-1E76-40B050E855EC}"/>
              </a:ext>
            </a:extLst>
          </p:cNvPr>
          <p:cNvPicPr>
            <a:picLocks noChangeAspect="1"/>
          </p:cNvPicPr>
          <p:nvPr/>
        </p:nvPicPr>
        <p:blipFill>
          <a:blip r:embed="rId2"/>
          <a:stretch>
            <a:fillRect/>
          </a:stretch>
        </p:blipFill>
        <p:spPr>
          <a:xfrm>
            <a:off x="8503606" y="2004232"/>
            <a:ext cx="2735071" cy="1547933"/>
          </a:xfrm>
          <a:prstGeom prst="rect">
            <a:avLst/>
          </a:prstGeom>
        </p:spPr>
      </p:pic>
    </p:spTree>
    <p:extLst>
      <p:ext uri="{BB962C8B-B14F-4D97-AF65-F5344CB8AC3E}">
        <p14:creationId xmlns:p14="http://schemas.microsoft.com/office/powerpoint/2010/main" val="376360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shape-margin</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a:bodyPr>
          <a:lstStyle/>
          <a:p>
            <a:r>
              <a:rPr lang="en-US" dirty="0"/>
              <a:t>shape-margin is a CSS property that is used in combination with the shape-outside property to add space around the shape that text will flow around.</a:t>
            </a:r>
          </a:p>
          <a:p>
            <a:r>
              <a:rPr lang="en-US" dirty="0"/>
              <a:t>When using the shape-outside property to create a non-rectangular shape for text to flow around, it can be helpful to add some space between the shape and the text. The shape-margin property allows you to specify the amount of space to add around the shape.</a:t>
            </a:r>
          </a:p>
          <a:p>
            <a:r>
              <a:rPr lang="en-US" dirty="0"/>
              <a:t>The shape-margin property takes a single value, which can be a length, a percentage, or the auto keyword. A positive value will add space around the shape, while a negative value will remove space. The auto value will cause the browser to automatically calculate the margin based on the size and shape of the element.</a:t>
            </a:r>
          </a:p>
          <a:p>
            <a:endParaRPr lang="en-IL" dirty="0"/>
          </a:p>
        </p:txBody>
      </p:sp>
    </p:spTree>
    <p:extLst>
      <p:ext uri="{BB962C8B-B14F-4D97-AF65-F5344CB8AC3E}">
        <p14:creationId xmlns:p14="http://schemas.microsoft.com/office/powerpoint/2010/main" val="21590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We have also set the shape-margin property to 20px, which adds 20 pixels of space around the shape. Finally, we have set the width and height of the element to define its size.</a:t>
            </a:r>
          </a:p>
          <a:p>
            <a:r>
              <a:rPr lang="en-US" sz="1700"/>
              <a:t>It's worth noting that the shape-margin property is not widely supported by all browsers, so you may need to use fallback techniques or alternative approaches for older browsers. Additionally, the exact behavior of the shape-margin property may vary depending on the size and shape of the element being used as the shape, as well as the size and layout of the surrounding text content.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714B187-DD25-3BC6-04C2-69842D2DE7BB}"/>
              </a:ext>
            </a:extLst>
          </p:cNvPr>
          <p:cNvPicPr>
            <a:picLocks noChangeAspect="1"/>
          </p:cNvPicPr>
          <p:nvPr/>
        </p:nvPicPr>
        <p:blipFill>
          <a:blip r:embed="rId2"/>
          <a:stretch>
            <a:fillRect/>
          </a:stretch>
        </p:blipFill>
        <p:spPr>
          <a:xfrm>
            <a:off x="8503606" y="1871160"/>
            <a:ext cx="2735071" cy="1814077"/>
          </a:xfrm>
          <a:prstGeom prst="rect">
            <a:avLst/>
          </a:prstGeom>
        </p:spPr>
      </p:pic>
    </p:spTree>
    <p:extLst>
      <p:ext uri="{BB962C8B-B14F-4D97-AF65-F5344CB8AC3E}">
        <p14:creationId xmlns:p14="http://schemas.microsoft.com/office/powerpoint/2010/main" val="4267385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6934" y="1286934"/>
            <a:ext cx="9618132" cy="790147"/>
          </a:xfrm>
          <a:solidFill>
            <a:schemeClr val="tx1"/>
          </a:solidFill>
        </p:spPr>
        <p:txBody>
          <a:bodyPr>
            <a:normAutofit/>
          </a:bodyPr>
          <a:lstStyle/>
          <a:p>
            <a:pPr algn="ctr"/>
            <a:r>
              <a:rPr lang="en-US" sz="3200">
                <a:solidFill>
                  <a:schemeClr val="bg1"/>
                </a:solidFill>
              </a:rPr>
              <a:t>array</a:t>
            </a:r>
            <a:endParaRPr lang="en-IL" sz="3200">
              <a:solidFill>
                <a:schemeClr val="bg1"/>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1286934" y="2365002"/>
            <a:ext cx="9618132" cy="1536382"/>
          </a:xfrm>
        </p:spPr>
        <p:txBody>
          <a:bodyPr>
            <a:normAutofit/>
          </a:bodyPr>
          <a:lstStyle/>
          <a:p>
            <a:r>
              <a:rPr lang="en-US" sz="1900"/>
              <a:t>In JavaScript, an array is a data structure that allows you to store and manipulate a collection of values. An array can contain any type of value, including numbers, strings, booleans, objects, and even other arrays.</a:t>
            </a:r>
          </a:p>
          <a:p>
            <a:br>
              <a:rPr lang="en-US" sz="1900"/>
            </a:br>
            <a:endParaRPr lang="en-IL" sz="1900"/>
          </a:p>
        </p:txBody>
      </p:sp>
      <p:pic>
        <p:nvPicPr>
          <p:cNvPr id="5" name="Picture 4">
            <a:extLst>
              <a:ext uri="{FF2B5EF4-FFF2-40B4-BE49-F238E27FC236}">
                <a16:creationId xmlns:a16="http://schemas.microsoft.com/office/drawing/2014/main" id="{3FDD1DCE-0763-8869-3E5F-FFA811E8F251}"/>
              </a:ext>
            </a:extLst>
          </p:cNvPr>
          <p:cNvPicPr>
            <a:picLocks noChangeAspect="1"/>
          </p:cNvPicPr>
          <p:nvPr/>
        </p:nvPicPr>
        <p:blipFill>
          <a:blip r:embed="rId2"/>
          <a:stretch>
            <a:fillRect/>
          </a:stretch>
        </p:blipFill>
        <p:spPr>
          <a:xfrm>
            <a:off x="2981026" y="4517681"/>
            <a:ext cx="6096002" cy="725009"/>
          </a:xfrm>
          <a:prstGeom prst="rect">
            <a:avLst/>
          </a:prstGeom>
        </p:spPr>
      </p:pic>
    </p:spTree>
    <p:extLst>
      <p:ext uri="{BB962C8B-B14F-4D97-AF65-F5344CB8AC3E}">
        <p14:creationId xmlns:p14="http://schemas.microsoft.com/office/powerpoint/2010/main" val="80973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9305" y="3415754"/>
            <a:ext cx="9471956" cy="1137111"/>
          </a:xfrm>
        </p:spPr>
        <p:txBody>
          <a:bodyPr>
            <a:normAutofit/>
          </a:bodyPr>
          <a:lstStyle/>
          <a:p>
            <a:r>
              <a:rPr lang="en-US" sz="5400"/>
              <a:t>access individual elements</a:t>
            </a:r>
            <a:endParaRPr lang="en-IL" sz="5400"/>
          </a:p>
        </p:txBody>
      </p:sp>
      <p:pic>
        <p:nvPicPr>
          <p:cNvPr id="5" name="Picture 4" descr="Text&#10;&#10;Description automatically generated">
            <a:extLst>
              <a:ext uri="{FF2B5EF4-FFF2-40B4-BE49-F238E27FC236}">
                <a16:creationId xmlns:a16="http://schemas.microsoft.com/office/drawing/2014/main" id="{2D3D2EC9-53EC-DDB9-025D-3BE42E05A9E0}"/>
              </a:ext>
            </a:extLst>
          </p:cNvPr>
          <p:cNvPicPr>
            <a:picLocks noChangeAspect="1"/>
          </p:cNvPicPr>
          <p:nvPr/>
        </p:nvPicPr>
        <p:blipFill>
          <a:blip r:embed="rId2"/>
          <a:stretch>
            <a:fillRect/>
          </a:stretch>
        </p:blipFill>
        <p:spPr>
          <a:xfrm>
            <a:off x="1289304" y="1510329"/>
            <a:ext cx="7745969" cy="1392748"/>
          </a:xfrm>
          <a:prstGeom prst="rect">
            <a:avLst/>
          </a:prstGeom>
        </p:spPr>
      </p:pic>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1289304" y="4612943"/>
            <a:ext cx="7745969" cy="1408222"/>
          </a:xfrm>
        </p:spPr>
        <p:txBody>
          <a:bodyPr anchor="t">
            <a:normAutofit/>
          </a:bodyPr>
          <a:lstStyle/>
          <a:p>
            <a:r>
              <a:rPr lang="en-US" sz="2000"/>
              <a:t>You can access individual elements of an array using their index, which is a zero-based integer that corresponds to the position of the element in the array. For example, to access the first element of the myArray array, you would use the following code:</a:t>
            </a:r>
            <a:endParaRPr lang="en-IL" sz="2000"/>
          </a:p>
        </p:txBody>
      </p:sp>
    </p:spTree>
    <p:extLst>
      <p:ext uri="{BB962C8B-B14F-4D97-AF65-F5344CB8AC3E}">
        <p14:creationId xmlns:p14="http://schemas.microsoft.com/office/powerpoint/2010/main" val="301977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6934" y="1286934"/>
            <a:ext cx="9618132" cy="790147"/>
          </a:xfrm>
          <a:solidFill>
            <a:schemeClr val="tx1"/>
          </a:solidFill>
        </p:spPr>
        <p:txBody>
          <a:bodyPr>
            <a:normAutofit/>
          </a:bodyPr>
          <a:lstStyle/>
          <a:p>
            <a:pPr algn="ctr"/>
            <a:r>
              <a:rPr lang="en-IL" sz="3200">
                <a:solidFill>
                  <a:schemeClr val="bg1"/>
                </a:solidFill>
              </a:rPr>
              <a:t>Change element</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1286934" y="2365002"/>
            <a:ext cx="9618132" cy="1536382"/>
          </a:xfrm>
        </p:spPr>
        <p:txBody>
          <a:bodyPr>
            <a:normAutofit/>
          </a:bodyPr>
          <a:lstStyle/>
          <a:p>
            <a:r>
              <a:rPr lang="en-US" sz="2400"/>
              <a:t>You can also modify the contents of an array by assigning a new value to an element at a specific index. For example, to change the value of the second element in the myArray array, you would use the following code:</a:t>
            </a:r>
            <a:endParaRPr lang="en-IL" sz="2400"/>
          </a:p>
        </p:txBody>
      </p:sp>
      <p:pic>
        <p:nvPicPr>
          <p:cNvPr id="5" name="Picture 4" descr="A picture containing qr code&#10;&#10;Description automatically generated">
            <a:extLst>
              <a:ext uri="{FF2B5EF4-FFF2-40B4-BE49-F238E27FC236}">
                <a16:creationId xmlns:a16="http://schemas.microsoft.com/office/drawing/2014/main" id="{F00DD932-C5AA-8FB3-C1F9-9CE5747831D5}"/>
              </a:ext>
            </a:extLst>
          </p:cNvPr>
          <p:cNvPicPr>
            <a:picLocks noChangeAspect="1"/>
          </p:cNvPicPr>
          <p:nvPr/>
        </p:nvPicPr>
        <p:blipFill>
          <a:blip r:embed="rId2"/>
          <a:stretch>
            <a:fillRect/>
          </a:stretch>
        </p:blipFill>
        <p:spPr>
          <a:xfrm>
            <a:off x="2981026" y="4228904"/>
            <a:ext cx="6096002" cy="1302564"/>
          </a:xfrm>
          <a:prstGeom prst="rect">
            <a:avLst/>
          </a:prstGeom>
        </p:spPr>
      </p:pic>
    </p:spTree>
    <p:extLst>
      <p:ext uri="{BB962C8B-B14F-4D97-AF65-F5344CB8AC3E}">
        <p14:creationId xmlns:p14="http://schemas.microsoft.com/office/powerpoint/2010/main" val="365334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108BB4D4-D71A-48F5-B2D2-45D2D78F4C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3" name="Color">
              <a:extLst>
                <a:ext uri="{FF2B5EF4-FFF2-40B4-BE49-F238E27FC236}">
                  <a16:creationId xmlns:a16="http://schemas.microsoft.com/office/drawing/2014/main" id="{F287CCC2-896F-4F04-A017-737FB703F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821DD70C-9C59-4A01-BF0B-C027B5BCA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Text&#10;&#10;Description automatically generated">
            <a:extLst>
              <a:ext uri="{FF2B5EF4-FFF2-40B4-BE49-F238E27FC236}">
                <a16:creationId xmlns:a16="http://schemas.microsoft.com/office/drawing/2014/main" id="{8D1BFB8F-B093-CF99-9186-1AC82D99DA9B}"/>
              </a:ext>
            </a:extLst>
          </p:cNvPr>
          <p:cNvPicPr>
            <a:picLocks noChangeAspect="1"/>
          </p:cNvPicPr>
          <p:nvPr/>
        </p:nvPicPr>
        <p:blipFill>
          <a:blip r:embed="rId2"/>
          <a:stretch>
            <a:fillRect/>
          </a:stretch>
        </p:blipFill>
        <p:spPr>
          <a:xfrm>
            <a:off x="693148" y="3503699"/>
            <a:ext cx="10809607" cy="3350978"/>
          </a:xfrm>
          <a:prstGeom prst="rect">
            <a:avLst/>
          </a:prstGeom>
        </p:spPr>
      </p:pic>
      <p:grpSp>
        <p:nvGrpSpPr>
          <p:cNvPr id="16" name="Group 1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86384" y="576072"/>
            <a:ext cx="5430250" cy="2751749"/>
          </a:xfrm>
        </p:spPr>
        <p:txBody>
          <a:bodyPr anchor="ctr">
            <a:normAutofit/>
          </a:bodyPr>
          <a:lstStyle/>
          <a:p>
            <a:r>
              <a:rPr lang="en-US" sz="4800">
                <a:solidFill>
                  <a:schemeClr val="bg1"/>
                </a:solidFill>
              </a:rPr>
              <a:t>A</a:t>
            </a:r>
            <a:r>
              <a:rPr lang="en-IL" sz="4800">
                <a:solidFill>
                  <a:schemeClr val="bg1"/>
                </a:solidFill>
              </a:rPr>
              <a:t>rray pop</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6464409" y="576072"/>
            <a:ext cx="4699459" cy="2778231"/>
          </a:xfrm>
        </p:spPr>
        <p:txBody>
          <a:bodyPr anchor="ctr">
            <a:normAutofit/>
          </a:bodyPr>
          <a:lstStyle/>
          <a:p>
            <a:r>
              <a:rPr lang="en-US" sz="1800">
                <a:solidFill>
                  <a:schemeClr val="bg1"/>
                </a:solidFill>
              </a:rPr>
              <a:t>In JavaScript, the pop() function is an array method that removes the last element from an array and returns that element. The original array is then modified, with the last element being removed.</a:t>
            </a:r>
          </a:p>
          <a:p>
            <a:br>
              <a:rPr lang="en-US" sz="1800">
                <a:solidFill>
                  <a:schemeClr val="bg1"/>
                </a:solidFill>
              </a:rPr>
            </a:br>
            <a:endParaRPr lang="en-IL" sz="1800">
              <a:solidFill>
                <a:schemeClr val="bg1"/>
              </a:solidFill>
            </a:endParaRPr>
          </a:p>
        </p:txBody>
      </p:sp>
    </p:spTree>
    <p:extLst>
      <p:ext uri="{BB962C8B-B14F-4D97-AF65-F5344CB8AC3E}">
        <p14:creationId xmlns:p14="http://schemas.microsoft.com/office/powerpoint/2010/main" val="26031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3467" y="640080"/>
            <a:ext cx="3096427" cy="5613236"/>
          </a:xfrm>
        </p:spPr>
        <p:txBody>
          <a:bodyPr anchor="ctr">
            <a:normAutofit/>
          </a:bodyPr>
          <a:lstStyle/>
          <a:p>
            <a:r>
              <a:rPr lang="en-IL">
                <a:solidFill>
                  <a:srgbClr val="FFFFFF"/>
                </a:solidFill>
              </a:rPr>
              <a:t>Array push</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699818" y="640082"/>
            <a:ext cx="6848715" cy="2484884"/>
          </a:xfrm>
        </p:spPr>
        <p:txBody>
          <a:bodyPr anchor="ctr">
            <a:normAutofit/>
          </a:bodyPr>
          <a:lstStyle/>
          <a:p>
            <a:r>
              <a:rPr lang="en-US" sz="2000"/>
              <a:t>In JavaScript, the push() method is an array method that adds one or more elements to the end of an array and returns the new length of the array. The original array is then modified, with the new elements being added to the end.</a:t>
            </a:r>
          </a:p>
          <a:p>
            <a:br>
              <a:rPr lang="en-US" sz="2000"/>
            </a:br>
            <a:endParaRPr lang="en-IL" sz="2000"/>
          </a:p>
        </p:txBody>
      </p:sp>
      <p:pic>
        <p:nvPicPr>
          <p:cNvPr id="5" name="Picture 4" descr="Text&#10;&#10;Description automatically generated">
            <a:extLst>
              <a:ext uri="{FF2B5EF4-FFF2-40B4-BE49-F238E27FC236}">
                <a16:creationId xmlns:a16="http://schemas.microsoft.com/office/drawing/2014/main" id="{22E2E617-16D6-9ED2-6D77-19387EA435D3}"/>
              </a:ext>
            </a:extLst>
          </p:cNvPr>
          <p:cNvPicPr>
            <a:picLocks noChangeAspect="1"/>
          </p:cNvPicPr>
          <p:nvPr/>
        </p:nvPicPr>
        <p:blipFill>
          <a:blip r:embed="rId2"/>
          <a:stretch>
            <a:fillRect/>
          </a:stretch>
        </p:blipFill>
        <p:spPr>
          <a:xfrm>
            <a:off x="4654297" y="3811850"/>
            <a:ext cx="6894236" cy="1758030"/>
          </a:xfrm>
          <a:prstGeom prst="rect">
            <a:avLst/>
          </a:prstGeom>
        </p:spPr>
      </p:pic>
    </p:spTree>
    <p:extLst>
      <p:ext uri="{BB962C8B-B14F-4D97-AF65-F5344CB8AC3E}">
        <p14:creationId xmlns:p14="http://schemas.microsoft.com/office/powerpoint/2010/main" val="406819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r:embed="rId2"/>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0" name="Rectangle 19">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3467" y="321734"/>
            <a:ext cx="10905066" cy="1135737"/>
          </a:xfrm>
        </p:spPr>
        <p:txBody>
          <a:bodyPr>
            <a:normAutofit/>
          </a:bodyPr>
          <a:lstStyle/>
          <a:p>
            <a:r>
              <a:rPr lang="en-US" sz="3600"/>
              <a:t>splice</a:t>
            </a:r>
            <a:endParaRPr lang="en-IL" sz="3600"/>
          </a:p>
        </p:txBody>
      </p:sp>
      <p:pic>
        <p:nvPicPr>
          <p:cNvPr id="7" name="Picture 6" descr="Text&#10;&#10;Description automatically generated">
            <a:extLst>
              <a:ext uri="{FF2B5EF4-FFF2-40B4-BE49-F238E27FC236}">
                <a16:creationId xmlns:a16="http://schemas.microsoft.com/office/drawing/2014/main" id="{C559C9A3-99E8-9A16-4D28-2588531F8A48}"/>
              </a:ext>
            </a:extLst>
          </p:cNvPr>
          <p:cNvPicPr>
            <a:picLocks noChangeAspect="1"/>
          </p:cNvPicPr>
          <p:nvPr/>
        </p:nvPicPr>
        <p:blipFill>
          <a:blip r:embed="rId2"/>
          <a:stretch>
            <a:fillRect/>
          </a:stretch>
        </p:blipFill>
        <p:spPr>
          <a:xfrm>
            <a:off x="643467" y="1966740"/>
            <a:ext cx="6253211" cy="1749041"/>
          </a:xfrm>
          <a:prstGeom prst="rect">
            <a:avLst/>
          </a:prstGeom>
        </p:spPr>
      </p:pic>
      <p:pic>
        <p:nvPicPr>
          <p:cNvPr id="5" name="Picture 4" descr="Text&#10;&#10;Description automatically generated">
            <a:extLst>
              <a:ext uri="{FF2B5EF4-FFF2-40B4-BE49-F238E27FC236}">
                <a16:creationId xmlns:a16="http://schemas.microsoft.com/office/drawing/2014/main" id="{F045EB28-87AB-2713-F639-0ABFB09A008B}"/>
              </a:ext>
            </a:extLst>
          </p:cNvPr>
          <p:cNvPicPr>
            <a:picLocks noChangeAspect="1"/>
          </p:cNvPicPr>
          <p:nvPr/>
        </p:nvPicPr>
        <p:blipFill>
          <a:blip r:embed="rId3"/>
          <a:stretch>
            <a:fillRect/>
          </a:stretch>
        </p:blipFill>
        <p:spPr>
          <a:xfrm>
            <a:off x="643467" y="4250639"/>
            <a:ext cx="6253212" cy="1704000"/>
          </a:xfrm>
          <a:prstGeom prst="rect">
            <a:avLst/>
          </a:prstGeom>
        </p:spPr>
      </p:pic>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7544052" y="1782981"/>
            <a:ext cx="4004479" cy="4393982"/>
          </a:xfrm>
        </p:spPr>
        <p:txBody>
          <a:bodyPr>
            <a:normAutofit/>
          </a:bodyPr>
          <a:lstStyle/>
          <a:p>
            <a:r>
              <a:rPr lang="en-US" sz="2000" dirty="0"/>
              <a:t>In JavaScript, the splice() function is an array method that allows you to add or remove elements from an array at a specific index. The original array is modified as a result of the function.</a:t>
            </a:r>
          </a:p>
          <a:p>
            <a:r>
              <a:rPr lang="en-US" sz="2000" dirty="0"/>
              <a:t>The syntax for using the splice() function is as follows:</a:t>
            </a:r>
          </a:p>
          <a:p>
            <a:r>
              <a:rPr lang="en-US" sz="2000" dirty="0"/>
              <a:t>https://</a:t>
            </a:r>
            <a:r>
              <a:rPr lang="en-US" sz="2000" dirty="0" err="1"/>
              <a:t>developer.mozilla.org</a:t>
            </a:r>
            <a:r>
              <a:rPr lang="en-US" sz="2000" dirty="0"/>
              <a:t>/</a:t>
            </a:r>
            <a:r>
              <a:rPr lang="en-US" sz="2000" dirty="0" err="1"/>
              <a:t>en</a:t>
            </a:r>
            <a:r>
              <a:rPr lang="en-US" sz="2000" dirty="0"/>
              <a:t>-US/docs/Web/JavaScript/Reference/</a:t>
            </a:r>
            <a:r>
              <a:rPr lang="en-US" sz="2000" dirty="0" err="1"/>
              <a:t>Global_Objects</a:t>
            </a:r>
            <a:r>
              <a:rPr lang="en-US" sz="2000" dirty="0"/>
              <a:t>/Array/splice</a:t>
            </a:r>
            <a:endParaRPr lang="en-IL" sz="2000" dirty="0"/>
          </a:p>
        </p:txBody>
      </p:sp>
      <p:grpSp>
        <p:nvGrpSpPr>
          <p:cNvPr id="23" name="Group 22">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4" name="Isosceles Triangle 23">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608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95142" y="479990"/>
            <a:ext cx="3605406" cy="1325563"/>
          </a:xfrm>
        </p:spPr>
        <p:txBody>
          <a:bodyPr>
            <a:normAutofit/>
          </a:bodyPr>
          <a:lstStyle/>
          <a:p>
            <a:pPr algn="r"/>
            <a:r>
              <a:rPr lang="en-US" sz="2400">
                <a:solidFill>
                  <a:schemeClr val="bg1"/>
                </a:solidFill>
              </a:rPr>
              <a:t>slice</a:t>
            </a:r>
            <a:endParaRPr lang="en-IL" sz="2400">
              <a:solidFill>
                <a:schemeClr val="bg1"/>
              </a:solidFill>
            </a:endParaRPr>
          </a:p>
        </p:txBody>
      </p:sp>
      <p:cxnSp>
        <p:nvCxnSpPr>
          <p:cNvPr id="12" name="Straight Connector 11">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878783" y="411881"/>
            <a:ext cx="6512265" cy="1461780"/>
          </a:xfrm>
        </p:spPr>
        <p:txBody>
          <a:bodyPr anchor="ctr">
            <a:normAutofit/>
          </a:bodyPr>
          <a:lstStyle/>
          <a:p>
            <a:r>
              <a:rPr lang="en-US" sz="1800">
                <a:solidFill>
                  <a:schemeClr val="bg1"/>
                </a:solidFill>
              </a:rPr>
              <a:t>In JavaScript, the slice() function is an array method that returns a shallow copy of a portion of an array into a new array object. The original array is not modified as a result of the function.</a:t>
            </a:r>
            <a:endParaRPr lang="en-IL" sz="1800">
              <a:solidFill>
                <a:schemeClr val="bg1"/>
              </a:solidFill>
            </a:endParaRPr>
          </a:p>
        </p:txBody>
      </p:sp>
      <p:pic>
        <p:nvPicPr>
          <p:cNvPr id="5" name="Picture 4" descr="Text&#10;&#10;Description automatically generated">
            <a:extLst>
              <a:ext uri="{FF2B5EF4-FFF2-40B4-BE49-F238E27FC236}">
                <a16:creationId xmlns:a16="http://schemas.microsoft.com/office/drawing/2014/main" id="{A97D2FEE-A665-B23E-FD7A-5BA641373444}"/>
              </a:ext>
            </a:extLst>
          </p:cNvPr>
          <p:cNvPicPr>
            <a:picLocks noChangeAspect="1"/>
          </p:cNvPicPr>
          <p:nvPr/>
        </p:nvPicPr>
        <p:blipFill>
          <a:blip r:embed="rId2"/>
          <a:stretch>
            <a:fillRect/>
          </a:stretch>
        </p:blipFill>
        <p:spPr>
          <a:xfrm>
            <a:off x="795142" y="2787339"/>
            <a:ext cx="10595911" cy="3311223"/>
          </a:xfrm>
          <a:prstGeom prst="rect">
            <a:avLst/>
          </a:prstGeom>
        </p:spPr>
      </p:pic>
    </p:spTree>
    <p:extLst>
      <p:ext uri="{BB962C8B-B14F-4D97-AF65-F5344CB8AC3E}">
        <p14:creationId xmlns:p14="http://schemas.microsoft.com/office/powerpoint/2010/main" val="143110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108BB4D4-D71A-48F5-B2D2-45D2D78F4C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3" name="Color">
              <a:extLst>
                <a:ext uri="{FF2B5EF4-FFF2-40B4-BE49-F238E27FC236}">
                  <a16:creationId xmlns:a16="http://schemas.microsoft.com/office/drawing/2014/main" id="{F287CCC2-896F-4F04-A017-737FB703F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821DD70C-9C59-4A01-BF0B-C027B5BCA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Graphical user interface, text&#10;&#10;Description automatically generated">
            <a:extLst>
              <a:ext uri="{FF2B5EF4-FFF2-40B4-BE49-F238E27FC236}">
                <a16:creationId xmlns:a16="http://schemas.microsoft.com/office/drawing/2014/main" id="{DB0265C2-473F-88AB-87B4-32CFD491172F}"/>
              </a:ext>
            </a:extLst>
          </p:cNvPr>
          <p:cNvPicPr>
            <a:picLocks noChangeAspect="1"/>
          </p:cNvPicPr>
          <p:nvPr/>
        </p:nvPicPr>
        <p:blipFill>
          <a:blip r:embed="rId2"/>
          <a:stretch>
            <a:fillRect/>
          </a:stretch>
        </p:blipFill>
        <p:spPr>
          <a:xfrm>
            <a:off x="1659570" y="3503699"/>
            <a:ext cx="8876764" cy="3350978"/>
          </a:xfrm>
          <a:prstGeom prst="rect">
            <a:avLst/>
          </a:prstGeom>
        </p:spPr>
      </p:pic>
      <p:grpSp>
        <p:nvGrpSpPr>
          <p:cNvPr id="16" name="Group 1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86384" y="576072"/>
            <a:ext cx="5430250" cy="2751749"/>
          </a:xfrm>
        </p:spPr>
        <p:txBody>
          <a:bodyPr anchor="ctr">
            <a:normAutofit/>
          </a:bodyPr>
          <a:lstStyle/>
          <a:p>
            <a:r>
              <a:rPr lang="en-US" sz="4800">
                <a:solidFill>
                  <a:schemeClr val="bg1"/>
                </a:solidFill>
              </a:rPr>
              <a:t>findIndex</a:t>
            </a:r>
            <a:endParaRPr lang="en-IL" sz="4800">
              <a:solidFill>
                <a:schemeClr val="bg1"/>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6464409" y="576072"/>
            <a:ext cx="4699459" cy="2778231"/>
          </a:xfrm>
        </p:spPr>
        <p:txBody>
          <a:bodyPr anchor="ctr">
            <a:normAutofit/>
          </a:bodyPr>
          <a:lstStyle/>
          <a:p>
            <a:r>
              <a:rPr lang="en-US" sz="1800">
                <a:solidFill>
                  <a:schemeClr val="bg1"/>
                </a:solidFill>
              </a:rPr>
              <a:t>In JavaScript, the findIndex() method is an array method that returns the index of the first element in an array that satisfies a given condition. It returns -1 if no element in the array satisfies the condition. The findIndex() method takes a callback function as an argument, which is executed for each element in the array until a matching element is found.</a:t>
            </a:r>
            <a:endParaRPr lang="en-IL" sz="1800">
              <a:solidFill>
                <a:schemeClr val="bg1"/>
              </a:solidFill>
            </a:endParaRPr>
          </a:p>
        </p:txBody>
      </p:sp>
    </p:spTree>
    <p:extLst>
      <p:ext uri="{BB962C8B-B14F-4D97-AF65-F5344CB8AC3E}">
        <p14:creationId xmlns:p14="http://schemas.microsoft.com/office/powerpoint/2010/main" val="80363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86834" y="1153572"/>
            <a:ext cx="3200400" cy="4461163"/>
          </a:xfrm>
        </p:spPr>
        <p:txBody>
          <a:bodyPr>
            <a:normAutofit/>
          </a:bodyPr>
          <a:lstStyle/>
          <a:p>
            <a:r>
              <a:rPr lang="en-US">
                <a:solidFill>
                  <a:srgbClr val="FFFFFF"/>
                </a:solidFill>
              </a:rPr>
              <a:t>concat</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447308" y="591344"/>
            <a:ext cx="6906491" cy="5585619"/>
          </a:xfrm>
        </p:spPr>
        <p:txBody>
          <a:bodyPr anchor="ctr">
            <a:normAutofit/>
          </a:bodyPr>
          <a:lstStyle/>
          <a:p>
            <a:r>
              <a:rPr lang="en-US" dirty="0"/>
              <a:t>In JavaScript, the </a:t>
            </a:r>
            <a:r>
              <a:rPr lang="en-US" dirty="0" err="1"/>
              <a:t>concat</a:t>
            </a:r>
            <a:r>
              <a:rPr lang="en-US" dirty="0"/>
              <a:t>() method is an array method that is used to merge two or more arrays into a new array. The original arrays are not modified, and a new array is returned that contains all the elements of the original arrays in the order in which they were concatenated.</a:t>
            </a:r>
          </a:p>
          <a:p>
            <a:r>
              <a:rPr lang="en-US" dirty="0"/>
              <a:t>The </a:t>
            </a:r>
            <a:r>
              <a:rPr lang="en-US" dirty="0" err="1"/>
              <a:t>concat</a:t>
            </a:r>
            <a:r>
              <a:rPr lang="en-US" dirty="0"/>
              <a:t>() method can be called on any array and takes one or more arguments, each of which is an array to be concatenated with the original array. The resulting concatenated array is a new array object that is returned by the </a:t>
            </a:r>
            <a:r>
              <a:rPr lang="en-US" dirty="0" err="1"/>
              <a:t>concat</a:t>
            </a:r>
            <a:r>
              <a:rPr lang="en-US" dirty="0"/>
              <a:t>() method.</a:t>
            </a:r>
          </a:p>
          <a:p>
            <a:endParaRPr lang="en-IL" dirty="0"/>
          </a:p>
        </p:txBody>
      </p:sp>
    </p:spTree>
    <p:extLst>
      <p:ext uri="{BB962C8B-B14F-4D97-AF65-F5344CB8AC3E}">
        <p14:creationId xmlns:p14="http://schemas.microsoft.com/office/powerpoint/2010/main" val="23595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Concat example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3BA8C07-9BEB-A6DF-589B-65E1A0688211}"/>
              </a:ext>
            </a:extLst>
          </p:cNvPr>
          <p:cNvPicPr>
            <a:picLocks noGrp="1" noChangeAspect="1"/>
          </p:cNvPicPr>
          <p:nvPr>
            <p:ph idx="1"/>
          </p:nvPr>
        </p:nvPicPr>
        <p:blipFill>
          <a:blip r:embed="rId2"/>
          <a:stretch>
            <a:fillRect/>
          </a:stretch>
        </p:blipFill>
        <p:spPr>
          <a:xfrm>
            <a:off x="643467" y="2263829"/>
            <a:ext cx="10905066" cy="3216995"/>
          </a:xfrm>
          <a:prstGeom prst="rect">
            <a:avLst/>
          </a:prstGeom>
        </p:spPr>
      </p:pic>
    </p:spTree>
    <p:extLst>
      <p:ext uri="{BB962C8B-B14F-4D97-AF65-F5344CB8AC3E}">
        <p14:creationId xmlns:p14="http://schemas.microsoft.com/office/powerpoint/2010/main" val="190035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95142" y="479990"/>
            <a:ext cx="2503870" cy="1325563"/>
          </a:xfrm>
        </p:spPr>
        <p:txBody>
          <a:bodyPr>
            <a:normAutofit/>
          </a:bodyPr>
          <a:lstStyle/>
          <a:p>
            <a:pPr algn="r"/>
            <a:r>
              <a:rPr lang="en-US" sz="2400" dirty="0">
                <a:solidFill>
                  <a:schemeClr val="bg1"/>
                </a:solidFill>
              </a:rPr>
              <a:t>includes</a:t>
            </a:r>
            <a:endParaRPr lang="en-IL" sz="2400" dirty="0">
              <a:solidFill>
                <a:schemeClr val="bg1"/>
              </a:solidFill>
            </a:endParaRPr>
          </a:p>
        </p:txBody>
      </p:sp>
      <p:cxnSp>
        <p:nvCxnSpPr>
          <p:cNvPr id="17" name="Straight Connector 1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639665" y="411881"/>
            <a:ext cx="7373041" cy="1461780"/>
          </a:xfrm>
        </p:spPr>
        <p:txBody>
          <a:bodyPr anchor="ctr">
            <a:normAutofit/>
          </a:bodyPr>
          <a:lstStyle/>
          <a:p>
            <a:r>
              <a:rPr lang="en-US" sz="1200" dirty="0">
                <a:solidFill>
                  <a:schemeClr val="bg1"/>
                </a:solidFill>
              </a:rPr>
              <a:t>In JavaScript, the includes() method is an array method that is used to determine whether an array contains a specific element. It returns a Boolean value indicating whether the element is found in the array or not.</a:t>
            </a:r>
          </a:p>
          <a:p>
            <a:r>
              <a:rPr lang="en-US" sz="1200" dirty="0">
                <a:solidFill>
                  <a:schemeClr val="bg1"/>
                </a:solidFill>
              </a:rPr>
              <a:t>The includes() method can be called on any array and takes one or two arguments. The first argument is the element to search for, and the second argument (optional) is the starting index of the search</a:t>
            </a:r>
            <a:br>
              <a:rPr lang="en-US" sz="1200" dirty="0">
                <a:solidFill>
                  <a:schemeClr val="bg1"/>
                </a:solidFill>
              </a:rPr>
            </a:br>
            <a:endParaRPr lang="en-IL" sz="1200"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FEAD20D3-0969-5599-D4BB-123C7FA2FC6D}"/>
              </a:ext>
            </a:extLst>
          </p:cNvPr>
          <p:cNvPicPr>
            <a:picLocks noChangeAspect="1"/>
          </p:cNvPicPr>
          <p:nvPr/>
        </p:nvPicPr>
        <p:blipFill>
          <a:blip r:embed="rId2"/>
          <a:stretch>
            <a:fillRect/>
          </a:stretch>
        </p:blipFill>
        <p:spPr>
          <a:xfrm>
            <a:off x="1873156" y="2638926"/>
            <a:ext cx="8439882" cy="3608049"/>
          </a:xfrm>
          <a:prstGeom prst="rect">
            <a:avLst/>
          </a:prstGeom>
        </p:spPr>
      </p:pic>
    </p:spTree>
    <p:extLst>
      <p:ext uri="{BB962C8B-B14F-4D97-AF65-F5344CB8AC3E}">
        <p14:creationId xmlns:p14="http://schemas.microsoft.com/office/powerpoint/2010/main" val="151576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30936" y="684915"/>
            <a:ext cx="4651076" cy="1951075"/>
          </a:xfrm>
          <a:noFill/>
        </p:spPr>
        <p:txBody>
          <a:bodyPr anchor="t">
            <a:normAutofit/>
          </a:bodyPr>
          <a:lstStyle/>
          <a:p>
            <a:r>
              <a:rPr lang="en-US" sz="4800">
                <a:solidFill>
                  <a:schemeClr val="bg1"/>
                </a:solidFill>
              </a:rPr>
              <a:t>indexOf</a:t>
            </a:r>
            <a:endParaRPr lang="en-IL" sz="4800">
              <a:solidFill>
                <a:schemeClr val="bg1"/>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486080" y="684921"/>
            <a:ext cx="5674107" cy="1951087"/>
          </a:xfrm>
          <a:noFill/>
        </p:spPr>
        <p:txBody>
          <a:bodyPr anchor="t">
            <a:normAutofit/>
          </a:bodyPr>
          <a:lstStyle/>
          <a:p>
            <a:r>
              <a:rPr lang="en-US" sz="1400">
                <a:solidFill>
                  <a:schemeClr val="bg1"/>
                </a:solidFill>
              </a:rPr>
              <a:t>In JavaScript, the indexOf() method is an array method that is used to search an array for a specified element and returns the index of the first occurrence of the element. If the element is not found, it returns -1.</a:t>
            </a:r>
          </a:p>
          <a:p>
            <a:r>
              <a:rPr lang="en-US" sz="1400">
                <a:solidFill>
                  <a:schemeClr val="bg1"/>
                </a:solidFill>
              </a:rPr>
              <a:t>The indexOf() method can be called on any array and takes one or two arguments. The first argument is the element to search for, and the second argument (optional) is the starting index of the search.</a:t>
            </a:r>
          </a:p>
          <a:p>
            <a:br>
              <a:rPr lang="en-US" sz="1400">
                <a:solidFill>
                  <a:schemeClr val="bg1"/>
                </a:solidFill>
              </a:rPr>
            </a:br>
            <a:endParaRPr lang="en-IL" sz="1400">
              <a:solidFill>
                <a:schemeClr val="bg1"/>
              </a:solidFill>
            </a:endParaRP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Text&#10;&#10;Description automatically generated">
            <a:extLst>
              <a:ext uri="{FF2B5EF4-FFF2-40B4-BE49-F238E27FC236}">
                <a16:creationId xmlns:a16="http://schemas.microsoft.com/office/drawing/2014/main" id="{A72519AD-962B-6EA1-0B97-35B644E6A789}"/>
              </a:ext>
            </a:extLst>
          </p:cNvPr>
          <p:cNvPicPr>
            <a:picLocks noChangeAspect="1"/>
          </p:cNvPicPr>
          <p:nvPr/>
        </p:nvPicPr>
        <p:blipFill rotWithShape="1">
          <a:blip r:embed="rId2"/>
          <a:srcRect r="721" b="-2"/>
          <a:stretch/>
        </p:blipFill>
        <p:spPr>
          <a:xfrm>
            <a:off x="629638" y="2708781"/>
            <a:ext cx="10848063" cy="3496632"/>
          </a:xfrm>
          <a:prstGeom prst="rect">
            <a:avLst/>
          </a:prstGeom>
        </p:spPr>
      </p:pic>
      <p:grpSp>
        <p:nvGrpSpPr>
          <p:cNvPr id="38" name="Group 3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39" name="Straight Connector 3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0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A1D5-6F5C-DC38-EFB4-1C5F847D08C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85FF81A-BBF1-333D-96C3-E045630D35EC}"/>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1465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shallow copy and a deep copy</a:t>
            </a:r>
            <a:endParaRPr lang="en-IL">
              <a:solidFill>
                <a:schemeClr val="bg1">
                  <a:lumMod val="95000"/>
                  <a:lumOff val="5000"/>
                </a:schemeClr>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38200" y="2015406"/>
            <a:ext cx="10515600" cy="4065986"/>
          </a:xfrm>
        </p:spPr>
        <p:txBody>
          <a:bodyPr anchor="ctr">
            <a:normAutofit/>
          </a:bodyPr>
          <a:lstStyle/>
          <a:p>
            <a:r>
              <a:rPr lang="en-US" sz="2000"/>
              <a:t>In JavaScript, a shallow copy and a deep copy are two different ways of creating a new object or array that is a copy of an existing object or array. The difference between the two lies in how nested objects and arrays are handled.</a:t>
            </a:r>
          </a:p>
          <a:p>
            <a:r>
              <a:rPr lang="en-US" sz="2000"/>
              <a:t>A shallow copy of an object or array creates a new object or array with the same top-level properties or elements as the original, but any nested objects or arrays are still referenced by the new object or array. This means that if you modify a nested object or array in the new copy, the corresponding object or array in the original will also be modified. Shallow copies can be created using methods such as the slice() or concat() array methods or the Object.assign() method.</a:t>
            </a:r>
          </a:p>
          <a:p>
            <a:br>
              <a:rPr lang="en-US" sz="2000"/>
            </a:br>
            <a:endParaRPr lang="en-IL" sz="2000"/>
          </a:p>
        </p:txBody>
      </p:sp>
    </p:spTree>
    <p:extLst>
      <p:ext uri="{BB962C8B-B14F-4D97-AF65-F5344CB8AC3E}">
        <p14:creationId xmlns:p14="http://schemas.microsoft.com/office/powerpoint/2010/main" val="2002523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5" name="Content Placeholder 4" descr="Text&#10;&#10;Description automatically generated">
            <a:extLst>
              <a:ext uri="{FF2B5EF4-FFF2-40B4-BE49-F238E27FC236}">
                <a16:creationId xmlns:a16="http://schemas.microsoft.com/office/drawing/2014/main" id="{3CDC6940-6A9A-B37F-77F9-A73148B6C92C}"/>
              </a:ext>
            </a:extLst>
          </p:cNvPr>
          <p:cNvPicPr>
            <a:picLocks noGrp="1" noChangeAspect="1"/>
          </p:cNvPicPr>
          <p:nvPr>
            <p:ph idx="1"/>
          </p:nvPr>
        </p:nvPicPr>
        <p:blipFill>
          <a:blip r:embed="rId2"/>
          <a:stretch>
            <a:fillRect/>
          </a:stretch>
        </p:blipFill>
        <p:spPr>
          <a:xfrm>
            <a:off x="2083032" y="1675227"/>
            <a:ext cx="8025935" cy="4394199"/>
          </a:xfrm>
          <a:prstGeom prst="rect">
            <a:avLst/>
          </a:prstGeom>
        </p:spPr>
      </p:pic>
    </p:spTree>
    <p:extLst>
      <p:ext uri="{BB962C8B-B14F-4D97-AF65-F5344CB8AC3E}">
        <p14:creationId xmlns:p14="http://schemas.microsoft.com/office/powerpoint/2010/main" val="207273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r:embed="rId2"/>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Document Object Model </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lnSpcReduction="10000"/>
          </a:bodyPr>
          <a:lstStyle/>
          <a:p>
            <a:r>
              <a:rPr lang="en-US" dirty="0"/>
              <a:t>The Document Object Model (DOM) is a programming interface for HTML and XML documents. It represents the structure of a document as a tree-like object model, with each element of the document represented as a node in the tree. The DOM provides a way for JavaScript to interact with the contents of an HTML or XML document, and manipulate it in various ways.</a:t>
            </a:r>
          </a:p>
          <a:p>
            <a:r>
              <a:rPr lang="en-US" dirty="0"/>
              <a:t>To interact with the DOM in JavaScript, you can use a variety of built-in methods and properties that are part of the global document object. The document object provides access to the root element of the HTML or XML document, as well as methods for querying and manipulating the document tree.</a:t>
            </a:r>
          </a:p>
          <a:p>
            <a:endParaRPr lang="en-IL" dirty="0"/>
          </a:p>
        </p:txBody>
      </p:sp>
    </p:spTree>
    <p:extLst>
      <p:ext uri="{BB962C8B-B14F-4D97-AF65-F5344CB8AC3E}">
        <p14:creationId xmlns:p14="http://schemas.microsoft.com/office/powerpoint/2010/main" val="176002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046746" y="586822"/>
            <a:ext cx="3560252" cy="1645920"/>
          </a:xfrm>
        </p:spPr>
        <p:txBody>
          <a:bodyPr>
            <a:normAutofit/>
          </a:bodyPr>
          <a:lstStyle/>
          <a:p>
            <a:r>
              <a:rPr lang="en-US" sz="3200"/>
              <a:t>addEventListener</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5351164" y="586822"/>
            <a:ext cx="6002636" cy="1645920"/>
          </a:xfrm>
        </p:spPr>
        <p:txBody>
          <a:bodyPr anchor="ctr">
            <a:normAutofit/>
          </a:bodyPr>
          <a:lstStyle/>
          <a:p>
            <a:r>
              <a:rPr lang="en-US" sz="1500"/>
              <a:t>In JavaScript, you can use the addEventListener() method to add an event listener to an object, such as an HTML element or the window object. An event listener is a function that is executed when a specific event occurs, such as a user clicking a button or scrolling the window.</a:t>
            </a:r>
          </a:p>
          <a:p>
            <a:br>
              <a:rPr lang="en-US" sz="1500"/>
            </a:br>
            <a:endParaRPr lang="en-IL" sz="1500"/>
          </a:p>
        </p:txBody>
      </p:sp>
      <p:pic>
        <p:nvPicPr>
          <p:cNvPr id="5" name="Picture 4" descr="Text&#10;&#10;Description automatically generated">
            <a:extLst>
              <a:ext uri="{FF2B5EF4-FFF2-40B4-BE49-F238E27FC236}">
                <a16:creationId xmlns:a16="http://schemas.microsoft.com/office/drawing/2014/main" id="{54B2A226-098B-1FFD-650F-8D1848720AFA}"/>
              </a:ext>
            </a:extLst>
          </p:cNvPr>
          <p:cNvPicPr>
            <a:picLocks noChangeAspect="1"/>
          </p:cNvPicPr>
          <p:nvPr/>
        </p:nvPicPr>
        <p:blipFill>
          <a:blip r:embed="rId2"/>
          <a:stretch>
            <a:fillRect/>
          </a:stretch>
        </p:blipFill>
        <p:spPr>
          <a:xfrm>
            <a:off x="557784" y="2815221"/>
            <a:ext cx="11164824" cy="3321534"/>
          </a:xfrm>
          <a:prstGeom prst="rect">
            <a:avLst/>
          </a:prstGeom>
        </p:spPr>
      </p:pic>
    </p:spTree>
    <p:extLst>
      <p:ext uri="{BB962C8B-B14F-4D97-AF65-F5344CB8AC3E}">
        <p14:creationId xmlns:p14="http://schemas.microsoft.com/office/powerpoint/2010/main" val="231058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Another example</a:t>
            </a:r>
          </a:p>
        </p:txBody>
      </p:sp>
      <p:pic>
        <p:nvPicPr>
          <p:cNvPr id="5" name="Content Placeholder 4" descr="Text&#10;&#10;Description automatically generated">
            <a:extLst>
              <a:ext uri="{FF2B5EF4-FFF2-40B4-BE49-F238E27FC236}">
                <a16:creationId xmlns:a16="http://schemas.microsoft.com/office/drawing/2014/main" id="{84B43152-45F1-F827-081D-B92B4EE711B6}"/>
              </a:ext>
            </a:extLst>
          </p:cNvPr>
          <p:cNvPicPr>
            <a:picLocks noGrp="1" noChangeAspect="1"/>
          </p:cNvPicPr>
          <p:nvPr>
            <p:ph idx="1"/>
          </p:nvPr>
        </p:nvPicPr>
        <p:blipFill>
          <a:blip r:embed="rId2"/>
          <a:stretch>
            <a:fillRect/>
          </a:stretch>
        </p:blipFill>
        <p:spPr>
          <a:xfrm>
            <a:off x="838200" y="2020487"/>
            <a:ext cx="10515599" cy="4127373"/>
          </a:xfrm>
          <a:prstGeom prst="rect">
            <a:avLst/>
          </a:prstGeom>
        </p:spPr>
      </p:pic>
    </p:spTree>
    <p:extLst>
      <p:ext uri="{BB962C8B-B14F-4D97-AF65-F5344CB8AC3E}">
        <p14:creationId xmlns:p14="http://schemas.microsoft.com/office/powerpoint/2010/main" val="9887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D08508B3-C2F5-6873-AE45-167BA925A12E}"/>
              </a:ext>
            </a:extLst>
          </p:cNvPr>
          <p:cNvPicPr>
            <a:picLocks noChangeAspect="1"/>
          </p:cNvPicPr>
          <p:nvPr/>
        </p:nvPicPr>
        <p:blipFill rotWithShape="1">
          <a:blip r:embed="rId2">
            <a:duotone>
              <a:prstClr val="black"/>
              <a:schemeClr val="tx2">
                <a:tint val="45000"/>
                <a:satMod val="400000"/>
              </a:schemeClr>
            </a:duotone>
          </a:blip>
          <a:srcRect t="5981" b="975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4050889" y="365758"/>
            <a:ext cx="6784259" cy="1828800"/>
          </a:xfrm>
        </p:spPr>
        <p:txBody>
          <a:bodyPr>
            <a:normAutofit/>
          </a:bodyPr>
          <a:lstStyle/>
          <a:p>
            <a:r>
              <a:rPr lang="en-US" sz="4800">
                <a:solidFill>
                  <a:schemeClr val="tx1">
                    <a:lumMod val="85000"/>
                    <a:lumOff val="15000"/>
                  </a:schemeClr>
                </a:solidFill>
              </a:rPr>
              <a:t>document</a:t>
            </a:r>
            <a:endParaRPr lang="en-IL" sz="48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050889" y="2324100"/>
            <a:ext cx="6784259" cy="3875087"/>
          </a:xfrm>
        </p:spPr>
        <p:txBody>
          <a:bodyPr>
            <a:normAutofit/>
          </a:bodyPr>
          <a:lstStyle/>
          <a:p>
            <a:r>
              <a:rPr lang="en-US" sz="2400"/>
              <a:t>In JavaScript, the document object represents the HTML or XML document loaded in the current window or frame. It provides a way to access and manipulate the contents of the document, including the HTML elements, their properties, and the content displayed in the browser.</a:t>
            </a:r>
          </a:p>
          <a:p>
            <a:r>
              <a:rPr lang="en-US" sz="2400"/>
              <a:t>The document object is part of the global window object, and can be accessed from anywhere in your JavaScript code using the window.document or simply document syntax.</a:t>
            </a:r>
          </a:p>
          <a:p>
            <a:endParaRPr lang="en-IL" sz="2400"/>
          </a:p>
        </p:txBody>
      </p:sp>
      <p:sp>
        <p:nvSpPr>
          <p:cNvPr id="11" name="Rectangle 10">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748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C</a:t>
            </a:r>
            <a:r>
              <a:rPr lang="en-IL">
                <a:solidFill>
                  <a:srgbClr val="FFFFFF"/>
                </a:solidFill>
              </a:rPr>
              <a:t>hange the Text of select element</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4699818" y="640082"/>
            <a:ext cx="6848715" cy="2484884"/>
          </a:xfrm>
        </p:spPr>
        <p:txBody>
          <a:bodyPr anchor="ctr">
            <a:normAutofit/>
          </a:bodyPr>
          <a:lstStyle/>
          <a:p>
            <a:r>
              <a:rPr lang="en-US" sz="2000"/>
              <a:t>In JavaScript, you can use the textContent property to change the text content of an HTML element that has been selected using one of the many methods available in the document object.</a:t>
            </a:r>
          </a:p>
          <a:p>
            <a:br>
              <a:rPr lang="en-US" sz="2000"/>
            </a:br>
            <a:endParaRPr lang="en-IL" sz="2000"/>
          </a:p>
        </p:txBody>
      </p:sp>
      <p:pic>
        <p:nvPicPr>
          <p:cNvPr id="5" name="Picture 4" descr="Text&#10;&#10;Description automatically generated">
            <a:extLst>
              <a:ext uri="{FF2B5EF4-FFF2-40B4-BE49-F238E27FC236}">
                <a16:creationId xmlns:a16="http://schemas.microsoft.com/office/drawing/2014/main" id="{D9EC1860-0371-900B-2845-0AE77CC9D358}"/>
              </a:ext>
            </a:extLst>
          </p:cNvPr>
          <p:cNvPicPr>
            <a:picLocks noChangeAspect="1"/>
          </p:cNvPicPr>
          <p:nvPr/>
        </p:nvPicPr>
        <p:blipFill>
          <a:blip r:embed="rId2"/>
          <a:stretch>
            <a:fillRect/>
          </a:stretch>
        </p:blipFill>
        <p:spPr>
          <a:xfrm>
            <a:off x="4654297" y="3794615"/>
            <a:ext cx="6894236" cy="1792501"/>
          </a:xfrm>
          <a:prstGeom prst="rect">
            <a:avLst/>
          </a:prstGeom>
        </p:spPr>
      </p:pic>
    </p:spTree>
    <p:extLst>
      <p:ext uri="{BB962C8B-B14F-4D97-AF65-F5344CB8AC3E}">
        <p14:creationId xmlns:p14="http://schemas.microsoft.com/office/powerpoint/2010/main" val="5475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730155" y="730155"/>
            <a:ext cx="6090743" cy="1422871"/>
          </a:xfrm>
        </p:spPr>
        <p:txBody>
          <a:bodyPr>
            <a:normAutofit/>
          </a:bodyPr>
          <a:lstStyle/>
          <a:p>
            <a:r>
              <a:rPr lang="en-US">
                <a:solidFill>
                  <a:srgbClr val="FFFFFF"/>
                </a:solidFill>
              </a:rPr>
              <a:t>stroke</a:t>
            </a:r>
            <a:endParaRPr lang="en-IL">
              <a:solidFill>
                <a:srgbClr val="FFFFFF"/>
              </a:solidFill>
            </a:endParaRP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C6226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786384" y="2717021"/>
            <a:ext cx="6034514" cy="3410824"/>
          </a:xfrm>
        </p:spPr>
        <p:txBody>
          <a:bodyPr anchor="ctr">
            <a:normAutofit/>
          </a:bodyPr>
          <a:lstStyle/>
          <a:p>
            <a:r>
              <a:rPr lang="en-US" sz="1700"/>
              <a:t>In CSS, the stroke property is used to control the outline of a shape or path. It is often used in conjunction with the fill property to create complex graphical effects.</a:t>
            </a:r>
          </a:p>
          <a:p>
            <a:r>
              <a:rPr lang="en-US" sz="1700"/>
              <a:t>The stroke property applies to the outline of the shape or path, while the fill property applies to the interior of the shape or path. Together, these properties allow you to control the appearance of both the outline and the fill of the shape.</a:t>
            </a:r>
          </a:p>
          <a:p>
            <a:r>
              <a:rPr lang="en-US" sz="1700"/>
              <a:t>The stroke property can be set to a color value, a keyword value, or a URL that points to an image. It can also be set to a combination of these values, using a comma-separated list.</a:t>
            </a:r>
          </a:p>
          <a:p>
            <a:br>
              <a:rPr lang="en-US" sz="1700"/>
            </a:br>
            <a:endParaRPr lang="en-IL" sz="1700"/>
          </a:p>
        </p:txBody>
      </p:sp>
      <p:sp>
        <p:nvSpPr>
          <p:cNvPr id="18" name="Rectangle 17">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C6226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2779478-0B5B-93EF-EF46-4555F8FB17F8}"/>
              </a:ext>
            </a:extLst>
          </p:cNvPr>
          <p:cNvPicPr>
            <a:picLocks noChangeAspect="1"/>
          </p:cNvPicPr>
          <p:nvPr/>
        </p:nvPicPr>
        <p:blipFill>
          <a:blip r:embed="rId2"/>
          <a:stretch>
            <a:fillRect/>
          </a:stretch>
        </p:blipFill>
        <p:spPr>
          <a:xfrm>
            <a:off x="7517695" y="2878071"/>
            <a:ext cx="3977640" cy="3131762"/>
          </a:xfrm>
          <a:prstGeom prst="rect">
            <a:avLst/>
          </a:prstGeom>
        </p:spPr>
      </p:pic>
    </p:spTree>
    <p:extLst>
      <p:ext uri="{BB962C8B-B14F-4D97-AF65-F5344CB8AC3E}">
        <p14:creationId xmlns:p14="http://schemas.microsoft.com/office/powerpoint/2010/main" val="184961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47511-6C43-CA2F-CF76-0F3B17AB61DC}"/>
              </a:ext>
            </a:extLst>
          </p:cNvPr>
          <p:cNvSpPr>
            <a:spLocks noGrp="1"/>
          </p:cNvSpPr>
          <p:nvPr>
            <p:ph type="title"/>
          </p:nvPr>
        </p:nvSpPr>
        <p:spPr>
          <a:xfrm>
            <a:off x="1008184" y="174032"/>
            <a:ext cx="10175631" cy="1111843"/>
          </a:xfrm>
        </p:spPr>
        <p:txBody>
          <a:bodyPr anchor="ctr">
            <a:normAutofit/>
          </a:bodyPr>
          <a:lstStyle/>
          <a:p>
            <a:pPr algn="ctr"/>
            <a:r>
              <a:rPr lang="en-US" sz="4000" b="0" i="0">
                <a:effectLst/>
                <a:latin typeface="Söhne Mono"/>
              </a:rPr>
              <a:t>createElement</a:t>
            </a:r>
            <a:endParaRPr lang="en-IL" sz="4000"/>
          </a:p>
        </p:txBody>
      </p:sp>
      <p:sp>
        <p:nvSpPr>
          <p:cNvPr id="3" name="Content Placeholder 2">
            <a:extLst>
              <a:ext uri="{FF2B5EF4-FFF2-40B4-BE49-F238E27FC236}">
                <a16:creationId xmlns:a16="http://schemas.microsoft.com/office/drawing/2014/main" id="{69A59576-8011-0790-A58E-183679338534}"/>
              </a:ext>
            </a:extLst>
          </p:cNvPr>
          <p:cNvSpPr>
            <a:spLocks noGrp="1"/>
          </p:cNvSpPr>
          <p:nvPr>
            <p:ph idx="1"/>
          </p:nvPr>
        </p:nvSpPr>
        <p:spPr>
          <a:xfrm>
            <a:off x="1008184" y="1459907"/>
            <a:ext cx="10175630" cy="767904"/>
          </a:xfrm>
        </p:spPr>
        <p:txBody>
          <a:bodyPr anchor="ctr">
            <a:normAutofit/>
          </a:bodyPr>
          <a:lstStyle/>
          <a:p>
            <a:pPr algn="ctr"/>
            <a:r>
              <a:rPr lang="en-US" sz="2000" b="0" i="0">
                <a:effectLst/>
                <a:latin typeface="Söhne"/>
              </a:rPr>
              <a:t>ou can create an element and add it to the DOM (Document Object Model) using the </a:t>
            </a:r>
            <a:r>
              <a:rPr lang="en-US" sz="2000"/>
              <a:t>document.createElement()</a:t>
            </a:r>
            <a:r>
              <a:rPr lang="en-US" sz="2000" b="0" i="0">
                <a:effectLst/>
                <a:latin typeface="Söhne"/>
              </a:rPr>
              <a:t> and </a:t>
            </a:r>
            <a:r>
              <a:rPr lang="en-US" sz="2000"/>
              <a:t>parentNode.appendChild()</a:t>
            </a:r>
            <a:r>
              <a:rPr lang="en-US" sz="2000" b="0" i="0">
                <a:effectLst/>
                <a:latin typeface="Söhne"/>
              </a:rPr>
              <a:t> methods.</a:t>
            </a:r>
            <a:endParaRPr lang="en-IL" sz="2000"/>
          </a:p>
        </p:txBody>
      </p:sp>
      <p:pic>
        <p:nvPicPr>
          <p:cNvPr id="5" name="Picture 4" descr="Text&#10;&#10;Description automatically generated">
            <a:extLst>
              <a:ext uri="{FF2B5EF4-FFF2-40B4-BE49-F238E27FC236}">
                <a16:creationId xmlns:a16="http://schemas.microsoft.com/office/drawing/2014/main" id="{1B9806B5-3DF6-1F6C-65BC-C0F39EFDE47E}"/>
              </a:ext>
            </a:extLst>
          </p:cNvPr>
          <p:cNvPicPr>
            <a:picLocks noChangeAspect="1"/>
          </p:cNvPicPr>
          <p:nvPr/>
        </p:nvPicPr>
        <p:blipFill>
          <a:blip r:embed="rId2"/>
          <a:stretch>
            <a:fillRect/>
          </a:stretch>
        </p:blipFill>
        <p:spPr>
          <a:xfrm>
            <a:off x="835154" y="2409461"/>
            <a:ext cx="10515595" cy="3890768"/>
          </a:xfrm>
          <a:prstGeom prst="rect">
            <a:avLst/>
          </a:prstGeom>
        </p:spPr>
      </p:pic>
    </p:spTree>
    <p:extLst>
      <p:ext uri="{BB962C8B-B14F-4D97-AF65-F5344CB8AC3E}">
        <p14:creationId xmlns:p14="http://schemas.microsoft.com/office/powerpoint/2010/main" val="400932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appendChild</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pPr algn="l"/>
            <a:r>
              <a:rPr lang="en-US" b="0" i="0" dirty="0">
                <a:solidFill>
                  <a:srgbClr val="374151"/>
                </a:solidFill>
                <a:effectLst/>
                <a:latin typeface="Söhne"/>
              </a:rPr>
              <a:t>The </a:t>
            </a:r>
            <a:r>
              <a:rPr lang="en-US" b="0" i="0" dirty="0" err="1">
                <a:solidFill>
                  <a:srgbClr val="374151"/>
                </a:solidFill>
                <a:effectLst/>
                <a:latin typeface="Söhne"/>
              </a:rPr>
              <a:t>appendChild</a:t>
            </a:r>
            <a:r>
              <a:rPr lang="en-US" b="0" i="0" dirty="0">
                <a:solidFill>
                  <a:srgbClr val="374151"/>
                </a:solidFill>
                <a:effectLst/>
                <a:latin typeface="Söhne"/>
              </a:rPr>
              <a:t>() method is a JavaScript method that is used to add a new child node to an existing parent node in the DOM (Document Object Model). The new child node can be an element, a text node, or any other type of node.</a:t>
            </a:r>
          </a:p>
          <a:p>
            <a:br>
              <a:rPr lang="en-US" dirty="0"/>
            </a:br>
            <a:endParaRPr lang="en-IL" dirty="0"/>
          </a:p>
        </p:txBody>
      </p:sp>
    </p:spTree>
    <p:extLst>
      <p:ext uri="{BB962C8B-B14F-4D97-AF65-F5344CB8AC3E}">
        <p14:creationId xmlns:p14="http://schemas.microsoft.com/office/powerpoint/2010/main" val="1079445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err="1"/>
              <a:t>querySelector</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err="1"/>
              <a:t>querySelector</a:t>
            </a:r>
            <a:r>
              <a:rPr lang="en-US" dirty="0"/>
              <a:t>()</a:t>
            </a:r>
            <a:r>
              <a:rPr lang="en-US" b="0" i="0" dirty="0">
                <a:solidFill>
                  <a:srgbClr val="374151"/>
                </a:solidFill>
                <a:effectLst/>
                <a:latin typeface="Söhne"/>
              </a:rPr>
              <a:t> is a JavaScript method that allows you to select and retrieve the first element that matches a specific CSS selector. It is commonly used in web development to access and manipulate elements in the Document Object Model (DOM).</a:t>
            </a:r>
            <a:endParaRPr lang="en-IL" dirty="0"/>
          </a:p>
        </p:txBody>
      </p:sp>
      <p:pic>
        <p:nvPicPr>
          <p:cNvPr id="5" name="Picture 4">
            <a:extLst>
              <a:ext uri="{FF2B5EF4-FFF2-40B4-BE49-F238E27FC236}">
                <a16:creationId xmlns:a16="http://schemas.microsoft.com/office/drawing/2014/main" id="{E9C5E403-A65B-355C-5560-75B203D55D13}"/>
              </a:ext>
            </a:extLst>
          </p:cNvPr>
          <p:cNvPicPr>
            <a:picLocks noChangeAspect="1"/>
          </p:cNvPicPr>
          <p:nvPr/>
        </p:nvPicPr>
        <p:blipFill>
          <a:blip r:embed="rId2"/>
          <a:stretch>
            <a:fillRect/>
          </a:stretch>
        </p:blipFill>
        <p:spPr>
          <a:xfrm>
            <a:off x="891746" y="4580864"/>
            <a:ext cx="10682122" cy="633685"/>
          </a:xfrm>
          <a:prstGeom prst="rect">
            <a:avLst/>
          </a:prstGeom>
        </p:spPr>
      </p:pic>
    </p:spTree>
    <p:extLst>
      <p:ext uri="{BB962C8B-B14F-4D97-AF65-F5344CB8AC3E}">
        <p14:creationId xmlns:p14="http://schemas.microsoft.com/office/powerpoint/2010/main" val="733654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b="1" i="0" dirty="0" err="1">
                <a:solidFill>
                  <a:srgbClr val="111827"/>
                </a:solidFill>
                <a:effectLst/>
                <a:latin typeface="Söhne Mono"/>
              </a:rPr>
              <a:t>querySelectorAll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pPr algn="l"/>
            <a:r>
              <a:rPr lang="en-US" b="0" i="0" dirty="0" err="1">
                <a:solidFill>
                  <a:srgbClr val="374151"/>
                </a:solidFill>
                <a:effectLst/>
                <a:latin typeface="Söhne"/>
              </a:rPr>
              <a:t>querySelectorAll</a:t>
            </a:r>
            <a:r>
              <a:rPr lang="en-US" b="0" i="0" dirty="0">
                <a:solidFill>
                  <a:srgbClr val="374151"/>
                </a:solidFill>
                <a:effectLst/>
                <a:latin typeface="Söhne"/>
              </a:rPr>
              <a:t>() is a JavaScript method that allows you to select and retrieve a list of all elements that match a specific CSS selector. It is commonly used in web development to access and manipulate elements in the Document Object Model (DOM).</a:t>
            </a:r>
          </a:p>
          <a:p>
            <a:pPr marL="0" indent="0">
              <a:buNone/>
            </a:pPr>
            <a:endParaRPr lang="en-IL" dirty="0"/>
          </a:p>
        </p:txBody>
      </p:sp>
    </p:spTree>
    <p:extLst>
      <p:ext uri="{BB962C8B-B14F-4D97-AF65-F5344CB8AC3E}">
        <p14:creationId xmlns:p14="http://schemas.microsoft.com/office/powerpoint/2010/main" val="164706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r:embed="rId2"/>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remove</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b="0" i="0" dirty="0">
                <a:solidFill>
                  <a:srgbClr val="374151"/>
                </a:solidFill>
                <a:effectLst/>
                <a:latin typeface="Söhne"/>
              </a:rPr>
              <a:t>In JavaScript, there are several ways to remove an element from the DOM (Document Object Model). The most common methods are the </a:t>
            </a:r>
            <a:r>
              <a:rPr lang="en-US" dirty="0"/>
              <a:t>remove()</a:t>
            </a:r>
            <a:r>
              <a:rPr lang="en-US" b="0" i="0" dirty="0">
                <a:solidFill>
                  <a:srgbClr val="374151"/>
                </a:solidFill>
                <a:effectLst/>
                <a:latin typeface="Söhne"/>
              </a:rPr>
              <a:t> method and the </a:t>
            </a:r>
            <a:r>
              <a:rPr lang="en-US" dirty="0" err="1"/>
              <a:t>parentNode.removeChild</a:t>
            </a:r>
            <a:r>
              <a:rPr lang="en-US" dirty="0"/>
              <a:t>()</a:t>
            </a:r>
            <a:r>
              <a:rPr lang="en-US" b="0" i="0" dirty="0">
                <a:solidFill>
                  <a:srgbClr val="374151"/>
                </a:solidFill>
                <a:effectLst/>
                <a:latin typeface="Söhne"/>
              </a:rPr>
              <a:t> method.</a:t>
            </a:r>
            <a:endParaRPr lang="en-IL" dirty="0"/>
          </a:p>
        </p:txBody>
      </p:sp>
      <p:pic>
        <p:nvPicPr>
          <p:cNvPr id="5" name="Picture 4">
            <a:extLst>
              <a:ext uri="{FF2B5EF4-FFF2-40B4-BE49-F238E27FC236}">
                <a16:creationId xmlns:a16="http://schemas.microsoft.com/office/drawing/2014/main" id="{9216849C-F3EB-ABEA-D545-7D4B7A81B0DA}"/>
              </a:ext>
            </a:extLst>
          </p:cNvPr>
          <p:cNvPicPr>
            <a:picLocks noChangeAspect="1"/>
          </p:cNvPicPr>
          <p:nvPr/>
        </p:nvPicPr>
        <p:blipFill>
          <a:blip r:embed="rId2"/>
          <a:stretch>
            <a:fillRect/>
          </a:stretch>
        </p:blipFill>
        <p:spPr>
          <a:xfrm>
            <a:off x="2224568" y="3779874"/>
            <a:ext cx="6807200" cy="1676400"/>
          </a:xfrm>
          <a:prstGeom prst="rect">
            <a:avLst/>
          </a:prstGeom>
        </p:spPr>
      </p:pic>
      <p:pic>
        <p:nvPicPr>
          <p:cNvPr id="7" name="Picture 6" descr="Text&#10;&#10;Description automatically generated">
            <a:extLst>
              <a:ext uri="{FF2B5EF4-FFF2-40B4-BE49-F238E27FC236}">
                <a16:creationId xmlns:a16="http://schemas.microsoft.com/office/drawing/2014/main" id="{3D433033-5119-A677-A416-AAEF0CF65435}"/>
              </a:ext>
            </a:extLst>
          </p:cNvPr>
          <p:cNvPicPr>
            <a:picLocks noChangeAspect="1"/>
          </p:cNvPicPr>
          <p:nvPr/>
        </p:nvPicPr>
        <p:blipFill>
          <a:blip r:embed="rId3"/>
          <a:stretch>
            <a:fillRect/>
          </a:stretch>
        </p:blipFill>
        <p:spPr>
          <a:xfrm>
            <a:off x="3880021" y="635253"/>
            <a:ext cx="7772400" cy="973466"/>
          </a:xfrm>
          <a:prstGeom prst="rect">
            <a:avLst/>
          </a:prstGeom>
        </p:spPr>
      </p:pic>
    </p:spTree>
    <p:extLst>
      <p:ext uri="{BB962C8B-B14F-4D97-AF65-F5344CB8AC3E}">
        <p14:creationId xmlns:p14="http://schemas.microsoft.com/office/powerpoint/2010/main" val="1833178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R</a:t>
            </a:r>
            <a:r>
              <a:rPr lang="en-IL" dirty="0"/>
              <a:t>emove vs removeChild</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b="0" i="0" dirty="0">
                <a:solidFill>
                  <a:srgbClr val="374151"/>
                </a:solidFill>
                <a:effectLst/>
                <a:latin typeface="Söhne"/>
              </a:rPr>
              <a:t>The </a:t>
            </a:r>
            <a:r>
              <a:rPr lang="en-US" dirty="0"/>
              <a:t>remove()</a:t>
            </a:r>
            <a:r>
              <a:rPr lang="en-US" b="0" i="0" dirty="0">
                <a:solidFill>
                  <a:srgbClr val="374151"/>
                </a:solidFill>
                <a:effectLst/>
                <a:latin typeface="Söhne"/>
              </a:rPr>
              <a:t> method is a newer method that is supported in most modern browsers. It is called directly on the element that needs to be removed, and it removes the element from the DOM along with all its child nodes and event listeners.</a:t>
            </a:r>
            <a:endParaRPr lang="en-IL" dirty="0"/>
          </a:p>
        </p:txBody>
      </p:sp>
    </p:spTree>
    <p:extLst>
      <p:ext uri="{BB962C8B-B14F-4D97-AF65-F5344CB8AC3E}">
        <p14:creationId xmlns:p14="http://schemas.microsoft.com/office/powerpoint/2010/main" val="33574013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b="1" i="0" dirty="0" err="1">
                <a:solidFill>
                  <a:srgbClr val="111827"/>
                </a:solidFill>
                <a:effectLst/>
                <a:latin typeface="Söhne Mono"/>
              </a:rPr>
              <a:t>insertBefore</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pPr algn="l"/>
            <a:r>
              <a:rPr lang="en-US" b="0" i="0" dirty="0" err="1">
                <a:solidFill>
                  <a:srgbClr val="374151"/>
                </a:solidFill>
                <a:effectLst/>
                <a:latin typeface="Söhne"/>
              </a:rPr>
              <a:t>insertBefore</a:t>
            </a:r>
            <a:r>
              <a:rPr lang="en-US" b="0" i="0" dirty="0">
                <a:solidFill>
                  <a:srgbClr val="374151"/>
                </a:solidFill>
                <a:effectLst/>
                <a:latin typeface="Söhne"/>
              </a:rPr>
              <a:t>() is a JavaScript method that allows you to insert a new node before an existing node in the DOM (Document Object Model). It is commonly used in web development to dynamically add, remove, or move elements in the DOM.</a:t>
            </a:r>
            <a:br>
              <a:rPr lang="en-US" dirty="0"/>
            </a:br>
            <a:endParaRPr lang="en-IL" dirty="0"/>
          </a:p>
        </p:txBody>
      </p:sp>
      <p:pic>
        <p:nvPicPr>
          <p:cNvPr id="5" name="Picture 4" descr="Text&#10;&#10;Description automatically generated">
            <a:extLst>
              <a:ext uri="{FF2B5EF4-FFF2-40B4-BE49-F238E27FC236}">
                <a16:creationId xmlns:a16="http://schemas.microsoft.com/office/drawing/2014/main" id="{546C0E5E-697F-E84A-AB5E-D19F3A6FDD50}"/>
              </a:ext>
            </a:extLst>
          </p:cNvPr>
          <p:cNvPicPr>
            <a:picLocks noChangeAspect="1"/>
          </p:cNvPicPr>
          <p:nvPr/>
        </p:nvPicPr>
        <p:blipFill>
          <a:blip r:embed="rId2"/>
          <a:stretch>
            <a:fillRect/>
          </a:stretch>
        </p:blipFill>
        <p:spPr>
          <a:xfrm>
            <a:off x="5981754" y="3429000"/>
            <a:ext cx="5676011" cy="2747963"/>
          </a:xfrm>
          <a:prstGeom prst="rect">
            <a:avLst/>
          </a:prstGeom>
        </p:spPr>
      </p:pic>
    </p:spTree>
    <p:extLst>
      <p:ext uri="{BB962C8B-B14F-4D97-AF65-F5344CB8AC3E}">
        <p14:creationId xmlns:p14="http://schemas.microsoft.com/office/powerpoint/2010/main" val="2045248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08184" y="174032"/>
            <a:ext cx="10175631" cy="1111843"/>
          </a:xfrm>
        </p:spPr>
        <p:txBody>
          <a:bodyPr anchor="ctr">
            <a:normAutofit/>
          </a:bodyPr>
          <a:lstStyle/>
          <a:p>
            <a:pPr algn="ctr"/>
            <a:r>
              <a:rPr lang="en-US" sz="4000" b="1" i="0">
                <a:effectLst/>
                <a:latin typeface="Söhne Mono"/>
              </a:rPr>
              <a:t>replaceChild</a:t>
            </a:r>
            <a:endParaRPr lang="en-IL" sz="400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1008184" y="1459907"/>
            <a:ext cx="10175630" cy="767904"/>
          </a:xfrm>
        </p:spPr>
        <p:txBody>
          <a:bodyPr anchor="ctr">
            <a:normAutofit/>
          </a:bodyPr>
          <a:lstStyle/>
          <a:p>
            <a:pPr algn="ctr"/>
            <a:r>
              <a:rPr lang="en-US" sz="1600"/>
              <a:t>replaceChild()</a:t>
            </a:r>
            <a:r>
              <a:rPr lang="en-US" sz="1600" b="0" i="0">
                <a:effectLst/>
                <a:latin typeface="Söhne"/>
              </a:rPr>
              <a:t> is a JavaScript method that allows you to replace an existing node with a new node in the DOM (Document Object Model). It is commonly used in web development to dynamically add, remove, or move elements in the DOM.</a:t>
            </a:r>
            <a:endParaRPr lang="en-IL" sz="1600"/>
          </a:p>
        </p:txBody>
      </p:sp>
      <p:pic>
        <p:nvPicPr>
          <p:cNvPr id="5" name="Picture 4" descr="Text&#10;&#10;Description automatically generated">
            <a:extLst>
              <a:ext uri="{FF2B5EF4-FFF2-40B4-BE49-F238E27FC236}">
                <a16:creationId xmlns:a16="http://schemas.microsoft.com/office/drawing/2014/main" id="{CC445271-63D1-0CB9-3637-6A9F2AC817C9}"/>
              </a:ext>
            </a:extLst>
          </p:cNvPr>
          <p:cNvPicPr>
            <a:picLocks noChangeAspect="1"/>
          </p:cNvPicPr>
          <p:nvPr/>
        </p:nvPicPr>
        <p:blipFill>
          <a:blip r:embed="rId2"/>
          <a:stretch>
            <a:fillRect/>
          </a:stretch>
        </p:blipFill>
        <p:spPr>
          <a:xfrm>
            <a:off x="2052129" y="2405149"/>
            <a:ext cx="8081644" cy="3899393"/>
          </a:xfrm>
          <a:prstGeom prst="rect">
            <a:avLst/>
          </a:prstGeom>
        </p:spPr>
      </p:pic>
    </p:spTree>
    <p:extLst>
      <p:ext uri="{BB962C8B-B14F-4D97-AF65-F5344CB8AC3E}">
        <p14:creationId xmlns:p14="http://schemas.microsoft.com/office/powerpoint/2010/main" val="19051604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explian</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a:bodyPr>
          <a:lstStyle/>
          <a:p>
            <a:pPr algn="l"/>
            <a:r>
              <a:rPr lang="en-US" b="0" i="0" dirty="0">
                <a:solidFill>
                  <a:srgbClr val="374151"/>
                </a:solidFill>
                <a:effectLst/>
                <a:latin typeface="Söhne"/>
              </a:rPr>
              <a:t>In this example, we first use </a:t>
            </a:r>
            <a:r>
              <a:rPr lang="en-US" b="0" i="0" dirty="0" err="1">
                <a:solidFill>
                  <a:srgbClr val="374151"/>
                </a:solidFill>
                <a:effectLst/>
                <a:latin typeface="Söhne"/>
              </a:rPr>
              <a:t>document.getElementById</a:t>
            </a:r>
            <a:r>
              <a:rPr lang="en-US" b="0" i="0" dirty="0">
                <a:solidFill>
                  <a:srgbClr val="374151"/>
                </a:solidFill>
                <a:effectLst/>
                <a:latin typeface="Söhne"/>
              </a:rPr>
              <a:t>() to get a reference to the parent element of the element we want to replace in the DOM. We then create a new div element using </a:t>
            </a:r>
            <a:r>
              <a:rPr lang="en-US" b="0" i="0" dirty="0" err="1">
                <a:solidFill>
                  <a:srgbClr val="374151"/>
                </a:solidFill>
                <a:effectLst/>
                <a:latin typeface="Söhne"/>
              </a:rPr>
              <a:t>document.createElement</a:t>
            </a:r>
            <a:r>
              <a:rPr lang="en-US" b="0" i="0" dirty="0">
                <a:solidFill>
                  <a:srgbClr val="374151"/>
                </a:solidFill>
                <a:effectLst/>
                <a:latin typeface="Söhne"/>
              </a:rPr>
              <a:t>() and set its content using </a:t>
            </a:r>
            <a:r>
              <a:rPr lang="en-US" b="0" i="0" dirty="0" err="1">
                <a:solidFill>
                  <a:srgbClr val="374151"/>
                </a:solidFill>
                <a:effectLst/>
                <a:latin typeface="Söhne"/>
              </a:rPr>
              <a:t>textContent</a:t>
            </a:r>
            <a:r>
              <a:rPr lang="en-US" b="0" i="0" dirty="0">
                <a:solidFill>
                  <a:srgbClr val="374151"/>
                </a:solidFill>
                <a:effectLst/>
                <a:latin typeface="Söhne"/>
              </a:rPr>
              <a:t>.</a:t>
            </a:r>
          </a:p>
          <a:p>
            <a:pPr algn="l"/>
            <a:r>
              <a:rPr lang="en-US" b="0" i="0" dirty="0">
                <a:solidFill>
                  <a:srgbClr val="374151"/>
                </a:solidFill>
                <a:effectLst/>
                <a:latin typeface="Söhne"/>
              </a:rPr>
              <a:t>We then use </a:t>
            </a:r>
            <a:r>
              <a:rPr lang="en-US" b="0" i="0" dirty="0" err="1">
                <a:solidFill>
                  <a:srgbClr val="374151"/>
                </a:solidFill>
                <a:effectLst/>
                <a:latin typeface="Söhne"/>
              </a:rPr>
              <a:t>document.getElementById</a:t>
            </a:r>
            <a:r>
              <a:rPr lang="en-US" b="0" i="0" dirty="0">
                <a:solidFill>
                  <a:srgbClr val="374151"/>
                </a:solidFill>
                <a:effectLst/>
                <a:latin typeface="Söhne"/>
              </a:rPr>
              <a:t>() again to get a reference to the element we want to replace. Finally, we use the </a:t>
            </a:r>
            <a:r>
              <a:rPr lang="en-US" b="0" i="0" dirty="0" err="1">
                <a:solidFill>
                  <a:srgbClr val="374151"/>
                </a:solidFill>
                <a:effectLst/>
                <a:latin typeface="Söhne"/>
              </a:rPr>
              <a:t>replaceChild</a:t>
            </a:r>
            <a:r>
              <a:rPr lang="en-US" b="0" i="0" dirty="0">
                <a:solidFill>
                  <a:srgbClr val="374151"/>
                </a:solidFill>
                <a:effectLst/>
                <a:latin typeface="Söhne"/>
              </a:rPr>
              <a:t>() method to replace the existing p element with the new div element in the DOM.</a:t>
            </a:r>
          </a:p>
          <a:p>
            <a:pPr algn="l"/>
            <a:r>
              <a:rPr lang="en-US" b="0" i="0" dirty="0">
                <a:solidFill>
                  <a:srgbClr val="374151"/>
                </a:solidFill>
                <a:effectLst/>
                <a:latin typeface="Söhne"/>
              </a:rPr>
              <a:t>The </a:t>
            </a:r>
            <a:r>
              <a:rPr lang="en-US" b="0" i="0" dirty="0" err="1">
                <a:solidFill>
                  <a:srgbClr val="374151"/>
                </a:solidFill>
                <a:effectLst/>
                <a:latin typeface="Söhne"/>
              </a:rPr>
              <a:t>replaceChild</a:t>
            </a:r>
            <a:r>
              <a:rPr lang="en-US" b="0" i="0" dirty="0">
                <a:solidFill>
                  <a:srgbClr val="374151"/>
                </a:solidFill>
                <a:effectLst/>
                <a:latin typeface="Söhne"/>
              </a:rPr>
              <a:t>() method takes two arguments: the new node to replace the existing node with, and the existing node to replace. If you want to remove an existing node without replacing it with a new node, you can use the </a:t>
            </a:r>
            <a:r>
              <a:rPr lang="en-US" b="0" i="0" dirty="0" err="1">
                <a:solidFill>
                  <a:srgbClr val="374151"/>
                </a:solidFill>
                <a:effectLst/>
                <a:latin typeface="Söhne"/>
              </a:rPr>
              <a:t>removeChild</a:t>
            </a:r>
            <a:r>
              <a:rPr lang="en-US" b="0" i="0" dirty="0">
                <a:solidFill>
                  <a:srgbClr val="374151"/>
                </a:solidFill>
                <a:effectLst/>
                <a:latin typeface="Söhne"/>
              </a:rPr>
              <a:t>() method instead.</a:t>
            </a:r>
          </a:p>
        </p:txBody>
      </p:sp>
    </p:spTree>
    <p:extLst>
      <p:ext uri="{BB962C8B-B14F-4D97-AF65-F5344CB8AC3E}">
        <p14:creationId xmlns:p14="http://schemas.microsoft.com/office/powerpoint/2010/main" val="3753276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const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In JavaScript, the </a:t>
            </a:r>
            <a:r>
              <a:rPr lang="en-US" dirty="0"/>
              <a:t>const</a:t>
            </a:r>
            <a:r>
              <a:rPr lang="en-US" b="0" i="0" dirty="0">
                <a:solidFill>
                  <a:srgbClr val="374151"/>
                </a:solidFill>
                <a:effectLst/>
                <a:latin typeface="Söhne"/>
              </a:rPr>
              <a:t> keyword is used to declare a variable that cannot be reassigned once it has been initialized.</a:t>
            </a:r>
          </a:p>
          <a:p>
            <a:endParaRPr lang="en-US" dirty="0">
              <a:solidFill>
                <a:srgbClr val="374151"/>
              </a:solidFill>
              <a:latin typeface="Söhne"/>
            </a:endParaRPr>
          </a:p>
          <a:p>
            <a:pPr algn="l"/>
            <a:r>
              <a:rPr lang="en-US" b="0" i="0" dirty="0">
                <a:solidFill>
                  <a:srgbClr val="374151"/>
                </a:solidFill>
                <a:effectLst/>
                <a:latin typeface="Söhne"/>
              </a:rPr>
              <a:t>In JavaScript, const keyword is used to declare a variable that cannot be reassigned to a new value. However, it is important to note that const does not make the variable immutable or unchangeable, particularly when it is used with complex data types such as objects or arrays.</a:t>
            </a:r>
          </a:p>
          <a:p>
            <a:pPr algn="l"/>
            <a:r>
              <a:rPr lang="en-US" b="0" i="0" dirty="0">
                <a:solidFill>
                  <a:srgbClr val="374151"/>
                </a:solidFill>
                <a:effectLst/>
                <a:latin typeface="Söhne"/>
              </a:rPr>
              <a:t>When a const variable is assigned an object, the variable itself cannot be reassigned to a new object, but the properties of the object can be modified. This is because the const keyword applies only to the variable's reference to the object in memory, not the contents of the object itself.</a:t>
            </a:r>
          </a:p>
        </p:txBody>
      </p:sp>
    </p:spTree>
    <p:extLst>
      <p:ext uri="{BB962C8B-B14F-4D97-AF65-F5344CB8AC3E}">
        <p14:creationId xmlns:p14="http://schemas.microsoft.com/office/powerpoint/2010/main" val="2193499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How does the memory works</a:t>
            </a:r>
          </a:p>
        </p:txBody>
      </p:sp>
      <p:pic>
        <p:nvPicPr>
          <p:cNvPr id="5" name="Content Placeholder 4" descr="Chart, box and whisker chart&#10;&#10;Description automatically generated">
            <a:extLst>
              <a:ext uri="{FF2B5EF4-FFF2-40B4-BE49-F238E27FC236}">
                <a16:creationId xmlns:a16="http://schemas.microsoft.com/office/drawing/2014/main" id="{AF285C5C-75AF-8303-3238-B630CF7C0889}"/>
              </a:ext>
            </a:extLst>
          </p:cNvPr>
          <p:cNvPicPr>
            <a:picLocks noGrp="1" noChangeAspect="1"/>
          </p:cNvPicPr>
          <p:nvPr>
            <p:ph idx="1"/>
          </p:nvPr>
        </p:nvPicPr>
        <p:blipFill>
          <a:blip r:embed="rId2"/>
          <a:stretch>
            <a:fillRect/>
          </a:stretch>
        </p:blipFill>
        <p:spPr>
          <a:xfrm>
            <a:off x="723900" y="2568919"/>
            <a:ext cx="10744200" cy="3518725"/>
          </a:xfrm>
          <a:prstGeom prst="rect">
            <a:avLst/>
          </a:prstGeom>
        </p:spPr>
      </p:pic>
    </p:spTree>
    <p:extLst>
      <p:ext uri="{BB962C8B-B14F-4D97-AF65-F5344CB8AC3E}">
        <p14:creationId xmlns:p14="http://schemas.microsoft.com/office/powerpoint/2010/main" val="28583698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F</a:t>
            </a:r>
            <a:r>
              <a:rPr lang="en-IL" dirty="0"/>
              <a:t>or loop</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In JavaScript, a </a:t>
            </a:r>
            <a:r>
              <a:rPr lang="en-US" dirty="0"/>
              <a:t>for</a:t>
            </a:r>
            <a:r>
              <a:rPr lang="en-US" b="0" i="0" dirty="0">
                <a:solidFill>
                  <a:srgbClr val="374151"/>
                </a:solidFill>
                <a:effectLst/>
                <a:latin typeface="Söhne"/>
              </a:rPr>
              <a:t> loop is a control flow statement that allows you to repeat a block of code a certain number of times.</a:t>
            </a:r>
          </a:p>
          <a:p>
            <a:pPr algn="l">
              <a:buFont typeface="Arial" panose="020B0604020202020204" pitchFamily="34" charset="0"/>
              <a:buChar char="•"/>
            </a:pPr>
            <a:r>
              <a:rPr lang="en-US" b="0" i="0" dirty="0">
                <a:solidFill>
                  <a:srgbClr val="374151"/>
                </a:solidFill>
                <a:effectLst/>
                <a:latin typeface="Söhne"/>
              </a:rPr>
              <a:t>initialization: This is where you initialize a counter variable or set up any initial conditions that are necessary for the loop to run. This part of the loop is only executed once, before the loop begins.</a:t>
            </a:r>
          </a:p>
          <a:p>
            <a:pPr algn="l">
              <a:buFont typeface="Arial" panose="020B0604020202020204" pitchFamily="34" charset="0"/>
              <a:buChar char="•"/>
            </a:pPr>
            <a:r>
              <a:rPr lang="en-US" b="0" i="0" dirty="0">
                <a:solidFill>
                  <a:srgbClr val="374151"/>
                </a:solidFill>
                <a:effectLst/>
                <a:latin typeface="Söhne"/>
              </a:rPr>
              <a:t>condition: This is where you specify the condition that must be true in order for the loop to continue. If the condition is false, the loop will terminate.</a:t>
            </a:r>
          </a:p>
          <a:p>
            <a:pPr algn="l">
              <a:buFont typeface="Arial" panose="020B0604020202020204" pitchFamily="34" charset="0"/>
              <a:buChar char="•"/>
            </a:pPr>
            <a:r>
              <a:rPr lang="en-US" b="0" i="0" dirty="0">
                <a:solidFill>
                  <a:srgbClr val="374151"/>
                </a:solidFill>
                <a:effectLst/>
                <a:latin typeface="Söhne"/>
              </a:rPr>
              <a:t>iteration: This is where you specify how the counter variable or any other variables used in the loop should be updated after each iteration of the loop. This part of the loop is executed at the end of each iteration, just before the condition is checked again.</a:t>
            </a:r>
          </a:p>
        </p:txBody>
      </p:sp>
    </p:spTree>
    <p:extLst>
      <p:ext uri="{BB962C8B-B14F-4D97-AF65-F5344CB8AC3E}">
        <p14:creationId xmlns:p14="http://schemas.microsoft.com/office/powerpoint/2010/main" val="32130684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a:t>example</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153894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5551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r:embed="rId2"/>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793473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9448006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250056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2955595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66297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7771694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729782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93334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3693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648929" y="629266"/>
            <a:ext cx="3505495" cy="1622321"/>
          </a:xfrm>
        </p:spPr>
        <p:txBody>
          <a:bodyPr>
            <a:normAutofit/>
          </a:bodyPr>
          <a:lstStyle/>
          <a:p>
            <a:r>
              <a:rPr lang="en-US" dirty="0"/>
              <a:t>object</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648931" y="2438400"/>
            <a:ext cx="3505494" cy="3785419"/>
          </a:xfrm>
        </p:spPr>
        <p:txBody>
          <a:bodyPr>
            <a:normAutofit/>
          </a:bodyPr>
          <a:lstStyle/>
          <a:p>
            <a:r>
              <a:rPr lang="en-US" sz="2000"/>
              <a:t>In JavaScript, an object is a data type that stores data as key-value pairs. Each key in an object is a string, and each value can be any data type, including other objects. Objects in JavaScript are similar to dictionaries in other programming languages.</a:t>
            </a:r>
            <a:endParaRPr lang="en-IL"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70D988F8-1C38-6734-ED82-99965C0F57EA}"/>
              </a:ext>
            </a:extLst>
          </p:cNvPr>
          <p:cNvPicPr>
            <a:picLocks noChangeAspect="1"/>
          </p:cNvPicPr>
          <p:nvPr/>
        </p:nvPicPr>
        <p:blipFill>
          <a:blip r:embed="rId2"/>
          <a:stretch>
            <a:fillRect/>
          </a:stretch>
        </p:blipFill>
        <p:spPr>
          <a:xfrm>
            <a:off x="5405862" y="1291485"/>
            <a:ext cx="6019331" cy="4271783"/>
          </a:xfrm>
          <a:prstGeom prst="rect">
            <a:avLst/>
          </a:prstGeom>
          <a:effectLst/>
        </p:spPr>
      </p:pic>
    </p:spTree>
    <p:extLst>
      <p:ext uri="{BB962C8B-B14F-4D97-AF65-F5344CB8AC3E}">
        <p14:creationId xmlns:p14="http://schemas.microsoft.com/office/powerpoint/2010/main" val="176104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8E2572B4-85C5-1A7B-ACF2-C2AA4C3A0603}"/>
              </a:ext>
            </a:extLst>
          </p:cNvPr>
          <p:cNvPicPr>
            <a:picLocks noChangeAspect="1"/>
          </p:cNvPicPr>
          <p:nvPr/>
        </p:nvPicPr>
        <p:blipFill>
          <a:blip r:embed="rId2"/>
          <a:stretch>
            <a:fillRect/>
          </a:stretch>
        </p:blipFill>
        <p:spPr>
          <a:xfrm>
            <a:off x="1287463" y="3341688"/>
            <a:ext cx="10064750" cy="842963"/>
          </a:xfrm>
          <a:prstGeom prst="rect">
            <a:avLst/>
          </a:prstGeom>
        </p:spPr>
      </p:pic>
      <p:pic>
        <p:nvPicPr>
          <p:cNvPr id="5" name="Content Placeholder 4" descr="Text&#10;&#10;Description automatically generated">
            <a:extLst>
              <a:ext uri="{FF2B5EF4-FFF2-40B4-BE49-F238E27FC236}">
                <a16:creationId xmlns:a16="http://schemas.microsoft.com/office/drawing/2014/main" id="{6784C84C-39A8-BB9D-E0A8-12306F857920}"/>
              </a:ext>
            </a:extLst>
          </p:cNvPr>
          <p:cNvPicPr>
            <a:picLocks noGrp="1" noChangeAspect="1"/>
          </p:cNvPicPr>
          <p:nvPr>
            <p:ph idx="1"/>
          </p:nvPr>
        </p:nvPicPr>
        <p:blipFill>
          <a:blip r:embed="rId3"/>
          <a:stretch>
            <a:fillRect/>
          </a:stretch>
        </p:blipFill>
        <p:spPr>
          <a:xfrm>
            <a:off x="1287463" y="4252913"/>
            <a:ext cx="10064750" cy="1147763"/>
          </a:xfrm>
        </p:spPr>
      </p:pic>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1286932" y="1204109"/>
            <a:ext cx="10023398" cy="857894"/>
          </a:xfrm>
        </p:spPr>
        <p:txBody>
          <a:bodyPr vert="horz" lIns="91440" tIns="45720" rIns="91440" bIns="45720" rtlCol="0">
            <a:normAutofit/>
          </a:bodyPr>
          <a:lstStyle/>
          <a:p>
            <a:r>
              <a:rPr lang="en-US" sz="4000" kern="1200">
                <a:solidFill>
                  <a:srgbClr val="FFFFFF"/>
                </a:solidFill>
                <a:latin typeface="+mj-lt"/>
                <a:ea typeface="+mj-ea"/>
                <a:cs typeface="+mj-cs"/>
              </a:rPr>
              <a:t>How can I access the keys</a:t>
            </a:r>
          </a:p>
        </p:txBody>
      </p:sp>
    </p:spTree>
    <p:extLst>
      <p:ext uri="{BB962C8B-B14F-4D97-AF65-F5344CB8AC3E}">
        <p14:creationId xmlns:p14="http://schemas.microsoft.com/office/powerpoint/2010/main" val="384036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2176</TotalTime>
  <Words>4539</Words>
  <Application>Microsoft Macintosh PowerPoint</Application>
  <PresentationFormat>Widescreen</PresentationFormat>
  <Paragraphs>175</Paragraphs>
  <Slides>67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Calibri Light</vt:lpstr>
      <vt:lpstr>Century Schoolbook</vt:lpstr>
      <vt:lpstr>Söhne</vt:lpstr>
      <vt:lpstr>Söhne Mono</vt:lpstr>
      <vt:lpstr>Tw Cen MT</vt:lpstr>
      <vt:lpstr>Office Theme</vt:lpstr>
      <vt:lpstr>PowerPoint Presentation</vt:lpstr>
      <vt:lpstr>Git- intro</vt:lpstr>
      <vt:lpstr>How to get started</vt:lpstr>
      <vt:lpstr>What after</vt:lpstr>
      <vt:lpstr>Git commit</vt:lpstr>
      <vt:lpstr>Push changes</vt:lpstr>
      <vt:lpstr>Example</vt:lpstr>
      <vt:lpstr>object</vt:lpstr>
      <vt:lpstr>How can I access the keys</vt:lpstr>
      <vt:lpstr>How can I delete from the object</vt:lpstr>
      <vt:lpstr>aspect ratio</vt:lpstr>
      <vt:lpstr>writing-mode </vt:lpstr>
      <vt:lpstr>word-spacing</vt:lpstr>
      <vt:lpstr>white-space</vt:lpstr>
      <vt:lpstr>checkbox</vt:lpstr>
      <vt:lpstr>Wait I want to select only more then one at the time</vt:lpstr>
      <vt:lpstr>accent-color</vt:lpstr>
      <vt:lpstr>JS OR ||</vt:lpstr>
      <vt:lpstr>shape-outside</vt:lpstr>
      <vt:lpstr>Remainder- clip path</vt:lpstr>
      <vt:lpstr>shape-image-threshold</vt:lpstr>
      <vt:lpstr>example</vt:lpstr>
      <vt:lpstr>shape-margin</vt:lpstr>
      <vt:lpstr>example</vt:lpstr>
      <vt:lpstr>array</vt:lpstr>
      <vt:lpstr>access individual elements</vt:lpstr>
      <vt:lpstr>Change element</vt:lpstr>
      <vt:lpstr>Array pop</vt:lpstr>
      <vt:lpstr>Array push</vt:lpstr>
      <vt:lpstr>splice</vt:lpstr>
      <vt:lpstr>slice</vt:lpstr>
      <vt:lpstr>findIndex</vt:lpstr>
      <vt:lpstr>concat</vt:lpstr>
      <vt:lpstr>Concat example</vt:lpstr>
      <vt:lpstr>includes</vt:lpstr>
      <vt:lpstr>indexOf</vt:lpstr>
      <vt:lpstr>PowerPoint Presentation</vt:lpstr>
      <vt:lpstr>shallow copy and a deep copy</vt:lpstr>
      <vt:lpstr>example</vt:lpstr>
      <vt:lpstr>Document Object Model </vt:lpstr>
      <vt:lpstr>addEventListener</vt:lpstr>
      <vt:lpstr>Another example</vt:lpstr>
      <vt:lpstr>document</vt:lpstr>
      <vt:lpstr>Change the Text of select element</vt:lpstr>
      <vt:lpstr>stroke</vt:lpstr>
      <vt:lpstr>createElement</vt:lpstr>
      <vt:lpstr>appendChild</vt:lpstr>
      <vt:lpstr>querySelector</vt:lpstr>
      <vt:lpstr>querySelectorAll</vt:lpstr>
      <vt:lpstr>remove</vt:lpstr>
      <vt:lpstr>Remove vs removeChild</vt:lpstr>
      <vt:lpstr>insertBefore</vt:lpstr>
      <vt:lpstr>replaceChild</vt:lpstr>
      <vt:lpstr>explian</vt:lpstr>
      <vt:lpstr>const</vt:lpstr>
      <vt:lpstr>How does the memory works</vt:lpstr>
      <vt:lpstr>For loop</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14</cp:revision>
  <dcterms:created xsi:type="dcterms:W3CDTF">2023-02-12T10:45:55Z</dcterms:created>
  <dcterms:modified xsi:type="dcterms:W3CDTF">2023-03-17T15:19:59Z</dcterms:modified>
</cp:coreProperties>
</file>