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2" r:id="rId4"/>
    <p:sldId id="263" r:id="rId5"/>
    <p:sldId id="264" r:id="rId6"/>
    <p:sldId id="267" r:id="rId7"/>
    <p:sldId id="273" r:id="rId8"/>
    <p:sldId id="281" r:id="rId9"/>
    <p:sldId id="386" r:id="rId10"/>
    <p:sldId id="388" r:id="rId11"/>
    <p:sldId id="384" r:id="rId12"/>
    <p:sldId id="385" r:id="rId13"/>
    <p:sldId id="383" r:id="rId14"/>
    <p:sldId id="288" r:id="rId15"/>
    <p:sldId id="420" r:id="rId16"/>
    <p:sldId id="289" r:id="rId17"/>
    <p:sldId id="390" r:id="rId18"/>
    <p:sldId id="389" r:id="rId19"/>
    <p:sldId id="391" r:id="rId20"/>
    <p:sldId id="401" r:id="rId21"/>
    <p:sldId id="413" r:id="rId22"/>
    <p:sldId id="410" r:id="rId23"/>
    <p:sldId id="412" r:id="rId24"/>
    <p:sldId id="414" r:id="rId25"/>
    <p:sldId id="402" r:id="rId26"/>
    <p:sldId id="406" r:id="rId27"/>
    <p:sldId id="403" r:id="rId28"/>
    <p:sldId id="404" r:id="rId29"/>
    <p:sldId id="394" r:id="rId30"/>
    <p:sldId id="392" r:id="rId31"/>
    <p:sldId id="407" r:id="rId32"/>
    <p:sldId id="419" r:id="rId33"/>
    <p:sldId id="421" r:id="rId34"/>
    <p:sldId id="441" r:id="rId35"/>
    <p:sldId id="422" r:id="rId36"/>
    <p:sldId id="423" r:id="rId37"/>
    <p:sldId id="424" r:id="rId38"/>
    <p:sldId id="425" r:id="rId39"/>
    <p:sldId id="426" r:id="rId40"/>
    <p:sldId id="427" r:id="rId41"/>
    <p:sldId id="428" r:id="rId42"/>
    <p:sldId id="429" r:id="rId43"/>
    <p:sldId id="430" r:id="rId44"/>
    <p:sldId id="432" r:id="rId45"/>
    <p:sldId id="434" r:id="rId46"/>
    <p:sldId id="433" r:id="rId47"/>
    <p:sldId id="435" r:id="rId48"/>
    <p:sldId id="436" r:id="rId49"/>
    <p:sldId id="437" r:id="rId50"/>
    <p:sldId id="438" r:id="rId51"/>
    <p:sldId id="439" r:id="rId52"/>
    <p:sldId id="440" r:id="rId53"/>
    <p:sldId id="442" r:id="rId54"/>
    <p:sldId id="443" r:id="rId55"/>
    <p:sldId id="444" r:id="rId56"/>
    <p:sldId id="445" r:id="rId57"/>
    <p:sldId id="446" r:id="rId58"/>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A3706BD-CCB0-60C8-6C0E-CA1F2AE884FC}" name="Shaked Chen" initials="SC" userId="S::shaked.chen1@live.biu.ac.il::8c4cd366-80f7-4101-b277-36e5d248af1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86"/>
    <p:restoredTop sz="94689"/>
  </p:normalViewPr>
  <p:slideViewPr>
    <p:cSldViewPr snapToGrid="0">
      <p:cViewPr varScale="1">
        <p:scale>
          <a:sx n="147" d="100"/>
          <a:sy n="147" d="100"/>
        </p:scale>
        <p:origin x="172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F7F58-4E13-8116-BFEA-E1A9F77D3D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4271F0ED-972B-E7F1-9064-228E0A5FC3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ABE615D2-D06F-22C2-3AE9-A6AA4577826B}"/>
              </a:ext>
            </a:extLst>
          </p:cNvPr>
          <p:cNvSpPr>
            <a:spLocks noGrp="1"/>
          </p:cNvSpPr>
          <p:nvPr>
            <p:ph type="dt" sz="half" idx="10"/>
          </p:nvPr>
        </p:nvSpPr>
        <p:spPr/>
        <p:txBody>
          <a:bodyPr/>
          <a:lstStyle/>
          <a:p>
            <a:fld id="{89AD1261-9EED-2246-A353-D243FB9E7EC9}" type="datetimeFigureOut">
              <a:rPr lang="en-IL" smtClean="0"/>
              <a:t>27/03/2023</a:t>
            </a:fld>
            <a:endParaRPr lang="en-IL"/>
          </a:p>
        </p:txBody>
      </p:sp>
      <p:sp>
        <p:nvSpPr>
          <p:cNvPr id="5" name="Footer Placeholder 4">
            <a:extLst>
              <a:ext uri="{FF2B5EF4-FFF2-40B4-BE49-F238E27FC236}">
                <a16:creationId xmlns:a16="http://schemas.microsoft.com/office/drawing/2014/main" id="{DB096A55-8B12-DC76-6AEA-8DB21D6E7EB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1C64536-687B-7076-AEE9-F032C400224F}"/>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318323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40BC8-2ED4-23E8-A457-D73A188C4097}"/>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A3EEF4C9-6003-74D6-2CD0-B5600EE7FF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C887198-4494-67D7-294A-C25C3C5E30D4}"/>
              </a:ext>
            </a:extLst>
          </p:cNvPr>
          <p:cNvSpPr>
            <a:spLocks noGrp="1"/>
          </p:cNvSpPr>
          <p:nvPr>
            <p:ph type="dt" sz="half" idx="10"/>
          </p:nvPr>
        </p:nvSpPr>
        <p:spPr/>
        <p:txBody>
          <a:bodyPr/>
          <a:lstStyle/>
          <a:p>
            <a:fld id="{89AD1261-9EED-2246-A353-D243FB9E7EC9}" type="datetimeFigureOut">
              <a:rPr lang="en-IL" smtClean="0"/>
              <a:t>27/03/2023</a:t>
            </a:fld>
            <a:endParaRPr lang="en-IL"/>
          </a:p>
        </p:txBody>
      </p:sp>
      <p:sp>
        <p:nvSpPr>
          <p:cNvPr id="5" name="Footer Placeholder 4">
            <a:extLst>
              <a:ext uri="{FF2B5EF4-FFF2-40B4-BE49-F238E27FC236}">
                <a16:creationId xmlns:a16="http://schemas.microsoft.com/office/drawing/2014/main" id="{D58506A0-E70C-A046-13C8-F7E2E0A2253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8565125-FBA6-4D11-C517-314E4D81D2EF}"/>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756220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CEE99D-A418-59D3-CD0A-AEB0FEABC6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11B74CE5-FF66-8D48-DC33-819ADD7A18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71B186C-A8F9-417C-9EA1-D4BA3835D6D9}"/>
              </a:ext>
            </a:extLst>
          </p:cNvPr>
          <p:cNvSpPr>
            <a:spLocks noGrp="1"/>
          </p:cNvSpPr>
          <p:nvPr>
            <p:ph type="dt" sz="half" idx="10"/>
          </p:nvPr>
        </p:nvSpPr>
        <p:spPr/>
        <p:txBody>
          <a:bodyPr/>
          <a:lstStyle/>
          <a:p>
            <a:fld id="{89AD1261-9EED-2246-A353-D243FB9E7EC9}" type="datetimeFigureOut">
              <a:rPr lang="en-IL" smtClean="0"/>
              <a:t>27/03/2023</a:t>
            </a:fld>
            <a:endParaRPr lang="en-IL"/>
          </a:p>
        </p:txBody>
      </p:sp>
      <p:sp>
        <p:nvSpPr>
          <p:cNvPr id="5" name="Footer Placeholder 4">
            <a:extLst>
              <a:ext uri="{FF2B5EF4-FFF2-40B4-BE49-F238E27FC236}">
                <a16:creationId xmlns:a16="http://schemas.microsoft.com/office/drawing/2014/main" id="{0BF4EB19-64DE-7725-C943-83CD680B093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038A782-AD81-6C04-CCA0-25A7B19A6FBA}"/>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138359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D0C5-B8EE-20EC-F363-794290B6576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58B3E677-A8DB-E450-D13C-904C219E00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ADE6A5B-E5DD-36F2-E8B5-59BD4897A5E1}"/>
              </a:ext>
            </a:extLst>
          </p:cNvPr>
          <p:cNvSpPr>
            <a:spLocks noGrp="1"/>
          </p:cNvSpPr>
          <p:nvPr>
            <p:ph type="dt" sz="half" idx="10"/>
          </p:nvPr>
        </p:nvSpPr>
        <p:spPr/>
        <p:txBody>
          <a:bodyPr/>
          <a:lstStyle/>
          <a:p>
            <a:fld id="{89AD1261-9EED-2246-A353-D243FB9E7EC9}" type="datetimeFigureOut">
              <a:rPr lang="en-IL" smtClean="0"/>
              <a:t>27/03/2023</a:t>
            </a:fld>
            <a:endParaRPr lang="en-IL"/>
          </a:p>
        </p:txBody>
      </p:sp>
      <p:sp>
        <p:nvSpPr>
          <p:cNvPr id="5" name="Footer Placeholder 4">
            <a:extLst>
              <a:ext uri="{FF2B5EF4-FFF2-40B4-BE49-F238E27FC236}">
                <a16:creationId xmlns:a16="http://schemas.microsoft.com/office/drawing/2014/main" id="{03454341-5FA7-9225-7159-C3AA9A75DFA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0BB289C-97BD-F728-FD6C-52368795C973}"/>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3801156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1AD5-7B9A-48DD-BE0C-F5E24349E0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B0776B37-548A-819B-8085-7737452DC3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2E12A8-C579-4176-EDB0-300AD6B6B6BE}"/>
              </a:ext>
            </a:extLst>
          </p:cNvPr>
          <p:cNvSpPr>
            <a:spLocks noGrp="1"/>
          </p:cNvSpPr>
          <p:nvPr>
            <p:ph type="dt" sz="half" idx="10"/>
          </p:nvPr>
        </p:nvSpPr>
        <p:spPr/>
        <p:txBody>
          <a:bodyPr/>
          <a:lstStyle/>
          <a:p>
            <a:fld id="{89AD1261-9EED-2246-A353-D243FB9E7EC9}" type="datetimeFigureOut">
              <a:rPr lang="en-IL" smtClean="0"/>
              <a:t>27/03/2023</a:t>
            </a:fld>
            <a:endParaRPr lang="en-IL"/>
          </a:p>
        </p:txBody>
      </p:sp>
      <p:sp>
        <p:nvSpPr>
          <p:cNvPr id="5" name="Footer Placeholder 4">
            <a:extLst>
              <a:ext uri="{FF2B5EF4-FFF2-40B4-BE49-F238E27FC236}">
                <a16:creationId xmlns:a16="http://schemas.microsoft.com/office/drawing/2014/main" id="{7D044838-BBA2-84B5-4127-6078D93198C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8D161AB-E737-3EE8-ADA7-4EC82B1F8088}"/>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37168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9BE8-37FA-A0F2-3A41-EF5F620E1FD8}"/>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72C9714D-B4DA-1675-8019-F48B9F9B6E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CA33991B-7723-B327-1F5A-143AE22B4A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515293D9-D744-93CB-3B17-EE6691186F05}"/>
              </a:ext>
            </a:extLst>
          </p:cNvPr>
          <p:cNvSpPr>
            <a:spLocks noGrp="1"/>
          </p:cNvSpPr>
          <p:nvPr>
            <p:ph type="dt" sz="half" idx="10"/>
          </p:nvPr>
        </p:nvSpPr>
        <p:spPr/>
        <p:txBody>
          <a:bodyPr/>
          <a:lstStyle/>
          <a:p>
            <a:fld id="{89AD1261-9EED-2246-A353-D243FB9E7EC9}" type="datetimeFigureOut">
              <a:rPr lang="en-IL" smtClean="0"/>
              <a:t>27/03/2023</a:t>
            </a:fld>
            <a:endParaRPr lang="en-IL"/>
          </a:p>
        </p:txBody>
      </p:sp>
      <p:sp>
        <p:nvSpPr>
          <p:cNvPr id="6" name="Footer Placeholder 5">
            <a:extLst>
              <a:ext uri="{FF2B5EF4-FFF2-40B4-BE49-F238E27FC236}">
                <a16:creationId xmlns:a16="http://schemas.microsoft.com/office/drawing/2014/main" id="{F2A8D205-F9C1-EE37-60CB-99AB8BAE0E6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A8EA008-B071-922F-47FC-E7AAAFB3F72C}"/>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720725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8AA11-3079-FF12-2BEF-6ED57CF28FD0}"/>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89DE793-C458-67DE-EAF9-9218C61868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CA42B9-4F4F-45E8-B581-A6CEED606C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9E74D7E0-EA8B-5F58-5635-650337751F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4A5105-C4B7-1E0E-4F37-213C9A1329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805B6D39-0880-CCBA-633E-D237DD00B3B3}"/>
              </a:ext>
            </a:extLst>
          </p:cNvPr>
          <p:cNvSpPr>
            <a:spLocks noGrp="1"/>
          </p:cNvSpPr>
          <p:nvPr>
            <p:ph type="dt" sz="half" idx="10"/>
          </p:nvPr>
        </p:nvSpPr>
        <p:spPr/>
        <p:txBody>
          <a:bodyPr/>
          <a:lstStyle/>
          <a:p>
            <a:fld id="{89AD1261-9EED-2246-A353-D243FB9E7EC9}" type="datetimeFigureOut">
              <a:rPr lang="en-IL" smtClean="0"/>
              <a:t>27/03/2023</a:t>
            </a:fld>
            <a:endParaRPr lang="en-IL"/>
          </a:p>
        </p:txBody>
      </p:sp>
      <p:sp>
        <p:nvSpPr>
          <p:cNvPr id="8" name="Footer Placeholder 7">
            <a:extLst>
              <a:ext uri="{FF2B5EF4-FFF2-40B4-BE49-F238E27FC236}">
                <a16:creationId xmlns:a16="http://schemas.microsoft.com/office/drawing/2014/main" id="{E0D6CDD8-54E2-9F44-45E4-84BEF4A266C4}"/>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FF71B918-F127-FFEA-7BB4-454839918359}"/>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468401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4A0B-0F62-9697-1223-25DFABC2BA3E}"/>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6D30C5D5-1DC4-A5F7-C51C-A0E99E46D7D8}"/>
              </a:ext>
            </a:extLst>
          </p:cNvPr>
          <p:cNvSpPr>
            <a:spLocks noGrp="1"/>
          </p:cNvSpPr>
          <p:nvPr>
            <p:ph type="dt" sz="half" idx="10"/>
          </p:nvPr>
        </p:nvSpPr>
        <p:spPr/>
        <p:txBody>
          <a:bodyPr/>
          <a:lstStyle/>
          <a:p>
            <a:fld id="{89AD1261-9EED-2246-A353-D243FB9E7EC9}" type="datetimeFigureOut">
              <a:rPr lang="en-IL" smtClean="0"/>
              <a:t>27/03/2023</a:t>
            </a:fld>
            <a:endParaRPr lang="en-IL"/>
          </a:p>
        </p:txBody>
      </p:sp>
      <p:sp>
        <p:nvSpPr>
          <p:cNvPr id="4" name="Footer Placeholder 3">
            <a:extLst>
              <a:ext uri="{FF2B5EF4-FFF2-40B4-BE49-F238E27FC236}">
                <a16:creationId xmlns:a16="http://schemas.microsoft.com/office/drawing/2014/main" id="{D40533A1-E687-1F57-A4CA-931DEDCAFF76}"/>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49F6E722-27D3-A74C-1758-7D4E59361395}"/>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553511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1247D2-23CF-A5E4-92CD-896201581E7F}"/>
              </a:ext>
            </a:extLst>
          </p:cNvPr>
          <p:cNvSpPr>
            <a:spLocks noGrp="1"/>
          </p:cNvSpPr>
          <p:nvPr>
            <p:ph type="dt" sz="half" idx="10"/>
          </p:nvPr>
        </p:nvSpPr>
        <p:spPr/>
        <p:txBody>
          <a:bodyPr/>
          <a:lstStyle/>
          <a:p>
            <a:fld id="{89AD1261-9EED-2246-A353-D243FB9E7EC9}" type="datetimeFigureOut">
              <a:rPr lang="en-IL" smtClean="0"/>
              <a:t>27/03/2023</a:t>
            </a:fld>
            <a:endParaRPr lang="en-IL"/>
          </a:p>
        </p:txBody>
      </p:sp>
      <p:sp>
        <p:nvSpPr>
          <p:cNvPr id="3" name="Footer Placeholder 2">
            <a:extLst>
              <a:ext uri="{FF2B5EF4-FFF2-40B4-BE49-F238E27FC236}">
                <a16:creationId xmlns:a16="http://schemas.microsoft.com/office/drawing/2014/main" id="{8DDEE174-4353-6F11-4596-6C0DA873FA77}"/>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3F800125-32AE-9A2D-D797-753BD646704D}"/>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431334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F2F0F-AFB4-003F-95E8-95452BB27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BB3C0303-7964-3775-20A3-4FC16E2553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F51A6E64-A8AD-904E-EDF1-50B05DE36F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5711F0-7088-6A31-92C6-395CF2B0CFB0}"/>
              </a:ext>
            </a:extLst>
          </p:cNvPr>
          <p:cNvSpPr>
            <a:spLocks noGrp="1"/>
          </p:cNvSpPr>
          <p:nvPr>
            <p:ph type="dt" sz="half" idx="10"/>
          </p:nvPr>
        </p:nvSpPr>
        <p:spPr/>
        <p:txBody>
          <a:bodyPr/>
          <a:lstStyle/>
          <a:p>
            <a:fld id="{89AD1261-9EED-2246-A353-D243FB9E7EC9}" type="datetimeFigureOut">
              <a:rPr lang="en-IL" smtClean="0"/>
              <a:t>27/03/2023</a:t>
            </a:fld>
            <a:endParaRPr lang="en-IL"/>
          </a:p>
        </p:txBody>
      </p:sp>
      <p:sp>
        <p:nvSpPr>
          <p:cNvPr id="6" name="Footer Placeholder 5">
            <a:extLst>
              <a:ext uri="{FF2B5EF4-FFF2-40B4-BE49-F238E27FC236}">
                <a16:creationId xmlns:a16="http://schemas.microsoft.com/office/drawing/2014/main" id="{54425E87-CED0-B771-2D73-98744535BBAE}"/>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B315625-9745-B7F2-EF14-B86224BFF0D3}"/>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1973001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4E00A-8AA4-D290-6BFA-A9589DC9E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D012355E-FF2B-A663-85F3-D7F5986667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E6B64941-258F-E773-14DC-975A7FE460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7FCB19-0A3C-E1F1-46E5-26F4A3D59449}"/>
              </a:ext>
            </a:extLst>
          </p:cNvPr>
          <p:cNvSpPr>
            <a:spLocks noGrp="1"/>
          </p:cNvSpPr>
          <p:nvPr>
            <p:ph type="dt" sz="half" idx="10"/>
          </p:nvPr>
        </p:nvSpPr>
        <p:spPr/>
        <p:txBody>
          <a:bodyPr/>
          <a:lstStyle/>
          <a:p>
            <a:fld id="{89AD1261-9EED-2246-A353-D243FB9E7EC9}" type="datetimeFigureOut">
              <a:rPr lang="en-IL" smtClean="0"/>
              <a:t>27/03/2023</a:t>
            </a:fld>
            <a:endParaRPr lang="en-IL"/>
          </a:p>
        </p:txBody>
      </p:sp>
      <p:sp>
        <p:nvSpPr>
          <p:cNvPr id="6" name="Footer Placeholder 5">
            <a:extLst>
              <a:ext uri="{FF2B5EF4-FFF2-40B4-BE49-F238E27FC236}">
                <a16:creationId xmlns:a16="http://schemas.microsoft.com/office/drawing/2014/main" id="{F4BC0215-1BF6-0B75-1912-B3D4F623A9D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D078875-6A91-3105-E20C-12A722FD6C78}"/>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101909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95937-7534-7EC2-6973-ECD8EBDEDF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355E0734-27A8-9865-081A-A87771D464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DA382BD-EE27-B6BF-60E7-DEFE3901BF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D1261-9EED-2246-A353-D243FB9E7EC9}" type="datetimeFigureOut">
              <a:rPr lang="en-IL" smtClean="0"/>
              <a:t>27/03/2023</a:t>
            </a:fld>
            <a:endParaRPr lang="en-IL"/>
          </a:p>
        </p:txBody>
      </p:sp>
      <p:sp>
        <p:nvSpPr>
          <p:cNvPr id="5" name="Footer Placeholder 4">
            <a:extLst>
              <a:ext uri="{FF2B5EF4-FFF2-40B4-BE49-F238E27FC236}">
                <a16:creationId xmlns:a16="http://schemas.microsoft.com/office/drawing/2014/main" id="{DFBA4D94-7300-9868-794F-C81B90F513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EF41ADAB-9036-E7EB-D95A-321A9F41AB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E72D3F-6213-AA49-8F74-C06F1EEB45DC}" type="slidenum">
              <a:rPr lang="en-IL" smtClean="0"/>
              <a:t>‹#›</a:t>
            </a:fld>
            <a:endParaRPr lang="en-IL"/>
          </a:p>
        </p:txBody>
      </p:sp>
    </p:spTree>
    <p:extLst>
      <p:ext uri="{BB962C8B-B14F-4D97-AF65-F5344CB8AC3E}">
        <p14:creationId xmlns:p14="http://schemas.microsoft.com/office/powerpoint/2010/main" val="1332208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63270-494A-8C1D-2126-5BA4C562C981}"/>
              </a:ext>
            </a:extLst>
          </p:cNvPr>
          <p:cNvSpPr>
            <a:spLocks noGrp="1"/>
          </p:cNvSpPr>
          <p:nvPr>
            <p:ph type="ctrTitle"/>
          </p:nvPr>
        </p:nvSpPr>
        <p:spPr/>
        <p:txBody>
          <a:bodyPr/>
          <a:lstStyle/>
          <a:p>
            <a:endParaRPr lang="en-IL" dirty="0"/>
          </a:p>
        </p:txBody>
      </p:sp>
      <p:sp>
        <p:nvSpPr>
          <p:cNvPr id="3" name="Subtitle 2">
            <a:extLst>
              <a:ext uri="{FF2B5EF4-FFF2-40B4-BE49-F238E27FC236}">
                <a16:creationId xmlns:a16="http://schemas.microsoft.com/office/drawing/2014/main" id="{DFF83643-0DE1-76AD-1606-E662210AF68B}"/>
              </a:ext>
            </a:extLst>
          </p:cNvPr>
          <p:cNvSpPr>
            <a:spLocks noGrp="1"/>
          </p:cNvSpPr>
          <p:nvPr>
            <p:ph type="subTitle" idx="1"/>
          </p:nvPr>
        </p:nvSpPr>
        <p:spPr/>
        <p:txBody>
          <a:bodyPr/>
          <a:lstStyle/>
          <a:p>
            <a:endParaRPr lang="en-IL"/>
          </a:p>
        </p:txBody>
      </p:sp>
    </p:spTree>
    <p:extLst>
      <p:ext uri="{BB962C8B-B14F-4D97-AF65-F5344CB8AC3E}">
        <p14:creationId xmlns:p14="http://schemas.microsoft.com/office/powerpoint/2010/main" val="45265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1171074" y="1396686"/>
            <a:ext cx="3240506" cy="4064628"/>
          </a:xfrm>
        </p:spPr>
        <p:txBody>
          <a:bodyPr>
            <a:normAutofit/>
          </a:bodyPr>
          <a:lstStyle/>
          <a:p>
            <a:r>
              <a:rPr lang="en-US" b="0" i="0">
                <a:solidFill>
                  <a:srgbClr val="FFFFFF"/>
                </a:solidFill>
                <a:effectLst/>
                <a:latin typeface="Söhne"/>
              </a:rPr>
              <a:t>white-space</a:t>
            </a:r>
            <a:endParaRPr lang="en-IL">
              <a:solidFill>
                <a:srgbClr val="FFFFFF"/>
              </a:solidFill>
            </a:endParaRPr>
          </a:p>
        </p:txBody>
      </p:sp>
      <p:sp>
        <p:nvSpPr>
          <p:cNvPr id="16" name="Arc 15">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5370153" y="1526033"/>
            <a:ext cx="5536397" cy="3935281"/>
          </a:xfrm>
        </p:spPr>
        <p:txBody>
          <a:bodyPr>
            <a:normAutofit/>
          </a:bodyPr>
          <a:lstStyle/>
          <a:p>
            <a:r>
              <a:rPr lang="en-US" sz="1500"/>
              <a:t>The "white-space" property in CSS is used to control the handling of white spaces and line breaks in a block of text. It determines how white spaces and line breaks are rendered in a block of text.</a:t>
            </a:r>
          </a:p>
          <a:p>
            <a:r>
              <a:rPr lang="en-US" sz="1500"/>
              <a:t>The white-space property can have the following values:</a:t>
            </a:r>
          </a:p>
          <a:p>
            <a:r>
              <a:rPr lang="en-US" sz="1500"/>
              <a:t>normal: The default value. White spaces are collapsed, and text wraps when it reaches the end of a line.</a:t>
            </a:r>
          </a:p>
          <a:p>
            <a:r>
              <a:rPr lang="en-US" sz="1500" err="1"/>
              <a:t>nowrap</a:t>
            </a:r>
            <a:r>
              <a:rPr lang="en-US" sz="1500"/>
              <a:t>: White spaces are preserved, and text does not wrap when it reaches the end of a line.</a:t>
            </a:r>
          </a:p>
          <a:p>
            <a:r>
              <a:rPr lang="en-US" sz="1500"/>
              <a:t>pre: White spaces are preserved, and text wraps only when a line break is encountered.</a:t>
            </a:r>
          </a:p>
          <a:p>
            <a:r>
              <a:rPr lang="en-US" sz="1500"/>
              <a:t>pre-wrap: White spaces are preserved, and text wraps when it reaches the end of a line or when a line break is encountered.</a:t>
            </a:r>
          </a:p>
          <a:p>
            <a:r>
              <a:rPr lang="en-US" sz="1500"/>
              <a:t>pre-line: White spaces are collapsed, and text wraps when it reaches the end of a line or when a line break is encountered.</a:t>
            </a:r>
          </a:p>
          <a:p>
            <a:endParaRPr lang="en-IL" sz="1500"/>
          </a:p>
        </p:txBody>
      </p:sp>
    </p:spTree>
    <p:extLst>
      <p:ext uri="{BB962C8B-B14F-4D97-AF65-F5344CB8AC3E}">
        <p14:creationId xmlns:p14="http://schemas.microsoft.com/office/powerpoint/2010/main" val="2406512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4E65F23-789E-4CB9-B34F-46A85E25D6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7" name="Oval 16">
              <a:extLst>
                <a:ext uri="{FF2B5EF4-FFF2-40B4-BE49-F238E27FC236}">
                  <a16:creationId xmlns:a16="http://schemas.microsoft.com/office/drawing/2014/main" id="{1CA207F7-3B67-4EA2-8EC5-1260B55A07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D4CC450-51C3-4A41-B2B1-68A15D57C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D62506D-F8E8-4C55-B160-D4FE89850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6004793-0083-43B9-81A2-20F71D2C7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53D192AA-AFCB-470F-B66A-18815C352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79B0CF-0B4C-42A9-9769-3AC0A34FA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630936" y="630936"/>
            <a:ext cx="5260992" cy="2096756"/>
          </a:xfrm>
          <a:noFill/>
        </p:spPr>
        <p:txBody>
          <a:bodyPr anchor="t">
            <a:normAutofit/>
          </a:bodyPr>
          <a:lstStyle/>
          <a:p>
            <a:r>
              <a:rPr lang="en-US" sz="4800" b="0" i="0">
                <a:solidFill>
                  <a:schemeClr val="bg1"/>
                </a:solidFill>
                <a:effectLst/>
                <a:latin typeface="Söhne"/>
              </a:rPr>
              <a:t>checkbox</a:t>
            </a:r>
            <a:endParaRPr lang="en-IL" sz="4800">
              <a:solidFill>
                <a:schemeClr val="bg1"/>
              </a:solidFill>
            </a:endParaRP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6095996" y="630936"/>
            <a:ext cx="5064191" cy="2096769"/>
          </a:xfrm>
          <a:noFill/>
        </p:spPr>
        <p:txBody>
          <a:bodyPr anchor="t">
            <a:normAutofit/>
          </a:bodyPr>
          <a:lstStyle/>
          <a:p>
            <a:r>
              <a:rPr lang="en-US" sz="1100">
                <a:solidFill>
                  <a:schemeClr val="bg1"/>
                </a:solidFill>
              </a:rPr>
              <a:t>A checkbox is a graphical control element used in web forms to allow a user to make multiple selections from a set of options. In HTML, a checkbox is created using the &lt;input type="checkbox"&gt; element.</a:t>
            </a:r>
          </a:p>
          <a:p>
            <a:r>
              <a:rPr lang="en-US" sz="1100">
                <a:solidFill>
                  <a:schemeClr val="bg1"/>
                </a:solidFill>
              </a:rPr>
              <a:t>A checkbox is displayed as a small square box on the web page, which can be either checked or unchecked. When a user clicks on a checkbox, the box is filled with a checkmark and its state changes to checked. If a user clicks on the checkbox again, the checkmark is removed and the state changes back to unchecked.</a:t>
            </a:r>
          </a:p>
          <a:p>
            <a:r>
              <a:rPr lang="en-US" sz="1100">
                <a:solidFill>
                  <a:schemeClr val="bg1"/>
                </a:solidFill>
              </a:rPr>
              <a:t>Checkboxes can be used to collect data in web forms, where a user can select one or more options from a list. The selected options can be submitted to a server-side script for processing.</a:t>
            </a:r>
          </a:p>
          <a:p>
            <a:endParaRPr lang="en-IL" sz="1100">
              <a:solidFill>
                <a:schemeClr val="bg1"/>
              </a:solidFill>
            </a:endParaRPr>
          </a:p>
        </p:txBody>
      </p:sp>
      <p:sp>
        <p:nvSpPr>
          <p:cNvPr id="24" name="Rectangle 23">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7" name="Straight Connector 26">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5" name="Straight Connector 34">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3" name="Picture 2" descr="Text&#10;&#10;Description automatically generated">
            <a:extLst>
              <a:ext uri="{FF2B5EF4-FFF2-40B4-BE49-F238E27FC236}">
                <a16:creationId xmlns:a16="http://schemas.microsoft.com/office/drawing/2014/main" id="{149AFB8A-BC7F-F3A2-FD27-3C829E2AC303}"/>
              </a:ext>
            </a:extLst>
          </p:cNvPr>
          <p:cNvPicPr>
            <a:picLocks noChangeAspect="1"/>
          </p:cNvPicPr>
          <p:nvPr/>
        </p:nvPicPr>
        <p:blipFill>
          <a:blip r:embed="rId2"/>
          <a:stretch>
            <a:fillRect/>
          </a:stretch>
        </p:blipFill>
        <p:spPr>
          <a:xfrm>
            <a:off x="1866675" y="2885910"/>
            <a:ext cx="8372432" cy="3265248"/>
          </a:xfrm>
          <a:prstGeom prst="rect">
            <a:avLst/>
          </a:prstGeom>
        </p:spPr>
      </p:pic>
      <p:grpSp>
        <p:nvGrpSpPr>
          <p:cNvPr id="40" name="Group 39">
            <a:extLst>
              <a:ext uri="{FF2B5EF4-FFF2-40B4-BE49-F238E27FC236}">
                <a16:creationId xmlns:a16="http://schemas.microsoft.com/office/drawing/2014/main" id="{4043ADFC-DC2E-40D2-954D-4A13B908DA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41" name="Straight Connector 40">
              <a:extLst>
                <a:ext uri="{FF2B5EF4-FFF2-40B4-BE49-F238E27FC236}">
                  <a16:creationId xmlns:a16="http://schemas.microsoft.com/office/drawing/2014/main" id="{C975E7D3-10F5-4E53-902F-9E79C98C22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DC51AAB-5A3B-4730-B8AC-46C96AC0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3A6F2D9-1476-4E35-988D-D4CCB15C8D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E17F678-D5C6-49BF-933D-1E65F69B32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4733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686834" y="1153572"/>
            <a:ext cx="3200400" cy="4461163"/>
          </a:xfrm>
        </p:spPr>
        <p:txBody>
          <a:bodyPr>
            <a:normAutofit/>
          </a:bodyPr>
          <a:lstStyle/>
          <a:p>
            <a:r>
              <a:rPr lang="en-US">
                <a:solidFill>
                  <a:srgbClr val="FFFFFF"/>
                </a:solidFill>
              </a:rPr>
              <a:t>W</a:t>
            </a:r>
            <a:r>
              <a:rPr lang="en-IL">
                <a:solidFill>
                  <a:srgbClr val="FFFFFF"/>
                </a:solidFill>
              </a:rPr>
              <a:t>ait I want to select only more then one at the time</a:t>
            </a: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4447308" y="591344"/>
            <a:ext cx="6906491" cy="5585619"/>
          </a:xfrm>
        </p:spPr>
        <p:txBody>
          <a:bodyPr anchor="ctr">
            <a:normAutofit/>
          </a:bodyPr>
          <a:lstStyle/>
          <a:p>
            <a:r>
              <a:rPr lang="en-US"/>
              <a:t>If you want to allow the user to select multiple checkboxes at the same time, you can give each checkbox a different name attribute. This way, when a user selects one checkbox, it does not affect the state of other checkboxes.</a:t>
            </a:r>
          </a:p>
          <a:p>
            <a:br>
              <a:rPr lang="en-US"/>
            </a:br>
            <a:endParaRPr lang="en-IL"/>
          </a:p>
        </p:txBody>
      </p:sp>
    </p:spTree>
    <p:extLst>
      <p:ext uri="{BB962C8B-B14F-4D97-AF65-F5344CB8AC3E}">
        <p14:creationId xmlns:p14="http://schemas.microsoft.com/office/powerpoint/2010/main" val="1513177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7DC14DB-B8F9-4B8E-BB6F-1CC0293C9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C5EC73-3999-4CE9-A304-0A33B4311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3621FEA-44E1-45C2-A17F-9C6A4BCE4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7" name="Oval 16">
              <a:extLst>
                <a:ext uri="{FF2B5EF4-FFF2-40B4-BE49-F238E27FC236}">
                  <a16:creationId xmlns:a16="http://schemas.microsoft.com/office/drawing/2014/main" id="{256AA652-7A5F-489D-84BF-DA2C202C8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B6FD365-E0AC-425B-96DE-D08EEFCA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C2D383F-2F6F-406F-B10F-7C9E84392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44D9159-3557-49A5-ACF5-5AA6388C8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E0F3C549-4033-4887-B44D-CA5C50ACB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2CBEFD8-FB3E-4769-BCF7-D58E440C03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7B15D645-CAC7-46F1-BA18-D731D0890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FDF268E0-ACCF-492F-8275-1F0AA256B3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7" name="Straight Connector 26">
              <a:extLst>
                <a:ext uri="{FF2B5EF4-FFF2-40B4-BE49-F238E27FC236}">
                  <a16:creationId xmlns:a16="http://schemas.microsoft.com/office/drawing/2014/main" id="{B11B9E42-44B3-4EBD-8F71-13C6ED3408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63748F2-877D-4C3C-8AEB-59CC1F705C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39D52DA-0AA6-474D-966F-FB4C5F5B5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D800825-8618-4241-8589-CB2AE17CF7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DC953D31-C1A7-4FC4-8CDF-85E2F34AB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10F141FE-87E1-4A1E-97A5-B072042E0F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5" name="Straight Connector 34">
              <a:extLst>
                <a:ext uri="{FF2B5EF4-FFF2-40B4-BE49-F238E27FC236}">
                  <a16:creationId xmlns:a16="http://schemas.microsoft.com/office/drawing/2014/main" id="{4523F37A-A07A-4CAC-AFC1-3FA4FD4BFC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88A387D-82C8-40B7-BADA-6BDBD9B3B1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EB29A9F-593B-416C-AC64-DE56AE976C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4A393C6-4F1D-4472-A646-B2BADD561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630936" y="630936"/>
            <a:ext cx="4615782" cy="5509815"/>
          </a:xfrm>
          <a:noFill/>
        </p:spPr>
        <p:txBody>
          <a:bodyPr anchor="t">
            <a:normAutofit/>
          </a:bodyPr>
          <a:lstStyle/>
          <a:p>
            <a:r>
              <a:rPr lang="en-US" sz="4800" b="1" i="0">
                <a:solidFill>
                  <a:schemeClr val="bg1"/>
                </a:solidFill>
                <a:effectLst/>
                <a:latin typeface="Söhne Mono"/>
              </a:rPr>
              <a:t>accent-color</a:t>
            </a:r>
            <a:endParaRPr lang="en-IL" sz="4800">
              <a:solidFill>
                <a:schemeClr val="bg1"/>
              </a:solidFill>
            </a:endParaRP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5627490" y="630936"/>
            <a:ext cx="5251275" cy="2321430"/>
          </a:xfrm>
          <a:noFill/>
        </p:spPr>
        <p:txBody>
          <a:bodyPr anchor="t">
            <a:normAutofit/>
          </a:bodyPr>
          <a:lstStyle/>
          <a:p>
            <a:r>
              <a:rPr lang="en-US" sz="1700">
                <a:solidFill>
                  <a:schemeClr val="bg1"/>
                </a:solidFill>
              </a:rPr>
              <a:t>The accent-color CSS property sets the accent color of an element. The accent color is used by various user interface controls (such as buttons, checkboxes, and range controls) to make them more visually appealing.</a:t>
            </a:r>
          </a:p>
          <a:p>
            <a:r>
              <a:rPr lang="en-US" sz="1700">
                <a:solidFill>
                  <a:schemeClr val="bg1"/>
                </a:solidFill>
              </a:rPr>
              <a:t>The accent-color property can be set to a specific color value (e.g. red, #ff0000, rgb(255,0,0)) or can be set to inherit the value from the parent element using inherit.</a:t>
            </a:r>
          </a:p>
          <a:p>
            <a:endParaRPr lang="en-IL" sz="1700">
              <a:solidFill>
                <a:schemeClr val="bg1"/>
              </a:solidFill>
            </a:endParaRPr>
          </a:p>
        </p:txBody>
      </p:sp>
      <p:pic>
        <p:nvPicPr>
          <p:cNvPr id="3" name="Picture 2" descr="Text&#10;&#10;Description automatically generated">
            <a:extLst>
              <a:ext uri="{FF2B5EF4-FFF2-40B4-BE49-F238E27FC236}">
                <a16:creationId xmlns:a16="http://schemas.microsoft.com/office/drawing/2014/main" id="{96138B14-3DFE-B41A-56A8-CD93128C05B8}"/>
              </a:ext>
            </a:extLst>
          </p:cNvPr>
          <p:cNvPicPr>
            <a:picLocks noChangeAspect="1"/>
          </p:cNvPicPr>
          <p:nvPr/>
        </p:nvPicPr>
        <p:blipFill>
          <a:blip r:embed="rId2"/>
          <a:stretch>
            <a:fillRect/>
          </a:stretch>
        </p:blipFill>
        <p:spPr>
          <a:xfrm>
            <a:off x="5627491" y="3519447"/>
            <a:ext cx="5333454" cy="2182613"/>
          </a:xfrm>
          <a:prstGeom prst="rect">
            <a:avLst/>
          </a:prstGeom>
        </p:spPr>
      </p:pic>
      <p:grpSp>
        <p:nvGrpSpPr>
          <p:cNvPr id="40" name="Group 39">
            <a:extLst>
              <a:ext uri="{FF2B5EF4-FFF2-40B4-BE49-F238E27FC236}">
                <a16:creationId xmlns:a16="http://schemas.microsoft.com/office/drawing/2014/main" id="{2757059B-A060-4555-B961-797AA63048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5489258" y="3253797"/>
            <a:ext cx="304800" cy="429768"/>
            <a:chOff x="215328" y="-46937"/>
            <a:chExt cx="304800" cy="2773841"/>
          </a:xfrm>
        </p:grpSpPr>
        <p:cxnSp>
          <p:nvCxnSpPr>
            <p:cNvPr id="41" name="Straight Connector 40">
              <a:extLst>
                <a:ext uri="{FF2B5EF4-FFF2-40B4-BE49-F238E27FC236}">
                  <a16:creationId xmlns:a16="http://schemas.microsoft.com/office/drawing/2014/main" id="{11DD569E-1458-4AA2-875F-F51E4AA6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80E026-8A1D-4CAD-B172-5CA26DA2FC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940A28C-3425-48AA-A774-1742E44AA4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680C588-659B-46A5-9267-3755740CE8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8021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953DB5D-0A37-4498-852C-604ADD855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959" y="-1"/>
            <a:ext cx="4670042"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52B46D5E-7F74-4741-9FF9-3E105C9570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512234" y="-512235"/>
            <a:ext cx="6858001" cy="7882470"/>
          </a:xfrm>
          <a:custGeom>
            <a:avLst/>
            <a:gdLst>
              <a:gd name="connsiteX0" fmla="*/ 0 w 6858001"/>
              <a:gd name="connsiteY0" fmla="*/ 0 h 7882470"/>
              <a:gd name="connsiteX1" fmla="*/ 0 w 6858001"/>
              <a:gd name="connsiteY1" fmla="*/ 1067477 h 7882470"/>
              <a:gd name="connsiteX2" fmla="*/ 0 w 6858001"/>
              <a:gd name="connsiteY2" fmla="*/ 2201779 h 7882470"/>
              <a:gd name="connsiteX3" fmla="*/ 0 w 6858001"/>
              <a:gd name="connsiteY3" fmla="*/ 7552944 h 7882470"/>
              <a:gd name="connsiteX4" fmla="*/ 1 w 6858001"/>
              <a:gd name="connsiteY4" fmla="*/ 7552944 h 7882470"/>
              <a:gd name="connsiteX5" fmla="*/ 1 w 6858001"/>
              <a:gd name="connsiteY5" fmla="*/ 7584020 h 7882470"/>
              <a:gd name="connsiteX6" fmla="*/ 1228295 w 6858001"/>
              <a:gd name="connsiteY6" fmla="*/ 7584020 h 7882470"/>
              <a:gd name="connsiteX7" fmla="*/ 1609295 w 6858001"/>
              <a:gd name="connsiteY7" fmla="*/ 7869770 h 7882470"/>
              <a:gd name="connsiteX8" fmla="*/ 1617762 w 6858001"/>
              <a:gd name="connsiteY8" fmla="*/ 7872945 h 7882470"/>
              <a:gd name="connsiteX9" fmla="*/ 1630461 w 6858001"/>
              <a:gd name="connsiteY9" fmla="*/ 7877708 h 7882470"/>
              <a:gd name="connsiteX10" fmla="*/ 1643162 w 6858001"/>
              <a:gd name="connsiteY10" fmla="*/ 7882470 h 7882470"/>
              <a:gd name="connsiteX11" fmla="*/ 1653745 w 6858001"/>
              <a:gd name="connsiteY11" fmla="*/ 7882470 h 7882470"/>
              <a:gd name="connsiteX12" fmla="*/ 1666445 w 6858001"/>
              <a:gd name="connsiteY12" fmla="*/ 7882470 h 7882470"/>
              <a:gd name="connsiteX13" fmla="*/ 1677028 w 6858001"/>
              <a:gd name="connsiteY13" fmla="*/ 7877708 h 7882470"/>
              <a:gd name="connsiteX14" fmla="*/ 1689728 w 6858001"/>
              <a:gd name="connsiteY14" fmla="*/ 7872945 h 7882470"/>
              <a:gd name="connsiteX15" fmla="*/ 1698195 w 6858001"/>
              <a:gd name="connsiteY15" fmla="*/ 7869770 h 7882470"/>
              <a:gd name="connsiteX16" fmla="*/ 2079195 w 6858001"/>
              <a:gd name="connsiteY16" fmla="*/ 7584020 h 7882470"/>
              <a:gd name="connsiteX17" fmla="*/ 6858001 w 6858001"/>
              <a:gd name="connsiteY17" fmla="*/ 7584020 h 7882470"/>
              <a:gd name="connsiteX18" fmla="*/ 6858001 w 6858001"/>
              <a:gd name="connsiteY18" fmla="*/ 5696482 h 7882470"/>
              <a:gd name="connsiteX19" fmla="*/ 6858000 w 6858001"/>
              <a:gd name="connsiteY19" fmla="*/ 5696482 h 7882470"/>
              <a:gd name="connsiteX20" fmla="*/ 6858000 w 6858001"/>
              <a:gd name="connsiteY20" fmla="*/ 2201779 h 7882470"/>
              <a:gd name="connsiteX21" fmla="*/ 6858000 w 6858001"/>
              <a:gd name="connsiteY21" fmla="*/ 1067477 h 7882470"/>
              <a:gd name="connsiteX22" fmla="*/ 6858000 w 6858001"/>
              <a:gd name="connsiteY22" fmla="*/ 0 h 788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1" h="7882470">
                <a:moveTo>
                  <a:pt x="0" y="0"/>
                </a:moveTo>
                <a:lnTo>
                  <a:pt x="0" y="1067477"/>
                </a:lnTo>
                <a:lnTo>
                  <a:pt x="0" y="2201779"/>
                </a:lnTo>
                <a:lnTo>
                  <a:pt x="0" y="7552944"/>
                </a:lnTo>
                <a:lnTo>
                  <a:pt x="1" y="7552944"/>
                </a:lnTo>
                <a:lnTo>
                  <a:pt x="1" y="7584020"/>
                </a:lnTo>
                <a:lnTo>
                  <a:pt x="1228295" y="7584020"/>
                </a:lnTo>
                <a:lnTo>
                  <a:pt x="1609295" y="7869770"/>
                </a:lnTo>
                <a:lnTo>
                  <a:pt x="1617762" y="7872945"/>
                </a:lnTo>
                <a:lnTo>
                  <a:pt x="1630461" y="7877708"/>
                </a:lnTo>
                <a:lnTo>
                  <a:pt x="1643162" y="7882470"/>
                </a:lnTo>
                <a:lnTo>
                  <a:pt x="1653745" y="7882470"/>
                </a:lnTo>
                <a:lnTo>
                  <a:pt x="1666445" y="7882470"/>
                </a:lnTo>
                <a:lnTo>
                  <a:pt x="1677028" y="7877708"/>
                </a:lnTo>
                <a:lnTo>
                  <a:pt x="1689728" y="7872945"/>
                </a:lnTo>
                <a:lnTo>
                  <a:pt x="1698195" y="7869770"/>
                </a:lnTo>
                <a:lnTo>
                  <a:pt x="2079195" y="7584020"/>
                </a:lnTo>
                <a:lnTo>
                  <a:pt x="6858001" y="7584020"/>
                </a:lnTo>
                <a:lnTo>
                  <a:pt x="6858001" y="5696482"/>
                </a:lnTo>
                <a:lnTo>
                  <a:pt x="6858000" y="5696482"/>
                </a:lnTo>
                <a:lnTo>
                  <a:pt x="6858000" y="2201779"/>
                </a:lnTo>
                <a:lnTo>
                  <a:pt x="6858000" y="1067477"/>
                </a:lnTo>
                <a:lnTo>
                  <a:pt x="6858000" y="0"/>
                </a:lnTo>
                <a:close/>
              </a:path>
            </a:pathLst>
          </a:custGeom>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832777" y="885717"/>
            <a:ext cx="5944308" cy="1559412"/>
          </a:xfrm>
        </p:spPr>
        <p:txBody>
          <a:bodyPr>
            <a:normAutofit/>
          </a:bodyPr>
          <a:lstStyle/>
          <a:p>
            <a:r>
              <a:rPr lang="en-US"/>
              <a:t>shape-outside</a:t>
            </a:r>
            <a:endParaRPr lang="en-IL"/>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852985" y="2700810"/>
            <a:ext cx="5924099" cy="3271473"/>
          </a:xfrm>
        </p:spPr>
        <p:txBody>
          <a:bodyPr>
            <a:normAutofit/>
          </a:bodyPr>
          <a:lstStyle/>
          <a:p>
            <a:r>
              <a:rPr lang="en-US" sz="1100"/>
              <a:t>shape-outside is a CSS property that allows you to define a non-rectangular shape that text content will flow around. This can be useful for creating more interesting and visually appealing layouts, especially when combined with other CSS properties such as float and clear.</a:t>
            </a:r>
          </a:p>
          <a:p>
            <a:r>
              <a:rPr lang="en-US" sz="1100"/>
              <a:t>The shape-outside property is used to specify the shape that text should wrap around. You can define the shape using one of several different values:</a:t>
            </a:r>
          </a:p>
          <a:p>
            <a:r>
              <a:rPr lang="en-US" sz="1100"/>
              <a:t>none: This is the default value, and means that text will not wrap around any shape.</a:t>
            </a:r>
          </a:p>
          <a:p>
            <a:r>
              <a:rPr lang="en-US" sz="1100"/>
              <a:t>rectangle: This value allows you to define a rectangular shape using the inset or circle functions, which take four or three values respectively to create a rectangle or circle.</a:t>
            </a:r>
          </a:p>
          <a:p>
            <a:r>
              <a:rPr lang="en-US" sz="1100"/>
              <a:t>circle(): This function takes one value, which is the radius of the circle, and creates a circle shape.</a:t>
            </a:r>
          </a:p>
          <a:p>
            <a:r>
              <a:rPr lang="en-US" sz="1100"/>
              <a:t>ellipse(): This function takes two values, which are the horizontal and vertical radii of the ellipse, and creates an elliptical shape.</a:t>
            </a:r>
          </a:p>
          <a:p>
            <a:r>
              <a:rPr lang="en-US" sz="1100"/>
              <a:t>polygon(): This function allows you to define an arbitrary polygon shape using a series of x,y coordinate pairs.</a:t>
            </a:r>
          </a:p>
          <a:p>
            <a:br>
              <a:rPr lang="en-US" sz="1100"/>
            </a:br>
            <a:endParaRPr lang="en-IL" sz="1100"/>
          </a:p>
        </p:txBody>
      </p:sp>
      <p:sp>
        <p:nvSpPr>
          <p:cNvPr id="19"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3639118"/>
          </a:xfrm>
          <a:prstGeom prst="roundRect">
            <a:avLst>
              <a:gd name="adj" fmla="val 3513"/>
            </a:avLst>
          </a:prstGeom>
          <a:solidFill>
            <a:schemeClr val="tx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Text&#10;&#10;Description automatically generated">
            <a:extLst>
              <a:ext uri="{FF2B5EF4-FFF2-40B4-BE49-F238E27FC236}">
                <a16:creationId xmlns:a16="http://schemas.microsoft.com/office/drawing/2014/main" id="{C5684AF9-3681-C3D1-FBD1-FD680C330B7E}"/>
              </a:ext>
            </a:extLst>
          </p:cNvPr>
          <p:cNvPicPr>
            <a:picLocks noChangeAspect="1"/>
          </p:cNvPicPr>
          <p:nvPr/>
        </p:nvPicPr>
        <p:blipFill>
          <a:blip r:embed="rId2"/>
          <a:stretch>
            <a:fillRect/>
          </a:stretch>
        </p:blipFill>
        <p:spPr>
          <a:xfrm>
            <a:off x="8503606" y="1984603"/>
            <a:ext cx="2735071" cy="1587191"/>
          </a:xfrm>
          <a:prstGeom prst="rect">
            <a:avLst/>
          </a:prstGeom>
        </p:spPr>
      </p:pic>
    </p:spTree>
    <p:extLst>
      <p:ext uri="{BB962C8B-B14F-4D97-AF65-F5344CB8AC3E}">
        <p14:creationId xmlns:p14="http://schemas.microsoft.com/office/powerpoint/2010/main" val="13114595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38C9-62A7-55D9-3F58-4F7D2B0737A8}"/>
              </a:ext>
            </a:extLst>
          </p:cNvPr>
          <p:cNvSpPr>
            <a:spLocks noGrp="1"/>
          </p:cNvSpPr>
          <p:nvPr>
            <p:ph type="title"/>
          </p:nvPr>
        </p:nvSpPr>
        <p:spPr/>
        <p:txBody>
          <a:bodyPr/>
          <a:lstStyle/>
          <a:p>
            <a:r>
              <a:rPr lang="en-US" dirty="0"/>
              <a:t>R</a:t>
            </a:r>
            <a:r>
              <a:rPr lang="en-IL" dirty="0"/>
              <a:t>emainder- clip path</a:t>
            </a:r>
          </a:p>
        </p:txBody>
      </p:sp>
      <p:sp>
        <p:nvSpPr>
          <p:cNvPr id="3" name="Content Placeholder 2">
            <a:extLst>
              <a:ext uri="{FF2B5EF4-FFF2-40B4-BE49-F238E27FC236}">
                <a16:creationId xmlns:a16="http://schemas.microsoft.com/office/drawing/2014/main" id="{71FCB5C8-7C32-DAE2-BB9C-5DC6264FEB89}"/>
              </a:ext>
            </a:extLst>
          </p:cNvPr>
          <p:cNvSpPr>
            <a:spLocks noGrp="1"/>
          </p:cNvSpPr>
          <p:nvPr>
            <p:ph idx="1"/>
          </p:nvPr>
        </p:nvSpPr>
        <p:spPr/>
        <p:txBody>
          <a:bodyPr/>
          <a:lstStyle/>
          <a:p>
            <a:r>
              <a:rPr lang="en-US" b="0" i="0" dirty="0">
                <a:solidFill>
                  <a:srgbClr val="374151"/>
                </a:solidFill>
                <a:effectLst/>
                <a:latin typeface="Söhne"/>
              </a:rPr>
              <a:t>This property is used to clip the element itself, creating a visible shape for the element. It doesn't affect the flow of the content around it. By using </a:t>
            </a:r>
            <a:r>
              <a:rPr lang="en-US" dirty="0"/>
              <a:t>clip-path</a:t>
            </a:r>
            <a:r>
              <a:rPr lang="en-US" b="0" i="0" dirty="0">
                <a:solidFill>
                  <a:srgbClr val="374151"/>
                </a:solidFill>
                <a:effectLst/>
                <a:latin typeface="Söhne"/>
              </a:rPr>
              <a:t>, you can create visually appealing shapes for your elements, such as images, that are displayed on the webpage.</a:t>
            </a:r>
            <a:endParaRPr lang="en-IL" dirty="0"/>
          </a:p>
        </p:txBody>
      </p:sp>
    </p:spTree>
    <p:extLst>
      <p:ext uri="{BB962C8B-B14F-4D97-AF65-F5344CB8AC3E}">
        <p14:creationId xmlns:p14="http://schemas.microsoft.com/office/powerpoint/2010/main" val="1008749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p:txBody>
          <a:bodyPr/>
          <a:lstStyle/>
          <a:p>
            <a:r>
              <a:rPr lang="en-US" dirty="0"/>
              <a:t>shape-image-threshold</a:t>
            </a:r>
            <a:endParaRPr lang="en-IL" dirty="0"/>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p:txBody>
          <a:bodyPr>
            <a:normAutofit fontScale="92500" lnSpcReduction="20000"/>
          </a:bodyPr>
          <a:lstStyle/>
          <a:p>
            <a:r>
              <a:rPr lang="en-US" dirty="0"/>
              <a:t>shape-image-threshold is a CSS property that is used in combination with the shape-outside property to control the transparency threshold of an image used as a shape.</a:t>
            </a:r>
          </a:p>
          <a:p>
            <a:r>
              <a:rPr lang="en-US" dirty="0"/>
              <a:t>When using an image as a shape with the shape-outside property, the browser determines the shape of the image based on its transparency. The shape-image-threshold property allows you to set a threshold value that determines which parts of the image are considered transparent or opaque.</a:t>
            </a:r>
          </a:p>
          <a:p>
            <a:r>
              <a:rPr lang="en-US" dirty="0"/>
              <a:t>The shape-image-threshold property takes a single value, which is a percentage between 0% and 100%. This value specifies the transparency threshold for the image. Any pixels in the image that are more transparent than the specified threshold are considered transparent, and any pixels that are less transparent than the threshold are considered opaque.</a:t>
            </a:r>
          </a:p>
          <a:p>
            <a:endParaRPr lang="en-IL" dirty="0"/>
          </a:p>
        </p:txBody>
      </p:sp>
    </p:spTree>
    <p:extLst>
      <p:ext uri="{BB962C8B-B14F-4D97-AF65-F5344CB8AC3E}">
        <p14:creationId xmlns:p14="http://schemas.microsoft.com/office/powerpoint/2010/main" val="1870207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53DB5D-0A37-4498-852C-604ADD855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959" y="-1"/>
            <a:ext cx="4670042"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2B46D5E-7F74-4741-9FF9-3E105C9570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512234" y="-512235"/>
            <a:ext cx="6858001" cy="7882470"/>
          </a:xfrm>
          <a:custGeom>
            <a:avLst/>
            <a:gdLst>
              <a:gd name="connsiteX0" fmla="*/ 0 w 6858001"/>
              <a:gd name="connsiteY0" fmla="*/ 0 h 7882470"/>
              <a:gd name="connsiteX1" fmla="*/ 0 w 6858001"/>
              <a:gd name="connsiteY1" fmla="*/ 1067477 h 7882470"/>
              <a:gd name="connsiteX2" fmla="*/ 0 w 6858001"/>
              <a:gd name="connsiteY2" fmla="*/ 2201779 h 7882470"/>
              <a:gd name="connsiteX3" fmla="*/ 0 w 6858001"/>
              <a:gd name="connsiteY3" fmla="*/ 7552944 h 7882470"/>
              <a:gd name="connsiteX4" fmla="*/ 1 w 6858001"/>
              <a:gd name="connsiteY4" fmla="*/ 7552944 h 7882470"/>
              <a:gd name="connsiteX5" fmla="*/ 1 w 6858001"/>
              <a:gd name="connsiteY5" fmla="*/ 7584020 h 7882470"/>
              <a:gd name="connsiteX6" fmla="*/ 1228295 w 6858001"/>
              <a:gd name="connsiteY6" fmla="*/ 7584020 h 7882470"/>
              <a:gd name="connsiteX7" fmla="*/ 1609295 w 6858001"/>
              <a:gd name="connsiteY7" fmla="*/ 7869770 h 7882470"/>
              <a:gd name="connsiteX8" fmla="*/ 1617762 w 6858001"/>
              <a:gd name="connsiteY8" fmla="*/ 7872945 h 7882470"/>
              <a:gd name="connsiteX9" fmla="*/ 1630461 w 6858001"/>
              <a:gd name="connsiteY9" fmla="*/ 7877708 h 7882470"/>
              <a:gd name="connsiteX10" fmla="*/ 1643162 w 6858001"/>
              <a:gd name="connsiteY10" fmla="*/ 7882470 h 7882470"/>
              <a:gd name="connsiteX11" fmla="*/ 1653745 w 6858001"/>
              <a:gd name="connsiteY11" fmla="*/ 7882470 h 7882470"/>
              <a:gd name="connsiteX12" fmla="*/ 1666445 w 6858001"/>
              <a:gd name="connsiteY12" fmla="*/ 7882470 h 7882470"/>
              <a:gd name="connsiteX13" fmla="*/ 1677028 w 6858001"/>
              <a:gd name="connsiteY13" fmla="*/ 7877708 h 7882470"/>
              <a:gd name="connsiteX14" fmla="*/ 1689728 w 6858001"/>
              <a:gd name="connsiteY14" fmla="*/ 7872945 h 7882470"/>
              <a:gd name="connsiteX15" fmla="*/ 1698195 w 6858001"/>
              <a:gd name="connsiteY15" fmla="*/ 7869770 h 7882470"/>
              <a:gd name="connsiteX16" fmla="*/ 2079195 w 6858001"/>
              <a:gd name="connsiteY16" fmla="*/ 7584020 h 7882470"/>
              <a:gd name="connsiteX17" fmla="*/ 6858001 w 6858001"/>
              <a:gd name="connsiteY17" fmla="*/ 7584020 h 7882470"/>
              <a:gd name="connsiteX18" fmla="*/ 6858001 w 6858001"/>
              <a:gd name="connsiteY18" fmla="*/ 5696482 h 7882470"/>
              <a:gd name="connsiteX19" fmla="*/ 6858000 w 6858001"/>
              <a:gd name="connsiteY19" fmla="*/ 5696482 h 7882470"/>
              <a:gd name="connsiteX20" fmla="*/ 6858000 w 6858001"/>
              <a:gd name="connsiteY20" fmla="*/ 2201779 h 7882470"/>
              <a:gd name="connsiteX21" fmla="*/ 6858000 w 6858001"/>
              <a:gd name="connsiteY21" fmla="*/ 1067477 h 7882470"/>
              <a:gd name="connsiteX22" fmla="*/ 6858000 w 6858001"/>
              <a:gd name="connsiteY22" fmla="*/ 0 h 788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1" h="7882470">
                <a:moveTo>
                  <a:pt x="0" y="0"/>
                </a:moveTo>
                <a:lnTo>
                  <a:pt x="0" y="1067477"/>
                </a:lnTo>
                <a:lnTo>
                  <a:pt x="0" y="2201779"/>
                </a:lnTo>
                <a:lnTo>
                  <a:pt x="0" y="7552944"/>
                </a:lnTo>
                <a:lnTo>
                  <a:pt x="1" y="7552944"/>
                </a:lnTo>
                <a:lnTo>
                  <a:pt x="1" y="7584020"/>
                </a:lnTo>
                <a:lnTo>
                  <a:pt x="1228295" y="7584020"/>
                </a:lnTo>
                <a:lnTo>
                  <a:pt x="1609295" y="7869770"/>
                </a:lnTo>
                <a:lnTo>
                  <a:pt x="1617762" y="7872945"/>
                </a:lnTo>
                <a:lnTo>
                  <a:pt x="1630461" y="7877708"/>
                </a:lnTo>
                <a:lnTo>
                  <a:pt x="1643162" y="7882470"/>
                </a:lnTo>
                <a:lnTo>
                  <a:pt x="1653745" y="7882470"/>
                </a:lnTo>
                <a:lnTo>
                  <a:pt x="1666445" y="7882470"/>
                </a:lnTo>
                <a:lnTo>
                  <a:pt x="1677028" y="7877708"/>
                </a:lnTo>
                <a:lnTo>
                  <a:pt x="1689728" y="7872945"/>
                </a:lnTo>
                <a:lnTo>
                  <a:pt x="1698195" y="7869770"/>
                </a:lnTo>
                <a:lnTo>
                  <a:pt x="2079195" y="7584020"/>
                </a:lnTo>
                <a:lnTo>
                  <a:pt x="6858001" y="7584020"/>
                </a:lnTo>
                <a:lnTo>
                  <a:pt x="6858001" y="5696482"/>
                </a:lnTo>
                <a:lnTo>
                  <a:pt x="6858000" y="5696482"/>
                </a:lnTo>
                <a:lnTo>
                  <a:pt x="6858000" y="2201779"/>
                </a:lnTo>
                <a:lnTo>
                  <a:pt x="6858000" y="1067477"/>
                </a:lnTo>
                <a:lnTo>
                  <a:pt x="6858000" y="0"/>
                </a:lnTo>
                <a:close/>
              </a:path>
            </a:pathLst>
          </a:custGeom>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832777" y="885717"/>
            <a:ext cx="5944308" cy="1559412"/>
          </a:xfrm>
        </p:spPr>
        <p:txBody>
          <a:bodyPr>
            <a:normAutofit/>
          </a:bodyPr>
          <a:lstStyle/>
          <a:p>
            <a:r>
              <a:rPr lang="en-IL" dirty="0"/>
              <a:t>example</a:t>
            </a: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852985" y="2700810"/>
            <a:ext cx="5924099" cy="3271473"/>
          </a:xfrm>
        </p:spPr>
        <p:txBody>
          <a:bodyPr>
            <a:normAutofit/>
          </a:bodyPr>
          <a:lstStyle/>
          <a:p>
            <a:r>
              <a:rPr lang="en-US" sz="1700"/>
              <a:t>In this example, we have defined a class called shape that uses float: left and the shape-outside property to create a circular shape using an image file called circle.png. We have also set the shape-image-threshold property to 50%, which means that any pixels in the image that are more than 50% transparent will be considered transparent.</a:t>
            </a:r>
          </a:p>
          <a:p>
            <a:r>
              <a:rPr lang="en-US" sz="1700"/>
              <a:t>It's worth noting that the shape-image-threshold property is not widely supported by all browsers, so you may need to use fallback techniques or alternative approaches for older browsers. Additionally, if the image file used for the shape-outside property is not available or cannot be loaded, the shape-image-threshold property will have no effect.</a:t>
            </a:r>
          </a:p>
          <a:p>
            <a:endParaRPr lang="en-IL" sz="1700"/>
          </a:p>
        </p:txBody>
      </p:sp>
      <p:sp>
        <p:nvSpPr>
          <p:cNvPr id="14"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3639118"/>
          </a:xfrm>
          <a:prstGeom prst="roundRect">
            <a:avLst>
              <a:gd name="adj" fmla="val 3513"/>
            </a:avLst>
          </a:prstGeom>
          <a:solidFill>
            <a:schemeClr val="tx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Text&#10;&#10;Description automatically generated">
            <a:extLst>
              <a:ext uri="{FF2B5EF4-FFF2-40B4-BE49-F238E27FC236}">
                <a16:creationId xmlns:a16="http://schemas.microsoft.com/office/drawing/2014/main" id="{C1485BAD-EF4E-A85A-1E76-40B050E855EC}"/>
              </a:ext>
            </a:extLst>
          </p:cNvPr>
          <p:cNvPicPr>
            <a:picLocks noChangeAspect="1"/>
          </p:cNvPicPr>
          <p:nvPr/>
        </p:nvPicPr>
        <p:blipFill>
          <a:blip r:embed="rId2"/>
          <a:stretch>
            <a:fillRect/>
          </a:stretch>
        </p:blipFill>
        <p:spPr>
          <a:xfrm>
            <a:off x="8503606" y="2004232"/>
            <a:ext cx="2735071" cy="1547933"/>
          </a:xfrm>
          <a:prstGeom prst="rect">
            <a:avLst/>
          </a:prstGeom>
        </p:spPr>
      </p:pic>
    </p:spTree>
    <p:extLst>
      <p:ext uri="{BB962C8B-B14F-4D97-AF65-F5344CB8AC3E}">
        <p14:creationId xmlns:p14="http://schemas.microsoft.com/office/powerpoint/2010/main" val="37636070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p:txBody>
          <a:bodyPr/>
          <a:lstStyle/>
          <a:p>
            <a:r>
              <a:rPr lang="en-US" dirty="0"/>
              <a:t>shape-margin</a:t>
            </a:r>
            <a:endParaRPr lang="en-IL" dirty="0"/>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p:txBody>
          <a:bodyPr>
            <a:normAutofit fontScale="92500"/>
          </a:bodyPr>
          <a:lstStyle/>
          <a:p>
            <a:r>
              <a:rPr lang="en-US" dirty="0"/>
              <a:t>shape-margin is a CSS property that is used in combination with the shape-outside property to add space around the shape that text will flow around.</a:t>
            </a:r>
          </a:p>
          <a:p>
            <a:r>
              <a:rPr lang="en-US" dirty="0"/>
              <a:t>When using the shape-outside property to create a non-rectangular shape for text to flow around, it can be helpful to add some space between the shape and the text. The shape-margin property allows you to specify the amount of space to add around the shape.</a:t>
            </a:r>
          </a:p>
          <a:p>
            <a:r>
              <a:rPr lang="en-US" dirty="0"/>
              <a:t>The shape-margin property takes a single value, which can be a length, a percentage, or the auto keyword. A positive value will add space around the shape, while a negative value will remove space. The auto value will cause the browser to automatically calculate the margin based on the size and shape of the element.</a:t>
            </a:r>
          </a:p>
          <a:p>
            <a:endParaRPr lang="en-IL" dirty="0"/>
          </a:p>
        </p:txBody>
      </p:sp>
    </p:spTree>
    <p:extLst>
      <p:ext uri="{BB962C8B-B14F-4D97-AF65-F5344CB8AC3E}">
        <p14:creationId xmlns:p14="http://schemas.microsoft.com/office/powerpoint/2010/main" val="215902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53DB5D-0A37-4498-852C-604ADD855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959" y="-1"/>
            <a:ext cx="4670042"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2B46D5E-7F74-4741-9FF9-3E105C9570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512234" y="-512235"/>
            <a:ext cx="6858001" cy="7882470"/>
          </a:xfrm>
          <a:custGeom>
            <a:avLst/>
            <a:gdLst>
              <a:gd name="connsiteX0" fmla="*/ 0 w 6858001"/>
              <a:gd name="connsiteY0" fmla="*/ 0 h 7882470"/>
              <a:gd name="connsiteX1" fmla="*/ 0 w 6858001"/>
              <a:gd name="connsiteY1" fmla="*/ 1067477 h 7882470"/>
              <a:gd name="connsiteX2" fmla="*/ 0 w 6858001"/>
              <a:gd name="connsiteY2" fmla="*/ 2201779 h 7882470"/>
              <a:gd name="connsiteX3" fmla="*/ 0 w 6858001"/>
              <a:gd name="connsiteY3" fmla="*/ 7552944 h 7882470"/>
              <a:gd name="connsiteX4" fmla="*/ 1 w 6858001"/>
              <a:gd name="connsiteY4" fmla="*/ 7552944 h 7882470"/>
              <a:gd name="connsiteX5" fmla="*/ 1 w 6858001"/>
              <a:gd name="connsiteY5" fmla="*/ 7584020 h 7882470"/>
              <a:gd name="connsiteX6" fmla="*/ 1228295 w 6858001"/>
              <a:gd name="connsiteY6" fmla="*/ 7584020 h 7882470"/>
              <a:gd name="connsiteX7" fmla="*/ 1609295 w 6858001"/>
              <a:gd name="connsiteY7" fmla="*/ 7869770 h 7882470"/>
              <a:gd name="connsiteX8" fmla="*/ 1617762 w 6858001"/>
              <a:gd name="connsiteY8" fmla="*/ 7872945 h 7882470"/>
              <a:gd name="connsiteX9" fmla="*/ 1630461 w 6858001"/>
              <a:gd name="connsiteY9" fmla="*/ 7877708 h 7882470"/>
              <a:gd name="connsiteX10" fmla="*/ 1643162 w 6858001"/>
              <a:gd name="connsiteY10" fmla="*/ 7882470 h 7882470"/>
              <a:gd name="connsiteX11" fmla="*/ 1653745 w 6858001"/>
              <a:gd name="connsiteY11" fmla="*/ 7882470 h 7882470"/>
              <a:gd name="connsiteX12" fmla="*/ 1666445 w 6858001"/>
              <a:gd name="connsiteY12" fmla="*/ 7882470 h 7882470"/>
              <a:gd name="connsiteX13" fmla="*/ 1677028 w 6858001"/>
              <a:gd name="connsiteY13" fmla="*/ 7877708 h 7882470"/>
              <a:gd name="connsiteX14" fmla="*/ 1689728 w 6858001"/>
              <a:gd name="connsiteY14" fmla="*/ 7872945 h 7882470"/>
              <a:gd name="connsiteX15" fmla="*/ 1698195 w 6858001"/>
              <a:gd name="connsiteY15" fmla="*/ 7869770 h 7882470"/>
              <a:gd name="connsiteX16" fmla="*/ 2079195 w 6858001"/>
              <a:gd name="connsiteY16" fmla="*/ 7584020 h 7882470"/>
              <a:gd name="connsiteX17" fmla="*/ 6858001 w 6858001"/>
              <a:gd name="connsiteY17" fmla="*/ 7584020 h 7882470"/>
              <a:gd name="connsiteX18" fmla="*/ 6858001 w 6858001"/>
              <a:gd name="connsiteY18" fmla="*/ 5696482 h 7882470"/>
              <a:gd name="connsiteX19" fmla="*/ 6858000 w 6858001"/>
              <a:gd name="connsiteY19" fmla="*/ 5696482 h 7882470"/>
              <a:gd name="connsiteX20" fmla="*/ 6858000 w 6858001"/>
              <a:gd name="connsiteY20" fmla="*/ 2201779 h 7882470"/>
              <a:gd name="connsiteX21" fmla="*/ 6858000 w 6858001"/>
              <a:gd name="connsiteY21" fmla="*/ 1067477 h 7882470"/>
              <a:gd name="connsiteX22" fmla="*/ 6858000 w 6858001"/>
              <a:gd name="connsiteY22" fmla="*/ 0 h 788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1" h="7882470">
                <a:moveTo>
                  <a:pt x="0" y="0"/>
                </a:moveTo>
                <a:lnTo>
                  <a:pt x="0" y="1067477"/>
                </a:lnTo>
                <a:lnTo>
                  <a:pt x="0" y="2201779"/>
                </a:lnTo>
                <a:lnTo>
                  <a:pt x="0" y="7552944"/>
                </a:lnTo>
                <a:lnTo>
                  <a:pt x="1" y="7552944"/>
                </a:lnTo>
                <a:lnTo>
                  <a:pt x="1" y="7584020"/>
                </a:lnTo>
                <a:lnTo>
                  <a:pt x="1228295" y="7584020"/>
                </a:lnTo>
                <a:lnTo>
                  <a:pt x="1609295" y="7869770"/>
                </a:lnTo>
                <a:lnTo>
                  <a:pt x="1617762" y="7872945"/>
                </a:lnTo>
                <a:lnTo>
                  <a:pt x="1630461" y="7877708"/>
                </a:lnTo>
                <a:lnTo>
                  <a:pt x="1643162" y="7882470"/>
                </a:lnTo>
                <a:lnTo>
                  <a:pt x="1653745" y="7882470"/>
                </a:lnTo>
                <a:lnTo>
                  <a:pt x="1666445" y="7882470"/>
                </a:lnTo>
                <a:lnTo>
                  <a:pt x="1677028" y="7877708"/>
                </a:lnTo>
                <a:lnTo>
                  <a:pt x="1689728" y="7872945"/>
                </a:lnTo>
                <a:lnTo>
                  <a:pt x="1698195" y="7869770"/>
                </a:lnTo>
                <a:lnTo>
                  <a:pt x="2079195" y="7584020"/>
                </a:lnTo>
                <a:lnTo>
                  <a:pt x="6858001" y="7584020"/>
                </a:lnTo>
                <a:lnTo>
                  <a:pt x="6858001" y="5696482"/>
                </a:lnTo>
                <a:lnTo>
                  <a:pt x="6858000" y="5696482"/>
                </a:lnTo>
                <a:lnTo>
                  <a:pt x="6858000" y="2201779"/>
                </a:lnTo>
                <a:lnTo>
                  <a:pt x="6858000" y="1067477"/>
                </a:lnTo>
                <a:lnTo>
                  <a:pt x="6858000" y="0"/>
                </a:lnTo>
                <a:close/>
              </a:path>
            </a:pathLst>
          </a:custGeom>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832777" y="885717"/>
            <a:ext cx="5944308" cy="1559412"/>
          </a:xfrm>
        </p:spPr>
        <p:txBody>
          <a:bodyPr>
            <a:normAutofit/>
          </a:bodyPr>
          <a:lstStyle/>
          <a:p>
            <a:r>
              <a:rPr lang="en-IL" dirty="0"/>
              <a:t>example</a:t>
            </a: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852985" y="2700810"/>
            <a:ext cx="5924099" cy="3271473"/>
          </a:xfrm>
        </p:spPr>
        <p:txBody>
          <a:bodyPr>
            <a:normAutofit/>
          </a:bodyPr>
          <a:lstStyle/>
          <a:p>
            <a:r>
              <a:rPr lang="en-US" sz="1700"/>
              <a:t>In this example, we have defined a class called shape that uses float: left and the shape-outside property to create a circular shape. We have also set the shape-margin property to 20px, which adds 20 pixels of space around the shape. Finally, we have set the width and height of the element to define its size.</a:t>
            </a:r>
          </a:p>
          <a:p>
            <a:r>
              <a:rPr lang="en-US" sz="1700"/>
              <a:t>It's worth noting that the shape-margin property is not widely supported by all browsers, so you may need to use fallback techniques or alternative approaches for older browsers. Additionally, the exact behavior of the shape-margin property may vary depending on the size and shape of the element being used as the shape, as well as the size and layout of the surrounding text content.</a:t>
            </a:r>
          </a:p>
          <a:p>
            <a:endParaRPr lang="en-IL" sz="1700"/>
          </a:p>
        </p:txBody>
      </p:sp>
      <p:sp>
        <p:nvSpPr>
          <p:cNvPr id="14"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3639118"/>
          </a:xfrm>
          <a:prstGeom prst="roundRect">
            <a:avLst>
              <a:gd name="adj" fmla="val 3513"/>
            </a:avLst>
          </a:prstGeom>
          <a:solidFill>
            <a:schemeClr val="tx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Text&#10;&#10;Description automatically generated">
            <a:extLst>
              <a:ext uri="{FF2B5EF4-FFF2-40B4-BE49-F238E27FC236}">
                <a16:creationId xmlns:a16="http://schemas.microsoft.com/office/drawing/2014/main" id="{A714B187-DD25-3BC6-04C2-69842D2DE7BB}"/>
              </a:ext>
            </a:extLst>
          </p:cNvPr>
          <p:cNvPicPr>
            <a:picLocks noChangeAspect="1"/>
          </p:cNvPicPr>
          <p:nvPr/>
        </p:nvPicPr>
        <p:blipFill>
          <a:blip r:embed="rId2"/>
          <a:stretch>
            <a:fillRect/>
          </a:stretch>
        </p:blipFill>
        <p:spPr>
          <a:xfrm>
            <a:off x="8503606" y="1871160"/>
            <a:ext cx="2735071" cy="1814077"/>
          </a:xfrm>
          <a:prstGeom prst="rect">
            <a:avLst/>
          </a:prstGeom>
        </p:spPr>
      </p:pic>
    </p:spTree>
    <p:extLst>
      <p:ext uri="{BB962C8B-B14F-4D97-AF65-F5344CB8AC3E}">
        <p14:creationId xmlns:p14="http://schemas.microsoft.com/office/powerpoint/2010/main" val="42673859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p:txBody>
          <a:bodyPr/>
          <a:lstStyle/>
          <a:p>
            <a:r>
              <a:rPr lang="en-US" dirty="0"/>
              <a:t>Git- intro</a:t>
            </a:r>
            <a:endParaRPr lang="en-IL" dirty="0"/>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p:txBody>
          <a:bodyPr>
            <a:normAutofit fontScale="70000" lnSpcReduction="20000"/>
          </a:bodyPr>
          <a:lstStyle/>
          <a:p>
            <a:r>
              <a:rPr lang="en-US" dirty="0"/>
              <a:t>Git is a distributed version control system (VCS) that is widely used for software development. It is used to keep track of changes made to the source code of a project, making it easier for multiple people to collaborate on the same codebase.</a:t>
            </a:r>
          </a:p>
          <a:p>
            <a:r>
              <a:rPr lang="en-US" dirty="0"/>
              <a:t>Git has a number of features that make it well-suited for software development, including:</a:t>
            </a:r>
          </a:p>
          <a:p>
            <a:r>
              <a:rPr lang="en-US" dirty="0"/>
              <a:t>Distributed: With Git, each user has a full copy of the entire codebase and its history, so they can work offline and have a backup of the code. This also makes it easier to merge changes from different users.</a:t>
            </a:r>
          </a:p>
          <a:p>
            <a:r>
              <a:rPr lang="en-US" dirty="0"/>
              <a:t>Branching and merging: Git makes it easy to create and switch between different branches of a codebase, allowing multiple people to work on different parts of the code at the same time. Changes can then be merged back into the main branch when they are ready.</a:t>
            </a:r>
          </a:p>
          <a:p>
            <a:r>
              <a:rPr lang="en-US" dirty="0"/>
              <a:t>Snapshots: Git stores the entire codebase as a series of snapshots, rather than as a series of changes. This makes it easier to see the state of the code at any point in its history, and to revert to an earlier version if needed.</a:t>
            </a:r>
          </a:p>
          <a:p>
            <a:r>
              <a:rPr lang="en-US" dirty="0"/>
              <a:t>Staging area: Git has a staging area, where changes can be reviewed and staged before being committed to the codebase. This makes it easier to keep track of what changes have been made, and to only commit the changes that are ready.</a:t>
            </a:r>
          </a:p>
          <a:p>
            <a:pPr marL="0" indent="0">
              <a:buNone/>
            </a:pPr>
            <a:endParaRPr lang="en-IL" dirty="0"/>
          </a:p>
        </p:txBody>
      </p:sp>
    </p:spTree>
    <p:extLst>
      <p:ext uri="{BB962C8B-B14F-4D97-AF65-F5344CB8AC3E}">
        <p14:creationId xmlns:p14="http://schemas.microsoft.com/office/powerpoint/2010/main" val="139106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795142" y="479990"/>
            <a:ext cx="3605406" cy="1325563"/>
          </a:xfrm>
        </p:spPr>
        <p:txBody>
          <a:bodyPr>
            <a:normAutofit/>
          </a:bodyPr>
          <a:lstStyle/>
          <a:p>
            <a:pPr algn="r"/>
            <a:r>
              <a:rPr lang="en-US" sz="2400">
                <a:solidFill>
                  <a:schemeClr val="bg1"/>
                </a:solidFill>
              </a:rPr>
              <a:t>slice</a:t>
            </a:r>
            <a:endParaRPr lang="en-IL" sz="2400">
              <a:solidFill>
                <a:schemeClr val="bg1"/>
              </a:solidFill>
            </a:endParaRPr>
          </a:p>
        </p:txBody>
      </p:sp>
      <p:cxnSp>
        <p:nvCxnSpPr>
          <p:cNvPr id="12" name="Straight Connector 11">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685571"/>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4878783" y="411881"/>
            <a:ext cx="6512265" cy="1461780"/>
          </a:xfrm>
        </p:spPr>
        <p:txBody>
          <a:bodyPr anchor="ctr">
            <a:normAutofit/>
          </a:bodyPr>
          <a:lstStyle/>
          <a:p>
            <a:r>
              <a:rPr lang="en-US" sz="1800">
                <a:solidFill>
                  <a:schemeClr val="bg1"/>
                </a:solidFill>
              </a:rPr>
              <a:t>In JavaScript, the slice() function is an array method that returns a shallow copy of a portion of an array into a new array object. The original array is not modified as a result of the function.</a:t>
            </a:r>
            <a:endParaRPr lang="en-IL" sz="1800">
              <a:solidFill>
                <a:schemeClr val="bg1"/>
              </a:solidFill>
            </a:endParaRPr>
          </a:p>
        </p:txBody>
      </p:sp>
      <p:pic>
        <p:nvPicPr>
          <p:cNvPr id="5" name="Picture 4" descr="Text&#10;&#10;Description automatically generated">
            <a:extLst>
              <a:ext uri="{FF2B5EF4-FFF2-40B4-BE49-F238E27FC236}">
                <a16:creationId xmlns:a16="http://schemas.microsoft.com/office/drawing/2014/main" id="{A97D2FEE-A665-B23E-FD7A-5BA641373444}"/>
              </a:ext>
            </a:extLst>
          </p:cNvPr>
          <p:cNvPicPr>
            <a:picLocks noChangeAspect="1"/>
          </p:cNvPicPr>
          <p:nvPr/>
        </p:nvPicPr>
        <p:blipFill>
          <a:blip r:embed="rId2"/>
          <a:stretch>
            <a:fillRect/>
          </a:stretch>
        </p:blipFill>
        <p:spPr>
          <a:xfrm>
            <a:off x="795142" y="2787339"/>
            <a:ext cx="10595911" cy="3311223"/>
          </a:xfrm>
          <a:prstGeom prst="rect">
            <a:avLst/>
          </a:prstGeom>
        </p:spPr>
      </p:pic>
    </p:spTree>
    <p:extLst>
      <p:ext uri="{BB962C8B-B14F-4D97-AF65-F5344CB8AC3E}">
        <p14:creationId xmlns:p14="http://schemas.microsoft.com/office/powerpoint/2010/main" val="143110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686834" y="1153572"/>
            <a:ext cx="3200400" cy="4461163"/>
          </a:xfrm>
        </p:spPr>
        <p:txBody>
          <a:bodyPr>
            <a:normAutofit/>
          </a:bodyPr>
          <a:lstStyle/>
          <a:p>
            <a:r>
              <a:rPr lang="en-US">
                <a:solidFill>
                  <a:srgbClr val="FFFFFF"/>
                </a:solidFill>
              </a:rPr>
              <a:t>concat</a:t>
            </a:r>
            <a:endParaRPr lang="en-IL">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4447308" y="591344"/>
            <a:ext cx="6906491" cy="5585619"/>
          </a:xfrm>
        </p:spPr>
        <p:txBody>
          <a:bodyPr anchor="ctr">
            <a:normAutofit/>
          </a:bodyPr>
          <a:lstStyle/>
          <a:p>
            <a:r>
              <a:rPr lang="en-US" dirty="0"/>
              <a:t>In JavaScript, the </a:t>
            </a:r>
            <a:r>
              <a:rPr lang="en-US" dirty="0" err="1"/>
              <a:t>concat</a:t>
            </a:r>
            <a:r>
              <a:rPr lang="en-US" dirty="0"/>
              <a:t>() method is an array method that is used to merge two or more arrays into a new array. The original arrays are not modified, and a new array is returned that contains all the elements of the original arrays in the order in which they were concatenated.</a:t>
            </a:r>
          </a:p>
          <a:p>
            <a:r>
              <a:rPr lang="en-US" dirty="0"/>
              <a:t>The </a:t>
            </a:r>
            <a:r>
              <a:rPr lang="en-US" dirty="0" err="1"/>
              <a:t>concat</a:t>
            </a:r>
            <a:r>
              <a:rPr lang="en-US" dirty="0"/>
              <a:t>() method can be called on any array and takes one or more arguments, each of which is an array to be concatenated with the original array. The resulting concatenated array is a new array object that is returned by the </a:t>
            </a:r>
            <a:r>
              <a:rPr lang="en-US" dirty="0" err="1"/>
              <a:t>concat</a:t>
            </a:r>
            <a:r>
              <a:rPr lang="en-US" dirty="0"/>
              <a:t>() method.</a:t>
            </a:r>
          </a:p>
          <a:p>
            <a:endParaRPr lang="en-IL" dirty="0"/>
          </a:p>
        </p:txBody>
      </p:sp>
    </p:spTree>
    <p:extLst>
      <p:ext uri="{BB962C8B-B14F-4D97-AF65-F5344CB8AC3E}">
        <p14:creationId xmlns:p14="http://schemas.microsoft.com/office/powerpoint/2010/main" val="235958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Concat example</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D3BA8C07-9BEB-A6DF-589B-65E1A0688211}"/>
              </a:ext>
            </a:extLst>
          </p:cNvPr>
          <p:cNvPicPr>
            <a:picLocks noGrp="1" noChangeAspect="1"/>
          </p:cNvPicPr>
          <p:nvPr>
            <p:ph idx="1"/>
          </p:nvPr>
        </p:nvPicPr>
        <p:blipFill>
          <a:blip r:embed="rId2"/>
          <a:stretch>
            <a:fillRect/>
          </a:stretch>
        </p:blipFill>
        <p:spPr>
          <a:xfrm>
            <a:off x="643467" y="2263829"/>
            <a:ext cx="10905066" cy="3216995"/>
          </a:xfrm>
          <a:prstGeom prst="rect">
            <a:avLst/>
          </a:prstGeom>
        </p:spPr>
      </p:pic>
    </p:spTree>
    <p:extLst>
      <p:ext uri="{BB962C8B-B14F-4D97-AF65-F5344CB8AC3E}">
        <p14:creationId xmlns:p14="http://schemas.microsoft.com/office/powerpoint/2010/main" val="1900357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9">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B352BBB9-69A8-405C-9209-A9FE217AED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2BA8247A-9874-4F57-82F4-AEB016E66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30C3CE4-8479-4B6E-9C21-D7B0CD89E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7BCD297-22FC-4ECD-95DC-8581D5E6B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61A25F1-8873-4D98-B8D5-169EA0AC9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B7BCAD9-3EF1-4FCE-AFA0-BD2C545A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6649524-3638-4334-8ED6-539D10DF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630936" y="684915"/>
            <a:ext cx="4651076" cy="1951075"/>
          </a:xfrm>
          <a:noFill/>
        </p:spPr>
        <p:txBody>
          <a:bodyPr anchor="t">
            <a:normAutofit/>
          </a:bodyPr>
          <a:lstStyle/>
          <a:p>
            <a:r>
              <a:rPr lang="en-US" sz="4800">
                <a:solidFill>
                  <a:schemeClr val="bg1"/>
                </a:solidFill>
              </a:rPr>
              <a:t>indexOf</a:t>
            </a:r>
            <a:endParaRPr lang="en-IL" sz="4800">
              <a:solidFill>
                <a:schemeClr val="bg1"/>
              </a:solidFill>
            </a:endParaRP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5486080" y="684921"/>
            <a:ext cx="5674107" cy="1951087"/>
          </a:xfrm>
          <a:noFill/>
        </p:spPr>
        <p:txBody>
          <a:bodyPr anchor="t">
            <a:normAutofit/>
          </a:bodyPr>
          <a:lstStyle/>
          <a:p>
            <a:r>
              <a:rPr lang="en-US" sz="1400">
                <a:solidFill>
                  <a:schemeClr val="bg1"/>
                </a:solidFill>
              </a:rPr>
              <a:t>In JavaScript, the indexOf() method is an array method that is used to search an array for a specified element and returns the index of the first occurrence of the element. If the element is not found, it returns -1.</a:t>
            </a:r>
          </a:p>
          <a:p>
            <a:r>
              <a:rPr lang="en-US" sz="1400">
                <a:solidFill>
                  <a:schemeClr val="bg1"/>
                </a:solidFill>
              </a:rPr>
              <a:t>The indexOf() method can be called on any array and takes one or two arguments. The first argument is the element to search for, and the second argument (optional) is the starting index of the search.</a:t>
            </a:r>
          </a:p>
          <a:p>
            <a:br>
              <a:rPr lang="en-US" sz="1400">
                <a:solidFill>
                  <a:schemeClr val="bg1"/>
                </a:solidFill>
              </a:rPr>
            </a:br>
            <a:endParaRPr lang="en-IL" sz="1400">
              <a:solidFill>
                <a:schemeClr val="bg1"/>
              </a:solidFill>
            </a:endParaRPr>
          </a:p>
        </p:txBody>
      </p:sp>
      <p:sp>
        <p:nvSpPr>
          <p:cNvPr id="22" name="Rectangle 21">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descr="Text&#10;&#10;Description automatically generated">
            <a:extLst>
              <a:ext uri="{FF2B5EF4-FFF2-40B4-BE49-F238E27FC236}">
                <a16:creationId xmlns:a16="http://schemas.microsoft.com/office/drawing/2014/main" id="{A72519AD-962B-6EA1-0B97-35B644E6A789}"/>
              </a:ext>
            </a:extLst>
          </p:cNvPr>
          <p:cNvPicPr>
            <a:picLocks noChangeAspect="1"/>
          </p:cNvPicPr>
          <p:nvPr/>
        </p:nvPicPr>
        <p:blipFill rotWithShape="1">
          <a:blip r:embed="rId2"/>
          <a:srcRect r="721" b="-2"/>
          <a:stretch/>
        </p:blipFill>
        <p:spPr>
          <a:xfrm>
            <a:off x="629638" y="2708781"/>
            <a:ext cx="10848063" cy="3496632"/>
          </a:xfrm>
          <a:prstGeom prst="rect">
            <a:avLst/>
          </a:prstGeom>
        </p:spPr>
      </p:pic>
      <p:grpSp>
        <p:nvGrpSpPr>
          <p:cNvPr id="38" name="Group 37">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2852760"/>
            <a:ext cx="304800" cy="429768"/>
            <a:chOff x="215328" y="-46937"/>
            <a:chExt cx="304800" cy="2773841"/>
          </a:xfrm>
        </p:grpSpPr>
        <p:cxnSp>
          <p:nvCxnSpPr>
            <p:cNvPr id="39" name="Straight Connector 38">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5011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2A1D5-6F5C-DC38-EFB4-1C5F847D08CF}"/>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A85FF81A-BBF1-333D-96C3-E045630D35EC}"/>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146533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838200" y="365125"/>
            <a:ext cx="10515600" cy="1325563"/>
          </a:xfrm>
        </p:spPr>
        <p:txBody>
          <a:bodyPr>
            <a:normAutofit/>
          </a:bodyPr>
          <a:lstStyle/>
          <a:p>
            <a:r>
              <a:rPr lang="en-US">
                <a:solidFill>
                  <a:schemeClr val="bg1">
                    <a:lumMod val="95000"/>
                    <a:lumOff val="5000"/>
                  </a:schemeClr>
                </a:solidFill>
              </a:rPr>
              <a:t>shallow copy and a deep copy</a:t>
            </a:r>
            <a:endParaRPr lang="en-IL">
              <a:solidFill>
                <a:schemeClr val="bg1">
                  <a:lumMod val="95000"/>
                  <a:lumOff val="5000"/>
                </a:schemeClr>
              </a:solidFill>
            </a:endParaRP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838200" y="2015406"/>
            <a:ext cx="10515600" cy="4065986"/>
          </a:xfrm>
        </p:spPr>
        <p:txBody>
          <a:bodyPr anchor="ctr">
            <a:normAutofit fontScale="92500" lnSpcReduction="10000"/>
          </a:bodyPr>
          <a:lstStyle/>
          <a:p>
            <a:r>
              <a:rPr lang="en-US" dirty="0"/>
              <a:t>In JavaScript, a shallow copy and a deep copy are two different ways of creating a new object or array that is a copy of an existing object or array. The difference between the two lies in how nested objects and arrays are handled.</a:t>
            </a:r>
          </a:p>
          <a:p>
            <a:r>
              <a:rPr lang="en-US" dirty="0"/>
              <a:t>A shallow copy of an object or array creates a new object or array with the same top-level properties or elements as the original, but any nested objects or arrays are still referenced by the new object or array. This means that if you modify a nested object or array in the new copy, the corresponding object or array in the original will also be modified. Shallow copies can be created using methods such as the slice() or </a:t>
            </a:r>
            <a:r>
              <a:rPr lang="en-US" dirty="0" err="1"/>
              <a:t>concat</a:t>
            </a:r>
            <a:r>
              <a:rPr lang="en-US" dirty="0"/>
              <a:t>() array methods or the </a:t>
            </a:r>
            <a:r>
              <a:rPr lang="en-US" dirty="0" err="1"/>
              <a:t>Object.assign</a:t>
            </a:r>
            <a:r>
              <a:rPr lang="en-US" dirty="0"/>
              <a:t>() method.</a:t>
            </a:r>
            <a:br>
              <a:rPr lang="en-US" dirty="0"/>
            </a:br>
            <a:endParaRPr lang="en-IL" dirty="0"/>
          </a:p>
        </p:txBody>
      </p:sp>
    </p:spTree>
    <p:extLst>
      <p:ext uri="{BB962C8B-B14F-4D97-AF65-F5344CB8AC3E}">
        <p14:creationId xmlns:p14="http://schemas.microsoft.com/office/powerpoint/2010/main" val="20025231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example</a:t>
            </a:r>
          </a:p>
        </p:txBody>
      </p:sp>
      <p:pic>
        <p:nvPicPr>
          <p:cNvPr id="5" name="Content Placeholder 4" descr="Text&#10;&#10;Description automatically generated">
            <a:extLst>
              <a:ext uri="{FF2B5EF4-FFF2-40B4-BE49-F238E27FC236}">
                <a16:creationId xmlns:a16="http://schemas.microsoft.com/office/drawing/2014/main" id="{3CDC6940-6A9A-B37F-77F9-A73148B6C92C}"/>
              </a:ext>
            </a:extLst>
          </p:cNvPr>
          <p:cNvPicPr>
            <a:picLocks noGrp="1" noChangeAspect="1"/>
          </p:cNvPicPr>
          <p:nvPr>
            <p:ph idx="1"/>
          </p:nvPr>
        </p:nvPicPr>
        <p:blipFill>
          <a:blip r:embed="rId2"/>
          <a:stretch>
            <a:fillRect/>
          </a:stretch>
        </p:blipFill>
        <p:spPr>
          <a:xfrm>
            <a:off x="2083032" y="1675227"/>
            <a:ext cx="8025935" cy="4394199"/>
          </a:xfrm>
          <a:prstGeom prst="rect">
            <a:avLst/>
          </a:prstGeom>
        </p:spPr>
      </p:pic>
    </p:spTree>
    <p:extLst>
      <p:ext uri="{BB962C8B-B14F-4D97-AF65-F5344CB8AC3E}">
        <p14:creationId xmlns:p14="http://schemas.microsoft.com/office/powerpoint/2010/main" val="207273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p:txBody>
          <a:bodyPr/>
          <a:lstStyle/>
          <a:p>
            <a:r>
              <a:rPr lang="en-US" dirty="0"/>
              <a:t>Document Object Model </a:t>
            </a:r>
            <a:endParaRPr lang="en-IL" dirty="0"/>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p:txBody>
          <a:bodyPr>
            <a:normAutofit lnSpcReduction="10000"/>
          </a:bodyPr>
          <a:lstStyle/>
          <a:p>
            <a:r>
              <a:rPr lang="en-US" dirty="0"/>
              <a:t>The Document Object Model (DOM) is a programming interface for HTML and XML documents. It represents the structure of a document as a tree-like object model, with each element of the document represented as a node in the tree. The DOM provides a way for JavaScript to interact with the contents of an HTML or XML document, and manipulate it in various ways.</a:t>
            </a:r>
          </a:p>
          <a:p>
            <a:r>
              <a:rPr lang="en-US" dirty="0"/>
              <a:t>To interact with the DOM in JavaScript, you can use a variety of built-in methods and properties that are part of the global document object. The document object provides access to the root element of the HTML or XML document, as well as methods for querying and manipulating the document tree.</a:t>
            </a:r>
          </a:p>
          <a:p>
            <a:endParaRPr lang="en-IL" dirty="0"/>
          </a:p>
        </p:txBody>
      </p:sp>
    </p:spTree>
    <p:extLst>
      <p:ext uri="{BB962C8B-B14F-4D97-AF65-F5344CB8AC3E}">
        <p14:creationId xmlns:p14="http://schemas.microsoft.com/office/powerpoint/2010/main" val="1760025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1046746" y="586822"/>
            <a:ext cx="3560252" cy="1645920"/>
          </a:xfrm>
        </p:spPr>
        <p:txBody>
          <a:bodyPr>
            <a:normAutofit/>
          </a:bodyPr>
          <a:lstStyle/>
          <a:p>
            <a:r>
              <a:rPr lang="en-US" sz="3200"/>
              <a:t>addEventListener</a:t>
            </a:r>
            <a:endParaRPr lang="en-IL" sz="3200"/>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5351164" y="586822"/>
            <a:ext cx="6002636" cy="1645920"/>
          </a:xfrm>
        </p:spPr>
        <p:txBody>
          <a:bodyPr anchor="ctr">
            <a:normAutofit/>
          </a:bodyPr>
          <a:lstStyle/>
          <a:p>
            <a:r>
              <a:rPr lang="en-US" sz="1500"/>
              <a:t>In JavaScript, you can use the addEventListener() method to add an event listener to an object, such as an HTML element or the window object. An event listener is a function that is executed when a specific event occurs, such as a user clicking a button or scrolling the window.</a:t>
            </a:r>
          </a:p>
          <a:p>
            <a:br>
              <a:rPr lang="en-US" sz="1500"/>
            </a:br>
            <a:endParaRPr lang="en-IL" sz="1500"/>
          </a:p>
        </p:txBody>
      </p:sp>
      <p:pic>
        <p:nvPicPr>
          <p:cNvPr id="5" name="Picture 4" descr="Text&#10;&#10;Description automatically generated">
            <a:extLst>
              <a:ext uri="{FF2B5EF4-FFF2-40B4-BE49-F238E27FC236}">
                <a16:creationId xmlns:a16="http://schemas.microsoft.com/office/drawing/2014/main" id="{54B2A226-098B-1FFD-650F-8D1848720AFA}"/>
              </a:ext>
            </a:extLst>
          </p:cNvPr>
          <p:cNvPicPr>
            <a:picLocks noChangeAspect="1"/>
          </p:cNvPicPr>
          <p:nvPr/>
        </p:nvPicPr>
        <p:blipFill>
          <a:blip r:embed="rId2"/>
          <a:stretch>
            <a:fillRect/>
          </a:stretch>
        </p:blipFill>
        <p:spPr>
          <a:xfrm>
            <a:off x="557784" y="2815221"/>
            <a:ext cx="11164824" cy="3321534"/>
          </a:xfrm>
          <a:prstGeom prst="rect">
            <a:avLst/>
          </a:prstGeom>
        </p:spPr>
      </p:pic>
    </p:spTree>
    <p:extLst>
      <p:ext uri="{BB962C8B-B14F-4D97-AF65-F5344CB8AC3E}">
        <p14:creationId xmlns:p14="http://schemas.microsoft.com/office/powerpoint/2010/main" val="231058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Another example</a:t>
            </a:r>
          </a:p>
        </p:txBody>
      </p:sp>
      <p:pic>
        <p:nvPicPr>
          <p:cNvPr id="5" name="Content Placeholder 4" descr="Text&#10;&#10;Description automatically generated">
            <a:extLst>
              <a:ext uri="{FF2B5EF4-FFF2-40B4-BE49-F238E27FC236}">
                <a16:creationId xmlns:a16="http://schemas.microsoft.com/office/drawing/2014/main" id="{84B43152-45F1-F827-081D-B92B4EE711B6}"/>
              </a:ext>
            </a:extLst>
          </p:cNvPr>
          <p:cNvPicPr>
            <a:picLocks noGrp="1" noChangeAspect="1"/>
          </p:cNvPicPr>
          <p:nvPr>
            <p:ph idx="1"/>
          </p:nvPr>
        </p:nvPicPr>
        <p:blipFill>
          <a:blip r:embed="rId2"/>
          <a:stretch>
            <a:fillRect/>
          </a:stretch>
        </p:blipFill>
        <p:spPr>
          <a:xfrm>
            <a:off x="838200" y="2020487"/>
            <a:ext cx="10515599" cy="4127373"/>
          </a:xfrm>
          <a:prstGeom prst="rect">
            <a:avLst/>
          </a:prstGeom>
        </p:spPr>
      </p:pic>
    </p:spTree>
    <p:extLst>
      <p:ext uri="{BB962C8B-B14F-4D97-AF65-F5344CB8AC3E}">
        <p14:creationId xmlns:p14="http://schemas.microsoft.com/office/powerpoint/2010/main" val="988777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788466" y="780655"/>
            <a:ext cx="3751662" cy="3261168"/>
          </a:xfrm>
        </p:spPr>
        <p:txBody>
          <a:bodyPr>
            <a:normAutofit/>
          </a:bodyPr>
          <a:lstStyle/>
          <a:p>
            <a:r>
              <a:rPr lang="en-IL">
                <a:solidFill>
                  <a:srgbClr val="FFFFFF"/>
                </a:solidFill>
              </a:rPr>
              <a:t>How to get started</a:t>
            </a:r>
          </a:p>
        </p:txBody>
      </p:sp>
      <p:sp>
        <p:nvSpPr>
          <p:cNvPr id="12" name="Rectangle 1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6" y="458922"/>
            <a:ext cx="2138070"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7" y="2469002"/>
            <a:ext cx="2146028" cy="1898903"/>
          </a:xfrm>
          <a:prstGeom prst="rect">
            <a:avLst/>
          </a:prstGeom>
          <a:solidFill>
            <a:srgbClr val="1F6C9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886397A5-52C9-807F-FE6F-5BD949992ABA}"/>
              </a:ext>
            </a:extLst>
          </p:cNvPr>
          <p:cNvPicPr>
            <a:picLocks noChangeAspect="1"/>
          </p:cNvPicPr>
          <p:nvPr/>
        </p:nvPicPr>
        <p:blipFill>
          <a:blip r:embed="rId2"/>
          <a:stretch>
            <a:fillRect/>
          </a:stretch>
        </p:blipFill>
        <p:spPr>
          <a:xfrm>
            <a:off x="458920" y="5046973"/>
            <a:ext cx="6675119" cy="817701"/>
          </a:xfrm>
          <a:prstGeom prst="rect">
            <a:avLst/>
          </a:prstGeom>
        </p:spPr>
      </p:pic>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7761639" y="900442"/>
            <a:ext cx="3514088" cy="5048417"/>
          </a:xfrm>
        </p:spPr>
        <p:txBody>
          <a:bodyPr anchor="ctr">
            <a:normAutofit/>
          </a:bodyPr>
          <a:lstStyle/>
          <a:p>
            <a:r>
              <a:rPr lang="en-US" sz="1700"/>
              <a:t>Create a GitHub account: Go to the GitHub website (https://github.com) and sign up for a free account.</a:t>
            </a:r>
          </a:p>
          <a:p>
            <a:r>
              <a:rPr lang="en-US" sz="1700"/>
              <a:t>Install Git: Git is the version control system that GitHub is built on. You'll need to install Git on your computer in order to use GitHub. You can download Git from the official website (https://git-scm.com/downloads).</a:t>
            </a:r>
          </a:p>
          <a:p>
            <a:r>
              <a:rPr lang="en-US" sz="1700"/>
              <a:t>Configure Git: After installing Git, you'll need to configure your name and email address, which will be associated with your Git commits. You can do this by running the following commands in your terminal or command prompt:</a:t>
            </a:r>
          </a:p>
          <a:p>
            <a:endParaRPr lang="en-IL" sz="1700"/>
          </a:p>
        </p:txBody>
      </p:sp>
    </p:spTree>
    <p:extLst>
      <p:ext uri="{BB962C8B-B14F-4D97-AF65-F5344CB8AC3E}">
        <p14:creationId xmlns:p14="http://schemas.microsoft.com/office/powerpoint/2010/main" val="30377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mputer script on a screen">
            <a:extLst>
              <a:ext uri="{FF2B5EF4-FFF2-40B4-BE49-F238E27FC236}">
                <a16:creationId xmlns:a16="http://schemas.microsoft.com/office/drawing/2014/main" id="{D08508B3-C2F5-6873-AE45-167BA925A12E}"/>
              </a:ext>
            </a:extLst>
          </p:cNvPr>
          <p:cNvPicPr>
            <a:picLocks noChangeAspect="1"/>
          </p:cNvPicPr>
          <p:nvPr/>
        </p:nvPicPr>
        <p:blipFill rotWithShape="1">
          <a:blip r:embed="rId2">
            <a:duotone>
              <a:prstClr val="black"/>
              <a:schemeClr val="tx2">
                <a:tint val="45000"/>
                <a:satMod val="400000"/>
              </a:schemeClr>
            </a:duotone>
          </a:blip>
          <a:srcRect t="5981" b="9750"/>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B4147794-66B7-4CDE-BC75-BBDC48B2F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481" y="0"/>
            <a:ext cx="7718119" cy="68580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4050889" y="365758"/>
            <a:ext cx="6784259" cy="1828800"/>
          </a:xfrm>
        </p:spPr>
        <p:txBody>
          <a:bodyPr>
            <a:normAutofit/>
          </a:bodyPr>
          <a:lstStyle/>
          <a:p>
            <a:r>
              <a:rPr lang="en-US" sz="4800">
                <a:solidFill>
                  <a:schemeClr val="tx1">
                    <a:lumMod val="85000"/>
                    <a:lumOff val="15000"/>
                  </a:schemeClr>
                </a:solidFill>
              </a:rPr>
              <a:t>document</a:t>
            </a:r>
            <a:endParaRPr lang="en-IL" sz="480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4050889" y="2324100"/>
            <a:ext cx="6784259" cy="3875087"/>
          </a:xfrm>
        </p:spPr>
        <p:txBody>
          <a:bodyPr>
            <a:normAutofit/>
          </a:bodyPr>
          <a:lstStyle/>
          <a:p>
            <a:r>
              <a:rPr lang="en-US" sz="2400"/>
              <a:t>In JavaScript, the document object represents the HTML or XML document loaded in the current window or frame. It provides a way to access and manipulate the contents of the document, including the HTML elements, their properties, and the content displayed in the browser.</a:t>
            </a:r>
          </a:p>
          <a:p>
            <a:r>
              <a:rPr lang="en-US" sz="2400"/>
              <a:t>The document object is part of the global window object, and can be accessed from anywhere in your JavaScript code using the window.document or simply document syntax.</a:t>
            </a:r>
          </a:p>
          <a:p>
            <a:endParaRPr lang="en-IL" sz="2400"/>
          </a:p>
        </p:txBody>
      </p:sp>
      <p:sp>
        <p:nvSpPr>
          <p:cNvPr id="11" name="Rectangle 10">
            <a:extLst>
              <a:ext uri="{FF2B5EF4-FFF2-40B4-BE49-F238E27FC236}">
                <a16:creationId xmlns:a16="http://schemas.microsoft.com/office/drawing/2014/main" id="{41202E79-1236-4DF8-9921-F47A0B079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1">
              <a:lumMod val="85000"/>
              <a:lumOff val="1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17485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C</a:t>
            </a:r>
            <a:r>
              <a:rPr lang="en-IL">
                <a:solidFill>
                  <a:srgbClr val="FFFFFF"/>
                </a:solidFill>
              </a:rPr>
              <a:t>hange the Text of select element</a:t>
            </a: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4699818" y="640082"/>
            <a:ext cx="6848715" cy="2484884"/>
          </a:xfrm>
        </p:spPr>
        <p:txBody>
          <a:bodyPr anchor="ctr">
            <a:normAutofit/>
          </a:bodyPr>
          <a:lstStyle/>
          <a:p>
            <a:r>
              <a:rPr lang="en-US" sz="2000"/>
              <a:t>In JavaScript, you can use the textContent property to change the text content of an HTML element that has been selected using one of the many methods available in the document object.</a:t>
            </a:r>
          </a:p>
          <a:p>
            <a:br>
              <a:rPr lang="en-US" sz="2000"/>
            </a:br>
            <a:endParaRPr lang="en-IL" sz="2000"/>
          </a:p>
        </p:txBody>
      </p:sp>
      <p:pic>
        <p:nvPicPr>
          <p:cNvPr id="5" name="Picture 4" descr="Text&#10;&#10;Description automatically generated">
            <a:extLst>
              <a:ext uri="{FF2B5EF4-FFF2-40B4-BE49-F238E27FC236}">
                <a16:creationId xmlns:a16="http://schemas.microsoft.com/office/drawing/2014/main" id="{D9EC1860-0371-900B-2845-0AE77CC9D358}"/>
              </a:ext>
            </a:extLst>
          </p:cNvPr>
          <p:cNvPicPr>
            <a:picLocks noChangeAspect="1"/>
          </p:cNvPicPr>
          <p:nvPr/>
        </p:nvPicPr>
        <p:blipFill>
          <a:blip r:embed="rId2"/>
          <a:stretch>
            <a:fillRect/>
          </a:stretch>
        </p:blipFill>
        <p:spPr>
          <a:xfrm>
            <a:off x="4654297" y="3794615"/>
            <a:ext cx="6894236" cy="1792501"/>
          </a:xfrm>
          <a:prstGeom prst="rect">
            <a:avLst/>
          </a:prstGeom>
        </p:spPr>
      </p:pic>
    </p:spTree>
    <p:extLst>
      <p:ext uri="{BB962C8B-B14F-4D97-AF65-F5344CB8AC3E}">
        <p14:creationId xmlns:p14="http://schemas.microsoft.com/office/powerpoint/2010/main" val="54758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547511-6C43-CA2F-CF76-0F3B17AB61DC}"/>
              </a:ext>
            </a:extLst>
          </p:cNvPr>
          <p:cNvSpPr>
            <a:spLocks noGrp="1"/>
          </p:cNvSpPr>
          <p:nvPr>
            <p:ph type="title"/>
          </p:nvPr>
        </p:nvSpPr>
        <p:spPr>
          <a:xfrm>
            <a:off x="1008184" y="174032"/>
            <a:ext cx="10175631" cy="1111843"/>
          </a:xfrm>
        </p:spPr>
        <p:txBody>
          <a:bodyPr anchor="ctr">
            <a:normAutofit/>
          </a:bodyPr>
          <a:lstStyle/>
          <a:p>
            <a:pPr algn="ctr"/>
            <a:r>
              <a:rPr lang="en-US" sz="4000" b="0" i="0" dirty="0" err="1">
                <a:effectLst/>
                <a:latin typeface="Söhne Mono"/>
              </a:rPr>
              <a:t>createElement</a:t>
            </a:r>
            <a:endParaRPr lang="en-IL" sz="4000" dirty="0"/>
          </a:p>
        </p:txBody>
      </p:sp>
      <p:sp>
        <p:nvSpPr>
          <p:cNvPr id="3" name="Content Placeholder 2">
            <a:extLst>
              <a:ext uri="{FF2B5EF4-FFF2-40B4-BE49-F238E27FC236}">
                <a16:creationId xmlns:a16="http://schemas.microsoft.com/office/drawing/2014/main" id="{69A59576-8011-0790-A58E-183679338534}"/>
              </a:ext>
            </a:extLst>
          </p:cNvPr>
          <p:cNvSpPr>
            <a:spLocks noGrp="1"/>
          </p:cNvSpPr>
          <p:nvPr>
            <p:ph idx="1"/>
          </p:nvPr>
        </p:nvSpPr>
        <p:spPr>
          <a:xfrm>
            <a:off x="1008184" y="1459907"/>
            <a:ext cx="10175630" cy="767904"/>
          </a:xfrm>
        </p:spPr>
        <p:txBody>
          <a:bodyPr anchor="ctr">
            <a:normAutofit/>
          </a:bodyPr>
          <a:lstStyle/>
          <a:p>
            <a:pPr algn="ctr"/>
            <a:r>
              <a:rPr lang="en-US" sz="2000" b="0" i="0" dirty="0">
                <a:effectLst/>
                <a:latin typeface="Söhne"/>
              </a:rPr>
              <a:t>create an element and add it to the DOM (Document Object Model) using the </a:t>
            </a:r>
            <a:r>
              <a:rPr lang="en-US" sz="2000" dirty="0" err="1"/>
              <a:t>document.createElement</a:t>
            </a:r>
            <a:r>
              <a:rPr lang="en-US" sz="2000" dirty="0"/>
              <a:t>()</a:t>
            </a:r>
            <a:r>
              <a:rPr lang="en-US" sz="2000" b="0" i="0" dirty="0">
                <a:effectLst/>
                <a:latin typeface="Söhne"/>
              </a:rPr>
              <a:t> and </a:t>
            </a:r>
            <a:r>
              <a:rPr lang="en-US" sz="2000" dirty="0" err="1"/>
              <a:t>parentNode.appendChild</a:t>
            </a:r>
            <a:r>
              <a:rPr lang="en-US" sz="2000" dirty="0"/>
              <a:t>()</a:t>
            </a:r>
            <a:r>
              <a:rPr lang="en-US" sz="2000" b="0" i="0" dirty="0">
                <a:effectLst/>
                <a:latin typeface="Söhne"/>
              </a:rPr>
              <a:t> methods.</a:t>
            </a:r>
            <a:endParaRPr lang="en-IL" sz="2000" dirty="0"/>
          </a:p>
        </p:txBody>
      </p:sp>
      <p:pic>
        <p:nvPicPr>
          <p:cNvPr id="5" name="Picture 4" descr="Text&#10;&#10;Description automatically generated">
            <a:extLst>
              <a:ext uri="{FF2B5EF4-FFF2-40B4-BE49-F238E27FC236}">
                <a16:creationId xmlns:a16="http://schemas.microsoft.com/office/drawing/2014/main" id="{1B9806B5-3DF6-1F6C-65BC-C0F39EFDE47E}"/>
              </a:ext>
            </a:extLst>
          </p:cNvPr>
          <p:cNvPicPr>
            <a:picLocks noChangeAspect="1"/>
          </p:cNvPicPr>
          <p:nvPr/>
        </p:nvPicPr>
        <p:blipFill>
          <a:blip r:embed="rId2"/>
          <a:stretch>
            <a:fillRect/>
          </a:stretch>
        </p:blipFill>
        <p:spPr>
          <a:xfrm>
            <a:off x="835154" y="2409461"/>
            <a:ext cx="10515595" cy="3890768"/>
          </a:xfrm>
          <a:prstGeom prst="rect">
            <a:avLst/>
          </a:prstGeom>
        </p:spPr>
      </p:pic>
    </p:spTree>
    <p:extLst>
      <p:ext uri="{BB962C8B-B14F-4D97-AF65-F5344CB8AC3E}">
        <p14:creationId xmlns:p14="http://schemas.microsoft.com/office/powerpoint/2010/main" val="4009326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IL" dirty="0"/>
              <a:t>appendChild</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pPr algn="l"/>
            <a:r>
              <a:rPr lang="en-US" b="0" i="0" dirty="0">
                <a:solidFill>
                  <a:srgbClr val="374151"/>
                </a:solidFill>
                <a:effectLst/>
                <a:latin typeface="Söhne"/>
              </a:rPr>
              <a:t>The </a:t>
            </a:r>
            <a:r>
              <a:rPr lang="en-US" b="0" i="0" dirty="0" err="1">
                <a:solidFill>
                  <a:srgbClr val="374151"/>
                </a:solidFill>
                <a:effectLst/>
                <a:latin typeface="Söhne"/>
              </a:rPr>
              <a:t>appendChild</a:t>
            </a:r>
            <a:r>
              <a:rPr lang="en-US" b="0" i="0" dirty="0">
                <a:solidFill>
                  <a:srgbClr val="374151"/>
                </a:solidFill>
                <a:effectLst/>
                <a:latin typeface="Söhne"/>
              </a:rPr>
              <a:t>() method is a JavaScript method that is used to add a new child node to an existing parent node in the DOM (Document Object Model). The new child node can be an element, a text node, or any other type of node.</a:t>
            </a:r>
          </a:p>
          <a:p>
            <a:br>
              <a:rPr lang="en-US" dirty="0"/>
            </a:br>
            <a:endParaRPr lang="en-IL" dirty="0"/>
          </a:p>
        </p:txBody>
      </p:sp>
    </p:spTree>
    <p:extLst>
      <p:ext uri="{BB962C8B-B14F-4D97-AF65-F5344CB8AC3E}">
        <p14:creationId xmlns:p14="http://schemas.microsoft.com/office/powerpoint/2010/main" val="1079445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err="1"/>
              <a:t>querySelector</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r>
              <a:rPr lang="en-US" dirty="0" err="1"/>
              <a:t>querySelector</a:t>
            </a:r>
            <a:r>
              <a:rPr lang="en-US" dirty="0"/>
              <a:t>()</a:t>
            </a:r>
            <a:r>
              <a:rPr lang="en-US" b="0" i="0" dirty="0">
                <a:solidFill>
                  <a:srgbClr val="374151"/>
                </a:solidFill>
                <a:effectLst/>
                <a:latin typeface="Söhne"/>
              </a:rPr>
              <a:t> is a JavaScript method that allows you to select and retrieve the first element that matches a specific CSS selector. It is commonly used in web development to access and manipulate elements in the Document Object Model (DOM).</a:t>
            </a:r>
            <a:endParaRPr lang="en-IL" dirty="0"/>
          </a:p>
        </p:txBody>
      </p:sp>
      <p:pic>
        <p:nvPicPr>
          <p:cNvPr id="5" name="Picture 4">
            <a:extLst>
              <a:ext uri="{FF2B5EF4-FFF2-40B4-BE49-F238E27FC236}">
                <a16:creationId xmlns:a16="http://schemas.microsoft.com/office/drawing/2014/main" id="{E9C5E403-A65B-355C-5560-75B203D55D13}"/>
              </a:ext>
            </a:extLst>
          </p:cNvPr>
          <p:cNvPicPr>
            <a:picLocks noChangeAspect="1"/>
          </p:cNvPicPr>
          <p:nvPr/>
        </p:nvPicPr>
        <p:blipFill>
          <a:blip r:embed="rId2"/>
          <a:stretch>
            <a:fillRect/>
          </a:stretch>
        </p:blipFill>
        <p:spPr>
          <a:xfrm>
            <a:off x="891746" y="4580864"/>
            <a:ext cx="10682122" cy="633685"/>
          </a:xfrm>
          <a:prstGeom prst="rect">
            <a:avLst/>
          </a:prstGeom>
        </p:spPr>
      </p:pic>
    </p:spTree>
    <p:extLst>
      <p:ext uri="{BB962C8B-B14F-4D97-AF65-F5344CB8AC3E}">
        <p14:creationId xmlns:p14="http://schemas.microsoft.com/office/powerpoint/2010/main" val="7336546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b="1" i="0" dirty="0" err="1">
                <a:solidFill>
                  <a:srgbClr val="111827"/>
                </a:solidFill>
                <a:effectLst/>
                <a:latin typeface="Söhne Mono"/>
              </a:rPr>
              <a:t>querySelectorAll</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pPr algn="l"/>
            <a:r>
              <a:rPr lang="en-US" b="0" i="0" dirty="0" err="1">
                <a:solidFill>
                  <a:srgbClr val="374151"/>
                </a:solidFill>
                <a:effectLst/>
                <a:latin typeface="Söhne"/>
              </a:rPr>
              <a:t>querySelectorAll</a:t>
            </a:r>
            <a:r>
              <a:rPr lang="en-US" b="0" i="0" dirty="0">
                <a:solidFill>
                  <a:srgbClr val="374151"/>
                </a:solidFill>
                <a:effectLst/>
                <a:latin typeface="Söhne"/>
              </a:rPr>
              <a:t>() is a JavaScript method that allows you to select and retrieve a list of all elements that match a specific CSS selector. It is commonly used in web development to access and manipulate elements in the Document Object Model (DOM).</a:t>
            </a:r>
          </a:p>
          <a:p>
            <a:pPr marL="0" indent="0">
              <a:buNone/>
            </a:pPr>
            <a:endParaRPr lang="en-IL" dirty="0"/>
          </a:p>
        </p:txBody>
      </p:sp>
    </p:spTree>
    <p:extLst>
      <p:ext uri="{BB962C8B-B14F-4D97-AF65-F5344CB8AC3E}">
        <p14:creationId xmlns:p14="http://schemas.microsoft.com/office/powerpoint/2010/main" val="16470674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IL" dirty="0"/>
              <a:t>remove</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r>
              <a:rPr lang="en-US" b="0" i="0" dirty="0">
                <a:solidFill>
                  <a:srgbClr val="374151"/>
                </a:solidFill>
                <a:effectLst/>
                <a:latin typeface="Söhne"/>
              </a:rPr>
              <a:t>In JavaScript, there are several ways to remove an element from the DOM (Document Object Model). The most common methods are the </a:t>
            </a:r>
            <a:r>
              <a:rPr lang="en-US" dirty="0"/>
              <a:t>remove()</a:t>
            </a:r>
            <a:r>
              <a:rPr lang="en-US" b="0" i="0" dirty="0">
                <a:solidFill>
                  <a:srgbClr val="374151"/>
                </a:solidFill>
                <a:effectLst/>
                <a:latin typeface="Söhne"/>
              </a:rPr>
              <a:t> method and the </a:t>
            </a:r>
            <a:r>
              <a:rPr lang="en-US" dirty="0" err="1"/>
              <a:t>parentNode.removeChild</a:t>
            </a:r>
            <a:r>
              <a:rPr lang="en-US" dirty="0"/>
              <a:t>()</a:t>
            </a:r>
            <a:r>
              <a:rPr lang="en-US" b="0" i="0" dirty="0">
                <a:solidFill>
                  <a:srgbClr val="374151"/>
                </a:solidFill>
                <a:effectLst/>
                <a:latin typeface="Söhne"/>
              </a:rPr>
              <a:t> method.</a:t>
            </a:r>
            <a:endParaRPr lang="en-IL" dirty="0"/>
          </a:p>
        </p:txBody>
      </p:sp>
      <p:pic>
        <p:nvPicPr>
          <p:cNvPr id="5" name="Picture 4">
            <a:extLst>
              <a:ext uri="{FF2B5EF4-FFF2-40B4-BE49-F238E27FC236}">
                <a16:creationId xmlns:a16="http://schemas.microsoft.com/office/drawing/2014/main" id="{9216849C-F3EB-ABEA-D545-7D4B7A81B0DA}"/>
              </a:ext>
            </a:extLst>
          </p:cNvPr>
          <p:cNvPicPr>
            <a:picLocks noChangeAspect="1"/>
          </p:cNvPicPr>
          <p:nvPr/>
        </p:nvPicPr>
        <p:blipFill>
          <a:blip r:embed="rId2"/>
          <a:stretch>
            <a:fillRect/>
          </a:stretch>
        </p:blipFill>
        <p:spPr>
          <a:xfrm>
            <a:off x="2224568" y="3779874"/>
            <a:ext cx="6807200" cy="1676400"/>
          </a:xfrm>
          <a:prstGeom prst="rect">
            <a:avLst/>
          </a:prstGeom>
        </p:spPr>
      </p:pic>
      <p:pic>
        <p:nvPicPr>
          <p:cNvPr id="7" name="Picture 6" descr="Text&#10;&#10;Description automatically generated">
            <a:extLst>
              <a:ext uri="{FF2B5EF4-FFF2-40B4-BE49-F238E27FC236}">
                <a16:creationId xmlns:a16="http://schemas.microsoft.com/office/drawing/2014/main" id="{3D433033-5119-A677-A416-AAEF0CF65435}"/>
              </a:ext>
            </a:extLst>
          </p:cNvPr>
          <p:cNvPicPr>
            <a:picLocks noChangeAspect="1"/>
          </p:cNvPicPr>
          <p:nvPr/>
        </p:nvPicPr>
        <p:blipFill>
          <a:blip r:embed="rId3"/>
          <a:stretch>
            <a:fillRect/>
          </a:stretch>
        </p:blipFill>
        <p:spPr>
          <a:xfrm>
            <a:off x="3880021" y="635253"/>
            <a:ext cx="7772400" cy="973466"/>
          </a:xfrm>
          <a:prstGeom prst="rect">
            <a:avLst/>
          </a:prstGeom>
        </p:spPr>
      </p:pic>
    </p:spTree>
    <p:extLst>
      <p:ext uri="{BB962C8B-B14F-4D97-AF65-F5344CB8AC3E}">
        <p14:creationId xmlns:p14="http://schemas.microsoft.com/office/powerpoint/2010/main" val="1833178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R</a:t>
            </a:r>
            <a:r>
              <a:rPr lang="en-IL" dirty="0"/>
              <a:t>emove vs removeChild</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r>
              <a:rPr lang="en-US" b="0" i="0" dirty="0">
                <a:solidFill>
                  <a:srgbClr val="374151"/>
                </a:solidFill>
                <a:effectLst/>
                <a:latin typeface="Söhne"/>
              </a:rPr>
              <a:t>The </a:t>
            </a:r>
            <a:r>
              <a:rPr lang="en-US" dirty="0"/>
              <a:t>remove()</a:t>
            </a:r>
            <a:r>
              <a:rPr lang="en-US" b="0" i="0" dirty="0">
                <a:solidFill>
                  <a:srgbClr val="374151"/>
                </a:solidFill>
                <a:effectLst/>
                <a:latin typeface="Söhne"/>
              </a:rPr>
              <a:t> method is a newer method that is supported in most modern browsers. It is called directly on the element that needs to be removed, and it removes the element from the DOM along with all its child nodes and event listeners.</a:t>
            </a:r>
            <a:endParaRPr lang="en-IL" dirty="0"/>
          </a:p>
        </p:txBody>
      </p:sp>
    </p:spTree>
    <p:extLst>
      <p:ext uri="{BB962C8B-B14F-4D97-AF65-F5344CB8AC3E}">
        <p14:creationId xmlns:p14="http://schemas.microsoft.com/office/powerpoint/2010/main" val="33574013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b="1" i="0" dirty="0" err="1">
                <a:solidFill>
                  <a:srgbClr val="111827"/>
                </a:solidFill>
                <a:effectLst/>
                <a:latin typeface="Söhne Mono"/>
              </a:rPr>
              <a:t>insertBefore</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pPr algn="l"/>
            <a:r>
              <a:rPr lang="en-US" b="0" i="0" dirty="0" err="1">
                <a:solidFill>
                  <a:srgbClr val="374151"/>
                </a:solidFill>
                <a:effectLst/>
                <a:latin typeface="Söhne"/>
              </a:rPr>
              <a:t>insertBefore</a:t>
            </a:r>
            <a:r>
              <a:rPr lang="en-US" b="0" i="0" dirty="0">
                <a:solidFill>
                  <a:srgbClr val="374151"/>
                </a:solidFill>
                <a:effectLst/>
                <a:latin typeface="Söhne"/>
              </a:rPr>
              <a:t>() is a JavaScript method that allows you to insert a new node before an existing node in the DOM (Document Object Model). It is commonly used in web development to dynamically add, remove, or move elements in the DOM.</a:t>
            </a:r>
            <a:br>
              <a:rPr lang="en-US" dirty="0"/>
            </a:br>
            <a:endParaRPr lang="en-IL" dirty="0"/>
          </a:p>
        </p:txBody>
      </p:sp>
      <p:pic>
        <p:nvPicPr>
          <p:cNvPr id="5" name="Picture 4" descr="Text&#10;&#10;Description automatically generated">
            <a:extLst>
              <a:ext uri="{FF2B5EF4-FFF2-40B4-BE49-F238E27FC236}">
                <a16:creationId xmlns:a16="http://schemas.microsoft.com/office/drawing/2014/main" id="{546C0E5E-697F-E84A-AB5E-D19F3A6FDD50}"/>
              </a:ext>
            </a:extLst>
          </p:cNvPr>
          <p:cNvPicPr>
            <a:picLocks noChangeAspect="1"/>
          </p:cNvPicPr>
          <p:nvPr/>
        </p:nvPicPr>
        <p:blipFill>
          <a:blip r:embed="rId2"/>
          <a:stretch>
            <a:fillRect/>
          </a:stretch>
        </p:blipFill>
        <p:spPr>
          <a:xfrm>
            <a:off x="5981754" y="3429000"/>
            <a:ext cx="5676011" cy="2747963"/>
          </a:xfrm>
          <a:prstGeom prst="rect">
            <a:avLst/>
          </a:prstGeom>
        </p:spPr>
      </p:pic>
    </p:spTree>
    <p:extLst>
      <p:ext uri="{BB962C8B-B14F-4D97-AF65-F5344CB8AC3E}">
        <p14:creationId xmlns:p14="http://schemas.microsoft.com/office/powerpoint/2010/main" val="20452484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1008184" y="174032"/>
            <a:ext cx="10175631" cy="1111843"/>
          </a:xfrm>
        </p:spPr>
        <p:txBody>
          <a:bodyPr anchor="ctr">
            <a:normAutofit/>
          </a:bodyPr>
          <a:lstStyle/>
          <a:p>
            <a:pPr algn="ctr"/>
            <a:r>
              <a:rPr lang="en-US" sz="4000" b="1" i="0">
                <a:effectLst/>
                <a:latin typeface="Söhne Mono"/>
              </a:rPr>
              <a:t>replaceChild</a:t>
            </a:r>
            <a:endParaRPr lang="en-IL" sz="400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1008184" y="1459907"/>
            <a:ext cx="10175630" cy="767904"/>
          </a:xfrm>
        </p:spPr>
        <p:txBody>
          <a:bodyPr anchor="ctr">
            <a:normAutofit/>
          </a:bodyPr>
          <a:lstStyle/>
          <a:p>
            <a:pPr algn="ctr"/>
            <a:r>
              <a:rPr lang="en-US" sz="1600"/>
              <a:t>replaceChild()</a:t>
            </a:r>
            <a:r>
              <a:rPr lang="en-US" sz="1600" b="0" i="0">
                <a:effectLst/>
                <a:latin typeface="Söhne"/>
              </a:rPr>
              <a:t> is a JavaScript method that allows you to replace an existing node with a new node in the DOM (Document Object Model). It is commonly used in web development to dynamically add, remove, or move elements in the DOM.</a:t>
            </a:r>
            <a:endParaRPr lang="en-IL" sz="1600"/>
          </a:p>
        </p:txBody>
      </p:sp>
      <p:pic>
        <p:nvPicPr>
          <p:cNvPr id="5" name="Picture 4" descr="Text&#10;&#10;Description automatically generated">
            <a:extLst>
              <a:ext uri="{FF2B5EF4-FFF2-40B4-BE49-F238E27FC236}">
                <a16:creationId xmlns:a16="http://schemas.microsoft.com/office/drawing/2014/main" id="{CC445271-63D1-0CB9-3637-6A9F2AC817C9}"/>
              </a:ext>
            </a:extLst>
          </p:cNvPr>
          <p:cNvPicPr>
            <a:picLocks noChangeAspect="1"/>
          </p:cNvPicPr>
          <p:nvPr/>
        </p:nvPicPr>
        <p:blipFill>
          <a:blip r:embed="rId2"/>
          <a:stretch>
            <a:fillRect/>
          </a:stretch>
        </p:blipFill>
        <p:spPr>
          <a:xfrm>
            <a:off x="2052129" y="2405149"/>
            <a:ext cx="8081644" cy="3899393"/>
          </a:xfrm>
          <a:prstGeom prst="rect">
            <a:avLst/>
          </a:prstGeom>
        </p:spPr>
      </p:pic>
    </p:spTree>
    <p:extLst>
      <p:ext uri="{BB962C8B-B14F-4D97-AF65-F5344CB8AC3E}">
        <p14:creationId xmlns:p14="http://schemas.microsoft.com/office/powerpoint/2010/main" val="1905160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1B89E8-F88B-40A4-A39E-3946440B1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35AE8D-B60B-4BC5-98A0-ADB3712C8D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ysClr val="windowText" lastClr="000000"/>
              </a:solidFill>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962563" y="501649"/>
            <a:ext cx="10266875" cy="954625"/>
          </a:xfrm>
        </p:spPr>
        <p:txBody>
          <a:bodyPr>
            <a:normAutofit/>
          </a:bodyPr>
          <a:lstStyle/>
          <a:p>
            <a:pPr algn="ctr"/>
            <a:r>
              <a:rPr lang="en-US" sz="4000">
                <a:solidFill>
                  <a:srgbClr val="FFFFFF"/>
                </a:solidFill>
              </a:rPr>
              <a:t>W</a:t>
            </a:r>
            <a:r>
              <a:rPr lang="en-IL" sz="4000">
                <a:solidFill>
                  <a:srgbClr val="FFFFFF"/>
                </a:solidFill>
              </a:rPr>
              <a:t>hat after</a:t>
            </a: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1295400" y="1766888"/>
            <a:ext cx="9601200" cy="2128838"/>
          </a:xfrm>
        </p:spPr>
        <p:txBody>
          <a:bodyPr anchor="t">
            <a:normAutofit/>
          </a:bodyPr>
          <a:lstStyle/>
          <a:p>
            <a:r>
              <a:rPr lang="en-US" sz="1700">
                <a:solidFill>
                  <a:srgbClr val="FFFFFF"/>
                </a:solidFill>
              </a:rPr>
              <a:t>Create a repository: A repository is a place to store your code and collaborate with others. To create a new repository on GitHub, click on the "+" icon in the upper-right corner of the GitHub website and select "New repository". Give your repository a name, a description, and select whether it should be public or private.</a:t>
            </a:r>
          </a:p>
          <a:p>
            <a:r>
              <a:rPr lang="en-US" sz="1700">
                <a:solidFill>
                  <a:srgbClr val="FFFFFF"/>
                </a:solidFill>
              </a:rPr>
              <a:t>Clone the repository: After creating a repository, you'll need to clone it to your local machine so you can start making changes. You can clone a repository by clicking the "Clone or download" button on the repository page, copying the repository URL, and running the following command in your terminal or command prompt:</a:t>
            </a:r>
          </a:p>
          <a:p>
            <a:endParaRPr lang="en-US" sz="1700">
              <a:solidFill>
                <a:srgbClr val="FFFFFF"/>
              </a:solidFill>
            </a:endParaRPr>
          </a:p>
          <a:p>
            <a:endParaRPr lang="en-IL" sz="1700">
              <a:solidFill>
                <a:srgbClr val="FFFFFF"/>
              </a:solidFill>
            </a:endParaRPr>
          </a:p>
        </p:txBody>
      </p:sp>
      <p:pic>
        <p:nvPicPr>
          <p:cNvPr id="5" name="Picture 4">
            <a:extLst>
              <a:ext uri="{FF2B5EF4-FFF2-40B4-BE49-F238E27FC236}">
                <a16:creationId xmlns:a16="http://schemas.microsoft.com/office/drawing/2014/main" id="{4E52D17E-288F-92FA-1B0D-63701FB8815E}"/>
              </a:ext>
            </a:extLst>
          </p:cNvPr>
          <p:cNvPicPr>
            <a:picLocks noChangeAspect="1"/>
          </p:cNvPicPr>
          <p:nvPr/>
        </p:nvPicPr>
        <p:blipFill>
          <a:blip r:embed="rId2"/>
          <a:stretch>
            <a:fillRect/>
          </a:stretch>
        </p:blipFill>
        <p:spPr>
          <a:xfrm>
            <a:off x="581411" y="4553430"/>
            <a:ext cx="11311715" cy="735262"/>
          </a:xfrm>
          <a:prstGeom prst="rect">
            <a:avLst/>
          </a:prstGeom>
        </p:spPr>
      </p:pic>
    </p:spTree>
    <p:extLst>
      <p:ext uri="{BB962C8B-B14F-4D97-AF65-F5344CB8AC3E}">
        <p14:creationId xmlns:p14="http://schemas.microsoft.com/office/powerpoint/2010/main" val="13393984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IL" dirty="0"/>
              <a:t>explian</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92500"/>
          </a:bodyPr>
          <a:lstStyle/>
          <a:p>
            <a:pPr algn="l"/>
            <a:r>
              <a:rPr lang="en-US" b="0" i="0" dirty="0">
                <a:solidFill>
                  <a:srgbClr val="374151"/>
                </a:solidFill>
                <a:effectLst/>
                <a:latin typeface="Söhne"/>
              </a:rPr>
              <a:t>In this example, we first use </a:t>
            </a:r>
            <a:r>
              <a:rPr lang="en-US" b="0" i="0" dirty="0" err="1">
                <a:solidFill>
                  <a:srgbClr val="374151"/>
                </a:solidFill>
                <a:effectLst/>
                <a:latin typeface="Söhne"/>
              </a:rPr>
              <a:t>document.getElementById</a:t>
            </a:r>
            <a:r>
              <a:rPr lang="en-US" b="0" i="0" dirty="0">
                <a:solidFill>
                  <a:srgbClr val="374151"/>
                </a:solidFill>
                <a:effectLst/>
                <a:latin typeface="Söhne"/>
              </a:rPr>
              <a:t>() to get a reference to the parent element of the element we want to replace in the DOM. We then create a new div element using </a:t>
            </a:r>
            <a:r>
              <a:rPr lang="en-US" b="0" i="0" dirty="0" err="1">
                <a:solidFill>
                  <a:srgbClr val="374151"/>
                </a:solidFill>
                <a:effectLst/>
                <a:latin typeface="Söhne"/>
              </a:rPr>
              <a:t>document.createElement</a:t>
            </a:r>
            <a:r>
              <a:rPr lang="en-US" b="0" i="0" dirty="0">
                <a:solidFill>
                  <a:srgbClr val="374151"/>
                </a:solidFill>
                <a:effectLst/>
                <a:latin typeface="Söhne"/>
              </a:rPr>
              <a:t>() and set its content using </a:t>
            </a:r>
            <a:r>
              <a:rPr lang="en-US" b="0" i="0" dirty="0" err="1">
                <a:solidFill>
                  <a:srgbClr val="374151"/>
                </a:solidFill>
                <a:effectLst/>
                <a:latin typeface="Söhne"/>
              </a:rPr>
              <a:t>textContent</a:t>
            </a:r>
            <a:r>
              <a:rPr lang="en-US" b="0" i="0" dirty="0">
                <a:solidFill>
                  <a:srgbClr val="374151"/>
                </a:solidFill>
                <a:effectLst/>
                <a:latin typeface="Söhne"/>
              </a:rPr>
              <a:t>.</a:t>
            </a:r>
          </a:p>
          <a:p>
            <a:pPr algn="l"/>
            <a:r>
              <a:rPr lang="en-US" b="0" i="0" dirty="0">
                <a:solidFill>
                  <a:srgbClr val="374151"/>
                </a:solidFill>
                <a:effectLst/>
                <a:latin typeface="Söhne"/>
              </a:rPr>
              <a:t>We then use </a:t>
            </a:r>
            <a:r>
              <a:rPr lang="en-US" b="0" i="0" dirty="0" err="1">
                <a:solidFill>
                  <a:srgbClr val="374151"/>
                </a:solidFill>
                <a:effectLst/>
                <a:latin typeface="Söhne"/>
              </a:rPr>
              <a:t>document.getElementById</a:t>
            </a:r>
            <a:r>
              <a:rPr lang="en-US" b="0" i="0" dirty="0">
                <a:solidFill>
                  <a:srgbClr val="374151"/>
                </a:solidFill>
                <a:effectLst/>
                <a:latin typeface="Söhne"/>
              </a:rPr>
              <a:t>() again to get a reference to the element we want to replace. Finally, we use the </a:t>
            </a:r>
            <a:r>
              <a:rPr lang="en-US" b="0" i="0" dirty="0" err="1">
                <a:solidFill>
                  <a:srgbClr val="374151"/>
                </a:solidFill>
                <a:effectLst/>
                <a:latin typeface="Söhne"/>
              </a:rPr>
              <a:t>replaceChild</a:t>
            </a:r>
            <a:r>
              <a:rPr lang="en-US" b="0" i="0" dirty="0">
                <a:solidFill>
                  <a:srgbClr val="374151"/>
                </a:solidFill>
                <a:effectLst/>
                <a:latin typeface="Söhne"/>
              </a:rPr>
              <a:t>() method to replace the existing p element with the new div element in the DOM.</a:t>
            </a:r>
          </a:p>
          <a:p>
            <a:pPr algn="l"/>
            <a:r>
              <a:rPr lang="en-US" b="0" i="0" dirty="0">
                <a:solidFill>
                  <a:srgbClr val="374151"/>
                </a:solidFill>
                <a:effectLst/>
                <a:latin typeface="Söhne"/>
              </a:rPr>
              <a:t>The </a:t>
            </a:r>
            <a:r>
              <a:rPr lang="en-US" b="0" i="0" dirty="0" err="1">
                <a:solidFill>
                  <a:srgbClr val="374151"/>
                </a:solidFill>
                <a:effectLst/>
                <a:latin typeface="Söhne"/>
              </a:rPr>
              <a:t>replaceChild</a:t>
            </a:r>
            <a:r>
              <a:rPr lang="en-US" b="0" i="0" dirty="0">
                <a:solidFill>
                  <a:srgbClr val="374151"/>
                </a:solidFill>
                <a:effectLst/>
                <a:latin typeface="Söhne"/>
              </a:rPr>
              <a:t>() method takes two arguments: the new node to replace the existing node with, and the existing node to replace. If you want to remove an existing node without replacing it with a new node, you can use the </a:t>
            </a:r>
            <a:r>
              <a:rPr lang="en-US" b="0" i="0" dirty="0" err="1">
                <a:solidFill>
                  <a:srgbClr val="374151"/>
                </a:solidFill>
                <a:effectLst/>
                <a:latin typeface="Söhne"/>
              </a:rPr>
              <a:t>removeChild</a:t>
            </a:r>
            <a:r>
              <a:rPr lang="en-US" b="0" i="0" dirty="0">
                <a:solidFill>
                  <a:srgbClr val="374151"/>
                </a:solidFill>
                <a:effectLst/>
                <a:latin typeface="Söhne"/>
              </a:rPr>
              <a:t>() method instead.</a:t>
            </a:r>
          </a:p>
        </p:txBody>
      </p:sp>
    </p:spTree>
    <p:extLst>
      <p:ext uri="{BB962C8B-B14F-4D97-AF65-F5344CB8AC3E}">
        <p14:creationId xmlns:p14="http://schemas.microsoft.com/office/powerpoint/2010/main" val="37532760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IL" dirty="0"/>
              <a:t>const</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92500" lnSpcReduction="10000"/>
          </a:bodyPr>
          <a:lstStyle/>
          <a:p>
            <a:r>
              <a:rPr lang="en-US" b="0" i="0" dirty="0">
                <a:solidFill>
                  <a:srgbClr val="374151"/>
                </a:solidFill>
                <a:effectLst/>
                <a:latin typeface="Söhne"/>
              </a:rPr>
              <a:t>In JavaScript, the </a:t>
            </a:r>
            <a:r>
              <a:rPr lang="en-US" dirty="0"/>
              <a:t>const</a:t>
            </a:r>
            <a:r>
              <a:rPr lang="en-US" b="0" i="0" dirty="0">
                <a:solidFill>
                  <a:srgbClr val="374151"/>
                </a:solidFill>
                <a:effectLst/>
                <a:latin typeface="Söhne"/>
              </a:rPr>
              <a:t> keyword is used to declare a variable that cannot be reassigned once it has been initialized.</a:t>
            </a:r>
          </a:p>
          <a:p>
            <a:endParaRPr lang="en-US" dirty="0">
              <a:solidFill>
                <a:srgbClr val="374151"/>
              </a:solidFill>
              <a:latin typeface="Söhne"/>
            </a:endParaRPr>
          </a:p>
          <a:p>
            <a:pPr algn="l"/>
            <a:r>
              <a:rPr lang="en-US" b="0" i="0" dirty="0">
                <a:solidFill>
                  <a:srgbClr val="374151"/>
                </a:solidFill>
                <a:effectLst/>
                <a:latin typeface="Söhne"/>
              </a:rPr>
              <a:t>In JavaScript, const keyword is used to declare a variable that cannot be reassigned to a new value. However, it is important to note that const does not make the variable immutable or unchangeable, particularly when it is used with complex data types such as objects or arrays.</a:t>
            </a:r>
          </a:p>
          <a:p>
            <a:pPr algn="l"/>
            <a:r>
              <a:rPr lang="en-US" b="0" i="0" dirty="0">
                <a:solidFill>
                  <a:srgbClr val="374151"/>
                </a:solidFill>
                <a:effectLst/>
                <a:latin typeface="Söhne"/>
              </a:rPr>
              <a:t>When a const variable is assigned an object, the variable itself cannot be reassigned to a new object, but the properties of the object can be modified. This is because the const keyword applies only to the variable's reference to the object in memory, not the contents of the object itself.</a:t>
            </a:r>
          </a:p>
        </p:txBody>
      </p:sp>
    </p:spTree>
    <p:extLst>
      <p:ext uri="{BB962C8B-B14F-4D97-AF65-F5344CB8AC3E}">
        <p14:creationId xmlns:p14="http://schemas.microsoft.com/office/powerpoint/2010/main" val="21934996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How does the memory works</a:t>
            </a:r>
          </a:p>
        </p:txBody>
      </p:sp>
      <p:pic>
        <p:nvPicPr>
          <p:cNvPr id="5" name="Content Placeholder 4" descr="Chart, box and whisker chart&#10;&#10;Description automatically generated">
            <a:extLst>
              <a:ext uri="{FF2B5EF4-FFF2-40B4-BE49-F238E27FC236}">
                <a16:creationId xmlns:a16="http://schemas.microsoft.com/office/drawing/2014/main" id="{AF285C5C-75AF-8303-3238-B630CF7C0889}"/>
              </a:ext>
            </a:extLst>
          </p:cNvPr>
          <p:cNvPicPr>
            <a:picLocks noGrp="1" noChangeAspect="1"/>
          </p:cNvPicPr>
          <p:nvPr>
            <p:ph idx="1"/>
          </p:nvPr>
        </p:nvPicPr>
        <p:blipFill>
          <a:blip r:embed="rId2"/>
          <a:stretch>
            <a:fillRect/>
          </a:stretch>
        </p:blipFill>
        <p:spPr>
          <a:xfrm>
            <a:off x="723900" y="2568919"/>
            <a:ext cx="10744200" cy="3518725"/>
          </a:xfrm>
          <a:prstGeom prst="rect">
            <a:avLst/>
          </a:prstGeom>
        </p:spPr>
      </p:pic>
    </p:spTree>
    <p:extLst>
      <p:ext uri="{BB962C8B-B14F-4D97-AF65-F5344CB8AC3E}">
        <p14:creationId xmlns:p14="http://schemas.microsoft.com/office/powerpoint/2010/main" val="28583698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F</a:t>
            </a:r>
            <a:r>
              <a:rPr lang="en-IL" dirty="0"/>
              <a:t>or loop</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92500" lnSpcReduction="10000"/>
          </a:bodyPr>
          <a:lstStyle/>
          <a:p>
            <a:r>
              <a:rPr lang="en-US" b="0" i="0" dirty="0">
                <a:solidFill>
                  <a:srgbClr val="374151"/>
                </a:solidFill>
                <a:effectLst/>
                <a:latin typeface="Söhne"/>
              </a:rPr>
              <a:t>In JavaScript, a </a:t>
            </a:r>
            <a:r>
              <a:rPr lang="en-US" dirty="0"/>
              <a:t>for</a:t>
            </a:r>
            <a:r>
              <a:rPr lang="en-US" b="0" i="0" dirty="0">
                <a:solidFill>
                  <a:srgbClr val="374151"/>
                </a:solidFill>
                <a:effectLst/>
                <a:latin typeface="Söhne"/>
              </a:rPr>
              <a:t> loop is a control flow statement that allows you to repeat a block of code a certain number of times.</a:t>
            </a:r>
          </a:p>
          <a:p>
            <a:pPr algn="l">
              <a:buFont typeface="Arial" panose="020B0604020202020204" pitchFamily="34" charset="0"/>
              <a:buChar char="•"/>
            </a:pPr>
            <a:r>
              <a:rPr lang="en-US" b="0" i="0" dirty="0">
                <a:solidFill>
                  <a:srgbClr val="374151"/>
                </a:solidFill>
                <a:effectLst/>
                <a:latin typeface="Söhne"/>
              </a:rPr>
              <a:t>initialization: This is where you initialize a counter variable or set up any initial conditions that are necessary for the loop to run. This part of the loop is only executed once, before the loop begins.</a:t>
            </a:r>
          </a:p>
          <a:p>
            <a:pPr algn="l">
              <a:buFont typeface="Arial" panose="020B0604020202020204" pitchFamily="34" charset="0"/>
              <a:buChar char="•"/>
            </a:pPr>
            <a:r>
              <a:rPr lang="en-US" b="0" i="0" dirty="0">
                <a:solidFill>
                  <a:srgbClr val="374151"/>
                </a:solidFill>
                <a:effectLst/>
                <a:latin typeface="Söhne"/>
              </a:rPr>
              <a:t>condition: This is where you specify the condition that must be true in order for the loop to continue. If the condition is false, the loop will terminate.</a:t>
            </a:r>
          </a:p>
          <a:p>
            <a:pPr algn="l">
              <a:buFont typeface="Arial" panose="020B0604020202020204" pitchFamily="34" charset="0"/>
              <a:buChar char="•"/>
            </a:pPr>
            <a:r>
              <a:rPr lang="en-US" b="0" i="0" dirty="0">
                <a:solidFill>
                  <a:srgbClr val="374151"/>
                </a:solidFill>
                <a:effectLst/>
                <a:latin typeface="Söhne"/>
              </a:rPr>
              <a:t>iteration: This is where you specify how the counter variable or any other variables used in the loop should be updated after each iteration of the loop. This part of the loop is executed at the end of each iteration, just before the condition is checked again.</a:t>
            </a:r>
          </a:p>
        </p:txBody>
      </p:sp>
    </p:spTree>
    <p:extLst>
      <p:ext uri="{BB962C8B-B14F-4D97-AF65-F5344CB8AC3E}">
        <p14:creationId xmlns:p14="http://schemas.microsoft.com/office/powerpoint/2010/main" val="32130684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a:t>Anonymous Functions</a:t>
            </a:r>
            <a:endParaRPr lang="en-IL" sz="4800" dirty="0"/>
          </a:p>
        </p:txBody>
      </p:sp>
      <p:sp>
        <p:nvSpPr>
          <p:cNvPr id="32" name="Rectangle 2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793661" y="2599509"/>
            <a:ext cx="4530898" cy="3639450"/>
          </a:xfrm>
        </p:spPr>
        <p:txBody>
          <a:bodyPr anchor="ctr">
            <a:normAutofit/>
          </a:bodyPr>
          <a:lstStyle/>
          <a:p>
            <a:r>
              <a:rPr lang="en-US" sz="2000"/>
              <a:t>In JavaScript, a function is a block of code that performs a specific task. Anonymous functions are functions that are defined without a name and are often used as arguments to other functions or as return values of other functions. Unlike named functions, anonymous functions are not bound to a particular identifier, making them more flexible and versatile.</a:t>
            </a:r>
            <a:endParaRPr lang="en-IL" sz="2000"/>
          </a:p>
        </p:txBody>
      </p:sp>
      <p:pic>
        <p:nvPicPr>
          <p:cNvPr id="9" name="Picture 8" descr="Text&#10;&#10;Description automatically generated">
            <a:extLst>
              <a:ext uri="{FF2B5EF4-FFF2-40B4-BE49-F238E27FC236}">
                <a16:creationId xmlns:a16="http://schemas.microsoft.com/office/drawing/2014/main" id="{A56CD522-05DC-6641-CC03-57CD7CD994ED}"/>
              </a:ext>
            </a:extLst>
          </p:cNvPr>
          <p:cNvPicPr>
            <a:picLocks noChangeAspect="1"/>
          </p:cNvPicPr>
          <p:nvPr/>
        </p:nvPicPr>
        <p:blipFill>
          <a:blip r:embed="rId2"/>
          <a:stretch>
            <a:fillRect/>
          </a:stretch>
        </p:blipFill>
        <p:spPr>
          <a:xfrm>
            <a:off x="5911532" y="2570970"/>
            <a:ext cx="5150277" cy="3540814"/>
          </a:xfrm>
          <a:prstGeom prst="rect">
            <a:avLst/>
          </a:prstGeom>
        </p:spPr>
      </p:pic>
      <p:sp>
        <p:nvSpPr>
          <p:cNvPr id="34" name="Rectangle 2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55129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a:t>Arrow functions</a:t>
            </a:r>
            <a:endParaRPr lang="en-IL" sz="4800"/>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793661" y="2599509"/>
            <a:ext cx="4530898" cy="3639450"/>
          </a:xfrm>
        </p:spPr>
        <p:txBody>
          <a:bodyPr anchor="ctr">
            <a:normAutofit/>
          </a:bodyPr>
          <a:lstStyle/>
          <a:p>
            <a:r>
              <a:rPr lang="en-US" sz="2000"/>
              <a:t>Arrow functions are a relatively new feature in JavaScript that were introduced in ES6 (ECMAScript 2015). They are a shorthand way to write functions, making them easier to read and write. Arrow functions have a few key differences from traditional JavaScript functions:</a:t>
            </a:r>
            <a:endParaRPr lang="en-IL" sz="2000"/>
          </a:p>
        </p:txBody>
      </p:sp>
      <p:pic>
        <p:nvPicPr>
          <p:cNvPr id="4" name="Picture 3">
            <a:extLst>
              <a:ext uri="{FF2B5EF4-FFF2-40B4-BE49-F238E27FC236}">
                <a16:creationId xmlns:a16="http://schemas.microsoft.com/office/drawing/2014/main" id="{435172C5-D76B-9078-2630-2FD1888AA1F8}"/>
              </a:ext>
            </a:extLst>
          </p:cNvPr>
          <p:cNvPicPr>
            <a:picLocks noChangeAspect="1"/>
          </p:cNvPicPr>
          <p:nvPr/>
        </p:nvPicPr>
        <p:blipFill>
          <a:blip r:embed="rId2"/>
          <a:stretch>
            <a:fillRect/>
          </a:stretch>
        </p:blipFill>
        <p:spPr>
          <a:xfrm>
            <a:off x="5911532" y="2970116"/>
            <a:ext cx="5150277" cy="2742522"/>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8006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b="0" i="0">
                <a:effectLst/>
                <a:latin typeface="Söhne"/>
              </a:rPr>
              <a:t>Array.map</a:t>
            </a:r>
            <a:endParaRPr lang="en-IL" sz="4800"/>
          </a:p>
        </p:txBody>
      </p:sp>
      <p:sp>
        <p:nvSpPr>
          <p:cNvPr id="15" name="Rectangle 1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D8C5105A-EDC9-B7B6-41F9-05F41583125F}"/>
              </a:ext>
            </a:extLst>
          </p:cNvPr>
          <p:cNvSpPr>
            <a:spLocks noGrp="1"/>
          </p:cNvSpPr>
          <p:nvPr>
            <p:ph idx="1"/>
          </p:nvPr>
        </p:nvSpPr>
        <p:spPr>
          <a:xfrm>
            <a:off x="793661" y="2599509"/>
            <a:ext cx="4530898" cy="3639450"/>
          </a:xfrm>
        </p:spPr>
        <p:txBody>
          <a:bodyPr anchor="ctr">
            <a:normAutofit/>
          </a:bodyPr>
          <a:lstStyle/>
          <a:p>
            <a:r>
              <a:rPr lang="en-US" sz="2000"/>
              <a:t>Array.map() is a popular method in JavaScript that allows developers to iterate over an array and transform each element in the array based on a callback function. In this presentation, we will explore what Array.map() is, how it works, and why it is useful in JavaScript.</a:t>
            </a:r>
            <a:endParaRPr lang="en-IL" sz="2000"/>
          </a:p>
        </p:txBody>
      </p:sp>
      <p:pic>
        <p:nvPicPr>
          <p:cNvPr id="8" name="Picture 7">
            <a:extLst>
              <a:ext uri="{FF2B5EF4-FFF2-40B4-BE49-F238E27FC236}">
                <a16:creationId xmlns:a16="http://schemas.microsoft.com/office/drawing/2014/main" id="{F1180A3C-8421-1B9E-5ABC-BB05BBE0D848}"/>
              </a:ext>
            </a:extLst>
          </p:cNvPr>
          <p:cNvPicPr>
            <a:picLocks noChangeAspect="1"/>
          </p:cNvPicPr>
          <p:nvPr/>
        </p:nvPicPr>
        <p:blipFill>
          <a:blip r:embed="rId2"/>
          <a:stretch>
            <a:fillRect/>
          </a:stretch>
        </p:blipFill>
        <p:spPr>
          <a:xfrm>
            <a:off x="5911532" y="3156813"/>
            <a:ext cx="5150277" cy="2369127"/>
          </a:xfrm>
          <a:prstGeom prst="rect">
            <a:avLst/>
          </a:prstGeom>
        </p:spPr>
      </p:pic>
      <p:sp>
        <p:nvSpPr>
          <p:cNvPr id="19" name="Rectangle 1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34737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a:t>J</a:t>
            </a:r>
            <a:r>
              <a:rPr lang="en-IL" sz="4800"/>
              <a:t>s filter</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793661" y="2599509"/>
            <a:ext cx="4530898" cy="3639450"/>
          </a:xfrm>
        </p:spPr>
        <p:txBody>
          <a:bodyPr anchor="ctr">
            <a:normAutofit/>
          </a:bodyPr>
          <a:lstStyle/>
          <a:p>
            <a:r>
              <a:rPr lang="en-US" sz="2000"/>
              <a:t>filter() is a built-in method in JavaScript that allows developers to filter elements from an array based on a specific condition. The method creates a new array with all the elements that pass the condition specified by a callback function.</a:t>
            </a:r>
            <a:endParaRPr lang="en-IL" sz="2000"/>
          </a:p>
        </p:txBody>
      </p:sp>
      <p:pic>
        <p:nvPicPr>
          <p:cNvPr id="5" name="Picture 4">
            <a:extLst>
              <a:ext uri="{FF2B5EF4-FFF2-40B4-BE49-F238E27FC236}">
                <a16:creationId xmlns:a16="http://schemas.microsoft.com/office/drawing/2014/main" id="{0928D0AB-D849-CAB6-58F7-7A2A9C906F51}"/>
              </a:ext>
            </a:extLst>
          </p:cNvPr>
          <p:cNvPicPr>
            <a:picLocks noChangeAspect="1"/>
          </p:cNvPicPr>
          <p:nvPr/>
        </p:nvPicPr>
        <p:blipFill>
          <a:blip r:embed="rId2"/>
          <a:stretch>
            <a:fillRect/>
          </a:stretch>
        </p:blipFill>
        <p:spPr>
          <a:xfrm>
            <a:off x="5911532" y="3330635"/>
            <a:ext cx="5150277" cy="2021483"/>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00561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IL" dirty="0"/>
              <a:t>typescript</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r>
              <a:rPr lang="en-US" dirty="0"/>
              <a:t>TypeScript is an open-source programming language that is a strict syntactical superset of JavaScript. TypeScript is designed to make it easier to build large-scale web applications by providing optional static type-checking, object-oriented features, and other advanced language features that are not available in plain JavaScript.</a:t>
            </a:r>
            <a:endParaRPr lang="en-IL" dirty="0"/>
          </a:p>
        </p:txBody>
      </p:sp>
    </p:spTree>
    <p:extLst>
      <p:ext uri="{BB962C8B-B14F-4D97-AF65-F5344CB8AC3E}">
        <p14:creationId xmlns:p14="http://schemas.microsoft.com/office/powerpoint/2010/main" val="12955595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key features of TypeScript</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70000" lnSpcReduction="20000"/>
          </a:bodyPr>
          <a:lstStyle/>
          <a:p>
            <a:r>
              <a:rPr lang="en-US" dirty="0"/>
              <a:t>Static Typing: One of the main features of TypeScript is static typing, which allows developers to define the types of variables, functions, and other elements in their code. This makes it easier to catch errors and bugs early in the development process and to build more robust and scalable applications.</a:t>
            </a:r>
          </a:p>
          <a:p>
            <a:r>
              <a:rPr lang="en-US" dirty="0"/>
              <a:t>Object-Oriented Features: TypeScript also supports object-oriented programming features such as classes, interfaces, and inheritance. This makes it easier to write object-oriented code in a familiar syntax that is similar to other object-oriented programming languages such as Java or C#.</a:t>
            </a:r>
          </a:p>
          <a:p>
            <a:r>
              <a:rPr lang="en-US" dirty="0"/>
              <a:t>Advanced Language Features: TypeScript also includes other advanced language features such as </a:t>
            </a:r>
            <a:r>
              <a:rPr lang="en-US" dirty="0" err="1"/>
              <a:t>enums</a:t>
            </a:r>
            <a:r>
              <a:rPr lang="en-US" dirty="0"/>
              <a:t>, generics, and union types that are not available in plain JavaScript. These features make it easier to write more expressive and maintainable code.</a:t>
            </a:r>
          </a:p>
          <a:p>
            <a:r>
              <a:rPr lang="en-US" dirty="0"/>
              <a:t>Compatibility with JavaScript: TypeScript is designed to be compatible with existing JavaScript code and libraries, which means that developers can gradually introduce TypeScript into their projects without having to rewrite their entire codebase.</a:t>
            </a:r>
          </a:p>
          <a:p>
            <a:r>
              <a:rPr lang="en-US" dirty="0"/>
              <a:t>Tooling: TypeScript comes with a set of tools that make it easier to develop, debug, and maintain TypeScript code. These tools include a TypeScript compiler, a language service that provides code completion and other features in code editors, and other development tools.</a:t>
            </a:r>
          </a:p>
        </p:txBody>
      </p:sp>
    </p:spTree>
    <p:extLst>
      <p:ext uri="{BB962C8B-B14F-4D97-AF65-F5344CB8AC3E}">
        <p14:creationId xmlns:p14="http://schemas.microsoft.com/office/powerpoint/2010/main" val="16629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788466" y="780655"/>
            <a:ext cx="3751662" cy="3261168"/>
          </a:xfrm>
        </p:spPr>
        <p:txBody>
          <a:bodyPr>
            <a:normAutofit/>
          </a:bodyPr>
          <a:lstStyle/>
          <a:p>
            <a:r>
              <a:rPr lang="en-US">
                <a:solidFill>
                  <a:srgbClr val="FFFFFF"/>
                </a:solidFill>
              </a:rPr>
              <a:t>G</a:t>
            </a:r>
            <a:r>
              <a:rPr lang="en-IL">
                <a:solidFill>
                  <a:srgbClr val="FFFFFF"/>
                </a:solidFill>
              </a:rPr>
              <a:t>it commit</a:t>
            </a:r>
          </a:p>
        </p:txBody>
      </p:sp>
      <p:sp>
        <p:nvSpPr>
          <p:cNvPr id="12" name="Rectangle 1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6" y="458922"/>
            <a:ext cx="2138070"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7" y="2469002"/>
            <a:ext cx="2146028"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6CB52D92-E39E-BCF0-FE44-89E24D654143}"/>
              </a:ext>
            </a:extLst>
          </p:cNvPr>
          <p:cNvPicPr>
            <a:picLocks noChangeAspect="1"/>
          </p:cNvPicPr>
          <p:nvPr/>
        </p:nvPicPr>
        <p:blipFill>
          <a:blip r:embed="rId2"/>
          <a:stretch>
            <a:fillRect/>
          </a:stretch>
        </p:blipFill>
        <p:spPr>
          <a:xfrm>
            <a:off x="458920" y="5197162"/>
            <a:ext cx="6675119" cy="517322"/>
          </a:xfrm>
          <a:prstGeom prst="rect">
            <a:avLst/>
          </a:prstGeom>
        </p:spPr>
      </p:pic>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7761639" y="900442"/>
            <a:ext cx="3514088" cy="5048417"/>
          </a:xfrm>
        </p:spPr>
        <p:txBody>
          <a:bodyPr anchor="ctr">
            <a:normAutofit/>
          </a:bodyPr>
          <a:lstStyle/>
          <a:p>
            <a:r>
              <a:rPr lang="en-US" sz="1500"/>
              <a:t>In Git, a commit is a saved change to the codebase. Commits are the building blocks of Git, representing a set of changes to the code at a specific point in time.</a:t>
            </a:r>
          </a:p>
          <a:p>
            <a:r>
              <a:rPr lang="en-US" sz="1500"/>
              <a:t>Each commit has a unique identifier called a hash, which is generated based on the contents of the commit. Commits also have a message that provides a brief description of the changes made in the commit.</a:t>
            </a:r>
          </a:p>
          <a:p>
            <a:r>
              <a:rPr lang="en-US" sz="1500"/>
              <a:t>When you make changes to the code, you can stage those changes in Git using the git add command. This adds the changes to the Git staging area, where they can be reviewed and committed. To save the changes to the codebase, you use the git commit command, which creates a new commit in the Git history.</a:t>
            </a:r>
          </a:p>
          <a:p>
            <a:endParaRPr lang="en-IL" sz="1500"/>
          </a:p>
        </p:txBody>
      </p:sp>
    </p:spTree>
    <p:extLst>
      <p:ext uri="{BB962C8B-B14F-4D97-AF65-F5344CB8AC3E}">
        <p14:creationId xmlns:p14="http://schemas.microsoft.com/office/powerpoint/2010/main" val="1136727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pPr algn="l" defTabSz="914400" rtl="1" eaLnBrk="1" latinLnBrk="0" hangingPunct="1">
              <a:lnSpc>
                <a:spcPct val="90000"/>
              </a:lnSpc>
              <a:spcBef>
                <a:spcPct val="0"/>
              </a:spcBef>
              <a:buNone/>
            </a:pPr>
            <a:r>
              <a:rPr lang="en-US" dirty="0"/>
              <a:t>Node install </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85000" lnSpcReduction="20000"/>
          </a:bodyPr>
          <a:lstStyle/>
          <a:p>
            <a:r>
              <a:rPr lang="en-US" dirty="0"/>
              <a:t>Go to the Node.js website: Visit the Node.js website at https://</a:t>
            </a:r>
            <a:r>
              <a:rPr lang="en-US" dirty="0" err="1"/>
              <a:t>nodejs.org</a:t>
            </a:r>
            <a:r>
              <a:rPr lang="en-US" dirty="0"/>
              <a:t>. This is the official website for Node.js and contains the latest version of Node.js available for download.</a:t>
            </a:r>
          </a:p>
          <a:p>
            <a:r>
              <a:rPr lang="en-US" dirty="0"/>
              <a:t>Download the Node.js installer: On the Node.js website, you will see two options for downloading Node.js: "Recommended for most users" and "Other downloads". If you are new to Node.js, we recommend selecting the "Recommended for most users" option. Click on the "Download" button to download the installer for your operating system (Windows, macOS, or Linux).</a:t>
            </a:r>
          </a:p>
          <a:p>
            <a:r>
              <a:rPr lang="en-US" dirty="0"/>
              <a:t>Run the installer: Once the installer has finished downloading, run it on your machine to begin the installation process. Follow the prompts to complete the installation. You may need to agree to the terms of service and select an installation location.</a:t>
            </a:r>
          </a:p>
          <a:p>
            <a:r>
              <a:rPr lang="en-US" dirty="0"/>
              <a:t>Verify the installation: After the installation is complete, you can verify that Node.js has been installed correctly by opening a terminal or command prompt and typing the following command:</a:t>
            </a:r>
          </a:p>
          <a:p>
            <a:endParaRPr lang="en-IL" dirty="0"/>
          </a:p>
        </p:txBody>
      </p:sp>
    </p:spTree>
    <p:extLst>
      <p:ext uri="{BB962C8B-B14F-4D97-AF65-F5344CB8AC3E}">
        <p14:creationId xmlns:p14="http://schemas.microsoft.com/office/powerpoint/2010/main" val="27771694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F</a:t>
            </a:r>
            <a:r>
              <a:rPr lang="en-IL" dirty="0"/>
              <a:t>irst thing</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r>
              <a:rPr lang="en-US" dirty="0" err="1">
                <a:effectLst/>
              </a:rPr>
              <a:t>npm</a:t>
            </a:r>
            <a:r>
              <a:rPr lang="en-US" dirty="0">
                <a:effectLst/>
              </a:rPr>
              <a:t> install -g typescript </a:t>
            </a:r>
          </a:p>
          <a:p>
            <a:br>
              <a:rPr lang="en-US" dirty="0"/>
            </a:br>
            <a:r>
              <a:rPr lang="en-US" dirty="0" err="1">
                <a:effectLst/>
              </a:rPr>
              <a:t>tsc</a:t>
            </a:r>
            <a:r>
              <a:rPr lang="en-US" dirty="0">
                <a:effectLst/>
              </a:rPr>
              <a:t> --</a:t>
            </a:r>
            <a:r>
              <a:rPr lang="en-US" dirty="0" err="1">
                <a:solidFill>
                  <a:srgbClr val="2E95D3"/>
                </a:solidFill>
                <a:effectLst/>
              </a:rPr>
              <a:t>init</a:t>
            </a:r>
            <a:r>
              <a:rPr lang="en-US" dirty="0">
                <a:effectLst/>
              </a:rPr>
              <a:t> </a:t>
            </a:r>
          </a:p>
          <a:p>
            <a:br>
              <a:rPr lang="en-US" dirty="0"/>
            </a:br>
            <a:r>
              <a:rPr lang="en-US" dirty="0" err="1">
                <a:effectLst/>
              </a:rPr>
              <a:t>tsc</a:t>
            </a:r>
            <a:r>
              <a:rPr lang="en-US" dirty="0">
                <a:effectLst/>
              </a:rPr>
              <a:t> </a:t>
            </a:r>
            <a:r>
              <a:rPr lang="en-US" dirty="0" err="1">
                <a:effectLst/>
              </a:rPr>
              <a:t>filename.ts</a:t>
            </a:r>
            <a:r>
              <a:rPr lang="en-US" dirty="0">
                <a:effectLst/>
              </a:rPr>
              <a:t> </a:t>
            </a:r>
          </a:p>
          <a:p>
            <a:br>
              <a:rPr lang="en-US" dirty="0"/>
            </a:br>
            <a:endParaRPr lang="en-IL" dirty="0"/>
          </a:p>
        </p:txBody>
      </p:sp>
    </p:spTree>
    <p:extLst>
      <p:ext uri="{BB962C8B-B14F-4D97-AF65-F5344CB8AC3E}">
        <p14:creationId xmlns:p14="http://schemas.microsoft.com/office/powerpoint/2010/main" val="729782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a:t>Object.keys</a:t>
            </a:r>
            <a:endParaRPr lang="en-IL" sz="4800"/>
          </a:p>
        </p:txBody>
      </p:sp>
      <p:sp>
        <p:nvSpPr>
          <p:cNvPr id="20"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793661" y="2599509"/>
            <a:ext cx="4530898" cy="3639450"/>
          </a:xfrm>
        </p:spPr>
        <p:txBody>
          <a:bodyPr anchor="ctr">
            <a:normAutofit/>
          </a:bodyPr>
          <a:lstStyle/>
          <a:p>
            <a:r>
              <a:rPr lang="en-US" sz="2000"/>
              <a:t>Object.keys() is a built-in method in JavaScript that is used to extract the keys of an object and return them in an array. The method takes an object as an argument and returns an array of strings, which represent the keys of the object.</a:t>
            </a:r>
            <a:endParaRPr lang="en-IL" sz="2000"/>
          </a:p>
        </p:txBody>
      </p:sp>
      <p:pic>
        <p:nvPicPr>
          <p:cNvPr id="7" name="Picture 6" descr="Graphical user interface&#10;&#10;Description automatically generated with low confidence">
            <a:extLst>
              <a:ext uri="{FF2B5EF4-FFF2-40B4-BE49-F238E27FC236}">
                <a16:creationId xmlns:a16="http://schemas.microsoft.com/office/drawing/2014/main" id="{FD0B9C08-4299-7825-6E57-C414D447E4B1}"/>
              </a:ext>
            </a:extLst>
          </p:cNvPr>
          <p:cNvPicPr>
            <a:picLocks noChangeAspect="1"/>
          </p:cNvPicPr>
          <p:nvPr/>
        </p:nvPicPr>
        <p:blipFill>
          <a:blip r:embed="rId2"/>
          <a:stretch>
            <a:fillRect/>
          </a:stretch>
        </p:blipFill>
        <p:spPr>
          <a:xfrm>
            <a:off x="5911532" y="3414327"/>
            <a:ext cx="5150277" cy="1854099"/>
          </a:xfrm>
          <a:prstGeom prst="rect">
            <a:avLst/>
          </a:prstGeom>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33409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a:t>Object.values()</a:t>
            </a:r>
            <a:endParaRPr lang="en-IL" sz="480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793661" y="2599509"/>
            <a:ext cx="4530898" cy="3639450"/>
          </a:xfrm>
        </p:spPr>
        <p:txBody>
          <a:bodyPr anchor="ctr">
            <a:normAutofit/>
          </a:bodyPr>
          <a:lstStyle/>
          <a:p>
            <a:r>
              <a:rPr lang="en-US" sz="2000"/>
              <a:t>Object.values() is a built-in method in JavaScript that is used to extract the values of an object and return them in an array. The method takes an object as an argument and returns an array of values, which represent the values of the object.</a:t>
            </a:r>
            <a:endParaRPr lang="en-IL" sz="2000"/>
          </a:p>
        </p:txBody>
      </p:sp>
      <p:pic>
        <p:nvPicPr>
          <p:cNvPr id="5" name="Picture 4" descr="Text&#10;&#10;Description automatically generated">
            <a:extLst>
              <a:ext uri="{FF2B5EF4-FFF2-40B4-BE49-F238E27FC236}">
                <a16:creationId xmlns:a16="http://schemas.microsoft.com/office/drawing/2014/main" id="{C7007B9F-B72D-763C-E59A-E12A0DB67DE6}"/>
              </a:ext>
            </a:extLst>
          </p:cNvPr>
          <p:cNvPicPr>
            <a:picLocks noChangeAspect="1"/>
          </p:cNvPicPr>
          <p:nvPr/>
        </p:nvPicPr>
        <p:blipFill>
          <a:blip r:embed="rId2"/>
          <a:stretch>
            <a:fillRect/>
          </a:stretch>
        </p:blipFill>
        <p:spPr>
          <a:xfrm>
            <a:off x="5911532" y="3182565"/>
            <a:ext cx="5150277" cy="2317624"/>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11494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1046746" y="586822"/>
            <a:ext cx="3560252" cy="1645920"/>
          </a:xfrm>
        </p:spPr>
        <p:txBody>
          <a:bodyPr>
            <a:normAutofit/>
          </a:bodyPr>
          <a:lstStyle/>
          <a:p>
            <a:r>
              <a:rPr lang="en-US" sz="3200"/>
              <a:t>setTimeout</a:t>
            </a:r>
            <a:endParaRPr lang="en-IL" sz="3200"/>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5351164" y="586822"/>
            <a:ext cx="6002636" cy="1645920"/>
          </a:xfrm>
        </p:spPr>
        <p:txBody>
          <a:bodyPr anchor="ctr">
            <a:normAutofit/>
          </a:bodyPr>
          <a:lstStyle/>
          <a:p>
            <a:r>
              <a:rPr lang="en-US" sz="1800"/>
              <a:t>setTimeout is a built-in function in JavaScript that allows you to schedule a function to be executed after a specified amount of time has elapsed. This is useful in situations where you want to delay the execution of a function, or when you want to run a function repeatedly at a fixed interval.</a:t>
            </a:r>
            <a:endParaRPr lang="en-IL" sz="1800"/>
          </a:p>
        </p:txBody>
      </p:sp>
      <p:pic>
        <p:nvPicPr>
          <p:cNvPr id="5" name="Picture 4" descr="Text&#10;&#10;Description automatically generated">
            <a:extLst>
              <a:ext uri="{FF2B5EF4-FFF2-40B4-BE49-F238E27FC236}">
                <a16:creationId xmlns:a16="http://schemas.microsoft.com/office/drawing/2014/main" id="{5CC5EBDE-3909-DFAB-1288-23928972E836}"/>
              </a:ext>
            </a:extLst>
          </p:cNvPr>
          <p:cNvPicPr>
            <a:picLocks noChangeAspect="1"/>
          </p:cNvPicPr>
          <p:nvPr/>
        </p:nvPicPr>
        <p:blipFill>
          <a:blip r:embed="rId2"/>
          <a:stretch>
            <a:fillRect/>
          </a:stretch>
        </p:blipFill>
        <p:spPr>
          <a:xfrm>
            <a:off x="557784" y="3052473"/>
            <a:ext cx="11164824" cy="2847029"/>
          </a:xfrm>
          <a:prstGeom prst="rect">
            <a:avLst/>
          </a:prstGeom>
        </p:spPr>
      </p:pic>
    </p:spTree>
    <p:extLst>
      <p:ext uri="{BB962C8B-B14F-4D97-AF65-F5344CB8AC3E}">
        <p14:creationId xmlns:p14="http://schemas.microsoft.com/office/powerpoint/2010/main" val="1799251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1046746" y="586822"/>
            <a:ext cx="3560252" cy="1645920"/>
          </a:xfrm>
        </p:spPr>
        <p:txBody>
          <a:bodyPr>
            <a:normAutofit/>
          </a:bodyPr>
          <a:lstStyle/>
          <a:p>
            <a:r>
              <a:rPr lang="en-US" sz="3200"/>
              <a:t>setInterval</a:t>
            </a:r>
            <a:endParaRPr lang="en-IL" sz="3200"/>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5351164" y="586822"/>
            <a:ext cx="6002636" cy="1645920"/>
          </a:xfrm>
        </p:spPr>
        <p:txBody>
          <a:bodyPr anchor="ctr">
            <a:normAutofit/>
          </a:bodyPr>
          <a:lstStyle/>
          <a:p>
            <a:r>
              <a:rPr lang="en-US" sz="1800"/>
              <a:t>setInterval is a built-in function in JavaScript that allows you to schedule a function to be executed repeatedly at a fixed interval. This is useful in situations where you want to run a function on a regular basis, such as updating the time or animation frames.</a:t>
            </a:r>
            <a:endParaRPr lang="en-IL" sz="1800"/>
          </a:p>
        </p:txBody>
      </p:sp>
      <p:pic>
        <p:nvPicPr>
          <p:cNvPr id="5" name="Picture 4" descr="Text&#10;&#10;Description automatically generated with medium confidence">
            <a:extLst>
              <a:ext uri="{FF2B5EF4-FFF2-40B4-BE49-F238E27FC236}">
                <a16:creationId xmlns:a16="http://schemas.microsoft.com/office/drawing/2014/main" id="{56240CE0-0710-403C-B5C1-B0A6C1DF3B21}"/>
              </a:ext>
            </a:extLst>
          </p:cNvPr>
          <p:cNvPicPr>
            <a:picLocks noChangeAspect="1"/>
          </p:cNvPicPr>
          <p:nvPr/>
        </p:nvPicPr>
        <p:blipFill>
          <a:blip r:embed="rId2"/>
          <a:stretch>
            <a:fillRect/>
          </a:stretch>
        </p:blipFill>
        <p:spPr>
          <a:xfrm>
            <a:off x="557784" y="2898956"/>
            <a:ext cx="11164824" cy="3154063"/>
          </a:xfrm>
          <a:prstGeom prst="rect">
            <a:avLst/>
          </a:prstGeom>
        </p:spPr>
      </p:pic>
    </p:spTree>
    <p:extLst>
      <p:ext uri="{BB962C8B-B14F-4D97-AF65-F5344CB8AC3E}">
        <p14:creationId xmlns:p14="http://schemas.microsoft.com/office/powerpoint/2010/main" val="29207388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6537526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418829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1B89E8-F88B-40A4-A39E-3946440B1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35AE8D-B60B-4BC5-98A0-ADB3712C8D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ysClr val="windowText" lastClr="000000"/>
              </a:solidFill>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962563" y="501649"/>
            <a:ext cx="10266875" cy="954625"/>
          </a:xfrm>
        </p:spPr>
        <p:txBody>
          <a:bodyPr>
            <a:normAutofit/>
          </a:bodyPr>
          <a:lstStyle/>
          <a:p>
            <a:pPr algn="ctr"/>
            <a:r>
              <a:rPr lang="en-US" sz="4000">
                <a:solidFill>
                  <a:srgbClr val="FFFFFF"/>
                </a:solidFill>
              </a:rPr>
              <a:t>P</a:t>
            </a:r>
            <a:r>
              <a:rPr lang="en-IL" sz="4000">
                <a:solidFill>
                  <a:srgbClr val="FFFFFF"/>
                </a:solidFill>
              </a:rPr>
              <a:t>ush changes</a:t>
            </a: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1295400" y="1766888"/>
            <a:ext cx="9601200" cy="2128838"/>
          </a:xfrm>
        </p:spPr>
        <p:txBody>
          <a:bodyPr anchor="t">
            <a:normAutofit/>
          </a:bodyPr>
          <a:lstStyle/>
          <a:p>
            <a:r>
              <a:rPr lang="en-US" sz="2000" b="0" i="0">
                <a:solidFill>
                  <a:srgbClr val="FFFFFF"/>
                </a:solidFill>
                <a:effectLst/>
                <a:latin typeface="Söhne"/>
              </a:rPr>
              <a:t>Push your changes: Finally, you'll need to push your changes back to the remote repository on GitHub. You can do this by running the following command in your terminal or command prompt:</a:t>
            </a:r>
          </a:p>
          <a:p>
            <a:endParaRPr lang="en-IL" sz="2000">
              <a:solidFill>
                <a:srgbClr val="FFFFFF"/>
              </a:solidFill>
            </a:endParaRPr>
          </a:p>
        </p:txBody>
      </p:sp>
      <p:pic>
        <p:nvPicPr>
          <p:cNvPr id="5" name="Picture 4">
            <a:extLst>
              <a:ext uri="{FF2B5EF4-FFF2-40B4-BE49-F238E27FC236}">
                <a16:creationId xmlns:a16="http://schemas.microsoft.com/office/drawing/2014/main" id="{11DE8075-BD19-E395-297A-BDC0EF9CC63A}"/>
              </a:ext>
            </a:extLst>
          </p:cNvPr>
          <p:cNvPicPr>
            <a:picLocks noChangeAspect="1"/>
          </p:cNvPicPr>
          <p:nvPr/>
        </p:nvPicPr>
        <p:blipFill>
          <a:blip r:embed="rId2"/>
          <a:stretch>
            <a:fillRect/>
          </a:stretch>
        </p:blipFill>
        <p:spPr>
          <a:xfrm>
            <a:off x="1942112" y="4454576"/>
            <a:ext cx="6937635" cy="944990"/>
          </a:xfrm>
          <a:prstGeom prst="rect">
            <a:avLst/>
          </a:prstGeom>
        </p:spPr>
      </p:pic>
    </p:spTree>
    <p:extLst>
      <p:ext uri="{BB962C8B-B14F-4D97-AF65-F5344CB8AC3E}">
        <p14:creationId xmlns:p14="http://schemas.microsoft.com/office/powerpoint/2010/main" val="106852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p:txBody>
          <a:bodyPr/>
          <a:lstStyle/>
          <a:p>
            <a:r>
              <a:rPr lang="en-US" dirty="0"/>
              <a:t>E</a:t>
            </a:r>
            <a:r>
              <a:rPr lang="en-IL" dirty="0"/>
              <a:t>xample</a:t>
            </a: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936938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648929" y="629266"/>
            <a:ext cx="3505495" cy="1622321"/>
          </a:xfrm>
        </p:spPr>
        <p:txBody>
          <a:bodyPr>
            <a:normAutofit/>
          </a:bodyPr>
          <a:lstStyle/>
          <a:p>
            <a:r>
              <a:rPr lang="en-US" dirty="0"/>
              <a:t>object</a:t>
            </a:r>
            <a:endParaRPr lang="en-IL" dirty="0"/>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648931" y="2438400"/>
            <a:ext cx="3505494" cy="3785419"/>
          </a:xfrm>
        </p:spPr>
        <p:txBody>
          <a:bodyPr>
            <a:normAutofit/>
          </a:bodyPr>
          <a:lstStyle/>
          <a:p>
            <a:r>
              <a:rPr lang="en-US" sz="2000"/>
              <a:t>In JavaScript, an object is a data type that stores data as key-value pairs. Each key in an object is a string, and each value can be any data type, including other objects. Objects in JavaScript are similar to dictionaries in other programming languages.</a:t>
            </a:r>
            <a:endParaRPr lang="en-IL" sz="200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70D988F8-1C38-6734-ED82-99965C0F57EA}"/>
              </a:ext>
            </a:extLst>
          </p:cNvPr>
          <p:cNvPicPr>
            <a:picLocks noChangeAspect="1"/>
          </p:cNvPicPr>
          <p:nvPr/>
        </p:nvPicPr>
        <p:blipFill>
          <a:blip r:embed="rId2"/>
          <a:stretch>
            <a:fillRect/>
          </a:stretch>
        </p:blipFill>
        <p:spPr>
          <a:xfrm>
            <a:off x="5405862" y="1291485"/>
            <a:ext cx="6019331" cy="4271783"/>
          </a:xfrm>
          <a:prstGeom prst="rect">
            <a:avLst/>
          </a:prstGeom>
          <a:effectLst/>
        </p:spPr>
      </p:pic>
    </p:spTree>
    <p:extLst>
      <p:ext uri="{BB962C8B-B14F-4D97-AF65-F5344CB8AC3E}">
        <p14:creationId xmlns:p14="http://schemas.microsoft.com/office/powerpoint/2010/main" val="1761044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 y="0"/>
            <a:ext cx="7525153"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1155556" y="637763"/>
            <a:ext cx="5735633" cy="1627274"/>
          </a:xfrm>
        </p:spPr>
        <p:txBody>
          <a:bodyPr anchor="t">
            <a:normAutofit/>
          </a:bodyPr>
          <a:lstStyle/>
          <a:p>
            <a:r>
              <a:rPr lang="en-US" sz="4800" b="0" i="0">
                <a:solidFill>
                  <a:schemeClr val="bg1"/>
                </a:solidFill>
                <a:effectLst/>
                <a:latin typeface="Söhne"/>
              </a:rPr>
              <a:t>writing-mode </a:t>
            </a:r>
            <a:endParaRPr lang="en-IL" sz="4800">
              <a:solidFill>
                <a:schemeClr val="bg1"/>
              </a:solidFill>
            </a:endParaRPr>
          </a:p>
        </p:txBody>
      </p:sp>
      <p:sp>
        <p:nvSpPr>
          <p:cNvPr id="15" name="Rectangle 1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7" y="2377331"/>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1155548" y="2580191"/>
            <a:ext cx="5735641" cy="3596772"/>
          </a:xfrm>
        </p:spPr>
        <p:txBody>
          <a:bodyPr>
            <a:normAutofit/>
          </a:bodyPr>
          <a:lstStyle/>
          <a:p>
            <a:r>
              <a:rPr lang="en-US" sz="1700">
                <a:solidFill>
                  <a:schemeClr val="bg1"/>
                </a:solidFill>
              </a:rPr>
              <a:t>The "writing-mode" property in CSS is used to control the direction of text in a block-level container. It determines the orientation of the text, whether it is horizontal or vertical, and in which direction it flows.</a:t>
            </a:r>
          </a:p>
          <a:p>
            <a:r>
              <a:rPr lang="en-US" sz="1700">
                <a:solidFill>
                  <a:schemeClr val="bg1"/>
                </a:solidFill>
              </a:rPr>
              <a:t>The writing-mode property can have the following values:</a:t>
            </a:r>
          </a:p>
          <a:p>
            <a:r>
              <a:rPr lang="en-US" sz="1700">
                <a:solidFill>
                  <a:schemeClr val="bg1"/>
                </a:solidFill>
              </a:rPr>
              <a:t>horizontal-tb: The default value. The text flows from left to right, and from top to bottom.</a:t>
            </a:r>
          </a:p>
          <a:p>
            <a:r>
              <a:rPr lang="en-US" sz="1700">
                <a:solidFill>
                  <a:schemeClr val="bg1"/>
                </a:solidFill>
              </a:rPr>
              <a:t>vertical-lr: The text flows from top to bottom, and from left to right.</a:t>
            </a:r>
          </a:p>
          <a:p>
            <a:r>
              <a:rPr lang="en-US" sz="1700">
                <a:solidFill>
                  <a:schemeClr val="bg1"/>
                </a:solidFill>
              </a:rPr>
              <a:t>vertical-rl: The text flows from top to bottom, and from right to left.</a:t>
            </a:r>
          </a:p>
          <a:p>
            <a:endParaRPr lang="en-IL" sz="1700">
              <a:solidFill>
                <a:schemeClr val="bg1"/>
              </a:solidFill>
            </a:endParaRPr>
          </a:p>
        </p:txBody>
      </p:sp>
      <p:pic>
        <p:nvPicPr>
          <p:cNvPr id="9" name="Picture 8">
            <a:extLst>
              <a:ext uri="{FF2B5EF4-FFF2-40B4-BE49-F238E27FC236}">
                <a16:creationId xmlns:a16="http://schemas.microsoft.com/office/drawing/2014/main" id="{DB45BA3E-8EA7-355B-F504-1B20590AC861}"/>
              </a:ext>
            </a:extLst>
          </p:cNvPr>
          <p:cNvPicPr>
            <a:picLocks noChangeAspect="1"/>
          </p:cNvPicPr>
          <p:nvPr/>
        </p:nvPicPr>
        <p:blipFill rotWithShape="1">
          <a:blip r:embed="rId2"/>
          <a:srcRect l="3000" r="51576" b="-1"/>
          <a:stretch/>
        </p:blipFill>
        <p:spPr>
          <a:xfrm>
            <a:off x="7525166" y="10"/>
            <a:ext cx="4666834" cy="6857990"/>
          </a:xfrm>
          <a:prstGeom prst="rect">
            <a:avLst/>
          </a:prstGeom>
        </p:spPr>
      </p:pic>
    </p:spTree>
    <p:extLst>
      <p:ext uri="{BB962C8B-B14F-4D97-AF65-F5344CB8AC3E}">
        <p14:creationId xmlns:p14="http://schemas.microsoft.com/office/powerpoint/2010/main" val="398875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2685</TotalTime>
  <Words>4495</Words>
  <Application>Microsoft Macintosh PowerPoint</Application>
  <PresentationFormat>Widescreen</PresentationFormat>
  <Paragraphs>165</Paragraphs>
  <Slides>57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Arial</vt:lpstr>
      <vt:lpstr>Calibri</vt:lpstr>
      <vt:lpstr>Calibri Light</vt:lpstr>
      <vt:lpstr>Century Schoolbook</vt:lpstr>
      <vt:lpstr>Söhne</vt:lpstr>
      <vt:lpstr>Söhne Mono</vt:lpstr>
      <vt:lpstr>Tw Cen MT</vt:lpstr>
      <vt:lpstr>Office Theme</vt:lpstr>
      <vt:lpstr>PowerPoint Presentation</vt:lpstr>
      <vt:lpstr>Git- intro</vt:lpstr>
      <vt:lpstr>How to get started</vt:lpstr>
      <vt:lpstr>What after</vt:lpstr>
      <vt:lpstr>Git commit</vt:lpstr>
      <vt:lpstr>Push changes</vt:lpstr>
      <vt:lpstr>Example</vt:lpstr>
      <vt:lpstr>object</vt:lpstr>
      <vt:lpstr>writing-mode </vt:lpstr>
      <vt:lpstr>white-space</vt:lpstr>
      <vt:lpstr>checkbox</vt:lpstr>
      <vt:lpstr>Wait I want to select only more then one at the time</vt:lpstr>
      <vt:lpstr>accent-color</vt:lpstr>
      <vt:lpstr>shape-outside</vt:lpstr>
      <vt:lpstr>Remainder- clip path</vt:lpstr>
      <vt:lpstr>shape-image-threshold</vt:lpstr>
      <vt:lpstr>example</vt:lpstr>
      <vt:lpstr>shape-margin</vt:lpstr>
      <vt:lpstr>example</vt:lpstr>
      <vt:lpstr>slice</vt:lpstr>
      <vt:lpstr>concat</vt:lpstr>
      <vt:lpstr>Concat example</vt:lpstr>
      <vt:lpstr>indexOf</vt:lpstr>
      <vt:lpstr>PowerPoint Presentation</vt:lpstr>
      <vt:lpstr>shallow copy and a deep copy</vt:lpstr>
      <vt:lpstr>example</vt:lpstr>
      <vt:lpstr>Document Object Model </vt:lpstr>
      <vt:lpstr>addEventListener</vt:lpstr>
      <vt:lpstr>Another example</vt:lpstr>
      <vt:lpstr>document</vt:lpstr>
      <vt:lpstr>Change the Text of select element</vt:lpstr>
      <vt:lpstr>createElement</vt:lpstr>
      <vt:lpstr>appendChild</vt:lpstr>
      <vt:lpstr>querySelector</vt:lpstr>
      <vt:lpstr>querySelectorAll</vt:lpstr>
      <vt:lpstr>remove</vt:lpstr>
      <vt:lpstr>Remove vs removeChild</vt:lpstr>
      <vt:lpstr>insertBefore</vt:lpstr>
      <vt:lpstr>replaceChild</vt:lpstr>
      <vt:lpstr>explian</vt:lpstr>
      <vt:lpstr>const</vt:lpstr>
      <vt:lpstr>How does the memory works</vt:lpstr>
      <vt:lpstr>For loop</vt:lpstr>
      <vt:lpstr>Anonymous Functions</vt:lpstr>
      <vt:lpstr>Arrow functions</vt:lpstr>
      <vt:lpstr>Array.map</vt:lpstr>
      <vt:lpstr>Js filter</vt:lpstr>
      <vt:lpstr>typescript</vt:lpstr>
      <vt:lpstr>key features of TypeScript</vt:lpstr>
      <vt:lpstr>Node install </vt:lpstr>
      <vt:lpstr>First thing</vt:lpstr>
      <vt:lpstr>Object.keys</vt:lpstr>
      <vt:lpstr>Object.values()</vt:lpstr>
      <vt:lpstr>setTimeout</vt:lpstr>
      <vt:lpstr>setInterval</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Shaked Chen</dc:creator>
  <cp:lastModifiedBy>Shaked Chen</cp:lastModifiedBy>
  <cp:revision>19</cp:revision>
  <dcterms:created xsi:type="dcterms:W3CDTF">2023-02-12T10:45:55Z</dcterms:created>
  <dcterms:modified xsi:type="dcterms:W3CDTF">2023-03-27T17:39:02Z</dcterms:modified>
</cp:coreProperties>
</file>