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3D_3B2A73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74" r:id="rId4"/>
    <p:sldId id="287" r:id="rId5"/>
    <p:sldId id="288" r:id="rId6"/>
    <p:sldId id="289" r:id="rId7"/>
    <p:sldId id="290" r:id="rId8"/>
    <p:sldId id="291" r:id="rId9"/>
    <p:sldId id="292" r:id="rId10"/>
    <p:sldId id="293" r:id="rId11"/>
    <p:sldId id="294" r:id="rId12"/>
    <p:sldId id="295" r:id="rId13"/>
    <p:sldId id="296" r:id="rId14"/>
    <p:sldId id="297" r:id="rId15"/>
    <p:sldId id="319" r:id="rId16"/>
    <p:sldId id="298" r:id="rId17"/>
    <p:sldId id="299" r:id="rId18"/>
    <p:sldId id="300" r:id="rId19"/>
    <p:sldId id="301" r:id="rId20"/>
    <p:sldId id="302" r:id="rId21"/>
    <p:sldId id="303" r:id="rId22"/>
    <p:sldId id="320" r:id="rId23"/>
    <p:sldId id="304" r:id="rId24"/>
    <p:sldId id="305" r:id="rId25"/>
    <p:sldId id="322" r:id="rId26"/>
    <p:sldId id="307" r:id="rId27"/>
    <p:sldId id="308" r:id="rId28"/>
    <p:sldId id="309" r:id="rId29"/>
    <p:sldId id="306" r:id="rId30"/>
    <p:sldId id="321" r:id="rId31"/>
    <p:sldId id="310" r:id="rId32"/>
    <p:sldId id="311" r:id="rId33"/>
    <p:sldId id="312" r:id="rId34"/>
    <p:sldId id="313" r:id="rId35"/>
    <p:sldId id="314" r:id="rId36"/>
    <p:sldId id="315" r:id="rId37"/>
    <p:sldId id="316" r:id="rId38"/>
    <p:sldId id="317" r:id="rId39"/>
    <p:sldId id="277" r:id="rId40"/>
    <p:sldId id="323" r:id="rId41"/>
    <p:sldId id="324" r:id="rId42"/>
    <p:sldId id="325" r:id="rId43"/>
    <p:sldId id="326" r:id="rId44"/>
    <p:sldId id="327" r:id="rId4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4650"/>
  </p:normalViewPr>
  <p:slideViewPr>
    <p:cSldViewPr snapToGrid="0">
      <p:cViewPr varScale="1">
        <p:scale>
          <a:sx n="120" d="100"/>
          <a:sy n="120" d="100"/>
        </p:scale>
        <p:origin x="81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3D_3B2A7349.xml><?xml version="1.0" encoding="utf-8"?>
<p188:cmLst xmlns:a="http://schemas.openxmlformats.org/drawingml/2006/main" xmlns:r="http://schemas.openxmlformats.org/officeDocument/2006/relationships" xmlns:p188="http://schemas.microsoft.com/office/powerpoint/2018/8/main">
  <p188:cm id="{957B4B32-EE65-AF4F-91B6-9690C9659E0A}" authorId="{1A3706BD-CCB0-60C8-6C0E-CA1F2AE884FC}" created="2023-01-16T00:14:41.902">
    <pc:sldMkLst xmlns:pc="http://schemas.microsoft.com/office/powerpoint/2013/main/command">
      <pc:docMk/>
      <pc:sldMk cId="992637769" sldId="317"/>
    </pc:sldMkLst>
    <p188:txBody>
      <a:bodyPr/>
      <a:lstStyle/>
      <a:p>
        <a:r>
          <a:rPr lang="en-IL"/>
          <a:t>See in future</a:t>
        </a:r>
      </a:p>
    </p188:txBody>
  </p188:cm>
</p188: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3E667-3E26-488A-977B-80AA728C9E9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FE4B00-2F28-4B41-A12C-0F968E224663}">
      <dgm:prSet/>
      <dgm:spPr/>
      <dgm:t>
        <a:bodyPr/>
        <a:lstStyle/>
        <a:p>
          <a:r>
            <a:rPr lang="en-US"/>
            <a:t>The transform property in CSS allows you to apply a transformation to an element. A transformation is a visual effect that changes the appearance of an element in some way.</a:t>
          </a:r>
        </a:p>
      </dgm:t>
    </dgm:pt>
    <dgm:pt modelId="{9FCC0AA4-92F3-4AD4-9107-2EE88BF9C202}" type="parTrans" cxnId="{DE46911C-7D11-4A71-B9A4-3608AD71270F}">
      <dgm:prSet/>
      <dgm:spPr/>
      <dgm:t>
        <a:bodyPr/>
        <a:lstStyle/>
        <a:p>
          <a:endParaRPr lang="en-US"/>
        </a:p>
      </dgm:t>
    </dgm:pt>
    <dgm:pt modelId="{3E0ADBE9-F7A5-4084-8740-4A7DBF6818FF}" type="sibTrans" cxnId="{DE46911C-7D11-4A71-B9A4-3608AD71270F}">
      <dgm:prSet/>
      <dgm:spPr/>
      <dgm:t>
        <a:bodyPr/>
        <a:lstStyle/>
        <a:p>
          <a:endParaRPr lang="en-US"/>
        </a:p>
      </dgm:t>
    </dgm:pt>
    <dgm:pt modelId="{B4A078E5-C706-4F32-BC5B-8F72E92995DC}">
      <dgm:prSet/>
      <dgm:spPr/>
      <dgm:t>
        <a:bodyPr/>
        <a:lstStyle/>
        <a:p>
          <a:r>
            <a:rPr lang="en-US"/>
            <a:t>The transform property has a number of different functions that you can use to transform an element, including:</a:t>
          </a:r>
        </a:p>
      </dgm:t>
    </dgm:pt>
    <dgm:pt modelId="{0EBFD6C1-832D-4D90-A021-2BA648B7691A}" type="parTrans" cxnId="{84C3501C-438F-45E0-BD91-6639BD41294D}">
      <dgm:prSet/>
      <dgm:spPr/>
      <dgm:t>
        <a:bodyPr/>
        <a:lstStyle/>
        <a:p>
          <a:endParaRPr lang="en-US"/>
        </a:p>
      </dgm:t>
    </dgm:pt>
    <dgm:pt modelId="{2EA8A9BF-6FF0-42D6-891B-F476B143BB16}" type="sibTrans" cxnId="{84C3501C-438F-45E0-BD91-6639BD41294D}">
      <dgm:prSet/>
      <dgm:spPr/>
      <dgm:t>
        <a:bodyPr/>
        <a:lstStyle/>
        <a:p>
          <a:endParaRPr lang="en-US"/>
        </a:p>
      </dgm:t>
    </dgm:pt>
    <dgm:pt modelId="{95E3E6F8-DE5C-4AD9-8146-2CA6D0D82F1B}">
      <dgm:prSet/>
      <dgm:spPr/>
      <dgm:t>
        <a:bodyPr/>
        <a:lstStyle/>
        <a:p>
          <a:r>
            <a:rPr lang="en-US"/>
            <a:t>translate: Moves an element along the X and Y axes.</a:t>
          </a:r>
        </a:p>
      </dgm:t>
    </dgm:pt>
    <dgm:pt modelId="{2DB566C8-C858-4730-A4D5-217DDCFB6A1C}" type="parTrans" cxnId="{FFE2932E-8CE9-4341-A6AF-B5CC48E4BCA4}">
      <dgm:prSet/>
      <dgm:spPr/>
      <dgm:t>
        <a:bodyPr/>
        <a:lstStyle/>
        <a:p>
          <a:endParaRPr lang="en-US"/>
        </a:p>
      </dgm:t>
    </dgm:pt>
    <dgm:pt modelId="{EAF659F6-A98E-4156-B714-02A3ED1D6D77}" type="sibTrans" cxnId="{FFE2932E-8CE9-4341-A6AF-B5CC48E4BCA4}">
      <dgm:prSet/>
      <dgm:spPr/>
      <dgm:t>
        <a:bodyPr/>
        <a:lstStyle/>
        <a:p>
          <a:endParaRPr lang="en-US"/>
        </a:p>
      </dgm:t>
    </dgm:pt>
    <dgm:pt modelId="{3A27EBA2-9253-4B52-83CF-D57A913A7D84}">
      <dgm:prSet/>
      <dgm:spPr/>
      <dgm:t>
        <a:bodyPr/>
        <a:lstStyle/>
        <a:p>
          <a:r>
            <a:rPr lang="en-US"/>
            <a:t>scale: Scales an element up or down in size.</a:t>
          </a:r>
        </a:p>
      </dgm:t>
    </dgm:pt>
    <dgm:pt modelId="{4B7CC33B-0822-49F9-9AE2-3DFB7D2E7B1A}" type="parTrans" cxnId="{45348E6B-C314-41C1-BD21-25AD00D061FE}">
      <dgm:prSet/>
      <dgm:spPr/>
      <dgm:t>
        <a:bodyPr/>
        <a:lstStyle/>
        <a:p>
          <a:endParaRPr lang="en-US"/>
        </a:p>
      </dgm:t>
    </dgm:pt>
    <dgm:pt modelId="{5229620B-4ACB-40FB-978F-F55F9BAA29EE}" type="sibTrans" cxnId="{45348E6B-C314-41C1-BD21-25AD00D061FE}">
      <dgm:prSet/>
      <dgm:spPr/>
      <dgm:t>
        <a:bodyPr/>
        <a:lstStyle/>
        <a:p>
          <a:endParaRPr lang="en-US"/>
        </a:p>
      </dgm:t>
    </dgm:pt>
    <dgm:pt modelId="{163D6EC5-707C-4376-91B2-CBE986C0A7FB}">
      <dgm:prSet/>
      <dgm:spPr/>
      <dgm:t>
        <a:bodyPr/>
        <a:lstStyle/>
        <a:p>
          <a:r>
            <a:rPr lang="en-US"/>
            <a:t>rotate: Rotates an element clockwise or counterclockwise.</a:t>
          </a:r>
        </a:p>
      </dgm:t>
    </dgm:pt>
    <dgm:pt modelId="{85DBAE08-ABE8-4941-8073-C4349F0AD10C}" type="parTrans" cxnId="{E4DC753B-0C3E-4199-85EF-4A8F43753955}">
      <dgm:prSet/>
      <dgm:spPr/>
      <dgm:t>
        <a:bodyPr/>
        <a:lstStyle/>
        <a:p>
          <a:endParaRPr lang="en-US"/>
        </a:p>
      </dgm:t>
    </dgm:pt>
    <dgm:pt modelId="{2A9C4831-4ECB-44F6-AD95-6B8022D6A0D3}" type="sibTrans" cxnId="{E4DC753B-0C3E-4199-85EF-4A8F43753955}">
      <dgm:prSet/>
      <dgm:spPr/>
      <dgm:t>
        <a:bodyPr/>
        <a:lstStyle/>
        <a:p>
          <a:endParaRPr lang="en-US"/>
        </a:p>
      </dgm:t>
    </dgm:pt>
    <dgm:pt modelId="{4FA2D888-1122-494A-8C42-4E7291DA4ECD}">
      <dgm:prSet/>
      <dgm:spPr/>
      <dgm:t>
        <a:bodyPr/>
        <a:lstStyle/>
        <a:p>
          <a:r>
            <a:rPr lang="en-US"/>
            <a:t>skew: Skews an element horizontally or vertically.</a:t>
          </a:r>
        </a:p>
      </dgm:t>
    </dgm:pt>
    <dgm:pt modelId="{BEA16B0C-CC78-4377-BE33-8F81DA955435}" type="parTrans" cxnId="{FACD3ABB-AF21-423A-8754-0F4CB64A52C3}">
      <dgm:prSet/>
      <dgm:spPr/>
      <dgm:t>
        <a:bodyPr/>
        <a:lstStyle/>
        <a:p>
          <a:endParaRPr lang="en-US"/>
        </a:p>
      </dgm:t>
    </dgm:pt>
    <dgm:pt modelId="{1EFC0C9B-FE3E-44C3-95BF-6529195FFBD7}" type="sibTrans" cxnId="{FACD3ABB-AF21-423A-8754-0F4CB64A52C3}">
      <dgm:prSet/>
      <dgm:spPr/>
      <dgm:t>
        <a:bodyPr/>
        <a:lstStyle/>
        <a:p>
          <a:endParaRPr lang="en-US"/>
        </a:p>
      </dgm:t>
    </dgm:pt>
    <dgm:pt modelId="{6749A960-0A26-BA43-8DE6-68E1A69AAA92}" type="pres">
      <dgm:prSet presAssocID="{DD33E667-3E26-488A-977B-80AA728C9E91}" presName="linear" presStyleCnt="0">
        <dgm:presLayoutVars>
          <dgm:animLvl val="lvl"/>
          <dgm:resizeHandles val="exact"/>
        </dgm:presLayoutVars>
      </dgm:prSet>
      <dgm:spPr/>
    </dgm:pt>
    <dgm:pt modelId="{F2F8CFBA-16E5-6044-ACDD-FBFE3C51C872}" type="pres">
      <dgm:prSet presAssocID="{1FFE4B00-2F28-4B41-A12C-0F968E224663}" presName="parentText" presStyleLbl="node1" presStyleIdx="0" presStyleCnt="6">
        <dgm:presLayoutVars>
          <dgm:chMax val="0"/>
          <dgm:bulletEnabled val="1"/>
        </dgm:presLayoutVars>
      </dgm:prSet>
      <dgm:spPr/>
    </dgm:pt>
    <dgm:pt modelId="{AFD71B62-E65E-8340-8886-2441DDE6EB28}" type="pres">
      <dgm:prSet presAssocID="{3E0ADBE9-F7A5-4084-8740-4A7DBF6818FF}" presName="spacer" presStyleCnt="0"/>
      <dgm:spPr/>
    </dgm:pt>
    <dgm:pt modelId="{3D1AF046-C3C4-6C4C-87AA-40E4993E689D}" type="pres">
      <dgm:prSet presAssocID="{B4A078E5-C706-4F32-BC5B-8F72E92995DC}" presName="parentText" presStyleLbl="node1" presStyleIdx="1" presStyleCnt="6">
        <dgm:presLayoutVars>
          <dgm:chMax val="0"/>
          <dgm:bulletEnabled val="1"/>
        </dgm:presLayoutVars>
      </dgm:prSet>
      <dgm:spPr/>
    </dgm:pt>
    <dgm:pt modelId="{D02FE34B-B77E-E143-BE0F-66CB924342B7}" type="pres">
      <dgm:prSet presAssocID="{2EA8A9BF-6FF0-42D6-891B-F476B143BB16}" presName="spacer" presStyleCnt="0"/>
      <dgm:spPr/>
    </dgm:pt>
    <dgm:pt modelId="{D97CC709-5301-984C-93E1-935AECA59674}" type="pres">
      <dgm:prSet presAssocID="{95E3E6F8-DE5C-4AD9-8146-2CA6D0D82F1B}" presName="parentText" presStyleLbl="node1" presStyleIdx="2" presStyleCnt="6">
        <dgm:presLayoutVars>
          <dgm:chMax val="0"/>
          <dgm:bulletEnabled val="1"/>
        </dgm:presLayoutVars>
      </dgm:prSet>
      <dgm:spPr/>
    </dgm:pt>
    <dgm:pt modelId="{F14B41C3-566E-784C-B9A4-071D1162A304}" type="pres">
      <dgm:prSet presAssocID="{EAF659F6-A98E-4156-B714-02A3ED1D6D77}" presName="spacer" presStyleCnt="0"/>
      <dgm:spPr/>
    </dgm:pt>
    <dgm:pt modelId="{327A4E1A-8EA6-AD4D-8645-9CD49329D83F}" type="pres">
      <dgm:prSet presAssocID="{3A27EBA2-9253-4B52-83CF-D57A913A7D84}" presName="parentText" presStyleLbl="node1" presStyleIdx="3" presStyleCnt="6">
        <dgm:presLayoutVars>
          <dgm:chMax val="0"/>
          <dgm:bulletEnabled val="1"/>
        </dgm:presLayoutVars>
      </dgm:prSet>
      <dgm:spPr/>
    </dgm:pt>
    <dgm:pt modelId="{F00A0682-2361-BB47-A48C-84E7C228D4E2}" type="pres">
      <dgm:prSet presAssocID="{5229620B-4ACB-40FB-978F-F55F9BAA29EE}" presName="spacer" presStyleCnt="0"/>
      <dgm:spPr/>
    </dgm:pt>
    <dgm:pt modelId="{E62E91BC-C944-1B4A-862F-08389EF546B9}" type="pres">
      <dgm:prSet presAssocID="{163D6EC5-707C-4376-91B2-CBE986C0A7FB}" presName="parentText" presStyleLbl="node1" presStyleIdx="4" presStyleCnt="6">
        <dgm:presLayoutVars>
          <dgm:chMax val="0"/>
          <dgm:bulletEnabled val="1"/>
        </dgm:presLayoutVars>
      </dgm:prSet>
      <dgm:spPr/>
    </dgm:pt>
    <dgm:pt modelId="{2416012F-D2B4-7048-A9EA-9BF70DEF73D7}" type="pres">
      <dgm:prSet presAssocID="{2A9C4831-4ECB-44F6-AD95-6B8022D6A0D3}" presName="spacer" presStyleCnt="0"/>
      <dgm:spPr/>
    </dgm:pt>
    <dgm:pt modelId="{13979A95-3A6B-6D40-833E-D539D3E019B1}" type="pres">
      <dgm:prSet presAssocID="{4FA2D888-1122-494A-8C42-4E7291DA4ECD}" presName="parentText" presStyleLbl="node1" presStyleIdx="5" presStyleCnt="6">
        <dgm:presLayoutVars>
          <dgm:chMax val="0"/>
          <dgm:bulletEnabled val="1"/>
        </dgm:presLayoutVars>
      </dgm:prSet>
      <dgm:spPr/>
    </dgm:pt>
  </dgm:ptLst>
  <dgm:cxnLst>
    <dgm:cxn modelId="{F638D60C-3690-4641-9592-78C0834FEE90}" type="presOf" srcId="{4FA2D888-1122-494A-8C42-4E7291DA4ECD}" destId="{13979A95-3A6B-6D40-833E-D539D3E019B1}" srcOrd="0" destOrd="0" presId="urn:microsoft.com/office/officeart/2005/8/layout/vList2"/>
    <dgm:cxn modelId="{6754C910-EDCA-1649-A485-EC9EEBD3A025}" type="presOf" srcId="{1FFE4B00-2F28-4B41-A12C-0F968E224663}" destId="{F2F8CFBA-16E5-6044-ACDD-FBFE3C51C872}" srcOrd="0" destOrd="0" presId="urn:microsoft.com/office/officeart/2005/8/layout/vList2"/>
    <dgm:cxn modelId="{84C3501C-438F-45E0-BD91-6639BD41294D}" srcId="{DD33E667-3E26-488A-977B-80AA728C9E91}" destId="{B4A078E5-C706-4F32-BC5B-8F72E92995DC}" srcOrd="1" destOrd="0" parTransId="{0EBFD6C1-832D-4D90-A021-2BA648B7691A}" sibTransId="{2EA8A9BF-6FF0-42D6-891B-F476B143BB16}"/>
    <dgm:cxn modelId="{DE46911C-7D11-4A71-B9A4-3608AD71270F}" srcId="{DD33E667-3E26-488A-977B-80AA728C9E91}" destId="{1FFE4B00-2F28-4B41-A12C-0F968E224663}" srcOrd="0" destOrd="0" parTransId="{9FCC0AA4-92F3-4AD4-9107-2EE88BF9C202}" sibTransId="{3E0ADBE9-F7A5-4084-8740-4A7DBF6818FF}"/>
    <dgm:cxn modelId="{FFE2932E-8CE9-4341-A6AF-B5CC48E4BCA4}" srcId="{DD33E667-3E26-488A-977B-80AA728C9E91}" destId="{95E3E6F8-DE5C-4AD9-8146-2CA6D0D82F1B}" srcOrd="2" destOrd="0" parTransId="{2DB566C8-C858-4730-A4D5-217DDCFB6A1C}" sibTransId="{EAF659F6-A98E-4156-B714-02A3ED1D6D77}"/>
    <dgm:cxn modelId="{E4DC753B-0C3E-4199-85EF-4A8F43753955}" srcId="{DD33E667-3E26-488A-977B-80AA728C9E91}" destId="{163D6EC5-707C-4376-91B2-CBE986C0A7FB}" srcOrd="4" destOrd="0" parTransId="{85DBAE08-ABE8-4941-8073-C4349F0AD10C}" sibTransId="{2A9C4831-4ECB-44F6-AD95-6B8022D6A0D3}"/>
    <dgm:cxn modelId="{CEF2023D-0572-C24A-AA8E-3DA987EE8204}" type="presOf" srcId="{DD33E667-3E26-488A-977B-80AA728C9E91}" destId="{6749A960-0A26-BA43-8DE6-68E1A69AAA92}" srcOrd="0" destOrd="0" presId="urn:microsoft.com/office/officeart/2005/8/layout/vList2"/>
    <dgm:cxn modelId="{FC71DE50-76E5-494A-89AF-B60BE97DA092}" type="presOf" srcId="{95E3E6F8-DE5C-4AD9-8146-2CA6D0D82F1B}" destId="{D97CC709-5301-984C-93E1-935AECA59674}" srcOrd="0" destOrd="0" presId="urn:microsoft.com/office/officeart/2005/8/layout/vList2"/>
    <dgm:cxn modelId="{24511A63-DD49-AA49-8474-A7C0F5799D02}" type="presOf" srcId="{163D6EC5-707C-4376-91B2-CBE986C0A7FB}" destId="{E62E91BC-C944-1B4A-862F-08389EF546B9}" srcOrd="0" destOrd="0" presId="urn:microsoft.com/office/officeart/2005/8/layout/vList2"/>
    <dgm:cxn modelId="{45348E6B-C314-41C1-BD21-25AD00D061FE}" srcId="{DD33E667-3E26-488A-977B-80AA728C9E91}" destId="{3A27EBA2-9253-4B52-83CF-D57A913A7D84}" srcOrd="3" destOrd="0" parTransId="{4B7CC33B-0822-49F9-9AE2-3DFB7D2E7B1A}" sibTransId="{5229620B-4ACB-40FB-978F-F55F9BAA29EE}"/>
    <dgm:cxn modelId="{5BADEA9C-2B3C-CC41-B396-0A56BB2C87B8}" type="presOf" srcId="{3A27EBA2-9253-4B52-83CF-D57A913A7D84}" destId="{327A4E1A-8EA6-AD4D-8645-9CD49329D83F}" srcOrd="0" destOrd="0" presId="urn:microsoft.com/office/officeart/2005/8/layout/vList2"/>
    <dgm:cxn modelId="{FACD3ABB-AF21-423A-8754-0F4CB64A52C3}" srcId="{DD33E667-3E26-488A-977B-80AA728C9E91}" destId="{4FA2D888-1122-494A-8C42-4E7291DA4ECD}" srcOrd="5" destOrd="0" parTransId="{BEA16B0C-CC78-4377-BE33-8F81DA955435}" sibTransId="{1EFC0C9B-FE3E-44C3-95BF-6529195FFBD7}"/>
    <dgm:cxn modelId="{DA209FF5-DC39-CA47-914C-E9FE69DF0F57}" type="presOf" srcId="{B4A078E5-C706-4F32-BC5B-8F72E92995DC}" destId="{3D1AF046-C3C4-6C4C-87AA-40E4993E689D}" srcOrd="0" destOrd="0" presId="urn:microsoft.com/office/officeart/2005/8/layout/vList2"/>
    <dgm:cxn modelId="{CDD3EDD2-E6AC-354F-AEC4-191564F520A9}" type="presParOf" srcId="{6749A960-0A26-BA43-8DE6-68E1A69AAA92}" destId="{F2F8CFBA-16E5-6044-ACDD-FBFE3C51C872}" srcOrd="0" destOrd="0" presId="urn:microsoft.com/office/officeart/2005/8/layout/vList2"/>
    <dgm:cxn modelId="{7849E2B4-578E-D34C-BBF1-EED61F46DA57}" type="presParOf" srcId="{6749A960-0A26-BA43-8DE6-68E1A69AAA92}" destId="{AFD71B62-E65E-8340-8886-2441DDE6EB28}" srcOrd="1" destOrd="0" presId="urn:microsoft.com/office/officeart/2005/8/layout/vList2"/>
    <dgm:cxn modelId="{0E15CA2D-0F9D-D340-A9B8-4C1EA6BD2D7D}" type="presParOf" srcId="{6749A960-0A26-BA43-8DE6-68E1A69AAA92}" destId="{3D1AF046-C3C4-6C4C-87AA-40E4993E689D}" srcOrd="2" destOrd="0" presId="urn:microsoft.com/office/officeart/2005/8/layout/vList2"/>
    <dgm:cxn modelId="{4C04F90E-F596-6643-A425-C55E8DEA4C73}" type="presParOf" srcId="{6749A960-0A26-BA43-8DE6-68E1A69AAA92}" destId="{D02FE34B-B77E-E143-BE0F-66CB924342B7}" srcOrd="3" destOrd="0" presId="urn:microsoft.com/office/officeart/2005/8/layout/vList2"/>
    <dgm:cxn modelId="{84036634-ED91-EB46-B90D-56114CB28D28}" type="presParOf" srcId="{6749A960-0A26-BA43-8DE6-68E1A69AAA92}" destId="{D97CC709-5301-984C-93E1-935AECA59674}" srcOrd="4" destOrd="0" presId="urn:microsoft.com/office/officeart/2005/8/layout/vList2"/>
    <dgm:cxn modelId="{BBD20278-3939-C641-851B-D02E71230864}" type="presParOf" srcId="{6749A960-0A26-BA43-8DE6-68E1A69AAA92}" destId="{F14B41C3-566E-784C-B9A4-071D1162A304}" srcOrd="5" destOrd="0" presId="urn:microsoft.com/office/officeart/2005/8/layout/vList2"/>
    <dgm:cxn modelId="{A2F9B7AD-34F5-5044-8CE1-87EE4CB7B159}" type="presParOf" srcId="{6749A960-0A26-BA43-8DE6-68E1A69AAA92}" destId="{327A4E1A-8EA6-AD4D-8645-9CD49329D83F}" srcOrd="6" destOrd="0" presId="urn:microsoft.com/office/officeart/2005/8/layout/vList2"/>
    <dgm:cxn modelId="{C4F1BB70-51EA-0F44-A5B0-38827174D6F9}" type="presParOf" srcId="{6749A960-0A26-BA43-8DE6-68E1A69AAA92}" destId="{F00A0682-2361-BB47-A48C-84E7C228D4E2}" srcOrd="7" destOrd="0" presId="urn:microsoft.com/office/officeart/2005/8/layout/vList2"/>
    <dgm:cxn modelId="{277919F7-92E6-DD4D-9EC3-0229E6AE94F4}" type="presParOf" srcId="{6749A960-0A26-BA43-8DE6-68E1A69AAA92}" destId="{E62E91BC-C944-1B4A-862F-08389EF546B9}" srcOrd="8" destOrd="0" presId="urn:microsoft.com/office/officeart/2005/8/layout/vList2"/>
    <dgm:cxn modelId="{A0D6CEEF-827B-2744-94F5-2E617D70F0BC}" type="presParOf" srcId="{6749A960-0A26-BA43-8DE6-68E1A69AAA92}" destId="{2416012F-D2B4-7048-A9EA-9BF70DEF73D7}" srcOrd="9" destOrd="0" presId="urn:microsoft.com/office/officeart/2005/8/layout/vList2"/>
    <dgm:cxn modelId="{B43E05D5-7DEB-4743-93DA-979F11F45709}" type="presParOf" srcId="{6749A960-0A26-BA43-8DE6-68E1A69AAA92}" destId="{13979A95-3A6B-6D40-833E-D539D3E019B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29FB0F-5B5D-44F4-9907-C5F62D19785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1488D6D-8F0D-4FE1-85D7-1C715C77BA45}">
      <dgm:prSet/>
      <dgm:spPr/>
      <dgm:t>
        <a:bodyPr/>
        <a:lstStyle/>
        <a:p>
          <a:r>
            <a:rPr lang="en-US"/>
            <a:t>The CSS float property is used to make an element float to the left or right of its containing element. When an element is floated, it is removed from the normal flow of the document and other elements will flow around it.</a:t>
          </a:r>
        </a:p>
      </dgm:t>
    </dgm:pt>
    <dgm:pt modelId="{A0E71B88-E54B-4A48-9FBD-92B3D9528738}" type="parTrans" cxnId="{AEDAA519-B082-4519-8846-287691B9E008}">
      <dgm:prSet/>
      <dgm:spPr/>
      <dgm:t>
        <a:bodyPr/>
        <a:lstStyle/>
        <a:p>
          <a:endParaRPr lang="en-US"/>
        </a:p>
      </dgm:t>
    </dgm:pt>
    <dgm:pt modelId="{126DA5ED-8B73-4EBB-9696-3185578A0CE9}" type="sibTrans" cxnId="{AEDAA519-B082-4519-8846-287691B9E008}">
      <dgm:prSet/>
      <dgm:spPr/>
      <dgm:t>
        <a:bodyPr/>
        <a:lstStyle/>
        <a:p>
          <a:endParaRPr lang="en-US"/>
        </a:p>
      </dgm:t>
    </dgm:pt>
    <dgm:pt modelId="{A6CB0FDB-FF14-48EC-B65B-1184EBDCC5B7}">
      <dgm:prSet/>
      <dgm:spPr/>
      <dgm:t>
        <a:bodyPr/>
        <a:lstStyle/>
        <a:p>
          <a:r>
            <a:rPr lang="en-US"/>
            <a:t>The float property can be set to left, right, or none.</a:t>
          </a:r>
        </a:p>
      </dgm:t>
    </dgm:pt>
    <dgm:pt modelId="{5082267A-6A49-4A5F-93A0-8C29542ED3F1}" type="parTrans" cxnId="{D7BCE6CA-B129-4835-AC45-5B4303E2C0E0}">
      <dgm:prSet/>
      <dgm:spPr/>
      <dgm:t>
        <a:bodyPr/>
        <a:lstStyle/>
        <a:p>
          <a:endParaRPr lang="en-US"/>
        </a:p>
      </dgm:t>
    </dgm:pt>
    <dgm:pt modelId="{F8C358CE-865B-44FB-BFC1-CC94CE9EC66D}" type="sibTrans" cxnId="{D7BCE6CA-B129-4835-AC45-5B4303E2C0E0}">
      <dgm:prSet/>
      <dgm:spPr/>
      <dgm:t>
        <a:bodyPr/>
        <a:lstStyle/>
        <a:p>
          <a:endParaRPr lang="en-US"/>
        </a:p>
      </dgm:t>
    </dgm:pt>
    <dgm:pt modelId="{088A3D75-6568-447E-B9B4-00978362CDAF}">
      <dgm:prSet/>
      <dgm:spPr/>
      <dgm:t>
        <a:bodyPr/>
        <a:lstStyle/>
        <a:p>
          <a:r>
            <a:rPr lang="en-US"/>
            <a:t>left will make the element float to the left of its containing element.</a:t>
          </a:r>
        </a:p>
      </dgm:t>
    </dgm:pt>
    <dgm:pt modelId="{C1555B3B-F51F-47A7-B094-2693B755853A}" type="parTrans" cxnId="{22D08FCA-8D5D-4098-8E61-8CCAF82B4197}">
      <dgm:prSet/>
      <dgm:spPr/>
      <dgm:t>
        <a:bodyPr/>
        <a:lstStyle/>
        <a:p>
          <a:endParaRPr lang="en-US"/>
        </a:p>
      </dgm:t>
    </dgm:pt>
    <dgm:pt modelId="{0362E6C2-B463-4FA9-B1AE-FCA32939FC4D}" type="sibTrans" cxnId="{22D08FCA-8D5D-4098-8E61-8CCAF82B4197}">
      <dgm:prSet/>
      <dgm:spPr/>
      <dgm:t>
        <a:bodyPr/>
        <a:lstStyle/>
        <a:p>
          <a:endParaRPr lang="en-US"/>
        </a:p>
      </dgm:t>
    </dgm:pt>
    <dgm:pt modelId="{E2485293-4E43-4F3E-9E03-DAC22147F4D8}">
      <dgm:prSet/>
      <dgm:spPr/>
      <dgm:t>
        <a:bodyPr/>
        <a:lstStyle/>
        <a:p>
          <a:r>
            <a:rPr lang="en-US"/>
            <a:t>right will make the element float to the right of its containing element.</a:t>
          </a:r>
        </a:p>
      </dgm:t>
    </dgm:pt>
    <dgm:pt modelId="{E1FFEBB8-79FE-4815-BB01-B28C503E8958}" type="parTrans" cxnId="{9023BAAE-1928-4EC7-B387-1A409E329843}">
      <dgm:prSet/>
      <dgm:spPr/>
      <dgm:t>
        <a:bodyPr/>
        <a:lstStyle/>
        <a:p>
          <a:endParaRPr lang="en-US"/>
        </a:p>
      </dgm:t>
    </dgm:pt>
    <dgm:pt modelId="{93D1906B-ED33-4352-A18E-3F1820EAD9B9}" type="sibTrans" cxnId="{9023BAAE-1928-4EC7-B387-1A409E329843}">
      <dgm:prSet/>
      <dgm:spPr/>
      <dgm:t>
        <a:bodyPr/>
        <a:lstStyle/>
        <a:p>
          <a:endParaRPr lang="en-US"/>
        </a:p>
      </dgm:t>
    </dgm:pt>
    <dgm:pt modelId="{FE714A85-EA9A-4C33-889F-BA406E9F954E}">
      <dgm:prSet/>
      <dgm:spPr/>
      <dgm:t>
        <a:bodyPr/>
        <a:lstStyle/>
        <a:p>
          <a:r>
            <a:rPr lang="en-US"/>
            <a:t>none will make the element not float and be in normal flow</a:t>
          </a:r>
        </a:p>
      </dgm:t>
    </dgm:pt>
    <dgm:pt modelId="{AE50BC4A-B1BC-490F-BFBA-F39654C53BB8}" type="parTrans" cxnId="{54DEF576-87FA-4258-81D4-0234FBD6DE7D}">
      <dgm:prSet/>
      <dgm:spPr/>
      <dgm:t>
        <a:bodyPr/>
        <a:lstStyle/>
        <a:p>
          <a:endParaRPr lang="en-US"/>
        </a:p>
      </dgm:t>
    </dgm:pt>
    <dgm:pt modelId="{1BA742BB-7C01-4382-96BA-9AD3EDDB4C3B}" type="sibTrans" cxnId="{54DEF576-87FA-4258-81D4-0234FBD6DE7D}">
      <dgm:prSet/>
      <dgm:spPr/>
      <dgm:t>
        <a:bodyPr/>
        <a:lstStyle/>
        <a:p>
          <a:endParaRPr lang="en-US"/>
        </a:p>
      </dgm:t>
    </dgm:pt>
    <dgm:pt modelId="{CDC8FB5E-1E19-1141-95B4-CDD264EA745D}" type="pres">
      <dgm:prSet presAssocID="{2E29FB0F-5B5D-44F4-9907-C5F62D197857}" presName="linear" presStyleCnt="0">
        <dgm:presLayoutVars>
          <dgm:animLvl val="lvl"/>
          <dgm:resizeHandles val="exact"/>
        </dgm:presLayoutVars>
      </dgm:prSet>
      <dgm:spPr/>
    </dgm:pt>
    <dgm:pt modelId="{1F59887A-1CA3-2A4F-B9B8-4AE460161ADE}" type="pres">
      <dgm:prSet presAssocID="{C1488D6D-8F0D-4FE1-85D7-1C715C77BA45}" presName="parentText" presStyleLbl="node1" presStyleIdx="0" presStyleCnt="5">
        <dgm:presLayoutVars>
          <dgm:chMax val="0"/>
          <dgm:bulletEnabled val="1"/>
        </dgm:presLayoutVars>
      </dgm:prSet>
      <dgm:spPr/>
    </dgm:pt>
    <dgm:pt modelId="{9D54650F-D077-EC46-BEB4-D8A8F73F124F}" type="pres">
      <dgm:prSet presAssocID="{126DA5ED-8B73-4EBB-9696-3185578A0CE9}" presName="spacer" presStyleCnt="0"/>
      <dgm:spPr/>
    </dgm:pt>
    <dgm:pt modelId="{CF5572EF-8116-6D47-9C82-9878EF97530E}" type="pres">
      <dgm:prSet presAssocID="{A6CB0FDB-FF14-48EC-B65B-1184EBDCC5B7}" presName="parentText" presStyleLbl="node1" presStyleIdx="1" presStyleCnt="5">
        <dgm:presLayoutVars>
          <dgm:chMax val="0"/>
          <dgm:bulletEnabled val="1"/>
        </dgm:presLayoutVars>
      </dgm:prSet>
      <dgm:spPr/>
    </dgm:pt>
    <dgm:pt modelId="{5039CBF8-E6D4-5745-807E-4B3D5384CD64}" type="pres">
      <dgm:prSet presAssocID="{F8C358CE-865B-44FB-BFC1-CC94CE9EC66D}" presName="spacer" presStyleCnt="0"/>
      <dgm:spPr/>
    </dgm:pt>
    <dgm:pt modelId="{D583BBEE-55EF-9B44-893D-8A6405281279}" type="pres">
      <dgm:prSet presAssocID="{088A3D75-6568-447E-B9B4-00978362CDAF}" presName="parentText" presStyleLbl="node1" presStyleIdx="2" presStyleCnt="5">
        <dgm:presLayoutVars>
          <dgm:chMax val="0"/>
          <dgm:bulletEnabled val="1"/>
        </dgm:presLayoutVars>
      </dgm:prSet>
      <dgm:spPr/>
    </dgm:pt>
    <dgm:pt modelId="{FCCD69FD-ADE3-A343-B93C-832B24A9EEAB}" type="pres">
      <dgm:prSet presAssocID="{0362E6C2-B463-4FA9-B1AE-FCA32939FC4D}" presName="spacer" presStyleCnt="0"/>
      <dgm:spPr/>
    </dgm:pt>
    <dgm:pt modelId="{1270715D-199A-FE43-A662-E54F6F0EDE3E}" type="pres">
      <dgm:prSet presAssocID="{E2485293-4E43-4F3E-9E03-DAC22147F4D8}" presName="parentText" presStyleLbl="node1" presStyleIdx="3" presStyleCnt="5">
        <dgm:presLayoutVars>
          <dgm:chMax val="0"/>
          <dgm:bulletEnabled val="1"/>
        </dgm:presLayoutVars>
      </dgm:prSet>
      <dgm:spPr/>
    </dgm:pt>
    <dgm:pt modelId="{48E165E0-4B69-BE4C-832A-68E81BF7797C}" type="pres">
      <dgm:prSet presAssocID="{93D1906B-ED33-4352-A18E-3F1820EAD9B9}" presName="spacer" presStyleCnt="0"/>
      <dgm:spPr/>
    </dgm:pt>
    <dgm:pt modelId="{7647DBA3-19A0-224B-9F51-403E3C3FAE35}" type="pres">
      <dgm:prSet presAssocID="{FE714A85-EA9A-4C33-889F-BA406E9F954E}" presName="parentText" presStyleLbl="node1" presStyleIdx="4" presStyleCnt="5">
        <dgm:presLayoutVars>
          <dgm:chMax val="0"/>
          <dgm:bulletEnabled val="1"/>
        </dgm:presLayoutVars>
      </dgm:prSet>
      <dgm:spPr/>
    </dgm:pt>
  </dgm:ptLst>
  <dgm:cxnLst>
    <dgm:cxn modelId="{AEDAA519-B082-4519-8846-287691B9E008}" srcId="{2E29FB0F-5B5D-44F4-9907-C5F62D197857}" destId="{C1488D6D-8F0D-4FE1-85D7-1C715C77BA45}" srcOrd="0" destOrd="0" parTransId="{A0E71B88-E54B-4A48-9FBD-92B3D9528738}" sibTransId="{126DA5ED-8B73-4EBB-9696-3185578A0CE9}"/>
    <dgm:cxn modelId="{03DD5220-1CBB-4643-A40C-2C0D319AB7D4}" type="presOf" srcId="{C1488D6D-8F0D-4FE1-85D7-1C715C77BA45}" destId="{1F59887A-1CA3-2A4F-B9B8-4AE460161ADE}" srcOrd="0" destOrd="0" presId="urn:microsoft.com/office/officeart/2005/8/layout/vList2"/>
    <dgm:cxn modelId="{F5373944-5543-1A4C-AC9F-7712B1F3AF94}" type="presOf" srcId="{E2485293-4E43-4F3E-9E03-DAC22147F4D8}" destId="{1270715D-199A-FE43-A662-E54F6F0EDE3E}" srcOrd="0" destOrd="0" presId="urn:microsoft.com/office/officeart/2005/8/layout/vList2"/>
    <dgm:cxn modelId="{161CB960-AA49-C342-A9CF-876FC0FEBB54}" type="presOf" srcId="{088A3D75-6568-447E-B9B4-00978362CDAF}" destId="{D583BBEE-55EF-9B44-893D-8A6405281279}" srcOrd="0" destOrd="0" presId="urn:microsoft.com/office/officeart/2005/8/layout/vList2"/>
    <dgm:cxn modelId="{54DEF576-87FA-4258-81D4-0234FBD6DE7D}" srcId="{2E29FB0F-5B5D-44F4-9907-C5F62D197857}" destId="{FE714A85-EA9A-4C33-889F-BA406E9F954E}" srcOrd="4" destOrd="0" parTransId="{AE50BC4A-B1BC-490F-BFBA-F39654C53BB8}" sibTransId="{1BA742BB-7C01-4382-96BA-9AD3EDDB4C3B}"/>
    <dgm:cxn modelId="{34B43EA7-8BFD-5A49-A961-9BB95F5CCB56}" type="presOf" srcId="{FE714A85-EA9A-4C33-889F-BA406E9F954E}" destId="{7647DBA3-19A0-224B-9F51-403E3C3FAE35}" srcOrd="0" destOrd="0" presId="urn:microsoft.com/office/officeart/2005/8/layout/vList2"/>
    <dgm:cxn modelId="{9023BAAE-1928-4EC7-B387-1A409E329843}" srcId="{2E29FB0F-5B5D-44F4-9907-C5F62D197857}" destId="{E2485293-4E43-4F3E-9E03-DAC22147F4D8}" srcOrd="3" destOrd="0" parTransId="{E1FFEBB8-79FE-4815-BB01-B28C503E8958}" sibTransId="{93D1906B-ED33-4352-A18E-3F1820EAD9B9}"/>
    <dgm:cxn modelId="{22D08FCA-8D5D-4098-8E61-8CCAF82B4197}" srcId="{2E29FB0F-5B5D-44F4-9907-C5F62D197857}" destId="{088A3D75-6568-447E-B9B4-00978362CDAF}" srcOrd="2" destOrd="0" parTransId="{C1555B3B-F51F-47A7-B094-2693B755853A}" sibTransId="{0362E6C2-B463-4FA9-B1AE-FCA32939FC4D}"/>
    <dgm:cxn modelId="{D7BCE6CA-B129-4835-AC45-5B4303E2C0E0}" srcId="{2E29FB0F-5B5D-44F4-9907-C5F62D197857}" destId="{A6CB0FDB-FF14-48EC-B65B-1184EBDCC5B7}" srcOrd="1" destOrd="0" parTransId="{5082267A-6A49-4A5F-93A0-8C29542ED3F1}" sibTransId="{F8C358CE-865B-44FB-BFC1-CC94CE9EC66D}"/>
    <dgm:cxn modelId="{15F0B5CF-8504-7742-AC15-9436251CA8F0}" type="presOf" srcId="{A6CB0FDB-FF14-48EC-B65B-1184EBDCC5B7}" destId="{CF5572EF-8116-6D47-9C82-9878EF97530E}" srcOrd="0" destOrd="0" presId="urn:microsoft.com/office/officeart/2005/8/layout/vList2"/>
    <dgm:cxn modelId="{24CAD0DC-FB03-4B49-86D4-2BCB31652742}" type="presOf" srcId="{2E29FB0F-5B5D-44F4-9907-C5F62D197857}" destId="{CDC8FB5E-1E19-1141-95B4-CDD264EA745D}" srcOrd="0" destOrd="0" presId="urn:microsoft.com/office/officeart/2005/8/layout/vList2"/>
    <dgm:cxn modelId="{C26C058B-E17D-CE42-9622-972802173FD0}" type="presParOf" srcId="{CDC8FB5E-1E19-1141-95B4-CDD264EA745D}" destId="{1F59887A-1CA3-2A4F-B9B8-4AE460161ADE}" srcOrd="0" destOrd="0" presId="urn:microsoft.com/office/officeart/2005/8/layout/vList2"/>
    <dgm:cxn modelId="{45C41830-51FD-B34D-85C1-5CE19CA65525}" type="presParOf" srcId="{CDC8FB5E-1E19-1141-95B4-CDD264EA745D}" destId="{9D54650F-D077-EC46-BEB4-D8A8F73F124F}" srcOrd="1" destOrd="0" presId="urn:microsoft.com/office/officeart/2005/8/layout/vList2"/>
    <dgm:cxn modelId="{F9C07CD5-9BE4-8949-8CFC-BE9A763876BC}" type="presParOf" srcId="{CDC8FB5E-1E19-1141-95B4-CDD264EA745D}" destId="{CF5572EF-8116-6D47-9C82-9878EF97530E}" srcOrd="2" destOrd="0" presId="urn:microsoft.com/office/officeart/2005/8/layout/vList2"/>
    <dgm:cxn modelId="{7182AD44-951D-734A-80CF-F3B5D7761D34}" type="presParOf" srcId="{CDC8FB5E-1E19-1141-95B4-CDD264EA745D}" destId="{5039CBF8-E6D4-5745-807E-4B3D5384CD64}" srcOrd="3" destOrd="0" presId="urn:microsoft.com/office/officeart/2005/8/layout/vList2"/>
    <dgm:cxn modelId="{22B1290E-E8F6-8649-B4C6-6EC23D33BE54}" type="presParOf" srcId="{CDC8FB5E-1E19-1141-95B4-CDD264EA745D}" destId="{D583BBEE-55EF-9B44-893D-8A6405281279}" srcOrd="4" destOrd="0" presId="urn:microsoft.com/office/officeart/2005/8/layout/vList2"/>
    <dgm:cxn modelId="{000D89AE-9D78-D746-A2E5-974211B5BA41}" type="presParOf" srcId="{CDC8FB5E-1E19-1141-95B4-CDD264EA745D}" destId="{FCCD69FD-ADE3-A343-B93C-832B24A9EEAB}" srcOrd="5" destOrd="0" presId="urn:microsoft.com/office/officeart/2005/8/layout/vList2"/>
    <dgm:cxn modelId="{5395D5DD-7D8C-A846-82F3-36E600C18670}" type="presParOf" srcId="{CDC8FB5E-1E19-1141-95B4-CDD264EA745D}" destId="{1270715D-199A-FE43-A662-E54F6F0EDE3E}" srcOrd="6" destOrd="0" presId="urn:microsoft.com/office/officeart/2005/8/layout/vList2"/>
    <dgm:cxn modelId="{B51B8379-4153-F744-ACF4-93FACE2B1AF8}" type="presParOf" srcId="{CDC8FB5E-1E19-1141-95B4-CDD264EA745D}" destId="{48E165E0-4B69-BE4C-832A-68E81BF7797C}" srcOrd="7" destOrd="0" presId="urn:microsoft.com/office/officeart/2005/8/layout/vList2"/>
    <dgm:cxn modelId="{968275D3-98B8-AF48-A09A-F1DB82BD1B91}" type="presParOf" srcId="{CDC8FB5E-1E19-1141-95B4-CDD264EA745D}" destId="{7647DBA3-19A0-224B-9F51-403E3C3FAE3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8CFBA-16E5-6044-ACDD-FBFE3C51C872}">
      <dsp:nvSpPr>
        <dsp:cNvPr id="0" name=""/>
        <dsp:cNvSpPr/>
      </dsp:nvSpPr>
      <dsp:spPr>
        <a:xfrm>
          <a:off x="0" y="43730"/>
          <a:ext cx="6489509" cy="8248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transform property in CSS allows you to apply a transformation to an element. A transformation is a visual effect that changes the appearance of an element in some way.</a:t>
          </a:r>
        </a:p>
      </dsp:txBody>
      <dsp:txXfrm>
        <a:off x="40266" y="83996"/>
        <a:ext cx="6408977" cy="744318"/>
      </dsp:txXfrm>
    </dsp:sp>
    <dsp:sp modelId="{3D1AF046-C3C4-6C4C-87AA-40E4993E689D}">
      <dsp:nvSpPr>
        <dsp:cNvPr id="0" name=""/>
        <dsp:cNvSpPr/>
      </dsp:nvSpPr>
      <dsp:spPr>
        <a:xfrm>
          <a:off x="0" y="911780"/>
          <a:ext cx="6489509" cy="82485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transform property has a number of different functions that you can use to transform an element, including:</a:t>
          </a:r>
        </a:p>
      </dsp:txBody>
      <dsp:txXfrm>
        <a:off x="40266" y="952046"/>
        <a:ext cx="6408977" cy="744318"/>
      </dsp:txXfrm>
    </dsp:sp>
    <dsp:sp modelId="{D97CC709-5301-984C-93E1-935AECA59674}">
      <dsp:nvSpPr>
        <dsp:cNvPr id="0" name=""/>
        <dsp:cNvSpPr/>
      </dsp:nvSpPr>
      <dsp:spPr>
        <a:xfrm>
          <a:off x="0" y="1779830"/>
          <a:ext cx="6489509" cy="82485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translate: Moves an element along the X and Y axes.</a:t>
          </a:r>
        </a:p>
      </dsp:txBody>
      <dsp:txXfrm>
        <a:off x="40266" y="1820096"/>
        <a:ext cx="6408977" cy="744318"/>
      </dsp:txXfrm>
    </dsp:sp>
    <dsp:sp modelId="{327A4E1A-8EA6-AD4D-8645-9CD49329D83F}">
      <dsp:nvSpPr>
        <dsp:cNvPr id="0" name=""/>
        <dsp:cNvSpPr/>
      </dsp:nvSpPr>
      <dsp:spPr>
        <a:xfrm>
          <a:off x="0" y="2647880"/>
          <a:ext cx="6489509" cy="82485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scale: Scales an element up or down in size.</a:t>
          </a:r>
        </a:p>
      </dsp:txBody>
      <dsp:txXfrm>
        <a:off x="40266" y="2688146"/>
        <a:ext cx="6408977" cy="744318"/>
      </dsp:txXfrm>
    </dsp:sp>
    <dsp:sp modelId="{E62E91BC-C944-1B4A-862F-08389EF546B9}">
      <dsp:nvSpPr>
        <dsp:cNvPr id="0" name=""/>
        <dsp:cNvSpPr/>
      </dsp:nvSpPr>
      <dsp:spPr>
        <a:xfrm>
          <a:off x="0" y="3515930"/>
          <a:ext cx="6489509" cy="82485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rotate: Rotates an element clockwise or counterclockwise.</a:t>
          </a:r>
        </a:p>
      </dsp:txBody>
      <dsp:txXfrm>
        <a:off x="40266" y="3556196"/>
        <a:ext cx="6408977" cy="744318"/>
      </dsp:txXfrm>
    </dsp:sp>
    <dsp:sp modelId="{13979A95-3A6B-6D40-833E-D539D3E019B1}">
      <dsp:nvSpPr>
        <dsp:cNvPr id="0" name=""/>
        <dsp:cNvSpPr/>
      </dsp:nvSpPr>
      <dsp:spPr>
        <a:xfrm>
          <a:off x="0" y="4383980"/>
          <a:ext cx="6489509" cy="8248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skew: Skews an element horizontally or vertically.</a:t>
          </a:r>
        </a:p>
      </dsp:txBody>
      <dsp:txXfrm>
        <a:off x="40266" y="4424246"/>
        <a:ext cx="6408977" cy="744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9887A-1CA3-2A4F-B9B8-4AE460161ADE}">
      <dsp:nvSpPr>
        <dsp:cNvPr id="0" name=""/>
        <dsp:cNvSpPr/>
      </dsp:nvSpPr>
      <dsp:spPr>
        <a:xfrm>
          <a:off x="0" y="67328"/>
          <a:ext cx="6254496" cy="7148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CSS float property is used to make an element float to the left or right of its containing element. When an element is floated, it is removed from the normal flow of the document and other elements will flow around it.</a:t>
          </a:r>
        </a:p>
      </dsp:txBody>
      <dsp:txXfrm>
        <a:off x="34897" y="102225"/>
        <a:ext cx="6184702" cy="645076"/>
      </dsp:txXfrm>
    </dsp:sp>
    <dsp:sp modelId="{CF5572EF-8116-6D47-9C82-9878EF97530E}">
      <dsp:nvSpPr>
        <dsp:cNvPr id="0" name=""/>
        <dsp:cNvSpPr/>
      </dsp:nvSpPr>
      <dsp:spPr>
        <a:xfrm>
          <a:off x="0" y="819638"/>
          <a:ext cx="6254496" cy="71487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float property can be set to left, right, or none.</a:t>
          </a:r>
        </a:p>
      </dsp:txBody>
      <dsp:txXfrm>
        <a:off x="34897" y="854535"/>
        <a:ext cx="6184702" cy="645076"/>
      </dsp:txXfrm>
    </dsp:sp>
    <dsp:sp modelId="{D583BBEE-55EF-9B44-893D-8A6405281279}">
      <dsp:nvSpPr>
        <dsp:cNvPr id="0" name=""/>
        <dsp:cNvSpPr/>
      </dsp:nvSpPr>
      <dsp:spPr>
        <a:xfrm>
          <a:off x="0" y="1571948"/>
          <a:ext cx="6254496" cy="7148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left will make the element float to the left of its containing element.</a:t>
          </a:r>
        </a:p>
      </dsp:txBody>
      <dsp:txXfrm>
        <a:off x="34897" y="1606845"/>
        <a:ext cx="6184702" cy="645076"/>
      </dsp:txXfrm>
    </dsp:sp>
    <dsp:sp modelId="{1270715D-199A-FE43-A662-E54F6F0EDE3E}">
      <dsp:nvSpPr>
        <dsp:cNvPr id="0" name=""/>
        <dsp:cNvSpPr/>
      </dsp:nvSpPr>
      <dsp:spPr>
        <a:xfrm>
          <a:off x="0" y="2324258"/>
          <a:ext cx="6254496" cy="71487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right will make the element float to the right of its containing element.</a:t>
          </a:r>
        </a:p>
      </dsp:txBody>
      <dsp:txXfrm>
        <a:off x="34897" y="2359155"/>
        <a:ext cx="6184702" cy="645076"/>
      </dsp:txXfrm>
    </dsp:sp>
    <dsp:sp modelId="{7647DBA3-19A0-224B-9F51-403E3C3FAE35}">
      <dsp:nvSpPr>
        <dsp:cNvPr id="0" name=""/>
        <dsp:cNvSpPr/>
      </dsp:nvSpPr>
      <dsp:spPr>
        <a:xfrm>
          <a:off x="0" y="3076569"/>
          <a:ext cx="6254496" cy="7148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none will make the element not float and be in normal flow</a:t>
          </a:r>
        </a:p>
      </dsp:txBody>
      <dsp:txXfrm>
        <a:off x="34897" y="3111466"/>
        <a:ext cx="6184702" cy="6450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54F-FF77-3E51-5F6C-4680AE8D5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B076E4D-144E-FC37-E1D2-0C1054205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8664B06-0BDE-7279-32C2-F062C6D3668C}"/>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46D84224-2644-159F-ADAB-B7B1E469B7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1BF08-C360-D02E-CC3F-E2CEECD8D9C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758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895-7F78-73AD-1361-D08A8FD535A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2FEF791-08F0-2ADD-8C9A-E37322CC2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FF13ED4-8901-89AB-BCD8-DA7393078225}"/>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35F81611-0252-66C0-EBDE-6E5C9ED644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73D01F-FA09-4426-AA03-581530AA156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3381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5CDC-2448-F9FD-A261-39FCA164B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06A803-1EA5-5304-E6F5-D54C1D52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76CCD5-329A-A83B-2261-B04819C1A130}"/>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B08610F7-CFA6-0D88-73CA-C83BCCB0F2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BD9AD-283E-B124-2250-47D41DE27B39}"/>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73115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A297-3F0C-6A3B-C3E4-394D5BCD865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46E2C5-9A11-CD85-FD47-391F90A4E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9B164E-AC17-D4C7-9EAF-28B5C4C7A6C2}"/>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6CCEC641-225B-1BBD-8EA7-115EDB9D919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E30F88-89C6-DC71-31C6-107729E8A5B8}"/>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408064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A035-6E4D-CC93-FDD6-BDB5D328D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24192F0-6F79-66E3-4D28-0D981B27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A3CA2-284E-2E7A-FD02-8F7B0D2F3E17}"/>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E3014BE2-6DFC-78D8-A89B-5F5B5BF7DB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8E00A2-720C-0B21-A254-58A19DCA7AD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1753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804-2965-FC26-AB2C-14C3988208B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040886-D7D4-2B43-7F7A-61F865FE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0C11A44-A5A9-7F09-8073-97D67BE59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EC17B04-F9AC-1EC5-843F-7CAFF1B44934}"/>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6" name="Footer Placeholder 5">
            <a:extLst>
              <a:ext uri="{FF2B5EF4-FFF2-40B4-BE49-F238E27FC236}">
                <a16:creationId xmlns:a16="http://schemas.microsoft.com/office/drawing/2014/main" id="{FCAD50EE-B32B-7D57-6533-68932B7CBF1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F99E9B-8B80-3BCA-1537-7DCF10FBAFDF}"/>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6055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9504-80EA-CD64-F6F3-00EC677A1D4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0E8A17B-76C9-F9C5-B3FC-98D0CEE27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5F9F3-CF6A-CEC1-131F-E1B456109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09D22F-4221-8F4A-C06E-9B1A30F9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39790-537C-1D37-CEBA-746C5F5E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790B0C-2DDE-F707-4D68-154FD92D0EC3}"/>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8" name="Footer Placeholder 7">
            <a:extLst>
              <a:ext uri="{FF2B5EF4-FFF2-40B4-BE49-F238E27FC236}">
                <a16:creationId xmlns:a16="http://schemas.microsoft.com/office/drawing/2014/main" id="{9FB8ACC5-E23D-93D7-1641-7A25984384B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2EB4E7-E47B-C82F-16B8-7FEC81FCDF2A}"/>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6262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370-C247-F29F-3A75-AA429D4583E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F47FD1-6EA6-A659-AE74-D3AD35115B9D}"/>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4" name="Footer Placeholder 3">
            <a:extLst>
              <a:ext uri="{FF2B5EF4-FFF2-40B4-BE49-F238E27FC236}">
                <a16:creationId xmlns:a16="http://schemas.microsoft.com/office/drawing/2014/main" id="{271E45BC-F37C-CC38-C5BE-0ED99CD47C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7FE6C73-B065-B878-DD87-8D7D8E57BE2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7613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EC408-D07B-7343-221D-54BB3B86C290}"/>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3" name="Footer Placeholder 2">
            <a:extLst>
              <a:ext uri="{FF2B5EF4-FFF2-40B4-BE49-F238E27FC236}">
                <a16:creationId xmlns:a16="http://schemas.microsoft.com/office/drawing/2014/main" id="{9154BC0C-0A53-D936-0ABC-62E202367BD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D9FE93F-4D9B-DB0A-B235-D1EA2FF647A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2154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76-27C9-C0C2-A70F-3AA93725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E0C8F35-6036-07D3-E5B1-FBC42FF7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02A02AB-4B36-9822-BE63-6B71A1824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E254-A4D5-34B6-A626-4440CCEC0A86}"/>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6" name="Footer Placeholder 5">
            <a:extLst>
              <a:ext uri="{FF2B5EF4-FFF2-40B4-BE49-F238E27FC236}">
                <a16:creationId xmlns:a16="http://schemas.microsoft.com/office/drawing/2014/main" id="{0D1E12F9-5D97-4A92-EBAF-A454F803A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50A258-3005-1BEE-6A65-160C1F33005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188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5B4E-079E-A12C-F050-D95390552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87EE4E3-3B1E-5CC3-4DD9-16119B275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F2A85FD-C10A-0151-4D74-700E5208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B57AE-C68B-5B8A-5BE9-5953DC9BF943}"/>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6" name="Footer Placeholder 5">
            <a:extLst>
              <a:ext uri="{FF2B5EF4-FFF2-40B4-BE49-F238E27FC236}">
                <a16:creationId xmlns:a16="http://schemas.microsoft.com/office/drawing/2014/main" id="{B24C7228-7E55-C24B-D056-7266D72479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6E2E16-55C4-6ADD-0B6D-3264EAD371ED}"/>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2202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18A6F-D436-5503-3693-5DE3AB5F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960EF9-DADC-B56E-2E95-1D560CF78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812AF-112E-C3DF-00BA-1876D9CFE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AC8CF35C-9A37-6967-3B93-B020F760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4B5A464-3AB4-5D49-9CA4-F6A0E671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0FA1B-E0D6-CA43-90F4-C56AEB2034A2}" type="slidenum">
              <a:rPr lang="en-IL" smtClean="0"/>
              <a:t>‹#›</a:t>
            </a:fld>
            <a:endParaRPr lang="en-IL"/>
          </a:p>
        </p:txBody>
      </p:sp>
    </p:spTree>
    <p:extLst>
      <p:ext uri="{BB962C8B-B14F-4D97-AF65-F5344CB8AC3E}">
        <p14:creationId xmlns:p14="http://schemas.microsoft.com/office/powerpoint/2010/main" val="28660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CSS/Pseudo-classes"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ssportal.com/css-text-gradient-genera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CSS/font-weigh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cssref/pr_font_font-style.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css/tryit.asp?filename=trycss_list-sty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microsoft.com/office/2018/10/relationships/comments" Target="../comments/modernComment_13D_3B2A734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8379CBBC-7CC4-0CBF-5C09-A9D1083B2F34}"/>
              </a:ext>
            </a:extLst>
          </p:cNvPr>
          <p:cNvPicPr>
            <a:picLocks noChangeAspect="1"/>
          </p:cNvPicPr>
          <p:nvPr/>
        </p:nvPicPr>
        <p:blipFill rotWithShape="1">
          <a:blip r:embed="rId2">
            <a:duotone>
              <a:schemeClr val="accent1">
                <a:shade val="45000"/>
                <a:satMod val="135000"/>
              </a:schemeClr>
              <a:prstClr val="white"/>
            </a:duotone>
            <a:alphaModFix amt="35000"/>
          </a:blip>
          <a:srcRect t="1747"/>
          <a:stretch/>
        </p:blipFill>
        <p:spPr>
          <a:xfrm>
            <a:off x="20" y="10"/>
            <a:ext cx="12191981" cy="6857989"/>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256275" y="2271449"/>
            <a:ext cx="9679449" cy="2847058"/>
          </a:xfrm>
        </p:spPr>
        <p:txBody>
          <a:bodyPr anchor="b">
            <a:normAutofit/>
          </a:bodyPr>
          <a:lstStyle/>
          <a:p>
            <a:pPr algn="l"/>
            <a:r>
              <a:rPr lang="en-US" sz="8000">
                <a:solidFill>
                  <a:srgbClr val="FFFFFF"/>
                </a:solidFill>
              </a:rPr>
              <a:t>L</a:t>
            </a:r>
            <a:r>
              <a:rPr lang="en-IL" sz="8000">
                <a:solidFill>
                  <a:srgbClr val="FFFFFF"/>
                </a:solidFill>
              </a:rPr>
              <a:t>et’s go!</a:t>
            </a: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890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1322754" y="1522820"/>
            <a:ext cx="2748041" cy="3601914"/>
          </a:xfrm>
        </p:spPr>
        <p:txBody>
          <a:bodyPr anchor="ctr">
            <a:normAutofit/>
          </a:bodyPr>
          <a:lstStyle/>
          <a:p>
            <a:r>
              <a:rPr lang="en-IL" sz="3600">
                <a:solidFill>
                  <a:srgbClr val="FFFFFF"/>
                </a:solidFill>
              </a:rPr>
              <a:t>transform</a:t>
            </a:r>
          </a:p>
        </p:txBody>
      </p:sp>
      <p:graphicFrame>
        <p:nvGraphicFramePr>
          <p:cNvPr id="5" name="Content Placeholder 2">
            <a:extLst>
              <a:ext uri="{FF2B5EF4-FFF2-40B4-BE49-F238E27FC236}">
                <a16:creationId xmlns:a16="http://schemas.microsoft.com/office/drawing/2014/main" id="{EEB56B34-14F2-A0DB-E9BF-471812B81225}"/>
              </a:ext>
            </a:extLst>
          </p:cNvPr>
          <p:cNvGraphicFramePr>
            <a:graphicFrameLocks noGrp="1"/>
          </p:cNvGraphicFramePr>
          <p:nvPr>
            <p:ph idx="1"/>
            <p:extLst>
              <p:ext uri="{D42A27DB-BD31-4B8C-83A1-F6EECF244321}">
                <p14:modId xmlns:p14="http://schemas.microsoft.com/office/powerpoint/2010/main" val="2428372887"/>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30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958506" y="800392"/>
            <a:ext cx="10264697" cy="1212102"/>
          </a:xfrm>
        </p:spPr>
        <p:txBody>
          <a:bodyPr>
            <a:normAutofit/>
          </a:bodyPr>
          <a:lstStyle/>
          <a:p>
            <a:br>
              <a:rPr lang="en-US" sz="2500" b="0" i="0">
                <a:solidFill>
                  <a:srgbClr val="FFFFFF"/>
                </a:solidFill>
                <a:effectLst/>
                <a:latin typeface="Inter"/>
              </a:rPr>
            </a:br>
            <a:r>
              <a:rPr lang="en-US" sz="2500" b="0" i="0">
                <a:solidFill>
                  <a:srgbClr val="FFFFFF"/>
                </a:solidFill>
                <a:effectLst/>
                <a:latin typeface="Inter"/>
              </a:rPr>
              <a:t>:focus</a:t>
            </a:r>
            <a:br>
              <a:rPr lang="en-US" sz="2500" b="0" i="0">
                <a:solidFill>
                  <a:srgbClr val="FFFFFF"/>
                </a:solidFill>
                <a:effectLst/>
                <a:latin typeface="Inter"/>
              </a:rPr>
            </a:br>
            <a:endParaRPr lang="en-IL" sz="2500">
              <a:solidFill>
                <a:srgbClr val="FFFFFF"/>
              </a:solidFill>
            </a:endParaRP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1367624" y="2490436"/>
            <a:ext cx="9708995" cy="3567173"/>
          </a:xfrm>
        </p:spPr>
        <p:txBody>
          <a:bodyPr anchor="ctr">
            <a:normAutofit/>
          </a:bodyPr>
          <a:lstStyle/>
          <a:p>
            <a:r>
              <a:rPr lang="en-US" sz="2400" b="0" i="0">
                <a:effectLst/>
                <a:latin typeface="Inter"/>
              </a:rPr>
              <a:t>The </a:t>
            </a:r>
            <a:r>
              <a:rPr lang="en-US" sz="2400" b="1" i="0">
                <a:effectLst/>
                <a:latin typeface="Inter"/>
              </a:rPr>
              <a:t>:focus</a:t>
            </a:r>
            <a:r>
              <a:rPr lang="en-US" sz="2400" b="0" i="0">
                <a:effectLst/>
                <a:latin typeface="Inter"/>
              </a:rPr>
              <a:t> </a:t>
            </a:r>
            <a:r>
              <a:rPr lang="en-US" sz="2400" b="0" i="0" u="sng">
                <a:effectLst/>
                <a:latin typeface="Inter"/>
                <a:hlinkClick r:id="rId2"/>
              </a:rPr>
              <a:t>CSS</a:t>
            </a:r>
            <a:r>
              <a:rPr lang="en-US" sz="2400" b="0" i="0">
                <a:effectLst/>
                <a:latin typeface="Inter"/>
              </a:rPr>
              <a:t> </a:t>
            </a:r>
            <a:r>
              <a:rPr lang="en-US" sz="2400" b="0" i="0" u="sng">
                <a:effectLst/>
                <a:latin typeface="Inter"/>
                <a:hlinkClick r:id="rId3"/>
              </a:rPr>
              <a:t>pseudo-class</a:t>
            </a:r>
            <a:r>
              <a:rPr lang="en-US" sz="2400" b="0" i="0">
                <a:effectLst/>
                <a:latin typeface="Inter"/>
              </a:rPr>
              <a:t> represents an element (such as a form input) that has received focus. It is generally triggered when the user clicks or taps on an element or selects it with the keyboard's </a:t>
            </a:r>
            <a:r>
              <a:rPr lang="en-US" sz="2400"/>
              <a:t>Tab</a:t>
            </a:r>
            <a:r>
              <a:rPr lang="en-US" sz="2400" b="0" i="0">
                <a:effectLst/>
                <a:latin typeface="Inter"/>
              </a:rPr>
              <a:t> key.</a:t>
            </a:r>
          </a:p>
          <a:p>
            <a:endParaRPr lang="en-US" sz="2400">
              <a:latin typeface="Inter"/>
            </a:endParaRPr>
          </a:p>
          <a:p>
            <a:endParaRPr lang="en-IL" sz="2400"/>
          </a:p>
        </p:txBody>
      </p:sp>
    </p:spTree>
    <p:extLst>
      <p:ext uri="{BB962C8B-B14F-4D97-AF65-F5344CB8AC3E}">
        <p14:creationId xmlns:p14="http://schemas.microsoft.com/office/powerpoint/2010/main" val="413674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p:txBody>
          <a:bodyPr/>
          <a:lstStyle/>
          <a:p>
            <a:r>
              <a:rPr lang="en-IL" dirty="0"/>
              <a:t>Some amazing tools</a:t>
            </a: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156754" y="1027906"/>
            <a:ext cx="10709366" cy="1683929"/>
          </a:xfrm>
        </p:spPr>
        <p:txBody>
          <a:bodyPr/>
          <a:lstStyle/>
          <a:p>
            <a:endParaRPr lang="en-US" dirty="0">
              <a:hlinkClick r:id="rId2"/>
            </a:endParaRPr>
          </a:p>
          <a:p>
            <a:endParaRPr lang="en-US" dirty="0">
              <a:hlinkClick r:id="rId2"/>
            </a:endParaRPr>
          </a:p>
          <a:p>
            <a:r>
              <a:rPr lang="en-US" dirty="0">
                <a:hlinkClick r:id="rId2"/>
              </a:rPr>
              <a:t>https://www.cssportal.com/css-text-gradient-generator/</a:t>
            </a:r>
            <a:r>
              <a:rPr lang="en-US" dirty="0"/>
              <a:t> </a:t>
            </a:r>
          </a:p>
          <a:p>
            <a:endParaRPr lang="en-IL" dirty="0"/>
          </a:p>
        </p:txBody>
      </p:sp>
      <p:sp>
        <p:nvSpPr>
          <p:cNvPr id="4" name="TextBox 3">
            <a:extLst>
              <a:ext uri="{FF2B5EF4-FFF2-40B4-BE49-F238E27FC236}">
                <a16:creationId xmlns:a16="http://schemas.microsoft.com/office/drawing/2014/main" id="{E2A83D17-FB08-BFA5-9D64-EF2E5FBD8170}"/>
              </a:ext>
            </a:extLst>
          </p:cNvPr>
          <p:cNvSpPr txBox="1"/>
          <p:nvPr/>
        </p:nvSpPr>
        <p:spPr>
          <a:xfrm>
            <a:off x="261257" y="1690688"/>
            <a:ext cx="7567749" cy="369332"/>
          </a:xfrm>
          <a:prstGeom prst="rect">
            <a:avLst/>
          </a:prstGeom>
          <a:noFill/>
        </p:spPr>
        <p:txBody>
          <a:bodyPr wrap="square" rtlCol="0">
            <a:spAutoFit/>
          </a:bodyPr>
          <a:lstStyle/>
          <a:p>
            <a:r>
              <a:rPr lang="en-US" dirty="0"/>
              <a:t>This is a text gradient generator</a:t>
            </a:r>
          </a:p>
        </p:txBody>
      </p:sp>
      <p:sp>
        <p:nvSpPr>
          <p:cNvPr id="5" name="TextBox 4">
            <a:extLst>
              <a:ext uri="{FF2B5EF4-FFF2-40B4-BE49-F238E27FC236}">
                <a16:creationId xmlns:a16="http://schemas.microsoft.com/office/drawing/2014/main" id="{8AB991D2-9AB2-B7FE-C25D-0EBB991D3F5B}"/>
              </a:ext>
            </a:extLst>
          </p:cNvPr>
          <p:cNvSpPr txBox="1"/>
          <p:nvPr/>
        </p:nvSpPr>
        <p:spPr>
          <a:xfrm>
            <a:off x="330926" y="2969623"/>
            <a:ext cx="3823063" cy="369332"/>
          </a:xfrm>
          <a:prstGeom prst="rect">
            <a:avLst/>
          </a:prstGeom>
          <a:noFill/>
        </p:spPr>
        <p:txBody>
          <a:bodyPr wrap="square" rtlCol="0">
            <a:spAutoFit/>
          </a:bodyPr>
          <a:lstStyle/>
          <a:p>
            <a:r>
              <a:rPr lang="en-IL" dirty="0"/>
              <a:t>Background-color gradient generator</a:t>
            </a:r>
          </a:p>
        </p:txBody>
      </p:sp>
      <p:sp>
        <p:nvSpPr>
          <p:cNvPr id="6" name="TextBox 5">
            <a:extLst>
              <a:ext uri="{FF2B5EF4-FFF2-40B4-BE49-F238E27FC236}">
                <a16:creationId xmlns:a16="http://schemas.microsoft.com/office/drawing/2014/main" id="{1A3F10F6-F245-93F6-BEDD-AC6EAD8B7378}"/>
              </a:ext>
            </a:extLst>
          </p:cNvPr>
          <p:cNvSpPr txBox="1"/>
          <p:nvPr/>
        </p:nvSpPr>
        <p:spPr>
          <a:xfrm>
            <a:off x="330926" y="3499452"/>
            <a:ext cx="5913120" cy="369332"/>
          </a:xfrm>
          <a:prstGeom prst="rect">
            <a:avLst/>
          </a:prstGeom>
          <a:noFill/>
        </p:spPr>
        <p:txBody>
          <a:bodyPr wrap="square" rtlCol="0">
            <a:spAutoFit/>
          </a:bodyPr>
          <a:lstStyle/>
          <a:p>
            <a:r>
              <a:rPr lang="en-US" dirty="0"/>
              <a:t>https://</a:t>
            </a:r>
            <a:r>
              <a:rPr lang="en-US" dirty="0" err="1"/>
              <a:t>cssgradient.io</a:t>
            </a:r>
            <a:r>
              <a:rPr lang="en-US" dirty="0"/>
              <a:t>/</a:t>
            </a:r>
            <a:endParaRPr lang="en-IL" dirty="0"/>
          </a:p>
        </p:txBody>
      </p:sp>
      <p:sp>
        <p:nvSpPr>
          <p:cNvPr id="7" name="TextBox 6">
            <a:extLst>
              <a:ext uri="{FF2B5EF4-FFF2-40B4-BE49-F238E27FC236}">
                <a16:creationId xmlns:a16="http://schemas.microsoft.com/office/drawing/2014/main" id="{1324E09B-144F-F016-779C-E2214DD64985}"/>
              </a:ext>
            </a:extLst>
          </p:cNvPr>
          <p:cNvSpPr txBox="1"/>
          <p:nvPr/>
        </p:nvSpPr>
        <p:spPr>
          <a:xfrm>
            <a:off x="4319451" y="3499452"/>
            <a:ext cx="4949753" cy="369332"/>
          </a:xfrm>
          <a:prstGeom prst="rect">
            <a:avLst/>
          </a:prstGeom>
          <a:noFill/>
        </p:spPr>
        <p:txBody>
          <a:bodyPr wrap="none" rtlCol="0">
            <a:spAutoFit/>
          </a:bodyPr>
          <a:lstStyle/>
          <a:p>
            <a:r>
              <a:rPr lang="en-US" dirty="0"/>
              <a:t>https://</a:t>
            </a:r>
            <a:r>
              <a:rPr lang="en-US" dirty="0" err="1"/>
              <a:t>coolors.co</a:t>
            </a:r>
            <a:r>
              <a:rPr lang="en-US" dirty="0"/>
              <a:t>/gradient-maker/665803-9e9b6b</a:t>
            </a:r>
            <a:endParaRPr lang="en-IL" dirty="0"/>
          </a:p>
        </p:txBody>
      </p:sp>
    </p:spTree>
    <p:extLst>
      <p:ext uri="{BB962C8B-B14F-4D97-AF65-F5344CB8AC3E}">
        <p14:creationId xmlns:p14="http://schemas.microsoft.com/office/powerpoint/2010/main" val="167395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p:txBody>
          <a:bodyPr/>
          <a:lstStyle/>
          <a:p>
            <a:r>
              <a:rPr lang="en-IL" dirty="0"/>
              <a:t>Font </a:t>
            </a:r>
            <a:r>
              <a:rPr lang="en-US" dirty="0"/>
              <a:t>weight</a:t>
            </a:r>
            <a:endParaRPr lang="en-IL" dirty="0"/>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p:txBody>
          <a:bodyPr/>
          <a:lstStyle/>
          <a:p>
            <a:r>
              <a:rPr lang="en-US" dirty="0">
                <a:hlinkClick r:id="rId2"/>
              </a:rPr>
              <a:t>https://developer.mozilla.org/en-US/docs/Web/CSS/font-weight</a:t>
            </a:r>
            <a:endParaRPr lang="en-US" dirty="0"/>
          </a:p>
          <a:p>
            <a:endParaRPr lang="en-US" dirty="0"/>
          </a:p>
          <a:p>
            <a:endParaRPr lang="en-IL" dirty="0"/>
          </a:p>
        </p:txBody>
      </p:sp>
    </p:spTree>
    <p:extLst>
      <p:ext uri="{BB962C8B-B14F-4D97-AF65-F5344CB8AC3E}">
        <p14:creationId xmlns:p14="http://schemas.microsoft.com/office/powerpoint/2010/main" val="359070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220-E87D-E4E3-E5AF-04F494DC113F}"/>
              </a:ext>
            </a:extLst>
          </p:cNvPr>
          <p:cNvSpPr>
            <a:spLocks noGrp="1"/>
          </p:cNvSpPr>
          <p:nvPr>
            <p:ph type="title"/>
          </p:nvPr>
        </p:nvSpPr>
        <p:spPr/>
        <p:txBody>
          <a:bodyPr/>
          <a:lstStyle/>
          <a:p>
            <a:r>
              <a:rPr lang="en-IL" dirty="0"/>
              <a:t>Font-style</a:t>
            </a:r>
          </a:p>
        </p:txBody>
      </p:sp>
      <p:sp>
        <p:nvSpPr>
          <p:cNvPr id="3" name="Content Placeholder 2">
            <a:extLst>
              <a:ext uri="{FF2B5EF4-FFF2-40B4-BE49-F238E27FC236}">
                <a16:creationId xmlns:a16="http://schemas.microsoft.com/office/drawing/2014/main" id="{B7B6CAAB-C5AA-AFF8-3538-5CE896DBD395}"/>
              </a:ext>
            </a:extLst>
          </p:cNvPr>
          <p:cNvSpPr>
            <a:spLocks noGrp="1"/>
          </p:cNvSpPr>
          <p:nvPr>
            <p:ph idx="1"/>
          </p:nvPr>
        </p:nvSpPr>
        <p:spPr/>
        <p:txBody>
          <a:bodyPr/>
          <a:lstStyle/>
          <a:p>
            <a:r>
              <a:rPr lang="en-US" dirty="0">
                <a:hlinkClick r:id="rId2"/>
              </a:rPr>
              <a:t>https://www.w3schools.com/cssref/pr_font_font-style.php</a:t>
            </a:r>
            <a:endParaRPr lang="en-US" dirty="0"/>
          </a:p>
          <a:p>
            <a:endParaRPr lang="en-US" dirty="0"/>
          </a:p>
          <a:p>
            <a:endParaRPr lang="en-IL" dirty="0"/>
          </a:p>
        </p:txBody>
      </p:sp>
    </p:spTree>
    <p:extLst>
      <p:ext uri="{BB962C8B-B14F-4D97-AF65-F5344CB8AC3E}">
        <p14:creationId xmlns:p14="http://schemas.microsoft.com/office/powerpoint/2010/main" val="15394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915E0-936B-115F-0AAB-2E5B4B40E084}"/>
              </a:ext>
            </a:extLst>
          </p:cNvPr>
          <p:cNvSpPr>
            <a:spLocks noGrp="1"/>
          </p:cNvSpPr>
          <p:nvPr>
            <p:ph type="title"/>
          </p:nvPr>
        </p:nvSpPr>
        <p:spPr>
          <a:xfrm>
            <a:off x="1371599" y="294538"/>
            <a:ext cx="9895951" cy="1033669"/>
          </a:xfrm>
        </p:spPr>
        <p:txBody>
          <a:bodyPr>
            <a:normAutofit/>
          </a:bodyPr>
          <a:lstStyle/>
          <a:p>
            <a:r>
              <a:rPr lang="en-IL" sz="4000">
                <a:solidFill>
                  <a:srgbClr val="FFFFFF"/>
                </a:solidFill>
              </a:rPr>
              <a:t>Stop! </a:t>
            </a:r>
            <a:r>
              <a:rPr lang="en-US" sz="4000">
                <a:solidFill>
                  <a:srgbClr val="FFFFFF"/>
                </a:solidFill>
              </a:rPr>
              <a:t>Y</a:t>
            </a:r>
            <a:r>
              <a:rPr lang="en-IL" sz="4000">
                <a:solidFill>
                  <a:srgbClr val="FFFFFF"/>
                </a:solidFill>
              </a:rPr>
              <a:t>ou need to try</a:t>
            </a:r>
          </a:p>
        </p:txBody>
      </p:sp>
      <p:sp>
        <p:nvSpPr>
          <p:cNvPr id="3" name="Content Placeholder 2">
            <a:extLst>
              <a:ext uri="{FF2B5EF4-FFF2-40B4-BE49-F238E27FC236}">
                <a16:creationId xmlns:a16="http://schemas.microsoft.com/office/drawing/2014/main" id="{8A0BA861-3569-5A2E-FBA3-ABE0752CE6BA}"/>
              </a:ext>
            </a:extLst>
          </p:cNvPr>
          <p:cNvSpPr>
            <a:spLocks noGrp="1"/>
          </p:cNvSpPr>
          <p:nvPr>
            <p:ph idx="1"/>
          </p:nvPr>
        </p:nvSpPr>
        <p:spPr>
          <a:xfrm>
            <a:off x="1371599" y="2318197"/>
            <a:ext cx="9724031" cy="3683358"/>
          </a:xfrm>
        </p:spPr>
        <p:txBody>
          <a:bodyPr anchor="ctr">
            <a:normAutofit/>
          </a:bodyPr>
          <a:lstStyle/>
          <a:p>
            <a:r>
              <a:rPr lang="en-US" sz="2000" dirty="0"/>
              <a:t>C</a:t>
            </a:r>
            <a:r>
              <a:rPr lang="en-IL" sz="2000" dirty="0"/>
              <a:t>reate a page with a transition on hover and focus also add some font style and make it bold on hover.</a:t>
            </a:r>
          </a:p>
        </p:txBody>
      </p:sp>
    </p:spTree>
    <p:extLst>
      <p:ext uri="{BB962C8B-B14F-4D97-AF65-F5344CB8AC3E}">
        <p14:creationId xmlns:p14="http://schemas.microsoft.com/office/powerpoint/2010/main" val="14307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EDC3B-1FAF-EB0F-AD23-CD82F942A367}"/>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C</a:t>
            </a:r>
            <a:r>
              <a:rPr lang="en-IL" sz="3600" dirty="0">
                <a:solidFill>
                  <a:schemeClr val="tx2"/>
                </a:solidFill>
              </a:rPr>
              <a:t>SS position</a:t>
            </a:r>
          </a:p>
        </p:txBody>
      </p:sp>
      <p:pic>
        <p:nvPicPr>
          <p:cNvPr id="7" name="Graphic 6" descr="External XAML">
            <a:extLst>
              <a:ext uri="{FF2B5EF4-FFF2-40B4-BE49-F238E27FC236}">
                <a16:creationId xmlns:a16="http://schemas.microsoft.com/office/drawing/2014/main" id="{B42B3349-3C50-62BE-F07F-0B5D8B15C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E2AB2C90-97BC-483A-73BA-8848D71D179D}"/>
              </a:ext>
            </a:extLst>
          </p:cNvPr>
          <p:cNvSpPr>
            <a:spLocks noGrp="1"/>
          </p:cNvSpPr>
          <p:nvPr>
            <p:ph idx="1"/>
          </p:nvPr>
        </p:nvSpPr>
        <p:spPr>
          <a:xfrm>
            <a:off x="6090574" y="2421682"/>
            <a:ext cx="4977578" cy="3639289"/>
          </a:xfrm>
        </p:spPr>
        <p:txBody>
          <a:bodyPr anchor="ctr">
            <a:normAutofit/>
          </a:bodyPr>
          <a:lstStyle/>
          <a:p>
            <a:pPr marL="0" indent="0">
              <a:buNone/>
            </a:pPr>
            <a:r>
              <a:rPr lang="en-US" sz="1800" b="0" i="0" dirty="0">
                <a:solidFill>
                  <a:schemeClr val="tx2"/>
                </a:solidFill>
                <a:effectLst/>
                <a:latin typeface="Söhne"/>
              </a:rPr>
              <a:t>in CSS, the position property is used to specify the type of positioning method used for an element. The position property can take one of four values.</a:t>
            </a:r>
          </a:p>
          <a:p>
            <a:pPr>
              <a:buFont typeface="Arial" panose="020B0604020202020204" pitchFamily="34" charset="0"/>
              <a:buChar char="•"/>
            </a:pPr>
            <a:r>
              <a:rPr lang="en-US" sz="1800" b="0" i="0" dirty="0">
                <a:solidFill>
                  <a:schemeClr val="tx2"/>
                </a:solidFill>
                <a:effectLst/>
                <a:latin typeface="Söhne"/>
              </a:rPr>
              <a:t>static</a:t>
            </a:r>
          </a:p>
          <a:p>
            <a:pPr>
              <a:buFont typeface="Arial" panose="020B0604020202020204" pitchFamily="34" charset="0"/>
              <a:buChar char="•"/>
            </a:pPr>
            <a:r>
              <a:rPr lang="en-US" sz="1800" b="0" i="0" dirty="0">
                <a:solidFill>
                  <a:schemeClr val="tx2"/>
                </a:solidFill>
                <a:effectLst/>
                <a:latin typeface="Söhne"/>
              </a:rPr>
              <a:t>relative</a:t>
            </a:r>
          </a:p>
          <a:p>
            <a:pPr>
              <a:buFont typeface="Arial" panose="020B0604020202020204" pitchFamily="34" charset="0"/>
              <a:buChar char="•"/>
            </a:pPr>
            <a:r>
              <a:rPr lang="en-US" sz="1800" b="0" i="0" dirty="0">
                <a:solidFill>
                  <a:schemeClr val="tx2"/>
                </a:solidFill>
                <a:effectLst/>
                <a:latin typeface="Söhne"/>
              </a:rPr>
              <a:t>absolute</a:t>
            </a:r>
          </a:p>
          <a:p>
            <a:pPr>
              <a:buFont typeface="Arial" panose="020B0604020202020204" pitchFamily="34" charset="0"/>
              <a:buChar char="•"/>
            </a:pPr>
            <a:r>
              <a:rPr lang="en-US" sz="1800" b="0" i="0" dirty="0">
                <a:solidFill>
                  <a:schemeClr val="tx2"/>
                </a:solidFill>
                <a:effectLst/>
                <a:latin typeface="Söhne"/>
              </a:rPr>
              <a:t>Fixed</a:t>
            </a:r>
            <a:endParaRPr lang="en-IL" sz="1800" b="0" i="0" dirty="0">
              <a:solidFill>
                <a:schemeClr val="tx2"/>
              </a:solidFill>
              <a:effectLst/>
              <a:latin typeface="Söhne"/>
            </a:endParaRPr>
          </a:p>
          <a:p>
            <a:r>
              <a:rPr lang="en-US" sz="1800" dirty="0">
                <a:solidFill>
                  <a:schemeClr val="tx2"/>
                </a:solidFill>
                <a:latin typeface="Söhne"/>
              </a:rPr>
              <a:t>sticky</a:t>
            </a:r>
            <a:endParaRPr lang="en-US" sz="1800" b="0" i="0" dirty="0">
              <a:solidFill>
                <a:schemeClr val="tx2"/>
              </a:solidFill>
              <a:effectLst/>
              <a:latin typeface="Söhne"/>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768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B062D-1D47-9AB7-15FE-1E01DC4F944B}"/>
              </a:ext>
            </a:extLst>
          </p:cNvPr>
          <p:cNvSpPr>
            <a:spLocks noGrp="1"/>
          </p:cNvSpPr>
          <p:nvPr>
            <p:ph type="title"/>
          </p:nvPr>
        </p:nvSpPr>
        <p:spPr>
          <a:xfrm>
            <a:off x="1388209" y="5554639"/>
            <a:ext cx="9654076" cy="982473"/>
          </a:xfrm>
        </p:spPr>
        <p:txBody>
          <a:bodyPr>
            <a:normAutofit/>
          </a:bodyPr>
          <a:lstStyle/>
          <a:p>
            <a:r>
              <a:rPr lang="en-IL" sz="4000">
                <a:solidFill>
                  <a:srgbClr val="FFFFFF"/>
                </a:solidFill>
              </a:rPr>
              <a:t>static</a:t>
            </a:r>
          </a:p>
        </p:txBody>
      </p:sp>
      <p:sp>
        <p:nvSpPr>
          <p:cNvPr id="3" name="Content Placeholder 2">
            <a:extLst>
              <a:ext uri="{FF2B5EF4-FFF2-40B4-BE49-F238E27FC236}">
                <a16:creationId xmlns:a16="http://schemas.microsoft.com/office/drawing/2014/main" id="{82AED474-D7B1-EA6D-713B-5226F0136CB9}"/>
              </a:ext>
            </a:extLst>
          </p:cNvPr>
          <p:cNvSpPr>
            <a:spLocks noGrp="1"/>
          </p:cNvSpPr>
          <p:nvPr>
            <p:ph idx="1"/>
          </p:nvPr>
        </p:nvSpPr>
        <p:spPr>
          <a:xfrm>
            <a:off x="1388210" y="824249"/>
            <a:ext cx="9654076" cy="3837904"/>
          </a:xfrm>
        </p:spPr>
        <p:txBody>
          <a:bodyPr anchor="ctr">
            <a:normAutofit/>
          </a:bodyPr>
          <a:lstStyle/>
          <a:p>
            <a:r>
              <a:rPr lang="en-US" sz="2000"/>
              <a:t>static: this is the default value and means that the element will be positioned according to the normal flow of the document.</a:t>
            </a:r>
            <a:endParaRPr lang="en-IL" sz="2000"/>
          </a:p>
        </p:txBody>
      </p:sp>
    </p:spTree>
    <p:extLst>
      <p:ext uri="{BB962C8B-B14F-4D97-AF65-F5344CB8AC3E}">
        <p14:creationId xmlns:p14="http://schemas.microsoft.com/office/powerpoint/2010/main" val="248331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487A77-8060-3494-6895-8D1714F8AE08}"/>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relative</a:t>
            </a:r>
            <a:endParaRPr lang="en-IL">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A7C57A6-5A08-72BB-3FDA-BF2CF385D4D2}"/>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relative</a:t>
            </a:r>
            <a:r>
              <a:rPr lang="en-US" sz="2000" b="0" i="0" dirty="0">
                <a:solidFill>
                  <a:schemeClr val="tx1">
                    <a:lumMod val="85000"/>
                    <a:lumOff val="15000"/>
                  </a:schemeClr>
                </a:solidFill>
                <a:effectLst/>
                <a:latin typeface="Söhne"/>
              </a:rPr>
              <a:t>: this means that the element will be positioned relative to its normal position, and you can use the </a:t>
            </a:r>
            <a:r>
              <a:rPr lang="en-US" sz="2000" dirty="0">
                <a:solidFill>
                  <a:schemeClr val="tx1">
                    <a:lumMod val="85000"/>
                    <a:lumOff val="15000"/>
                  </a:schemeClr>
                </a:solidFill>
              </a:rPr>
              <a:t>top</a:t>
            </a:r>
            <a:r>
              <a:rPr lang="en-US" sz="2000" b="0" i="0" dirty="0">
                <a:solidFill>
                  <a:schemeClr val="tx1">
                    <a:lumMod val="85000"/>
                    <a:lumOff val="15000"/>
                  </a:schemeClr>
                </a:solidFill>
                <a:effectLst/>
                <a:latin typeface="Söhne"/>
              </a:rPr>
              <a:t>, </a:t>
            </a:r>
            <a:r>
              <a:rPr lang="en-US" sz="2000" dirty="0">
                <a:solidFill>
                  <a:schemeClr val="tx1">
                    <a:lumMod val="85000"/>
                    <a:lumOff val="15000"/>
                  </a:schemeClr>
                </a:solidFill>
              </a:rPr>
              <a:t>right</a:t>
            </a:r>
            <a:r>
              <a:rPr lang="en-US" sz="2000" b="0" i="0" dirty="0">
                <a:solidFill>
                  <a:schemeClr val="tx1">
                    <a:lumMod val="85000"/>
                    <a:lumOff val="15000"/>
                  </a:schemeClr>
                </a:solidFill>
                <a:effectLst/>
                <a:latin typeface="Söhne"/>
              </a:rPr>
              <a:t>, </a:t>
            </a:r>
            <a:r>
              <a:rPr lang="en-US" sz="2000" dirty="0">
                <a:solidFill>
                  <a:schemeClr val="tx1">
                    <a:lumMod val="85000"/>
                    <a:lumOff val="15000"/>
                  </a:schemeClr>
                </a:solidFill>
              </a:rPr>
              <a:t>bottom</a:t>
            </a:r>
            <a:r>
              <a:rPr lang="en-US" sz="2000" b="0" i="0" dirty="0">
                <a:solidFill>
                  <a:schemeClr val="tx1">
                    <a:lumMod val="85000"/>
                    <a:lumOff val="15000"/>
                  </a:schemeClr>
                </a:solidFill>
                <a:effectLst/>
                <a:latin typeface="Söhne"/>
              </a:rPr>
              <a:t>, and </a:t>
            </a:r>
            <a:r>
              <a:rPr lang="en-US" sz="2000" dirty="0">
                <a:solidFill>
                  <a:schemeClr val="tx1">
                    <a:lumMod val="85000"/>
                    <a:lumOff val="15000"/>
                  </a:schemeClr>
                </a:solidFill>
              </a:rPr>
              <a:t>left</a:t>
            </a:r>
            <a:r>
              <a:rPr lang="en-US" sz="2000" b="0" i="0" dirty="0">
                <a:solidFill>
                  <a:schemeClr val="tx1">
                    <a:lumMod val="85000"/>
                    <a:lumOff val="15000"/>
                  </a:schemeClr>
                </a:solidFill>
                <a:effectLst/>
                <a:latin typeface="Söhne"/>
              </a:rPr>
              <a:t> properties to move the element around.</a:t>
            </a:r>
            <a:endParaRPr lang="en-IL"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EF187-F0F9-824A-8EF1-6CA69C855EA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absolute</a:t>
            </a:r>
            <a:endParaRPr lang="en-IL" sz="4000">
              <a:solidFill>
                <a:srgbClr val="FFFFFF"/>
              </a:solidFill>
            </a:endParaRPr>
          </a:p>
        </p:txBody>
      </p:sp>
      <p:sp>
        <p:nvSpPr>
          <p:cNvPr id="3" name="Content Placeholder 2">
            <a:extLst>
              <a:ext uri="{FF2B5EF4-FFF2-40B4-BE49-F238E27FC236}">
                <a16:creationId xmlns:a16="http://schemas.microsoft.com/office/drawing/2014/main" id="{30C73395-92AF-8947-C765-07583A92D545}"/>
              </a:ext>
            </a:extLst>
          </p:cNvPr>
          <p:cNvSpPr>
            <a:spLocks noGrp="1"/>
          </p:cNvSpPr>
          <p:nvPr>
            <p:ph idx="1"/>
          </p:nvPr>
        </p:nvSpPr>
        <p:spPr>
          <a:xfrm>
            <a:off x="1371599" y="2318197"/>
            <a:ext cx="9724031" cy="3683358"/>
          </a:xfrm>
        </p:spPr>
        <p:txBody>
          <a:bodyPr anchor="ctr">
            <a:normAutofit/>
          </a:bodyPr>
          <a:lstStyle/>
          <a:p>
            <a:r>
              <a:rPr lang="en-US" sz="2000" dirty="0"/>
              <a:t>absolute</a:t>
            </a:r>
            <a:r>
              <a:rPr lang="en-US" sz="2000" b="0" i="0" dirty="0">
                <a:effectLst/>
                <a:latin typeface="Söhne"/>
              </a:rPr>
              <a:t>: this means that the element will be positioned relative to its nearest positioned ancestor (instead of the viewport, like fixed), but still remove it from the normal flow of the document. However you can use the </a:t>
            </a:r>
            <a:r>
              <a:rPr lang="en-US" sz="2000" dirty="0"/>
              <a:t>top</a:t>
            </a:r>
            <a:r>
              <a:rPr lang="en-US" sz="2000" b="0" i="0" dirty="0">
                <a:effectLst/>
                <a:latin typeface="Söhne"/>
              </a:rPr>
              <a:t>, </a:t>
            </a:r>
            <a:r>
              <a:rPr lang="en-US" sz="2000" dirty="0"/>
              <a:t>right</a:t>
            </a:r>
            <a:r>
              <a:rPr lang="en-US" sz="2000" b="0" i="0" dirty="0">
                <a:effectLst/>
                <a:latin typeface="Söhne"/>
              </a:rPr>
              <a:t>, </a:t>
            </a:r>
            <a:r>
              <a:rPr lang="en-US" sz="2000" dirty="0"/>
              <a:t>bottom</a:t>
            </a:r>
            <a:r>
              <a:rPr lang="en-US" sz="2000" b="0" i="0" dirty="0">
                <a:effectLst/>
                <a:latin typeface="Söhne"/>
              </a:rPr>
              <a:t>, and </a:t>
            </a:r>
            <a:r>
              <a:rPr lang="en-US" sz="2000" dirty="0"/>
              <a:t>left</a:t>
            </a:r>
            <a:r>
              <a:rPr lang="en-US" sz="2000" b="0" i="0" dirty="0">
                <a:effectLst/>
                <a:latin typeface="Söhne"/>
              </a:rPr>
              <a:t> properties to move the element around.</a:t>
            </a:r>
            <a:endParaRPr lang="en-IL" sz="2000" dirty="0"/>
          </a:p>
        </p:txBody>
      </p:sp>
    </p:spTree>
    <p:extLst>
      <p:ext uri="{BB962C8B-B14F-4D97-AF65-F5344CB8AC3E}">
        <p14:creationId xmlns:p14="http://schemas.microsoft.com/office/powerpoint/2010/main" val="18671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B9B71-59C1-C2CF-5C16-E4BFEA569506}"/>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List style (some small stuff)</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188A98-5742-5519-01C6-E4740AD3955F}"/>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2000" dirty="0"/>
              <a:t>There is many </a:t>
            </a:r>
            <a:r>
              <a:rPr lang="en-US" sz="2000" i="0" dirty="0">
                <a:effectLst/>
              </a:rPr>
              <a:t>list-style-type including image with </a:t>
            </a:r>
            <a:r>
              <a:rPr lang="en-US" sz="2000" i="0" dirty="0" err="1">
                <a:effectLst/>
              </a:rPr>
              <a:t>url</a:t>
            </a:r>
            <a:r>
              <a:rPr lang="en-US" sz="2000" i="0" dirty="0">
                <a:effectLst/>
              </a:rPr>
              <a:t> (example : </a:t>
            </a:r>
            <a:r>
              <a:rPr lang="en-US" sz="2000" i="0" dirty="0">
                <a:effectLst/>
                <a:hlinkClick r:id="rId2"/>
              </a:rPr>
              <a:t>https://www.w3schools.com/css/tryit.asp?filename=trycss_list-style</a:t>
            </a:r>
            <a:r>
              <a:rPr lang="en-US" sz="2000" i="0" dirty="0">
                <a:effectLst/>
              </a:rPr>
              <a:t>)</a:t>
            </a:r>
          </a:p>
          <a:p>
            <a:endParaRPr lang="en-US" sz="2000" dirty="0"/>
          </a:p>
        </p:txBody>
      </p:sp>
      <p:sp>
        <p:nvSpPr>
          <p:cNvPr id="4" name="TextBox 3">
            <a:extLst>
              <a:ext uri="{FF2B5EF4-FFF2-40B4-BE49-F238E27FC236}">
                <a16:creationId xmlns:a16="http://schemas.microsoft.com/office/drawing/2014/main" id="{1ECC2679-AC88-FE34-E481-18A8A8E24994}"/>
              </a:ext>
            </a:extLst>
          </p:cNvPr>
          <p:cNvSpPr txBox="1"/>
          <p:nvPr/>
        </p:nvSpPr>
        <p:spPr>
          <a:xfrm>
            <a:off x="838200" y="701964"/>
            <a:ext cx="10388770" cy="51925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268589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32D3-A3CE-A8AA-2FED-83C25616C3A0}"/>
              </a:ext>
            </a:extLst>
          </p:cNvPr>
          <p:cNvSpPr>
            <a:spLocks noGrp="1"/>
          </p:cNvSpPr>
          <p:nvPr>
            <p:ph type="title"/>
          </p:nvPr>
        </p:nvSpPr>
        <p:spPr>
          <a:xfrm>
            <a:off x="1136428" y="627564"/>
            <a:ext cx="7474172" cy="1325563"/>
          </a:xfrm>
        </p:spPr>
        <p:txBody>
          <a:bodyPr>
            <a:normAutofit/>
          </a:bodyPr>
          <a:lstStyle/>
          <a:p>
            <a:r>
              <a:rPr lang="en-US" dirty="0"/>
              <a:t>fixed</a:t>
            </a:r>
            <a:endParaRPr lang="en-IL" dirty="0"/>
          </a:p>
        </p:txBody>
      </p:sp>
      <p:sp>
        <p:nvSpPr>
          <p:cNvPr id="3" name="Content Placeholder 2">
            <a:extLst>
              <a:ext uri="{FF2B5EF4-FFF2-40B4-BE49-F238E27FC236}">
                <a16:creationId xmlns:a16="http://schemas.microsoft.com/office/drawing/2014/main" id="{BDEEB57D-59D7-02FC-5813-4F8298F823DE}"/>
              </a:ext>
            </a:extLst>
          </p:cNvPr>
          <p:cNvSpPr>
            <a:spLocks noGrp="1"/>
          </p:cNvSpPr>
          <p:nvPr>
            <p:ph idx="1"/>
          </p:nvPr>
        </p:nvSpPr>
        <p:spPr>
          <a:xfrm>
            <a:off x="1136429" y="2278173"/>
            <a:ext cx="6467867" cy="3450613"/>
          </a:xfrm>
        </p:spPr>
        <p:txBody>
          <a:bodyPr anchor="ctr">
            <a:normAutofit/>
          </a:bodyPr>
          <a:lstStyle/>
          <a:p>
            <a:r>
              <a:rPr lang="en-US" sz="2400" dirty="0"/>
              <a:t>fixed</a:t>
            </a:r>
            <a:r>
              <a:rPr lang="en-US" sz="2400" b="0" i="0" dirty="0">
                <a:effectLst/>
                <a:latin typeface="Söhne"/>
              </a:rPr>
              <a:t>: this means that the element will be positioned relative to the viewport, and it will stay in the same place even if the page is scrolled.</a:t>
            </a:r>
          </a:p>
          <a:p>
            <a:endParaRPr lang="en-US" sz="2400" dirty="0">
              <a:latin typeface="Söhne"/>
            </a:endParaRPr>
          </a:p>
          <a:p>
            <a:endParaRPr lang="en-US" sz="2400" dirty="0">
              <a:latin typeface="Söhne"/>
            </a:endParaRPr>
          </a:p>
          <a:p>
            <a:r>
              <a:rPr lang="en-US" sz="2400" b="0" i="0" dirty="0">
                <a:effectLst/>
                <a:latin typeface="Söhne"/>
              </a:rPr>
              <a:t>it's important to note that the </a:t>
            </a:r>
            <a:r>
              <a:rPr lang="en-US" sz="2400" dirty="0"/>
              <a:t>position</a:t>
            </a:r>
            <a:r>
              <a:rPr lang="en-US" sz="2400" b="0" i="0" dirty="0">
                <a:effectLst/>
                <a:latin typeface="Söhne"/>
              </a:rPr>
              <a:t> property must be set for the </a:t>
            </a:r>
            <a:r>
              <a:rPr lang="en-US" sz="2400" dirty="0"/>
              <a:t>top</a:t>
            </a:r>
            <a:r>
              <a:rPr lang="en-US" sz="2400" b="0" i="0" dirty="0">
                <a:effectLst/>
                <a:latin typeface="Söhne"/>
              </a:rPr>
              <a:t>, </a:t>
            </a:r>
            <a:r>
              <a:rPr lang="en-US" sz="2400" dirty="0"/>
              <a:t>right</a:t>
            </a:r>
            <a:r>
              <a:rPr lang="en-US" sz="2400" b="0" i="0" dirty="0">
                <a:effectLst/>
                <a:latin typeface="Söhne"/>
              </a:rPr>
              <a:t>, </a:t>
            </a:r>
            <a:r>
              <a:rPr lang="en-US" sz="2400" dirty="0"/>
              <a:t>bottom</a:t>
            </a:r>
            <a:r>
              <a:rPr lang="en-US" sz="2400" b="0" i="0" dirty="0">
                <a:effectLst/>
                <a:latin typeface="Söhne"/>
              </a:rPr>
              <a:t>, and </a:t>
            </a:r>
            <a:r>
              <a:rPr lang="en-US" sz="2400" dirty="0"/>
              <a:t>left</a:t>
            </a:r>
            <a:r>
              <a:rPr lang="en-US" sz="2400" b="0" i="0" dirty="0">
                <a:effectLst/>
                <a:latin typeface="Söhne"/>
              </a:rPr>
              <a:t> properties to have any effect.</a:t>
            </a:r>
            <a:endParaRPr lang="en-IL"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enn Diagram">
            <a:extLst>
              <a:ext uri="{FF2B5EF4-FFF2-40B4-BE49-F238E27FC236}">
                <a16:creationId xmlns:a16="http://schemas.microsoft.com/office/drawing/2014/main" id="{9D905DCA-5E84-0EF5-4CA8-C7368C0B24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13195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432D3-A3CE-A8AA-2FED-83C25616C3A0}"/>
              </a:ext>
            </a:extLst>
          </p:cNvPr>
          <p:cNvSpPr>
            <a:spLocks noGrp="1"/>
          </p:cNvSpPr>
          <p:nvPr>
            <p:ph type="title"/>
          </p:nvPr>
        </p:nvSpPr>
        <p:spPr>
          <a:xfrm>
            <a:off x="1136397" y="502020"/>
            <a:ext cx="5323715" cy="1642970"/>
          </a:xfrm>
        </p:spPr>
        <p:txBody>
          <a:bodyPr anchor="b">
            <a:normAutofit/>
          </a:bodyPr>
          <a:lstStyle/>
          <a:p>
            <a:r>
              <a:rPr lang="en-US" sz="4000" dirty="0"/>
              <a:t>sticky</a:t>
            </a:r>
            <a:endParaRPr lang="en-IL" sz="4000" dirty="0"/>
          </a:p>
        </p:txBody>
      </p:sp>
      <p:sp>
        <p:nvSpPr>
          <p:cNvPr id="3" name="Content Placeholder 2">
            <a:extLst>
              <a:ext uri="{FF2B5EF4-FFF2-40B4-BE49-F238E27FC236}">
                <a16:creationId xmlns:a16="http://schemas.microsoft.com/office/drawing/2014/main" id="{BDEEB57D-59D7-02FC-5813-4F8298F823DE}"/>
              </a:ext>
            </a:extLst>
          </p:cNvPr>
          <p:cNvSpPr>
            <a:spLocks noGrp="1"/>
          </p:cNvSpPr>
          <p:nvPr>
            <p:ph idx="1"/>
          </p:nvPr>
        </p:nvSpPr>
        <p:spPr>
          <a:xfrm>
            <a:off x="1144923" y="2405894"/>
            <a:ext cx="5315189" cy="3535083"/>
          </a:xfrm>
        </p:spPr>
        <p:txBody>
          <a:bodyPr anchor="t">
            <a:normAutofit/>
          </a:bodyPr>
          <a:lstStyle/>
          <a:p>
            <a:r>
              <a:rPr lang="en-US" sz="2000" b="0" i="0" dirty="0">
                <a:effectLst/>
                <a:latin typeface="Söhne"/>
              </a:rPr>
              <a:t>The position: sticky property in CSS allows elements to behave like position: relative until a certain point is reached, at which point they become position: fixed. This means that an element with position: sticky will be positioned relative to the viewport, and will "stick" to a certain point on the screen as the user scrolls.</a:t>
            </a:r>
            <a:br>
              <a:rPr lang="en-US" sz="2000" dirty="0"/>
            </a:br>
            <a:endParaRPr lang="en-IL"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Projector screen">
            <a:extLst>
              <a:ext uri="{FF2B5EF4-FFF2-40B4-BE49-F238E27FC236}">
                <a16:creationId xmlns:a16="http://schemas.microsoft.com/office/drawing/2014/main" id="{00BB6CFF-9AEB-FBF1-45B7-8820927E54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13568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FE130-5353-2CCC-CE96-8EF43108E7B8}"/>
              </a:ext>
            </a:extLst>
          </p:cNvPr>
          <p:cNvSpPr>
            <a:spLocks noGrp="1"/>
          </p:cNvSpPr>
          <p:nvPr>
            <p:ph type="title"/>
          </p:nvPr>
        </p:nvSpPr>
        <p:spPr>
          <a:xfrm>
            <a:off x="4553733" y="548464"/>
            <a:ext cx="6798541" cy="1675623"/>
          </a:xfrm>
        </p:spPr>
        <p:txBody>
          <a:bodyPr anchor="b">
            <a:normAutofit/>
          </a:bodyPr>
          <a:lstStyle/>
          <a:p>
            <a:r>
              <a:rPr lang="en-IL" sz="4000" dirty="0"/>
              <a:t>Wait! </a:t>
            </a:r>
            <a:r>
              <a:rPr lang="en-US" sz="4000" dirty="0"/>
              <a:t>T</a:t>
            </a:r>
            <a:r>
              <a:rPr lang="en-IL" sz="4000" dirty="0"/>
              <a:t>ry it yourself</a:t>
            </a:r>
          </a:p>
        </p:txBody>
      </p:sp>
      <p:pic>
        <p:nvPicPr>
          <p:cNvPr id="5" name="Picture 4" descr="Computer script on a screen">
            <a:extLst>
              <a:ext uri="{FF2B5EF4-FFF2-40B4-BE49-F238E27FC236}">
                <a16:creationId xmlns:a16="http://schemas.microsoft.com/office/drawing/2014/main" id="{CBB6984A-A2B0-F7B9-6B52-DBB75C0D6924}"/>
              </a:ext>
            </a:extLst>
          </p:cNvPr>
          <p:cNvPicPr>
            <a:picLocks noChangeAspect="1"/>
          </p:cNvPicPr>
          <p:nvPr/>
        </p:nvPicPr>
        <p:blipFill rotWithShape="1">
          <a:blip r:embed="rId2"/>
          <a:srcRect l="9691" r="49463"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17893277-A66B-29A6-5A9A-6CF27E841275}"/>
              </a:ext>
            </a:extLst>
          </p:cNvPr>
          <p:cNvSpPr>
            <a:spLocks noGrp="1"/>
          </p:cNvSpPr>
          <p:nvPr>
            <p:ph idx="1"/>
          </p:nvPr>
        </p:nvSpPr>
        <p:spPr>
          <a:xfrm>
            <a:off x="4553734" y="2409830"/>
            <a:ext cx="6798539" cy="3705217"/>
          </a:xfrm>
        </p:spPr>
        <p:txBody>
          <a:bodyPr>
            <a:normAutofit/>
          </a:bodyPr>
          <a:lstStyle/>
          <a:p>
            <a:r>
              <a:rPr lang="en-US" sz="1000" b="0" i="0">
                <a:effectLst/>
                <a:latin typeface="Söhne"/>
              </a:rPr>
              <a:t>Task: Create a webpage that demonstrates the use of the different position values (static, relative, absolute, fixed)</a:t>
            </a:r>
          </a:p>
          <a:p>
            <a:r>
              <a:rPr lang="en-US" sz="1000" b="0" i="0">
                <a:effectLst/>
                <a:latin typeface="Söhne"/>
              </a:rPr>
              <a:t>Instructions:</a:t>
            </a:r>
          </a:p>
          <a:p>
            <a:pPr>
              <a:buFont typeface="+mj-lt"/>
              <a:buAutoNum type="arabicPeriod"/>
            </a:pPr>
            <a:r>
              <a:rPr lang="en-US" sz="1000" b="0" i="0">
                <a:effectLst/>
                <a:latin typeface="Söhne"/>
              </a:rPr>
              <a:t>Create a new HTML file and a new CSS file.</a:t>
            </a:r>
          </a:p>
          <a:p>
            <a:pPr>
              <a:buFont typeface="+mj-lt"/>
              <a:buAutoNum type="arabicPeriod"/>
            </a:pPr>
            <a:r>
              <a:rPr lang="en-US" sz="1000" b="0" i="0">
                <a:effectLst/>
                <a:latin typeface="Söhne"/>
              </a:rPr>
              <a:t>In the HTML file, create a div element with the class "container" to act as the parent element.</a:t>
            </a:r>
          </a:p>
          <a:p>
            <a:pPr>
              <a:buFont typeface="+mj-lt"/>
              <a:buAutoNum type="arabicPeriod"/>
            </a:pPr>
            <a:r>
              <a:rPr lang="en-US" sz="1000" b="0" i="0">
                <a:effectLst/>
                <a:latin typeface="Söhne"/>
              </a:rPr>
              <a:t>Inside the "container" div, create 4 div elements with the classes "static", "relative", "absolute", and "fixed" respectively.</a:t>
            </a:r>
          </a:p>
          <a:p>
            <a:pPr>
              <a:buFont typeface="+mj-lt"/>
              <a:buAutoNum type="arabicPeriod"/>
            </a:pPr>
            <a:r>
              <a:rPr lang="en-US" sz="1000" b="0" i="0">
                <a:effectLst/>
                <a:latin typeface="Söhne"/>
              </a:rPr>
              <a:t>In the CSS file, apply the following styles to the 4 div elements:</a:t>
            </a:r>
          </a:p>
          <a:p>
            <a:pPr>
              <a:buFont typeface="Arial" panose="020B0604020202020204" pitchFamily="34" charset="0"/>
              <a:buChar char="•"/>
            </a:pPr>
            <a:r>
              <a:rPr lang="en-US" sz="1000" b="0" i="0">
                <a:effectLst/>
                <a:latin typeface="Söhne"/>
              </a:rPr>
              <a:t>The "static" div should have a background color of "blue" and a width of "200px".</a:t>
            </a:r>
          </a:p>
          <a:p>
            <a:pPr>
              <a:buFont typeface="Arial" panose="020B0604020202020204" pitchFamily="34" charset="0"/>
              <a:buChar char="•"/>
            </a:pPr>
            <a:r>
              <a:rPr lang="en-US" sz="1000" b="0" i="0">
                <a:effectLst/>
                <a:latin typeface="Söhne"/>
              </a:rPr>
              <a:t>The "relative" div should have a background color of "green", a width of "150px", and a top and left value of "20px".</a:t>
            </a:r>
          </a:p>
          <a:p>
            <a:pPr>
              <a:buFont typeface="Arial" panose="020B0604020202020204" pitchFamily="34" charset="0"/>
              <a:buChar char="•"/>
            </a:pPr>
            <a:r>
              <a:rPr lang="en-US" sz="1000" b="0" i="0">
                <a:effectLst/>
                <a:latin typeface="Söhne"/>
              </a:rPr>
              <a:t>The "absolute" div should have a background color of "red", a width of "100px", and a top and right value of "20px".</a:t>
            </a:r>
          </a:p>
          <a:p>
            <a:pPr>
              <a:buFont typeface="Arial" panose="020B0604020202020204" pitchFamily="34" charset="0"/>
              <a:buChar char="•"/>
            </a:pPr>
            <a:r>
              <a:rPr lang="en-US" sz="1000" b="0" i="0">
                <a:effectLst/>
                <a:latin typeface="Söhne"/>
              </a:rPr>
              <a:t>The "fixed" div should have a background color of "purple", a width of "50px", and a bottom and left value of "20px".</a:t>
            </a:r>
          </a:p>
          <a:p>
            <a:pPr>
              <a:buFont typeface="+mj-lt"/>
              <a:buAutoNum type="arabicPeriod" startAt="5"/>
            </a:pPr>
            <a:r>
              <a:rPr lang="en-US" sz="1000" b="0" i="0">
                <a:effectLst/>
                <a:latin typeface="Söhne"/>
              </a:rPr>
              <a:t>Add some text content to each div element to make it easier to identify them.</a:t>
            </a:r>
          </a:p>
          <a:p>
            <a:pPr>
              <a:buFont typeface="+mj-lt"/>
              <a:buAutoNum type="arabicPeriod" startAt="5"/>
            </a:pPr>
            <a:r>
              <a:rPr lang="en-US" sz="1000" b="0" i="0">
                <a:effectLst/>
                <a:latin typeface="Söhne"/>
              </a:rPr>
              <a:t>Test your webpage in a browser, and make sure the position of the 4 div elements match the styles you have applied.</a:t>
            </a:r>
          </a:p>
          <a:p>
            <a:pPr>
              <a:buFont typeface="+mj-lt"/>
              <a:buAutoNum type="arabicPeriod" startAt="5"/>
            </a:pPr>
            <a:r>
              <a:rPr lang="en-US" sz="1000" b="0" i="0">
                <a:effectLst/>
                <a:latin typeface="Söhne"/>
              </a:rPr>
              <a:t>In a report, explain the difference in behavior and use cases for each position value you used in the task and how you would use each of them in a real-world scenario.</a:t>
            </a:r>
          </a:p>
        </p:txBody>
      </p:sp>
    </p:spTree>
    <p:extLst>
      <p:ext uri="{BB962C8B-B14F-4D97-AF65-F5344CB8AC3E}">
        <p14:creationId xmlns:p14="http://schemas.microsoft.com/office/powerpoint/2010/main" val="2844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432D3-A3CE-A8AA-2FED-83C25616C3A0}"/>
              </a:ext>
            </a:extLst>
          </p:cNvPr>
          <p:cNvSpPr>
            <a:spLocks noGrp="1"/>
          </p:cNvSpPr>
          <p:nvPr>
            <p:ph type="title"/>
          </p:nvPr>
        </p:nvSpPr>
        <p:spPr>
          <a:xfrm>
            <a:off x="1371599" y="294538"/>
            <a:ext cx="9895951" cy="1033669"/>
          </a:xfrm>
        </p:spPr>
        <p:txBody>
          <a:bodyPr>
            <a:normAutofit/>
          </a:bodyPr>
          <a:lstStyle/>
          <a:p>
            <a:r>
              <a:rPr lang="en-IL" sz="4000">
                <a:solidFill>
                  <a:srgbClr val="FFFFFF"/>
                </a:solidFill>
              </a:rPr>
              <a:t>CSS - variables</a:t>
            </a:r>
          </a:p>
        </p:txBody>
      </p:sp>
      <p:sp>
        <p:nvSpPr>
          <p:cNvPr id="3" name="Content Placeholder 2">
            <a:extLst>
              <a:ext uri="{FF2B5EF4-FFF2-40B4-BE49-F238E27FC236}">
                <a16:creationId xmlns:a16="http://schemas.microsoft.com/office/drawing/2014/main" id="{BDEEB57D-59D7-02FC-5813-4F8298F823DE}"/>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CSS variables, also known as CSS custom properties, are a way to store and reuse values in a CSS stylesheet. They allow you to define a value once and use it in multiple places throughout your stylesheet, making it easier to maintain and update your CSS.</a:t>
            </a:r>
          </a:p>
          <a:p>
            <a:r>
              <a:rPr lang="en-US" sz="2000" b="0" i="0" dirty="0">
                <a:effectLst/>
                <a:latin typeface="Söhne"/>
              </a:rPr>
              <a:t>CSS variables are defined using the -- prefix and can be set on the :root selector or on any other element or class. They can be accessed using the var() function and are case-sensitive.</a:t>
            </a:r>
          </a:p>
          <a:p>
            <a:br>
              <a:rPr lang="en-US" sz="2000" dirty="0"/>
            </a:br>
            <a:endParaRPr lang="en-IL" sz="2000" dirty="0"/>
          </a:p>
        </p:txBody>
      </p:sp>
    </p:spTree>
    <p:extLst>
      <p:ext uri="{BB962C8B-B14F-4D97-AF65-F5344CB8AC3E}">
        <p14:creationId xmlns:p14="http://schemas.microsoft.com/office/powerpoint/2010/main" val="116829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432D3-A3CE-A8AA-2FED-83C25616C3A0}"/>
              </a:ext>
            </a:extLst>
          </p:cNvPr>
          <p:cNvSpPr>
            <a:spLocks noGrp="1"/>
          </p:cNvSpPr>
          <p:nvPr>
            <p:ph type="title"/>
          </p:nvPr>
        </p:nvSpPr>
        <p:spPr>
          <a:xfrm>
            <a:off x="1371599" y="294538"/>
            <a:ext cx="9895951" cy="1033669"/>
          </a:xfrm>
        </p:spPr>
        <p:txBody>
          <a:bodyPr>
            <a:normAutofit/>
          </a:bodyPr>
          <a:lstStyle/>
          <a:p>
            <a:r>
              <a:rPr lang="en-IL" sz="4000">
                <a:solidFill>
                  <a:srgbClr val="FFFFFF"/>
                </a:solidFill>
              </a:rPr>
              <a:t>Box Shadow</a:t>
            </a:r>
          </a:p>
        </p:txBody>
      </p:sp>
      <p:sp>
        <p:nvSpPr>
          <p:cNvPr id="3" name="Content Placeholder 2">
            <a:extLst>
              <a:ext uri="{FF2B5EF4-FFF2-40B4-BE49-F238E27FC236}">
                <a16:creationId xmlns:a16="http://schemas.microsoft.com/office/drawing/2014/main" id="{BDEEB57D-59D7-02FC-5813-4F8298F823DE}"/>
              </a:ext>
            </a:extLst>
          </p:cNvPr>
          <p:cNvSpPr>
            <a:spLocks noGrp="1"/>
          </p:cNvSpPr>
          <p:nvPr>
            <p:ph idx="1"/>
          </p:nvPr>
        </p:nvSpPr>
        <p:spPr>
          <a:xfrm>
            <a:off x="1371599" y="2318197"/>
            <a:ext cx="9724031" cy="3683358"/>
          </a:xfrm>
        </p:spPr>
        <p:txBody>
          <a:bodyPr anchor="ctr">
            <a:normAutofit/>
          </a:bodyPr>
          <a:lstStyle/>
          <a:p>
            <a:pPr marL="0" indent="0">
              <a:buNone/>
            </a:pPr>
            <a:r>
              <a:rPr lang="en-US" sz="2000" b="0" i="0">
                <a:effectLst/>
                <a:latin typeface="Söhne"/>
              </a:rPr>
              <a:t>The box-shadow property in CSS allows you to add a shadow effect to elements on a web page. It is used to create a drop shadow effect around an element's frame.</a:t>
            </a:r>
          </a:p>
          <a:p>
            <a:pPr marL="0" indent="0">
              <a:buNone/>
            </a:pPr>
            <a:r>
              <a:rPr lang="en-US" sz="2000" b="0" i="0">
                <a:effectLst/>
                <a:latin typeface="Söhne"/>
              </a:rPr>
              <a:t>Here's an example of how to use the box-shadow property:</a:t>
            </a:r>
          </a:p>
          <a:p>
            <a:endParaRPr lang="en-US" sz="2000">
              <a:effectLst/>
            </a:endParaRPr>
          </a:p>
          <a:p>
            <a:endParaRPr lang="en-IL" sz="2000"/>
          </a:p>
        </p:txBody>
      </p:sp>
    </p:spTree>
    <p:extLst>
      <p:ext uri="{BB962C8B-B14F-4D97-AF65-F5344CB8AC3E}">
        <p14:creationId xmlns:p14="http://schemas.microsoft.com/office/powerpoint/2010/main" val="152515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15DCF-AEC4-45E2-894B-AFF99C840FE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text-shadow</a:t>
            </a:r>
            <a:endParaRPr lang="en-IL" sz="4000">
              <a:solidFill>
                <a:srgbClr val="FFFFFF"/>
              </a:solidFill>
            </a:endParaRPr>
          </a:p>
        </p:txBody>
      </p:sp>
      <p:sp>
        <p:nvSpPr>
          <p:cNvPr id="3" name="Content Placeholder 2">
            <a:extLst>
              <a:ext uri="{FF2B5EF4-FFF2-40B4-BE49-F238E27FC236}">
                <a16:creationId xmlns:a16="http://schemas.microsoft.com/office/drawing/2014/main" id="{1879DC99-EA7C-CF70-CC63-B17E826FEEA7}"/>
              </a:ext>
            </a:extLst>
          </p:cNvPr>
          <p:cNvSpPr>
            <a:spLocks noGrp="1"/>
          </p:cNvSpPr>
          <p:nvPr>
            <p:ph idx="1"/>
          </p:nvPr>
        </p:nvSpPr>
        <p:spPr>
          <a:xfrm>
            <a:off x="1371599" y="2318197"/>
            <a:ext cx="9724031" cy="3683358"/>
          </a:xfrm>
        </p:spPr>
        <p:txBody>
          <a:bodyPr anchor="ctr">
            <a:normAutofit/>
          </a:bodyPr>
          <a:lstStyle/>
          <a:p>
            <a:r>
              <a:rPr lang="en-US" sz="2000" dirty="0"/>
              <a:t>The text-shadow property in CSS is used to add a shadow effect to text. It is used to create a visual depth to text and add emphasis to it.</a:t>
            </a:r>
          </a:p>
          <a:p>
            <a:r>
              <a:rPr lang="en-US" sz="2000" dirty="0"/>
              <a:t>The text-shadow property takes several values, the first value is the horizontal offset of the shadow, the second value is the vertical offset of the shadow, the third value is the blur radius, and the fourth value is the color of the shadow. The horizontal and vertical offset values can be positive or negative, with positive values moving the shadow to the right and down, and negative values moving the shadow to the left and up. The blur radius value determines the spread of the shadow, with higher values creating a more diffuse shadow.</a:t>
            </a:r>
          </a:p>
          <a:p>
            <a:endParaRPr lang="en-IL" sz="2000" dirty="0"/>
          </a:p>
        </p:txBody>
      </p:sp>
    </p:spTree>
    <p:extLst>
      <p:ext uri="{BB962C8B-B14F-4D97-AF65-F5344CB8AC3E}">
        <p14:creationId xmlns:p14="http://schemas.microsoft.com/office/powerpoint/2010/main" val="376654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432D3-A3CE-A8AA-2FED-83C25616C3A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text-align</a:t>
            </a:r>
            <a:endParaRPr lang="en-IL" sz="4000">
              <a:solidFill>
                <a:srgbClr val="FFFFFF"/>
              </a:solidFill>
            </a:endParaRPr>
          </a:p>
        </p:txBody>
      </p:sp>
      <p:sp>
        <p:nvSpPr>
          <p:cNvPr id="3" name="Content Placeholder 2">
            <a:extLst>
              <a:ext uri="{FF2B5EF4-FFF2-40B4-BE49-F238E27FC236}">
                <a16:creationId xmlns:a16="http://schemas.microsoft.com/office/drawing/2014/main" id="{BDEEB57D-59D7-02FC-5813-4F8298F823DE}"/>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The </a:t>
            </a:r>
            <a:r>
              <a:rPr lang="en-US" sz="2000" dirty="0"/>
              <a:t>text-align</a:t>
            </a:r>
            <a:r>
              <a:rPr lang="en-US" sz="2000" b="0" i="0" dirty="0">
                <a:effectLst/>
                <a:latin typeface="Söhne"/>
              </a:rPr>
              <a:t> property in CSS is used to set the horizontal alignment of text within an element. The most common values are </a:t>
            </a:r>
            <a:r>
              <a:rPr lang="en-US" sz="2000" dirty="0"/>
              <a:t>left</a:t>
            </a:r>
            <a:r>
              <a:rPr lang="en-US" sz="2000" b="0" i="0" dirty="0">
                <a:effectLst/>
                <a:latin typeface="Söhne"/>
              </a:rPr>
              <a:t>, </a:t>
            </a:r>
            <a:r>
              <a:rPr lang="en-US" sz="2000" dirty="0"/>
              <a:t>right</a:t>
            </a:r>
            <a:r>
              <a:rPr lang="en-US" sz="2000" b="0" i="0" dirty="0">
                <a:effectLst/>
                <a:latin typeface="Söhne"/>
              </a:rPr>
              <a:t>, and </a:t>
            </a:r>
            <a:r>
              <a:rPr lang="en-US" sz="2000" dirty="0"/>
              <a:t>center</a:t>
            </a:r>
            <a:r>
              <a:rPr lang="en-US" sz="2000" b="0" i="0" dirty="0">
                <a:effectLst/>
                <a:latin typeface="Söhne"/>
              </a:rPr>
              <a:t>, which align the text to the left, right or center of the element respectively.</a:t>
            </a:r>
          </a:p>
          <a:p>
            <a:r>
              <a:rPr lang="en-US" sz="2000" dirty="0"/>
              <a:t>It's important to note that text-align property only works on block-level elements and inline-level elements such as span, a, strong, etc. Also, it does not work on replaced elements such as images, input, and canvas</a:t>
            </a:r>
          </a:p>
          <a:p>
            <a:r>
              <a:rPr lang="en-US" sz="2000" dirty="0"/>
              <a:t>Also, the text-align property can also be used to align the text in a table cell, header, and footer using the values left, right, center, and justify.</a:t>
            </a:r>
          </a:p>
          <a:p>
            <a:endParaRPr lang="en-IL" sz="2000" dirty="0"/>
          </a:p>
        </p:txBody>
      </p:sp>
    </p:spTree>
    <p:extLst>
      <p:ext uri="{BB962C8B-B14F-4D97-AF65-F5344CB8AC3E}">
        <p14:creationId xmlns:p14="http://schemas.microsoft.com/office/powerpoint/2010/main" val="87701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1592970-0044-6348-6093-4D7D6CFE14E6}"/>
              </a:ext>
            </a:extLst>
          </p:cNvPr>
          <p:cNvSpPr>
            <a:spLocks noGrp="1"/>
          </p:cNvSpPr>
          <p:nvPr>
            <p:ph idx="1"/>
          </p:nvPr>
        </p:nvSpPr>
        <p:spPr>
          <a:xfrm>
            <a:off x="4439633" y="4518923"/>
            <a:ext cx="3312734" cy="1141851"/>
          </a:xfrm>
          <a:noFill/>
        </p:spPr>
        <p:txBody>
          <a:bodyPr vert="horz" lIns="91440" tIns="45720" rIns="91440" bIns="45720" rtlCol="0">
            <a:normAutofit/>
          </a:bodyPr>
          <a:lstStyle/>
          <a:p>
            <a:pPr marL="0" indent="0" algn="ctr">
              <a:buNone/>
            </a:pPr>
            <a:r>
              <a:rPr lang="en-US" sz="1900" b="0" i="0" kern="1200">
                <a:solidFill>
                  <a:srgbClr val="080808"/>
                </a:solidFill>
                <a:effectLst/>
                <a:latin typeface="+mn-lt"/>
                <a:ea typeface="+mn-ea"/>
                <a:cs typeface="+mn-cs"/>
              </a:rPr>
              <a:t>The child selector selects all elements that are the children of a specified element.</a:t>
            </a:r>
            <a:br>
              <a:rPr lang="en-US" sz="1900" kern="1200">
                <a:solidFill>
                  <a:srgbClr val="080808"/>
                </a:solidFill>
                <a:latin typeface="+mn-lt"/>
                <a:ea typeface="+mn-ea"/>
                <a:cs typeface="+mn-cs"/>
              </a:rPr>
            </a:br>
            <a:endParaRPr lang="en-US" sz="1900" kern="1200">
              <a:solidFill>
                <a:srgbClr val="080808"/>
              </a:solidFill>
              <a:latin typeface="+mn-lt"/>
              <a:ea typeface="+mn-ea"/>
              <a:cs typeface="+mn-cs"/>
            </a:endParaRPr>
          </a:p>
        </p:txBody>
      </p:sp>
      <p:sp>
        <p:nvSpPr>
          <p:cNvPr id="2" name="Title 1">
            <a:extLst>
              <a:ext uri="{FF2B5EF4-FFF2-40B4-BE49-F238E27FC236}">
                <a16:creationId xmlns:a16="http://schemas.microsoft.com/office/drawing/2014/main" id="{5D00A4B9-BFAB-B187-1945-87A6490FB5A2}"/>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0" i="0" kern="1200">
                <a:solidFill>
                  <a:srgbClr val="080808"/>
                </a:solidFill>
                <a:effectLst/>
                <a:latin typeface="+mj-lt"/>
                <a:ea typeface="+mj-ea"/>
                <a:cs typeface="+mj-cs"/>
              </a:rPr>
              <a:t>Child Selector (&gt;)</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206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00A4B9-BFAB-B187-1945-87A6490FB5A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0" i="0" kern="1200">
                <a:solidFill>
                  <a:srgbClr val="FFFFFF"/>
                </a:solidFill>
                <a:effectLst/>
                <a:latin typeface="+mj-lt"/>
                <a:ea typeface="+mj-ea"/>
                <a:cs typeface="+mj-cs"/>
              </a:rPr>
              <a:t>Descendant Selector</a:t>
            </a:r>
            <a:endParaRPr lang="en-US" sz="48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1592970-0044-6348-6093-4D7D6CFE14E6}"/>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b="0" i="0" kern="1200">
                <a:solidFill>
                  <a:schemeClr val="tx1"/>
                </a:solidFill>
                <a:effectLst/>
                <a:latin typeface="+mn-lt"/>
                <a:ea typeface="+mn-ea"/>
                <a:cs typeface="+mn-cs"/>
              </a:rPr>
              <a:t>The descendant selector matches all elements that are descendants of a specified element.</a:t>
            </a:r>
            <a:br>
              <a:rPr lang="en-US" sz="2400" kern="1200">
                <a:solidFill>
                  <a:schemeClr val="tx1"/>
                </a:solidFill>
                <a:latin typeface="+mn-lt"/>
                <a:ea typeface="+mn-ea"/>
                <a:cs typeface="+mn-cs"/>
              </a:rPr>
            </a:b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98051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D432D3-A3CE-A8AA-2FED-83C25616C3A0}"/>
              </a:ext>
            </a:extLst>
          </p:cNvPr>
          <p:cNvSpPr>
            <a:spLocks noGrp="1"/>
          </p:cNvSpPr>
          <p:nvPr>
            <p:ph type="title"/>
          </p:nvPr>
        </p:nvSpPr>
        <p:spPr>
          <a:xfrm>
            <a:off x="804672" y="640080"/>
            <a:ext cx="3282696" cy="5257800"/>
          </a:xfrm>
        </p:spPr>
        <p:txBody>
          <a:bodyPr>
            <a:normAutofit/>
          </a:bodyPr>
          <a:lstStyle/>
          <a:p>
            <a:r>
              <a:rPr lang="en-US">
                <a:solidFill>
                  <a:schemeClr val="bg1"/>
                </a:solidFill>
              </a:rPr>
              <a:t>margin: auto</a:t>
            </a:r>
            <a:endParaRPr lang="en-IL">
              <a:solidFill>
                <a:schemeClr val="bg1"/>
              </a:solidFill>
            </a:endParaRPr>
          </a:p>
        </p:txBody>
      </p:sp>
      <p:sp>
        <p:nvSpPr>
          <p:cNvPr id="3" name="Content Placeholder 2">
            <a:extLst>
              <a:ext uri="{FF2B5EF4-FFF2-40B4-BE49-F238E27FC236}">
                <a16:creationId xmlns:a16="http://schemas.microsoft.com/office/drawing/2014/main" id="{BDEEB57D-59D7-02FC-5813-4F8298F823DE}"/>
              </a:ext>
            </a:extLst>
          </p:cNvPr>
          <p:cNvSpPr>
            <a:spLocks noGrp="1"/>
          </p:cNvSpPr>
          <p:nvPr>
            <p:ph idx="1"/>
          </p:nvPr>
        </p:nvSpPr>
        <p:spPr>
          <a:xfrm>
            <a:off x="5358384" y="640081"/>
            <a:ext cx="6024654" cy="5257800"/>
          </a:xfrm>
        </p:spPr>
        <p:txBody>
          <a:bodyPr anchor="ctr">
            <a:normAutofit/>
          </a:bodyPr>
          <a:lstStyle/>
          <a:p>
            <a:r>
              <a:rPr lang="en-US" sz="2400" b="0" i="0">
                <a:effectLst/>
                <a:latin typeface="Söhne"/>
              </a:rPr>
              <a:t>The margin: auto; property in CSS is used to center elements horizontally within their containing block. It works by setting the left and right margins to auto, which will distribute any remaining space evenly between them.</a:t>
            </a:r>
          </a:p>
          <a:p>
            <a:pPr marL="0" indent="0">
              <a:buNone/>
            </a:pPr>
            <a:br>
              <a:rPr lang="en-US" sz="2400">
                <a:effectLst/>
                <a:latin typeface="Söhne"/>
              </a:rPr>
            </a:br>
            <a:endParaRPr lang="en-US" sz="2400">
              <a:effectLst/>
              <a:latin typeface="Söhne"/>
            </a:endParaRPr>
          </a:p>
          <a:p>
            <a:endParaRPr lang="en-IL" sz="2400"/>
          </a:p>
        </p:txBody>
      </p:sp>
    </p:spTree>
    <p:extLst>
      <p:ext uri="{BB962C8B-B14F-4D97-AF65-F5344CB8AC3E}">
        <p14:creationId xmlns:p14="http://schemas.microsoft.com/office/powerpoint/2010/main" val="3811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864563-A4CA-CA44-487B-D7DD921F189F}"/>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M</a:t>
            </a:r>
            <a:r>
              <a:rPr lang="en-IL" sz="3600">
                <a:solidFill>
                  <a:schemeClr val="tx2"/>
                </a:solidFill>
              </a:rPr>
              <a:t>ore option to style it </a:t>
            </a:r>
          </a:p>
        </p:txBody>
      </p:sp>
      <p:sp>
        <p:nvSpPr>
          <p:cNvPr id="3" name="Content Placeholder 2">
            <a:extLst>
              <a:ext uri="{FF2B5EF4-FFF2-40B4-BE49-F238E27FC236}">
                <a16:creationId xmlns:a16="http://schemas.microsoft.com/office/drawing/2014/main" id="{8C21FAFC-E1C3-3F10-3661-7834B1210BCA}"/>
              </a:ext>
            </a:extLst>
          </p:cNvPr>
          <p:cNvSpPr>
            <a:spLocks noGrp="1"/>
          </p:cNvSpPr>
          <p:nvPr>
            <p:ph idx="1"/>
          </p:nvPr>
        </p:nvSpPr>
        <p:spPr>
          <a:xfrm>
            <a:off x="6172200" y="804672"/>
            <a:ext cx="5221224" cy="5230368"/>
          </a:xfrm>
        </p:spPr>
        <p:txBody>
          <a:bodyPr anchor="ctr">
            <a:normAutofit/>
          </a:bodyPr>
          <a:lstStyle/>
          <a:p>
            <a:pPr indent="-228600">
              <a:spcAft>
                <a:spcPts val="600"/>
              </a:spcAft>
              <a:buFont typeface="Arial" panose="020B0604020202020204" pitchFamily="34" charset="0"/>
              <a:buChar char="•"/>
            </a:pPr>
            <a:r>
              <a:rPr lang="en-US" sz="1100" b="0" i="0">
                <a:solidFill>
                  <a:schemeClr val="tx2"/>
                </a:solidFill>
                <a:effectLst/>
              </a:rPr>
              <a:t>The list-style-type property can accept the following values:</a:t>
            </a:r>
          </a:p>
          <a:p>
            <a:pPr indent="-228600">
              <a:spcAft>
                <a:spcPts val="600"/>
              </a:spcAft>
              <a:buFont typeface="Arial" panose="020B0604020202020204" pitchFamily="34" charset="0"/>
              <a:buChar char="•"/>
            </a:pPr>
            <a:r>
              <a:rPr lang="en-US" sz="1100" b="0" i="0">
                <a:solidFill>
                  <a:schemeClr val="tx2"/>
                </a:solidFill>
                <a:effectLst/>
              </a:rPr>
              <a:t>disc: A filled circle (default value for ul elements)</a:t>
            </a:r>
          </a:p>
          <a:p>
            <a:pPr indent="-228600">
              <a:spcAft>
                <a:spcPts val="600"/>
              </a:spcAft>
              <a:buFont typeface="Arial" panose="020B0604020202020204" pitchFamily="34" charset="0"/>
              <a:buChar char="•"/>
            </a:pPr>
            <a:r>
              <a:rPr lang="en-US" sz="1100" b="0" i="0">
                <a:solidFill>
                  <a:schemeClr val="tx2"/>
                </a:solidFill>
                <a:effectLst/>
              </a:rPr>
              <a:t>circle: A hollow circle</a:t>
            </a:r>
          </a:p>
          <a:p>
            <a:pPr indent="-228600">
              <a:spcAft>
                <a:spcPts val="600"/>
              </a:spcAft>
              <a:buFont typeface="Arial" panose="020B0604020202020204" pitchFamily="34" charset="0"/>
              <a:buChar char="•"/>
            </a:pPr>
            <a:r>
              <a:rPr lang="en-US" sz="1100" b="0" i="0">
                <a:solidFill>
                  <a:schemeClr val="tx2"/>
                </a:solidFill>
                <a:effectLst/>
              </a:rPr>
              <a:t>square: A square</a:t>
            </a:r>
          </a:p>
          <a:p>
            <a:pPr indent="-228600">
              <a:spcAft>
                <a:spcPts val="600"/>
              </a:spcAft>
              <a:buFont typeface="Arial" panose="020B0604020202020204" pitchFamily="34" charset="0"/>
              <a:buChar char="•"/>
            </a:pPr>
            <a:r>
              <a:rPr lang="en-US" sz="1100" b="0" i="0">
                <a:solidFill>
                  <a:schemeClr val="tx2"/>
                </a:solidFill>
                <a:effectLst/>
              </a:rPr>
              <a:t>decimal: A decimal number (default value for ol elements)</a:t>
            </a:r>
          </a:p>
          <a:p>
            <a:pPr indent="-228600">
              <a:spcAft>
                <a:spcPts val="600"/>
              </a:spcAft>
              <a:buFont typeface="Arial" panose="020B0604020202020204" pitchFamily="34" charset="0"/>
              <a:buChar char="•"/>
            </a:pPr>
            <a:r>
              <a:rPr lang="en-US" sz="1100" b="0" i="0">
                <a:solidFill>
                  <a:schemeClr val="tx2"/>
                </a:solidFill>
                <a:effectLst/>
              </a:rPr>
              <a:t>decimal-leading-zero: A decimal number with a leading zero for values less than 10</a:t>
            </a:r>
          </a:p>
          <a:p>
            <a:pPr indent="-228600">
              <a:spcAft>
                <a:spcPts val="600"/>
              </a:spcAft>
              <a:buFont typeface="Arial" panose="020B0604020202020204" pitchFamily="34" charset="0"/>
              <a:buChar char="•"/>
            </a:pPr>
            <a:r>
              <a:rPr lang="en-US" sz="1100" b="0" i="0">
                <a:solidFill>
                  <a:schemeClr val="tx2"/>
                </a:solidFill>
                <a:effectLst/>
              </a:rPr>
              <a:t>lower-roman: Lowercase Roman numerals</a:t>
            </a:r>
          </a:p>
          <a:p>
            <a:pPr indent="-228600">
              <a:spcAft>
                <a:spcPts val="600"/>
              </a:spcAft>
              <a:buFont typeface="Arial" panose="020B0604020202020204" pitchFamily="34" charset="0"/>
              <a:buChar char="•"/>
            </a:pPr>
            <a:r>
              <a:rPr lang="en-US" sz="1100" b="0" i="0">
                <a:solidFill>
                  <a:schemeClr val="tx2"/>
                </a:solidFill>
                <a:effectLst/>
              </a:rPr>
              <a:t>upper-roman: Uppercase Roman numerals</a:t>
            </a:r>
          </a:p>
          <a:p>
            <a:pPr indent="-228600">
              <a:spcAft>
                <a:spcPts val="600"/>
              </a:spcAft>
              <a:buFont typeface="Arial" panose="020B0604020202020204" pitchFamily="34" charset="0"/>
              <a:buChar char="•"/>
            </a:pPr>
            <a:r>
              <a:rPr lang="en-US" sz="1100" b="0" i="0">
                <a:solidFill>
                  <a:schemeClr val="tx2"/>
                </a:solidFill>
                <a:effectLst/>
              </a:rPr>
              <a:t>lower-greek: Lowercase Greek letters</a:t>
            </a:r>
          </a:p>
          <a:p>
            <a:pPr indent="-228600">
              <a:spcAft>
                <a:spcPts val="600"/>
              </a:spcAft>
              <a:buFont typeface="Arial" panose="020B0604020202020204" pitchFamily="34" charset="0"/>
              <a:buChar char="•"/>
            </a:pPr>
            <a:r>
              <a:rPr lang="en-US" sz="1100" b="0" i="0">
                <a:solidFill>
                  <a:schemeClr val="tx2"/>
                </a:solidFill>
                <a:effectLst/>
              </a:rPr>
              <a:t>upper-latin: Uppercase ASCII letters</a:t>
            </a:r>
          </a:p>
          <a:p>
            <a:pPr indent="-228600">
              <a:spcAft>
                <a:spcPts val="600"/>
              </a:spcAft>
              <a:buFont typeface="Arial" panose="020B0604020202020204" pitchFamily="34" charset="0"/>
              <a:buChar char="•"/>
            </a:pPr>
            <a:r>
              <a:rPr lang="en-US" sz="1100" b="0" i="0">
                <a:solidFill>
                  <a:schemeClr val="tx2"/>
                </a:solidFill>
                <a:effectLst/>
              </a:rPr>
              <a:t>armenian: Armenian numbering</a:t>
            </a:r>
          </a:p>
          <a:p>
            <a:pPr indent="-228600">
              <a:spcAft>
                <a:spcPts val="600"/>
              </a:spcAft>
              <a:buFont typeface="Arial" panose="020B0604020202020204" pitchFamily="34" charset="0"/>
              <a:buChar char="•"/>
            </a:pPr>
            <a:r>
              <a:rPr lang="en-US" sz="1100" b="0" i="0">
                <a:solidFill>
                  <a:schemeClr val="tx2"/>
                </a:solidFill>
                <a:effectLst/>
              </a:rPr>
              <a:t>georgian: Georgian numbering</a:t>
            </a:r>
          </a:p>
          <a:p>
            <a:pPr indent="-228600">
              <a:spcAft>
                <a:spcPts val="600"/>
              </a:spcAft>
              <a:buFont typeface="Arial" panose="020B0604020202020204" pitchFamily="34" charset="0"/>
              <a:buChar char="•"/>
            </a:pPr>
            <a:r>
              <a:rPr lang="en-US" sz="1100" b="0" i="0">
                <a:solidFill>
                  <a:schemeClr val="tx2"/>
                </a:solidFill>
                <a:effectLst/>
              </a:rPr>
              <a:t>lower-alpha: Lowercase ASCII letters (same as lower-latin)</a:t>
            </a:r>
          </a:p>
          <a:p>
            <a:pPr indent="-228600">
              <a:spcAft>
                <a:spcPts val="600"/>
              </a:spcAft>
              <a:buFont typeface="Arial" panose="020B0604020202020204" pitchFamily="34" charset="0"/>
              <a:buChar char="•"/>
            </a:pPr>
            <a:r>
              <a:rPr lang="en-US" sz="1100" b="0" i="0">
                <a:solidFill>
                  <a:schemeClr val="tx2"/>
                </a:solidFill>
                <a:effectLst/>
              </a:rPr>
              <a:t>upper-alpha: Uppercase ASCII letters (same as upper-latin)</a:t>
            </a:r>
          </a:p>
        </p:txBody>
      </p:sp>
    </p:spTree>
    <p:extLst>
      <p:ext uri="{BB962C8B-B14F-4D97-AF65-F5344CB8AC3E}">
        <p14:creationId xmlns:p14="http://schemas.microsoft.com/office/powerpoint/2010/main" val="168679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CA7220-D7B3-32FD-EB6A-86B9B5DE97A9}"/>
              </a:ext>
            </a:extLst>
          </p:cNvPr>
          <p:cNvSpPr>
            <a:spLocks noGrp="1"/>
          </p:cNvSpPr>
          <p:nvPr>
            <p:ph type="title"/>
          </p:nvPr>
        </p:nvSpPr>
        <p:spPr>
          <a:xfrm>
            <a:off x="804672" y="640080"/>
            <a:ext cx="3282696" cy="5257800"/>
          </a:xfrm>
        </p:spPr>
        <p:txBody>
          <a:bodyPr>
            <a:normAutofit/>
          </a:bodyPr>
          <a:lstStyle/>
          <a:p>
            <a:r>
              <a:rPr lang="en-US">
                <a:solidFill>
                  <a:schemeClr val="bg1"/>
                </a:solidFill>
              </a:rPr>
              <a:t>T</a:t>
            </a:r>
            <a:r>
              <a:rPr lang="en-IL">
                <a:solidFill>
                  <a:schemeClr val="bg1"/>
                </a:solidFill>
              </a:rPr>
              <a:t>ry it!</a:t>
            </a:r>
          </a:p>
        </p:txBody>
      </p:sp>
      <p:sp>
        <p:nvSpPr>
          <p:cNvPr id="3" name="Content Placeholder 2">
            <a:extLst>
              <a:ext uri="{FF2B5EF4-FFF2-40B4-BE49-F238E27FC236}">
                <a16:creationId xmlns:a16="http://schemas.microsoft.com/office/drawing/2014/main" id="{F5DD78D8-C517-49DB-A038-2B923B1BA018}"/>
              </a:ext>
            </a:extLst>
          </p:cNvPr>
          <p:cNvSpPr>
            <a:spLocks noGrp="1"/>
          </p:cNvSpPr>
          <p:nvPr>
            <p:ph idx="1"/>
          </p:nvPr>
        </p:nvSpPr>
        <p:spPr>
          <a:xfrm>
            <a:off x="5358384" y="640081"/>
            <a:ext cx="6024654" cy="5257800"/>
          </a:xfrm>
        </p:spPr>
        <p:txBody>
          <a:bodyPr anchor="ctr">
            <a:normAutofit/>
          </a:bodyPr>
          <a:lstStyle/>
          <a:p>
            <a:r>
              <a:rPr lang="en-US" sz="1100" b="0" i="0">
                <a:effectLst/>
                <a:latin typeface="Söhne"/>
              </a:rPr>
              <a:t>Task: Create a webpage that demonstrates the use of CSS variables, box shadow, text-align and child selectors</a:t>
            </a:r>
          </a:p>
          <a:p>
            <a:r>
              <a:rPr lang="en-US" sz="1100" b="0" i="0">
                <a:effectLst/>
                <a:latin typeface="Söhne"/>
              </a:rPr>
              <a:t>Instructions:</a:t>
            </a:r>
          </a:p>
          <a:p>
            <a:pPr>
              <a:buFont typeface="+mj-lt"/>
              <a:buAutoNum type="arabicPeriod"/>
            </a:pPr>
            <a:r>
              <a:rPr lang="en-US" sz="1100" b="0" i="0">
                <a:effectLst/>
                <a:latin typeface="Söhne"/>
              </a:rPr>
              <a:t>Create a new HTML file and a new CSS file.</a:t>
            </a:r>
          </a:p>
          <a:p>
            <a:pPr>
              <a:buFont typeface="+mj-lt"/>
              <a:buAutoNum type="arabicPeriod"/>
            </a:pPr>
            <a:r>
              <a:rPr lang="en-US" sz="1100" b="0" i="0">
                <a:effectLst/>
                <a:latin typeface="Söhne"/>
              </a:rPr>
              <a:t>In the CSS file, create three CSS variables --main-color, --shadow-size, and --padding-size</a:t>
            </a:r>
          </a:p>
          <a:p>
            <a:pPr>
              <a:buFont typeface="+mj-lt"/>
              <a:buAutoNum type="arabicPeriod"/>
            </a:pPr>
            <a:r>
              <a:rPr lang="en-US" sz="1100" b="0" i="0">
                <a:effectLst/>
                <a:latin typeface="Söhne"/>
              </a:rPr>
              <a:t>In the HTML file, create a div element with the class "container" to act as the parent element.</a:t>
            </a:r>
          </a:p>
          <a:p>
            <a:pPr>
              <a:buFont typeface="+mj-lt"/>
              <a:buAutoNum type="arabicPeriod"/>
            </a:pPr>
            <a:r>
              <a:rPr lang="en-US" sz="1100" b="0" i="0">
                <a:effectLst/>
                <a:latin typeface="Söhne"/>
              </a:rPr>
              <a:t>Inside the "container" div, create 3 div elements with the classes "box1", "box2" and "box3" respectively.</a:t>
            </a:r>
          </a:p>
          <a:p>
            <a:pPr>
              <a:buFont typeface="+mj-lt"/>
              <a:buAutoNum type="arabicPeriod"/>
            </a:pPr>
            <a:r>
              <a:rPr lang="en-US" sz="1100" b="0" i="0">
                <a:effectLst/>
                <a:latin typeface="Söhne"/>
              </a:rPr>
              <a:t>In the CSS file, apply the following styles to the 3 div elements:</a:t>
            </a:r>
          </a:p>
          <a:p>
            <a:pPr>
              <a:buFont typeface="Arial" panose="020B0604020202020204" pitchFamily="34" charset="0"/>
              <a:buChar char="•"/>
            </a:pPr>
            <a:r>
              <a:rPr lang="en-US" sz="1100" b="0" i="0">
                <a:effectLst/>
                <a:latin typeface="Söhne"/>
              </a:rPr>
              <a:t>Use the CSS variable --main-color to set the background color of each div element.</a:t>
            </a:r>
          </a:p>
          <a:p>
            <a:pPr>
              <a:buFont typeface="Arial" panose="020B0604020202020204" pitchFamily="34" charset="0"/>
              <a:buChar char="•"/>
            </a:pPr>
            <a:r>
              <a:rPr lang="en-US" sz="1100" b="0" i="0">
                <a:effectLst/>
                <a:latin typeface="Söhne"/>
              </a:rPr>
              <a:t>Use the CSS variable --shadow-size to set the box-shadow property of each div element.</a:t>
            </a:r>
          </a:p>
          <a:p>
            <a:pPr>
              <a:buFont typeface="Arial" panose="020B0604020202020204" pitchFamily="34" charset="0"/>
              <a:buChar char="•"/>
            </a:pPr>
            <a:r>
              <a:rPr lang="en-US" sz="1100" b="0" i="0">
                <a:effectLst/>
                <a:latin typeface="Söhne"/>
              </a:rPr>
              <a:t>Use the CSS variable --padding-size to set the padding property of each div element.</a:t>
            </a:r>
          </a:p>
          <a:p>
            <a:pPr>
              <a:buFont typeface="Arial" panose="020B0604020202020204" pitchFamily="34" charset="0"/>
              <a:buChar char="•"/>
            </a:pPr>
            <a:r>
              <a:rPr lang="en-US" sz="1100" b="0" i="0">
                <a:effectLst/>
                <a:latin typeface="Söhne"/>
              </a:rPr>
              <a:t>Use the text-align property to center the text inside each div element.</a:t>
            </a:r>
          </a:p>
          <a:p>
            <a:pPr>
              <a:buFont typeface="Arial" panose="020B0604020202020204" pitchFamily="34" charset="0"/>
              <a:buChar char="•"/>
            </a:pPr>
            <a:r>
              <a:rPr lang="en-US" sz="1100" b="0" i="0">
                <a:effectLst/>
                <a:latin typeface="Söhne"/>
              </a:rPr>
              <a:t>Use the child selectors to apply different styles to the first and second div elements, such as different font-size, font-weight, and text-transform.</a:t>
            </a:r>
          </a:p>
          <a:p>
            <a:pPr>
              <a:buFont typeface="Arial" panose="020B0604020202020204" pitchFamily="34" charset="0"/>
              <a:buChar char="•"/>
            </a:pPr>
            <a:r>
              <a:rPr lang="en-US" sz="1100" b="0" i="0">
                <a:effectLst/>
                <a:latin typeface="Söhne"/>
              </a:rPr>
              <a:t>Use the :hover pseudo-class to change the background color of each div element when the user hovers over it.</a:t>
            </a:r>
          </a:p>
          <a:p>
            <a:pPr>
              <a:buFont typeface="+mj-lt"/>
              <a:buAutoNum type="arabicPeriod" startAt="6"/>
            </a:pPr>
            <a:r>
              <a:rPr lang="en-US" sz="1100" b="0" i="0">
                <a:effectLst/>
                <a:latin typeface="Söhne"/>
              </a:rPr>
              <a:t>Test your webpage in a browser, and make sure that the styles you have applied are working correctly. </a:t>
            </a:r>
          </a:p>
          <a:p>
            <a:pPr>
              <a:buFont typeface="+mj-lt"/>
              <a:buAutoNum type="arabicPeriod" startAt="6"/>
            </a:pPr>
            <a:r>
              <a:rPr lang="en-US" sz="1100" b="0" i="0">
                <a:effectLst/>
                <a:latin typeface="Söhne"/>
              </a:rPr>
              <a:t>Add some additional styles to make the webpage more visually appealing and interactive, such as hover effect, transitions or animations.</a:t>
            </a:r>
          </a:p>
          <a:p>
            <a:pPr marL="0" indent="0">
              <a:buNone/>
            </a:pPr>
            <a:endParaRPr lang="en-IL" sz="1100"/>
          </a:p>
        </p:txBody>
      </p:sp>
    </p:spTree>
    <p:extLst>
      <p:ext uri="{BB962C8B-B14F-4D97-AF65-F5344CB8AC3E}">
        <p14:creationId xmlns:p14="http://schemas.microsoft.com/office/powerpoint/2010/main" val="372242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8A14A7-894A-E308-2600-A60DCAA40812}"/>
              </a:ext>
            </a:extLst>
          </p:cNvPr>
          <p:cNvSpPr>
            <a:spLocks noGrp="1"/>
          </p:cNvSpPr>
          <p:nvPr>
            <p:ph type="title"/>
          </p:nvPr>
        </p:nvSpPr>
        <p:spPr>
          <a:xfrm>
            <a:off x="643467" y="321734"/>
            <a:ext cx="10905066" cy="1135737"/>
          </a:xfrm>
        </p:spPr>
        <p:txBody>
          <a:bodyPr>
            <a:normAutofit/>
          </a:bodyPr>
          <a:lstStyle/>
          <a:p>
            <a:r>
              <a:rPr lang="en-US" sz="3600"/>
              <a:t>keyframe</a:t>
            </a:r>
            <a:endParaRPr lang="en-IL" sz="3600"/>
          </a:p>
        </p:txBody>
      </p:sp>
      <p:sp>
        <p:nvSpPr>
          <p:cNvPr id="3" name="Content Placeholder 2">
            <a:extLst>
              <a:ext uri="{FF2B5EF4-FFF2-40B4-BE49-F238E27FC236}">
                <a16:creationId xmlns:a16="http://schemas.microsoft.com/office/drawing/2014/main" id="{306BB1F8-4BE0-4A58-C4CE-0177D3CC4BFD}"/>
              </a:ext>
            </a:extLst>
          </p:cNvPr>
          <p:cNvSpPr>
            <a:spLocks noGrp="1"/>
          </p:cNvSpPr>
          <p:nvPr>
            <p:ph idx="1"/>
          </p:nvPr>
        </p:nvSpPr>
        <p:spPr>
          <a:xfrm>
            <a:off x="643467" y="1782981"/>
            <a:ext cx="10905066" cy="4393982"/>
          </a:xfrm>
        </p:spPr>
        <p:txBody>
          <a:bodyPr>
            <a:normAutofit/>
          </a:bodyPr>
          <a:lstStyle/>
          <a:p>
            <a:r>
              <a:rPr lang="en-US" sz="2000"/>
              <a:t>A keyframe in CSS is a set of styles that are applied to an element at a specific point in time during an animation. Keyframes are used to define the start and end states of an animation, as well as any intermediate states that the animation should pass through.</a:t>
            </a:r>
            <a:endParaRPr lang="en-IL"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600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999E-0E2D-4E29-F53F-4C895AFFCDA7}"/>
              </a:ext>
            </a:extLst>
          </p:cNvPr>
          <p:cNvSpPr>
            <a:spLocks noGrp="1"/>
          </p:cNvSpPr>
          <p:nvPr>
            <p:ph type="title"/>
          </p:nvPr>
        </p:nvSpPr>
        <p:spPr>
          <a:xfrm>
            <a:off x="1136428" y="627564"/>
            <a:ext cx="7474172" cy="1325563"/>
          </a:xfrm>
        </p:spPr>
        <p:txBody>
          <a:bodyPr>
            <a:normAutofit/>
          </a:bodyPr>
          <a:lstStyle/>
          <a:p>
            <a:r>
              <a:rPr lang="en-US" dirty="0"/>
              <a:t>border-radius</a:t>
            </a:r>
            <a:endParaRPr lang="en-IL" dirty="0"/>
          </a:p>
        </p:txBody>
      </p:sp>
      <p:sp>
        <p:nvSpPr>
          <p:cNvPr id="3" name="Content Placeholder 2">
            <a:extLst>
              <a:ext uri="{FF2B5EF4-FFF2-40B4-BE49-F238E27FC236}">
                <a16:creationId xmlns:a16="http://schemas.microsoft.com/office/drawing/2014/main" id="{1405BEB1-ED1F-9B6A-6395-84E7E2FDB639}"/>
              </a:ext>
            </a:extLst>
          </p:cNvPr>
          <p:cNvSpPr>
            <a:spLocks noGrp="1"/>
          </p:cNvSpPr>
          <p:nvPr>
            <p:ph idx="1"/>
          </p:nvPr>
        </p:nvSpPr>
        <p:spPr>
          <a:xfrm>
            <a:off x="1136429" y="2278173"/>
            <a:ext cx="6467867" cy="3450613"/>
          </a:xfrm>
        </p:spPr>
        <p:txBody>
          <a:bodyPr anchor="ctr">
            <a:normAutofit/>
          </a:bodyPr>
          <a:lstStyle/>
          <a:p>
            <a:r>
              <a:rPr lang="en-US" sz="2400" dirty="0"/>
              <a:t>The border-radius CSS property rounds the corners of an element's outer border edge. You can set a single radius to make circular corners, or two radii to make elliptical corners.</a:t>
            </a:r>
            <a:endParaRPr lang="en-IL"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ircular Flowchart">
            <a:extLst>
              <a:ext uri="{FF2B5EF4-FFF2-40B4-BE49-F238E27FC236}">
                <a16:creationId xmlns:a16="http://schemas.microsoft.com/office/drawing/2014/main" id="{4931554E-BEF8-63C3-B1B6-E183E4A8D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7864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E12F9-1EF1-6166-C1F4-D32282B473CA}"/>
              </a:ext>
            </a:extLst>
          </p:cNvPr>
          <p:cNvSpPr>
            <a:spLocks noGrp="1"/>
          </p:cNvSpPr>
          <p:nvPr>
            <p:ph type="title"/>
          </p:nvPr>
        </p:nvSpPr>
        <p:spPr>
          <a:xfrm>
            <a:off x="6412091" y="501651"/>
            <a:ext cx="4395340" cy="1716255"/>
          </a:xfrm>
        </p:spPr>
        <p:txBody>
          <a:bodyPr anchor="b">
            <a:normAutofit/>
          </a:bodyPr>
          <a:lstStyle/>
          <a:p>
            <a:r>
              <a:rPr lang="en-US" sz="5600" b="1" i="0">
                <a:effectLst/>
                <a:latin typeface="Söhne Mono"/>
              </a:rPr>
              <a:t>calc</a:t>
            </a:r>
            <a:endParaRPr lang="en-IL" sz="5600"/>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a:extLst>
              <a:ext uri="{FF2B5EF4-FFF2-40B4-BE49-F238E27FC236}">
                <a16:creationId xmlns:a16="http://schemas.microsoft.com/office/drawing/2014/main" id="{914F6241-DFDF-52DC-96F8-4D2CA7D4127F}"/>
              </a:ext>
            </a:extLst>
          </p:cNvPr>
          <p:cNvPicPr>
            <a:picLocks noChangeAspect="1"/>
          </p:cNvPicPr>
          <p:nvPr/>
        </p:nvPicPr>
        <p:blipFill>
          <a:blip r:embed="rId2"/>
          <a:stretch>
            <a:fillRect/>
          </a:stretch>
        </p:blipFill>
        <p:spPr>
          <a:xfrm>
            <a:off x="279143" y="2201919"/>
            <a:ext cx="5221625" cy="2454163"/>
          </a:xfrm>
          <a:prstGeom prst="rect">
            <a:avLst/>
          </a:prstGeom>
        </p:spPr>
      </p:pic>
      <p:sp>
        <p:nvSpPr>
          <p:cNvPr id="3" name="Content Placeholder 2">
            <a:extLst>
              <a:ext uri="{FF2B5EF4-FFF2-40B4-BE49-F238E27FC236}">
                <a16:creationId xmlns:a16="http://schemas.microsoft.com/office/drawing/2014/main" id="{AC0619FD-4D3C-A4CF-5F09-B11BF0B9D9F6}"/>
              </a:ext>
            </a:extLst>
          </p:cNvPr>
          <p:cNvSpPr>
            <a:spLocks noGrp="1"/>
          </p:cNvSpPr>
          <p:nvPr>
            <p:ph idx="1"/>
          </p:nvPr>
        </p:nvSpPr>
        <p:spPr>
          <a:xfrm>
            <a:off x="6392583" y="2645922"/>
            <a:ext cx="4434721" cy="3710427"/>
          </a:xfrm>
        </p:spPr>
        <p:txBody>
          <a:bodyPr anchor="t">
            <a:normAutofit/>
          </a:bodyPr>
          <a:lstStyle/>
          <a:p>
            <a:r>
              <a:rPr lang="en-US" sz="2000" b="0" i="0">
                <a:solidFill>
                  <a:schemeClr val="tx1">
                    <a:alpha val="80000"/>
                  </a:schemeClr>
                </a:solidFill>
                <a:effectLst/>
                <a:latin typeface="Söhne"/>
              </a:rPr>
              <a:t>The </a:t>
            </a:r>
            <a:r>
              <a:rPr lang="en-US" sz="2000">
                <a:solidFill>
                  <a:schemeClr val="tx1">
                    <a:alpha val="80000"/>
                  </a:schemeClr>
                </a:solidFill>
              </a:rPr>
              <a:t>calc()</a:t>
            </a:r>
            <a:r>
              <a:rPr lang="en-US" sz="2000" b="0" i="0">
                <a:solidFill>
                  <a:schemeClr val="tx1">
                    <a:alpha val="80000"/>
                  </a:schemeClr>
                </a:solidFill>
                <a:effectLst/>
                <a:latin typeface="Söhne"/>
              </a:rPr>
              <a:t> function in CSS allows you to perform mathematical operations on property values. You can use it to add, subtract, multiply, and divide values in various units, such as pixels, percentages, and ems. For example, you can use it to set the width of an element to be 80% of the viewport width minus 20 pixels, by using the following code</a:t>
            </a:r>
            <a:endParaRPr lang="en-IL" sz="2000">
              <a:solidFill>
                <a:schemeClr val="tx1">
                  <a:alpha val="80000"/>
                </a:schemeClr>
              </a:solidFill>
            </a:endParaRP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32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08221-00F7-EEF7-D75A-9D5177FA9BD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clamp</a:t>
            </a:r>
            <a:endParaRPr lang="en-IL" sz="4000">
              <a:solidFill>
                <a:srgbClr val="FFFFFF"/>
              </a:solidFill>
            </a:endParaRPr>
          </a:p>
        </p:txBody>
      </p:sp>
      <p:sp>
        <p:nvSpPr>
          <p:cNvPr id="3" name="Content Placeholder 2">
            <a:extLst>
              <a:ext uri="{FF2B5EF4-FFF2-40B4-BE49-F238E27FC236}">
                <a16:creationId xmlns:a16="http://schemas.microsoft.com/office/drawing/2014/main" id="{CE050428-FCCF-BD62-DA8C-EC50D791E89D}"/>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The </a:t>
            </a:r>
            <a:r>
              <a:rPr lang="en-US" sz="2000" dirty="0"/>
              <a:t>clamp()</a:t>
            </a:r>
            <a:r>
              <a:rPr lang="en-US" sz="2000" b="0" i="0" dirty="0">
                <a:effectLst/>
                <a:latin typeface="Söhne"/>
              </a:rPr>
              <a:t> function is a mathematical function in CSS that allows you to set a value within a specific range. It takes three arguments: a minimum value, a preferred value, and a maximum value. If the preferred value is between the minimum and maximum values, it will be used. If the preferred value is less than the minimum, the minimum value will be used. If the preferred value is greater than the maximum, the maximum value will be used.</a:t>
            </a:r>
            <a:endParaRPr lang="en-IL" sz="2000" dirty="0"/>
          </a:p>
        </p:txBody>
      </p:sp>
    </p:spTree>
    <p:extLst>
      <p:ext uri="{BB962C8B-B14F-4D97-AF65-F5344CB8AC3E}">
        <p14:creationId xmlns:p14="http://schemas.microsoft.com/office/powerpoint/2010/main" val="321498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1C3E-3A52-6C59-9EE0-E229FFE4F39F}"/>
              </a:ext>
            </a:extLst>
          </p:cNvPr>
          <p:cNvSpPr>
            <a:spLocks noGrp="1"/>
          </p:cNvSpPr>
          <p:nvPr>
            <p:ph type="title"/>
          </p:nvPr>
        </p:nvSpPr>
        <p:spPr>
          <a:xfrm>
            <a:off x="481013" y="3752849"/>
            <a:ext cx="3290887" cy="2452687"/>
          </a:xfrm>
        </p:spPr>
        <p:txBody>
          <a:bodyPr anchor="ctr">
            <a:normAutofit/>
          </a:bodyPr>
          <a:lstStyle/>
          <a:p>
            <a:r>
              <a:rPr lang="en-US" sz="3600" b="1" i="0">
                <a:effectLst/>
                <a:latin typeface="Inter"/>
              </a:rPr>
              <a:t>clip-path</a:t>
            </a:r>
            <a:endParaRPr lang="en-IL" sz="3600"/>
          </a:p>
        </p:txBody>
      </p:sp>
      <p:pic>
        <p:nvPicPr>
          <p:cNvPr id="7" name="Picture 6" descr="A screenshot of a computer&#10;&#10;Description automatically generated with medium confidence">
            <a:extLst>
              <a:ext uri="{FF2B5EF4-FFF2-40B4-BE49-F238E27FC236}">
                <a16:creationId xmlns:a16="http://schemas.microsoft.com/office/drawing/2014/main" id="{9CEB9042-27A5-837E-C9E0-D868FBE97BEA}"/>
              </a:ext>
            </a:extLst>
          </p:cNvPr>
          <p:cNvPicPr>
            <a:picLocks noChangeAspect="1"/>
          </p:cNvPicPr>
          <p:nvPr/>
        </p:nvPicPr>
        <p:blipFill rotWithShape="1">
          <a:blip r:embed="rId2"/>
          <a:srcRect t="17108" b="18138"/>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6B66AAC-3152-5C5F-A6FD-AE069B3616F0}"/>
              </a:ext>
            </a:extLst>
          </p:cNvPr>
          <p:cNvSpPr>
            <a:spLocks noGrp="1"/>
          </p:cNvSpPr>
          <p:nvPr>
            <p:ph idx="1"/>
          </p:nvPr>
        </p:nvSpPr>
        <p:spPr>
          <a:xfrm>
            <a:off x="4223982" y="3752850"/>
            <a:ext cx="7485413" cy="2452687"/>
          </a:xfrm>
        </p:spPr>
        <p:txBody>
          <a:bodyPr anchor="ctr">
            <a:normAutofit/>
          </a:bodyPr>
          <a:lstStyle/>
          <a:p>
            <a:r>
              <a:rPr lang="en-US" sz="1800" b="0" i="0">
                <a:effectLst/>
                <a:latin typeface="Söhne"/>
              </a:rPr>
              <a:t>The clip-path property in CSS allows you to define a specific region of an element to display, and hide the rest of the element. This can be useful for creating interesting shapes, masks, and other effects.</a:t>
            </a:r>
          </a:p>
          <a:p>
            <a:br>
              <a:rPr lang="en-US" sz="1800"/>
            </a:br>
            <a:endParaRPr lang="en-IL" sz="1800"/>
          </a:p>
        </p:txBody>
      </p:sp>
    </p:spTree>
    <p:extLst>
      <p:ext uri="{BB962C8B-B14F-4D97-AF65-F5344CB8AC3E}">
        <p14:creationId xmlns:p14="http://schemas.microsoft.com/office/powerpoint/2010/main" val="366634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Different numbers in 3D">
            <a:extLst>
              <a:ext uri="{FF2B5EF4-FFF2-40B4-BE49-F238E27FC236}">
                <a16:creationId xmlns:a16="http://schemas.microsoft.com/office/drawing/2014/main" id="{42F81F1F-7B51-372E-CC0F-D58EF8C95B0E}"/>
              </a:ext>
            </a:extLst>
          </p:cNvPr>
          <p:cNvPicPr>
            <a:picLocks noChangeAspect="1"/>
          </p:cNvPicPr>
          <p:nvPr/>
        </p:nvPicPr>
        <p:blipFill rotWithShape="1">
          <a:blip r:embed="rId2"/>
          <a:srcRect t="2409" r="9091" b="6682"/>
          <a:stretch/>
        </p:blipFill>
        <p:spPr>
          <a:xfrm>
            <a:off x="20" y="10"/>
            <a:ext cx="12191981" cy="6857989"/>
          </a:xfrm>
          <a:prstGeom prst="rect">
            <a:avLst/>
          </a:prstGeom>
        </p:spPr>
      </p:pic>
      <p:sp>
        <p:nvSpPr>
          <p:cNvPr id="30" name="Rectangle 2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ACC84-CBCF-BA44-5BD1-1E271BDCF797}"/>
              </a:ext>
            </a:extLst>
          </p:cNvPr>
          <p:cNvSpPr>
            <a:spLocks noGrp="1"/>
          </p:cNvSpPr>
          <p:nvPr>
            <p:ph type="title"/>
          </p:nvPr>
        </p:nvSpPr>
        <p:spPr>
          <a:xfrm>
            <a:off x="594804" y="640263"/>
            <a:ext cx="6619811" cy="1344975"/>
          </a:xfrm>
        </p:spPr>
        <p:txBody>
          <a:bodyPr>
            <a:normAutofit/>
          </a:bodyPr>
          <a:lstStyle/>
          <a:p>
            <a:r>
              <a:rPr lang="en-US" sz="4000" b="0" i="0">
                <a:effectLst/>
                <a:latin typeface="Söhne"/>
              </a:rPr>
              <a:t>stacking context</a:t>
            </a:r>
            <a:endParaRPr lang="en-IL" sz="4000"/>
          </a:p>
        </p:txBody>
      </p:sp>
      <p:sp>
        <p:nvSpPr>
          <p:cNvPr id="3" name="Content Placeholder 2">
            <a:extLst>
              <a:ext uri="{FF2B5EF4-FFF2-40B4-BE49-F238E27FC236}">
                <a16:creationId xmlns:a16="http://schemas.microsoft.com/office/drawing/2014/main" id="{27565DF2-74A6-F566-AEFE-950A937F696B}"/>
              </a:ext>
            </a:extLst>
          </p:cNvPr>
          <p:cNvSpPr>
            <a:spLocks noGrp="1"/>
          </p:cNvSpPr>
          <p:nvPr>
            <p:ph idx="1"/>
          </p:nvPr>
        </p:nvSpPr>
        <p:spPr>
          <a:xfrm>
            <a:off x="594109" y="2121763"/>
            <a:ext cx="6620505" cy="3773010"/>
          </a:xfrm>
        </p:spPr>
        <p:txBody>
          <a:bodyPr>
            <a:normAutofit/>
          </a:bodyPr>
          <a:lstStyle/>
          <a:p>
            <a:r>
              <a:rPr lang="en-US" sz="1700" b="0" i="0">
                <a:effectLst/>
                <a:latin typeface="Söhne"/>
              </a:rPr>
              <a:t>A stacking context in CSS is a way of determining the order in which elements are rendered on a web page. The stacking context is determined by the position and z-index properties of elements, as well as any parent-child relationships between elements.</a:t>
            </a:r>
          </a:p>
          <a:p>
            <a:r>
              <a:rPr lang="en-US" sz="1700" b="0" i="0">
                <a:effectLst/>
                <a:latin typeface="Söhne"/>
              </a:rPr>
              <a:t>Elements with a position value of absolute, relative or fixed create a new stacking context. Also elements with a z-index value other than auto create a new stacking context. When an element creates a new stacking context, all of its child elements are rendered within that context, and are positioned relative to that element.</a:t>
            </a:r>
          </a:p>
          <a:p>
            <a:r>
              <a:rPr lang="en-US" sz="1700" b="0" i="0">
                <a:effectLst/>
                <a:latin typeface="Söhne"/>
              </a:rPr>
              <a:t>Elements with a z-index value of auto are positioned in the same stacking context as their parent element, and are rendered in the order that they appear in the HTML document. Elements with a higher z-index value will be rendered on top of elements with a lower z-index value, regardless of their order in the HTML document.</a:t>
            </a:r>
          </a:p>
          <a:p>
            <a:pPr marL="0" indent="0">
              <a:buNone/>
            </a:pPr>
            <a:endParaRPr lang="en-IL" sz="1700"/>
          </a:p>
        </p:txBody>
      </p:sp>
    </p:spTree>
    <p:extLst>
      <p:ext uri="{BB962C8B-B14F-4D97-AF65-F5344CB8AC3E}">
        <p14:creationId xmlns:p14="http://schemas.microsoft.com/office/powerpoint/2010/main" val="87894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B77EE-D86E-29CF-7495-0738A043C350}"/>
              </a:ext>
            </a:extLst>
          </p:cNvPr>
          <p:cNvSpPr>
            <a:spLocks noGrp="1"/>
          </p:cNvSpPr>
          <p:nvPr>
            <p:ph type="title"/>
          </p:nvPr>
        </p:nvSpPr>
        <p:spPr>
          <a:xfrm>
            <a:off x="838200" y="963877"/>
            <a:ext cx="3494362" cy="4930246"/>
          </a:xfrm>
        </p:spPr>
        <p:txBody>
          <a:bodyPr>
            <a:normAutofit/>
          </a:bodyPr>
          <a:lstStyle/>
          <a:p>
            <a:pPr algn="r"/>
            <a:r>
              <a:rPr lang="en-US" dirty="0"/>
              <a:t>opacity</a:t>
            </a:r>
            <a:endParaRPr lang="en-IL"/>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16538A-5F71-93ED-CA3B-378CEFF84BD9}"/>
              </a:ext>
            </a:extLst>
          </p:cNvPr>
          <p:cNvSpPr>
            <a:spLocks noGrp="1"/>
          </p:cNvSpPr>
          <p:nvPr>
            <p:ph idx="1"/>
          </p:nvPr>
        </p:nvSpPr>
        <p:spPr>
          <a:xfrm>
            <a:off x="4976031" y="963877"/>
            <a:ext cx="6377769" cy="4930246"/>
          </a:xfrm>
        </p:spPr>
        <p:txBody>
          <a:bodyPr anchor="ctr">
            <a:normAutofit/>
          </a:bodyPr>
          <a:lstStyle/>
          <a:p>
            <a:r>
              <a:rPr lang="en-US" sz="2400" b="0" i="0">
                <a:effectLst/>
                <a:latin typeface="Söhne"/>
              </a:rPr>
              <a:t>The opacity property in CSS is used to set the transparency level of an element. The property takes a value between 0 and 1, with 0 being completely transparent and 1 being completely opaque.</a:t>
            </a:r>
            <a:br>
              <a:rPr lang="en-US" sz="2400"/>
            </a:br>
            <a:endParaRPr lang="en-IL" sz="2400"/>
          </a:p>
        </p:txBody>
      </p:sp>
    </p:spTree>
    <p:extLst>
      <p:ext uri="{BB962C8B-B14F-4D97-AF65-F5344CB8AC3E}">
        <p14:creationId xmlns:p14="http://schemas.microsoft.com/office/powerpoint/2010/main" val="1040232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B77EE-D86E-29CF-7495-0738A043C350}"/>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Söhne Mono"/>
              </a:rPr>
              <a:t>transform</a:t>
            </a:r>
            <a:endParaRPr lang="en-IL" sz="4000">
              <a:solidFill>
                <a:srgbClr val="FFFFFF"/>
              </a:solidFill>
            </a:endParaRPr>
          </a:p>
        </p:txBody>
      </p:sp>
      <p:sp>
        <p:nvSpPr>
          <p:cNvPr id="3" name="Content Placeholder 2">
            <a:extLst>
              <a:ext uri="{FF2B5EF4-FFF2-40B4-BE49-F238E27FC236}">
                <a16:creationId xmlns:a16="http://schemas.microsoft.com/office/drawing/2014/main" id="{1816538A-5F71-93ED-CA3B-378CEFF84BD9}"/>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The transform: translate(-50%, -50%); property in CSS is used to position an element relative to its parent container. It is used to move an element along the x and y axis.</a:t>
            </a:r>
          </a:p>
          <a:p>
            <a:r>
              <a:rPr lang="en-US" sz="2000" b="0" i="0" dirty="0">
                <a:effectLst/>
                <a:latin typeface="Söhne"/>
              </a:rPr>
              <a:t>The translate function takes two values, the first value is the distance along the x-axis and the second value is the distance along the y-axis. The value can be a length, percentage, or number. Negative values move the element to the left or up, positive values move the element to the right or down.</a:t>
            </a:r>
          </a:p>
          <a:p>
            <a:r>
              <a:rPr lang="en-US" sz="2000" b="0" i="0" dirty="0">
                <a:effectLst/>
                <a:latin typeface="Söhne"/>
              </a:rPr>
              <a:t>The -50% value for both the x and y axis, will move the element to the left by 50% of its width and up by 50% of its height. This will effectively center the element within its parent container.</a:t>
            </a:r>
          </a:p>
          <a:p>
            <a:endParaRPr lang="en-IL" sz="2000" dirty="0"/>
          </a:p>
        </p:txBody>
      </p:sp>
      <p:sp>
        <p:nvSpPr>
          <p:cNvPr id="4" name="TextBox 3">
            <a:extLst>
              <a:ext uri="{FF2B5EF4-FFF2-40B4-BE49-F238E27FC236}">
                <a16:creationId xmlns:a16="http://schemas.microsoft.com/office/drawing/2014/main" id="{B084DE06-8B0E-1033-D256-F970C97D6B54}"/>
              </a:ext>
            </a:extLst>
          </p:cNvPr>
          <p:cNvSpPr txBox="1"/>
          <p:nvPr/>
        </p:nvSpPr>
        <p:spPr>
          <a:xfrm>
            <a:off x="3084576" y="5086134"/>
            <a:ext cx="4525083" cy="1754326"/>
          </a:xfrm>
          <a:prstGeom prst="rect">
            <a:avLst/>
          </a:prstGeom>
          <a:noFill/>
        </p:spPr>
        <p:txBody>
          <a:bodyPr wrap="square" rtlCol="0">
            <a:spAutoFit/>
          </a:bodyPr>
          <a:lstStyle/>
          <a:p>
            <a:r>
              <a:rPr lang="en-US" b="0" i="0" dirty="0">
                <a:solidFill>
                  <a:srgbClr val="DF3079"/>
                </a:solidFill>
                <a:effectLst/>
                <a:latin typeface="Söhne Mono"/>
              </a:rPr>
              <a:t>.center</a:t>
            </a:r>
            <a:r>
              <a:rPr lang="en-US" b="0" i="0" dirty="0">
                <a:solidFill>
                  <a:srgbClr val="FFFFFF"/>
                </a:solidFill>
                <a:effectLst/>
                <a:latin typeface="Söhne Mono"/>
              </a:rPr>
              <a:t> </a:t>
            </a:r>
            <a:r>
              <a:rPr lang="en-US" b="0" i="0" dirty="0">
                <a:effectLst/>
                <a:latin typeface="Söhne Mono"/>
              </a:rPr>
              <a:t>{ </a:t>
            </a:r>
          </a:p>
          <a:p>
            <a:r>
              <a:rPr lang="en-US" dirty="0">
                <a:latin typeface="Söhne Mono"/>
              </a:rPr>
              <a:t>	</a:t>
            </a:r>
            <a:r>
              <a:rPr lang="en-US" b="0" i="0" dirty="0">
                <a:effectLst/>
                <a:latin typeface="Söhne Mono"/>
              </a:rPr>
              <a:t>position: absolute; </a:t>
            </a:r>
          </a:p>
          <a:p>
            <a:r>
              <a:rPr lang="en-US" dirty="0">
                <a:latin typeface="Söhne Mono"/>
              </a:rPr>
              <a:t>	</a:t>
            </a:r>
            <a:r>
              <a:rPr lang="en-US" b="0" i="0" dirty="0">
                <a:effectLst/>
                <a:latin typeface="Söhne Mono"/>
              </a:rPr>
              <a:t>top: 50%;</a:t>
            </a:r>
          </a:p>
          <a:p>
            <a:r>
              <a:rPr lang="en-US" dirty="0">
                <a:latin typeface="Söhne Mono"/>
              </a:rPr>
              <a:t>	</a:t>
            </a:r>
            <a:r>
              <a:rPr lang="en-US" b="0" i="0" dirty="0">
                <a:effectLst/>
                <a:latin typeface="Söhne Mono"/>
              </a:rPr>
              <a:t> left: 50%; </a:t>
            </a:r>
          </a:p>
          <a:p>
            <a:r>
              <a:rPr lang="en-US" dirty="0">
                <a:latin typeface="Söhne Mono"/>
              </a:rPr>
              <a:t>	</a:t>
            </a:r>
            <a:r>
              <a:rPr lang="en-US" b="0" i="0" dirty="0">
                <a:effectLst/>
                <a:latin typeface="Söhne Mono"/>
              </a:rPr>
              <a:t>transform: translate(-50%, -50%);</a:t>
            </a:r>
          </a:p>
          <a:p>
            <a:r>
              <a:rPr lang="en-US" b="0" i="0" dirty="0">
                <a:effectLst/>
                <a:latin typeface="Söhne Mono"/>
              </a:rPr>
              <a:t> }</a:t>
            </a:r>
            <a:endParaRPr lang="en-IL" dirty="0"/>
          </a:p>
        </p:txBody>
      </p:sp>
    </p:spTree>
    <p:extLst>
      <p:ext uri="{BB962C8B-B14F-4D97-AF65-F5344CB8AC3E}">
        <p14:creationId xmlns:p14="http://schemas.microsoft.com/office/powerpoint/2010/main" val="99263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3">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22485E-B533-4199-B6EE-43A7C0ADBE8D}"/>
              </a:ext>
            </a:extLst>
          </p:cNvPr>
          <p:cNvSpPr>
            <a:spLocks noGrp="1"/>
          </p:cNvSpPr>
          <p:nvPr>
            <p:ph type="title"/>
          </p:nvPr>
        </p:nvSpPr>
        <p:spPr>
          <a:xfrm>
            <a:off x="832777" y="885717"/>
            <a:ext cx="5944308" cy="1559412"/>
          </a:xfrm>
        </p:spPr>
        <p:txBody>
          <a:bodyPr>
            <a:normAutofit/>
          </a:bodyPr>
          <a:lstStyle/>
          <a:p>
            <a:r>
              <a:rPr lang="en-IL"/>
              <a:t>tables</a:t>
            </a:r>
            <a:endParaRPr lang="en-IL" dirty="0"/>
          </a:p>
        </p:txBody>
      </p:sp>
      <p:sp>
        <p:nvSpPr>
          <p:cNvPr id="3" name="Content Placeholder 2">
            <a:extLst>
              <a:ext uri="{FF2B5EF4-FFF2-40B4-BE49-F238E27FC236}">
                <a16:creationId xmlns:a16="http://schemas.microsoft.com/office/drawing/2014/main" id="{5E1D208B-DA41-E333-0FE8-7F7D939AF99B}"/>
              </a:ext>
            </a:extLst>
          </p:cNvPr>
          <p:cNvSpPr>
            <a:spLocks noGrp="1"/>
          </p:cNvSpPr>
          <p:nvPr>
            <p:ph idx="1"/>
          </p:nvPr>
        </p:nvSpPr>
        <p:spPr>
          <a:xfrm>
            <a:off x="852985" y="2700810"/>
            <a:ext cx="5924099" cy="3271473"/>
          </a:xfrm>
        </p:spPr>
        <p:txBody>
          <a:bodyPr>
            <a:normAutofit/>
          </a:bodyPr>
          <a:lstStyle/>
          <a:p>
            <a:r>
              <a:rPr lang="en-US" sz="2400" b="0" i="0">
                <a:effectLst/>
                <a:latin typeface="Söhne"/>
              </a:rPr>
              <a:t>HTML tables are used to display data in a tabular format. Tables are divided into rows (with the </a:t>
            </a:r>
            <a:r>
              <a:rPr lang="en-US" sz="2400"/>
              <a:t>tr</a:t>
            </a:r>
            <a:r>
              <a:rPr lang="en-US" sz="2400" b="0" i="0">
                <a:effectLst/>
                <a:latin typeface="Söhne"/>
              </a:rPr>
              <a:t> element), and each row is divided into cells (with the </a:t>
            </a:r>
            <a:r>
              <a:rPr lang="en-US" sz="2400"/>
              <a:t>td</a:t>
            </a:r>
            <a:r>
              <a:rPr lang="en-US" sz="2400" b="0" i="0">
                <a:effectLst/>
                <a:latin typeface="Söhne"/>
              </a:rPr>
              <a:t> element). You can also use the </a:t>
            </a:r>
            <a:r>
              <a:rPr lang="en-US" sz="2400"/>
              <a:t>th</a:t>
            </a:r>
            <a:r>
              <a:rPr lang="en-US" sz="2400" b="0" i="0">
                <a:effectLst/>
                <a:latin typeface="Söhne"/>
              </a:rPr>
              <a:t> element to define table headers.</a:t>
            </a:r>
            <a:endParaRPr lang="en-IL" sz="2400"/>
          </a:p>
        </p:txBody>
      </p:sp>
      <p:sp>
        <p:nvSpPr>
          <p:cNvPr id="16"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EE8903D3-C28E-3429-4E79-A3ACA118C1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3606" y="1410663"/>
            <a:ext cx="2735071" cy="2735071"/>
          </a:xfrm>
          <a:prstGeom prst="rect">
            <a:avLst/>
          </a:prstGeom>
        </p:spPr>
      </p:pic>
    </p:spTree>
    <p:extLst>
      <p:ext uri="{BB962C8B-B14F-4D97-AF65-F5344CB8AC3E}">
        <p14:creationId xmlns:p14="http://schemas.microsoft.com/office/powerpoint/2010/main" val="40006694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934872" y="982272"/>
            <a:ext cx="3388419" cy="4560970"/>
          </a:xfrm>
        </p:spPr>
        <p:txBody>
          <a:bodyPr>
            <a:normAutofit/>
          </a:bodyPr>
          <a:lstStyle/>
          <a:p>
            <a:r>
              <a:rPr lang="en-IL" sz="4000">
                <a:solidFill>
                  <a:srgbClr val="FFFFFF"/>
                </a:solidFill>
              </a:rPr>
              <a:t>CSS hover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5221862" y="1719618"/>
            <a:ext cx="5948831" cy="4334629"/>
          </a:xfrm>
        </p:spPr>
        <p:txBody>
          <a:bodyPr anchor="ctr">
            <a:normAutofit/>
          </a:bodyPr>
          <a:lstStyle/>
          <a:p>
            <a:r>
              <a:rPr lang="en-US" sz="1900">
                <a:solidFill>
                  <a:srgbClr val="FEFFFF"/>
                </a:solidFill>
              </a:rPr>
              <a:t>in CSS, the :hover pseudo-class is used to apply styles to an element when it is hovered over by the mouse pointer. The :hover pseudo-class can be used with most elements, and is often used to add visual effects such as hover states to buttons, links, and other interactive elements.</a:t>
            </a:r>
          </a:p>
          <a:p>
            <a:endParaRPr lang="en-US" sz="1900">
              <a:solidFill>
                <a:srgbClr val="FEFFFF"/>
              </a:solidFill>
            </a:endParaRPr>
          </a:p>
          <a:p>
            <a:r>
              <a:rPr lang="en-US" sz="1900" b="0" i="0">
                <a:solidFill>
                  <a:srgbClr val="FEFFFF"/>
                </a:solidFill>
                <a:effectLst/>
                <a:latin typeface="Verdana" panose="020B0604030504040204" pitchFamily="34" charset="0"/>
              </a:rPr>
              <a:t>The :hover selector is used to select elements when you mouse over them.</a:t>
            </a:r>
          </a:p>
          <a:p>
            <a:pPr marL="0" indent="0">
              <a:buNone/>
            </a:pPr>
            <a:r>
              <a:rPr lang="en-US" sz="1900">
                <a:solidFill>
                  <a:srgbClr val="FEFFFF"/>
                </a:solidFill>
              </a:rPr>
              <a:t>p:hover {</a:t>
            </a:r>
          </a:p>
          <a:p>
            <a:pPr marL="0" indent="0">
              <a:buNone/>
            </a:pPr>
            <a:r>
              <a:rPr lang="en-US" sz="1900">
                <a:solidFill>
                  <a:srgbClr val="FEFFFF"/>
                </a:solidFill>
              </a:rPr>
              <a:t>	background-color: black;</a:t>
            </a:r>
          </a:p>
          <a:p>
            <a:pPr marL="0" indent="0">
              <a:buNone/>
            </a:pPr>
            <a:r>
              <a:rPr lang="en-US" sz="1900">
                <a:solidFill>
                  <a:srgbClr val="FEFFFF"/>
                </a:solidFill>
              </a:rPr>
              <a:t>	color: white;</a:t>
            </a:r>
          </a:p>
          <a:p>
            <a:pPr marL="0" indent="0">
              <a:buNone/>
            </a:pPr>
            <a:r>
              <a:rPr lang="en-US" sz="1900">
                <a:solidFill>
                  <a:srgbClr val="FEFFFF"/>
                </a:solidFill>
              </a:rPr>
              <a:t>}</a:t>
            </a:r>
            <a:endParaRPr lang="en-IL" sz="1900">
              <a:solidFill>
                <a:srgbClr val="FEFFFF"/>
              </a:solidFill>
            </a:endParaRPr>
          </a:p>
        </p:txBody>
      </p:sp>
    </p:spTree>
    <p:extLst>
      <p:ext uri="{BB962C8B-B14F-4D97-AF65-F5344CB8AC3E}">
        <p14:creationId xmlns:p14="http://schemas.microsoft.com/office/powerpoint/2010/main" val="35225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597E8-5D46-DDBD-9EFE-22261BE4EEF2}"/>
              </a:ext>
            </a:extLst>
          </p:cNvPr>
          <p:cNvSpPr>
            <a:spLocks noGrp="1"/>
          </p:cNvSpPr>
          <p:nvPr>
            <p:ph type="title"/>
          </p:nvPr>
        </p:nvSpPr>
        <p:spPr>
          <a:xfrm>
            <a:off x="4553733" y="548464"/>
            <a:ext cx="6798541" cy="1675623"/>
          </a:xfrm>
        </p:spPr>
        <p:txBody>
          <a:bodyPr anchor="b">
            <a:normAutofit/>
          </a:bodyPr>
          <a:lstStyle/>
          <a:p>
            <a:r>
              <a:rPr lang="en-US" sz="4000" b="0" i="0">
                <a:effectLst/>
                <a:latin typeface="Söhne"/>
              </a:rPr>
              <a:t>Flexbox</a:t>
            </a:r>
            <a:endParaRPr lang="en-IL" sz="4000"/>
          </a:p>
        </p:txBody>
      </p:sp>
      <p:pic>
        <p:nvPicPr>
          <p:cNvPr id="5" name="Picture 4" descr="Cubes connected with a red line">
            <a:extLst>
              <a:ext uri="{FF2B5EF4-FFF2-40B4-BE49-F238E27FC236}">
                <a16:creationId xmlns:a16="http://schemas.microsoft.com/office/drawing/2014/main" id="{06F50988-E31E-50A7-6599-745431F871C0}"/>
              </a:ext>
            </a:extLst>
          </p:cNvPr>
          <p:cNvPicPr>
            <a:picLocks noChangeAspect="1"/>
          </p:cNvPicPr>
          <p:nvPr/>
        </p:nvPicPr>
        <p:blipFill rotWithShape="1">
          <a:blip r:embed="rId2"/>
          <a:srcRect l="32156" r="20726"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63972B90-EB4C-7ABE-8441-F76AABAE5336}"/>
              </a:ext>
            </a:extLst>
          </p:cNvPr>
          <p:cNvSpPr>
            <a:spLocks noGrp="1"/>
          </p:cNvSpPr>
          <p:nvPr>
            <p:ph idx="1"/>
          </p:nvPr>
        </p:nvSpPr>
        <p:spPr>
          <a:xfrm>
            <a:off x="4553734" y="2409830"/>
            <a:ext cx="6798539" cy="3705217"/>
          </a:xfrm>
        </p:spPr>
        <p:txBody>
          <a:bodyPr>
            <a:normAutofit/>
          </a:bodyPr>
          <a:lstStyle/>
          <a:p>
            <a:r>
              <a:rPr lang="en-US" sz="2000"/>
              <a:t>Flexbox is a layout module in CSS that makes it easier to create flexible, responsive designs. It allows elements within a container to be aligned and distributed in various ways, such as horizontally or vertically. Flexbox is particularly useful for creating flexible grid layouts, and it can also be used to create responsive navigation bars and other UI elements. It has a set of CSS properties that can be used to control the layout of elements within a flex container, such as flex-direction, justify-content, and align-items. Flexbox is supported in most modern web browsers.</a:t>
            </a:r>
            <a:endParaRPr lang="en-IL" sz="2000"/>
          </a:p>
        </p:txBody>
      </p:sp>
    </p:spTree>
    <p:extLst>
      <p:ext uri="{BB962C8B-B14F-4D97-AF65-F5344CB8AC3E}">
        <p14:creationId xmlns:p14="http://schemas.microsoft.com/office/powerpoint/2010/main" val="29475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5CAB9-EBB2-8E06-A8F2-01A2FAAC21E1}"/>
              </a:ext>
            </a:extLst>
          </p:cNvPr>
          <p:cNvSpPr>
            <a:spLocks noGrp="1"/>
          </p:cNvSpPr>
          <p:nvPr>
            <p:ph type="title"/>
          </p:nvPr>
        </p:nvSpPr>
        <p:spPr>
          <a:xfrm>
            <a:off x="6421700" y="713232"/>
            <a:ext cx="5154168" cy="1197864"/>
          </a:xfrm>
        </p:spPr>
        <p:txBody>
          <a:bodyPr>
            <a:normAutofit/>
          </a:bodyPr>
          <a:lstStyle/>
          <a:p>
            <a:r>
              <a:rPr lang="en-US" dirty="0"/>
              <a:t>outlines</a:t>
            </a:r>
            <a:endParaRPr lang="en-IL" dirty="0"/>
          </a:p>
        </p:txBody>
      </p:sp>
      <p:pic>
        <p:nvPicPr>
          <p:cNvPr id="5" name="Picture 4" descr="House line vector icons">
            <a:extLst>
              <a:ext uri="{FF2B5EF4-FFF2-40B4-BE49-F238E27FC236}">
                <a16:creationId xmlns:a16="http://schemas.microsoft.com/office/drawing/2014/main" id="{D3B6B2D5-1D68-D376-7B3F-5146A76BEBF7}"/>
              </a:ext>
            </a:extLst>
          </p:cNvPr>
          <p:cNvPicPr>
            <a:picLocks noChangeAspect="1"/>
          </p:cNvPicPr>
          <p:nvPr/>
        </p:nvPicPr>
        <p:blipFill rotWithShape="1">
          <a:blip r:embed="rId2"/>
          <a:srcRect l="20068" r="17632" b="-2"/>
          <a:stretch/>
        </p:blipFill>
        <p:spPr>
          <a:xfrm>
            <a:off x="20" y="10"/>
            <a:ext cx="5495089" cy="6857990"/>
          </a:xfrm>
          <a:prstGeom prst="rect">
            <a:avLst/>
          </a:prstGeom>
        </p:spPr>
      </p:pic>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979241-6432-66A9-52CC-FAB3C37D50B2}"/>
              </a:ext>
            </a:extLst>
          </p:cNvPr>
          <p:cNvSpPr>
            <a:spLocks noGrp="1"/>
          </p:cNvSpPr>
          <p:nvPr>
            <p:ph idx="1"/>
          </p:nvPr>
        </p:nvSpPr>
        <p:spPr>
          <a:xfrm>
            <a:off x="6421700" y="2048256"/>
            <a:ext cx="5154168" cy="4123944"/>
          </a:xfrm>
        </p:spPr>
        <p:txBody>
          <a:bodyPr anchor="t">
            <a:normAutofit/>
          </a:bodyPr>
          <a:lstStyle/>
          <a:p>
            <a:r>
              <a:rPr lang="en-US" sz="1700"/>
              <a:t>CSS outlines are a way to draw a line around an element, outside of the element's border. They can be used to highlight or emphasize an element, or to make it stand out from the background.</a:t>
            </a:r>
          </a:p>
          <a:p>
            <a:r>
              <a:rPr lang="en-US" sz="1700"/>
              <a:t>The outline property is a shorthand property that is used to set the outline width, style, and color all at once. It has the following syntax:</a:t>
            </a:r>
          </a:p>
          <a:p>
            <a:r>
              <a:rPr lang="en-US" sz="1700">
                <a:effectLst/>
              </a:rPr>
              <a:t>outline: &lt;outline-width&gt; &lt;outline-style&gt; &lt;outline-color&gt;; </a:t>
            </a:r>
          </a:p>
          <a:p>
            <a:br>
              <a:rPr lang="en-US" sz="1700" b="0" i="0">
                <a:effectLst/>
                <a:latin typeface="Söhne"/>
              </a:rPr>
            </a:br>
            <a:endParaRPr lang="en-US" sz="1700" b="0" i="0">
              <a:effectLst/>
              <a:latin typeface="Söhne"/>
            </a:endParaRPr>
          </a:p>
          <a:p>
            <a:br>
              <a:rPr lang="en-US" sz="1700"/>
            </a:br>
            <a:endParaRPr lang="en-US" sz="1700"/>
          </a:p>
          <a:p>
            <a:endParaRPr lang="en-IL" sz="1700"/>
          </a:p>
        </p:txBody>
      </p:sp>
    </p:spTree>
    <p:extLst>
      <p:ext uri="{BB962C8B-B14F-4D97-AF65-F5344CB8AC3E}">
        <p14:creationId xmlns:p14="http://schemas.microsoft.com/office/powerpoint/2010/main" val="3629534038"/>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E03B-CD85-92C0-8085-F580E930EC7C}"/>
              </a:ext>
            </a:extLst>
          </p:cNvPr>
          <p:cNvSpPr>
            <a:spLocks noGrp="1"/>
          </p:cNvSpPr>
          <p:nvPr>
            <p:ph type="title"/>
          </p:nvPr>
        </p:nvSpPr>
        <p:spPr>
          <a:xfrm>
            <a:off x="838200" y="365125"/>
            <a:ext cx="6254496" cy="1828800"/>
          </a:xfrm>
        </p:spPr>
        <p:txBody>
          <a:bodyPr>
            <a:normAutofit/>
          </a:bodyPr>
          <a:lstStyle/>
          <a:p>
            <a:r>
              <a:rPr lang="en-US" dirty="0"/>
              <a:t>float</a:t>
            </a:r>
            <a:endParaRPr lang="en-IL" dirty="0"/>
          </a:p>
        </p:txBody>
      </p:sp>
      <p:pic>
        <p:nvPicPr>
          <p:cNvPr id="6" name="Picture 5">
            <a:extLst>
              <a:ext uri="{FF2B5EF4-FFF2-40B4-BE49-F238E27FC236}">
                <a16:creationId xmlns:a16="http://schemas.microsoft.com/office/drawing/2014/main" id="{56DAA052-706C-01FF-6C58-8C580C685A08}"/>
              </a:ext>
            </a:extLst>
          </p:cNvPr>
          <p:cNvPicPr>
            <a:picLocks noChangeAspect="1"/>
          </p:cNvPicPr>
          <p:nvPr/>
        </p:nvPicPr>
        <p:blipFill rotWithShape="1">
          <a:blip r:embed="rId2"/>
          <a:srcRect l="28356" r="26484" b="-1"/>
          <a:stretch/>
        </p:blipFill>
        <p:spPr>
          <a:xfrm>
            <a:off x="7552266" y="10"/>
            <a:ext cx="4639733" cy="6857990"/>
          </a:xfrm>
          <a:prstGeom prst="rect">
            <a:avLst/>
          </a:prstGeom>
        </p:spPr>
      </p:pic>
      <p:graphicFrame>
        <p:nvGraphicFramePr>
          <p:cNvPr id="5" name="Content Placeholder 2">
            <a:extLst>
              <a:ext uri="{FF2B5EF4-FFF2-40B4-BE49-F238E27FC236}">
                <a16:creationId xmlns:a16="http://schemas.microsoft.com/office/drawing/2014/main" id="{B0CF906F-C5D9-7F27-5667-0C6A4167ACDC}"/>
              </a:ext>
            </a:extLst>
          </p:cNvPr>
          <p:cNvGraphicFramePr>
            <a:graphicFrameLocks noGrp="1"/>
          </p:cNvGraphicFramePr>
          <p:nvPr>
            <p:ph idx="1"/>
            <p:extLst>
              <p:ext uri="{D42A27DB-BD31-4B8C-83A1-F6EECF244321}">
                <p14:modId xmlns:p14="http://schemas.microsoft.com/office/powerpoint/2010/main" val="1485935178"/>
              </p:ext>
            </p:extLst>
          </p:nvPr>
        </p:nvGraphicFramePr>
        <p:xfrm>
          <a:off x="838200" y="2322576"/>
          <a:ext cx="6254496"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415360"/>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E981-64F4-88E9-AB54-CA9ED70CE50C}"/>
              </a:ext>
            </a:extLst>
          </p:cNvPr>
          <p:cNvSpPr>
            <a:spLocks noGrp="1"/>
          </p:cNvSpPr>
          <p:nvPr>
            <p:ph type="title"/>
          </p:nvPr>
        </p:nvSpPr>
        <p:spPr>
          <a:xfrm>
            <a:off x="838200" y="963877"/>
            <a:ext cx="3494362" cy="4930246"/>
          </a:xfrm>
        </p:spPr>
        <p:txBody>
          <a:bodyPr>
            <a:normAutofit/>
          </a:bodyPr>
          <a:lstStyle/>
          <a:p>
            <a:pPr algn="r"/>
            <a:r>
              <a:rPr lang="en-US" dirty="0"/>
              <a:t>F</a:t>
            </a:r>
            <a:r>
              <a:rPr lang="en-IL" dirty="0"/>
              <a:t>loat more</a:t>
            </a:r>
            <a:endParaRPr lang="en-IL"/>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0FAA4E-DDF3-EB9F-A5AC-B2720E445886}"/>
              </a:ext>
            </a:extLst>
          </p:cNvPr>
          <p:cNvSpPr>
            <a:spLocks noGrp="1"/>
          </p:cNvSpPr>
          <p:nvPr>
            <p:ph idx="1"/>
          </p:nvPr>
        </p:nvSpPr>
        <p:spPr>
          <a:xfrm>
            <a:off x="4976031" y="963877"/>
            <a:ext cx="6377769" cy="4930246"/>
          </a:xfrm>
        </p:spPr>
        <p:txBody>
          <a:bodyPr anchor="ctr">
            <a:normAutofit/>
          </a:bodyPr>
          <a:lstStyle/>
          <a:p>
            <a:pPr marL="0" indent="0">
              <a:buNone/>
            </a:pPr>
            <a:r>
              <a:rPr lang="en-US" sz="2200"/>
              <a:t>The text will flow around the image, which will be on the right side of the paragraph.</a:t>
            </a:r>
          </a:p>
          <a:p>
            <a:pPr marL="0" indent="0">
              <a:buNone/>
            </a:pPr>
            <a:r>
              <a:rPr lang="en-US" sz="2200"/>
              <a:t>It's important to note that when an element is floated, the containing element will not automatically adjust its height to fit the floated element. This can lead to layout issues, so it's common to use the clear property in combination with float to fix it.</a:t>
            </a:r>
          </a:p>
          <a:p>
            <a:pPr marL="0" indent="0">
              <a:buNone/>
            </a:pPr>
            <a:r>
              <a:rPr lang="en-US" sz="2200"/>
              <a:t>Additionally, it's a good practice to always set a width when using float, as it might cause unexpected behavior with the width of the element.</a:t>
            </a:r>
          </a:p>
          <a:p>
            <a:pPr marL="0" indent="0">
              <a:buNone/>
            </a:pPr>
            <a:r>
              <a:rPr lang="en-US" sz="2200"/>
              <a:t>It's worth noting that flexbox and grid layout are now preferred over using float for layout and positioning as they are more powerful and flexible.</a:t>
            </a:r>
          </a:p>
          <a:p>
            <a:pPr marL="0" indent="0">
              <a:buNone/>
            </a:pPr>
            <a:endParaRPr lang="en-IL" sz="2200"/>
          </a:p>
        </p:txBody>
      </p:sp>
    </p:spTree>
    <p:extLst>
      <p:ext uri="{BB962C8B-B14F-4D97-AF65-F5344CB8AC3E}">
        <p14:creationId xmlns:p14="http://schemas.microsoft.com/office/powerpoint/2010/main" val="2428703882"/>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34C0-FD84-E7E7-D39C-36509B45F48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6473F86-52C7-DC03-84B0-837257646147}"/>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11646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960100" y="978102"/>
            <a:ext cx="10588434" cy="1062644"/>
          </a:xfrm>
        </p:spPr>
        <p:txBody>
          <a:bodyPr anchor="b">
            <a:normAutofit/>
          </a:bodyPr>
          <a:lstStyle/>
          <a:p>
            <a:r>
              <a:rPr lang="en-US" dirty="0"/>
              <a:t>F</a:t>
            </a:r>
            <a:r>
              <a:rPr lang="en-IL" dirty="0"/>
              <a:t>ont-size</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Font">
            <a:extLst>
              <a:ext uri="{FF2B5EF4-FFF2-40B4-BE49-F238E27FC236}">
                <a16:creationId xmlns:a16="http://schemas.microsoft.com/office/drawing/2014/main" id="{A1F80816-C94D-03B3-3B6C-245198BA6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4955354" y="2682433"/>
            <a:ext cx="6282169" cy="3215749"/>
          </a:xfrm>
        </p:spPr>
        <p:txBody>
          <a:bodyPr>
            <a:normAutofit/>
          </a:bodyPr>
          <a:lstStyle/>
          <a:p>
            <a:r>
              <a:rPr lang="en-US" sz="2400" dirty="0"/>
              <a:t>The font-size property in CSS is used to specify the size of the font for an element. The font size can be set to a specific size in pixels or points, or it can be set to one of several predefined size keywords, such as small, medium, and large.</a:t>
            </a:r>
          </a:p>
          <a:p>
            <a:endParaRPr lang="en-US" sz="2400" dirty="0"/>
          </a:p>
          <a:p>
            <a:r>
              <a:rPr lang="en-US" sz="2400" dirty="0"/>
              <a:t>Font-size: 35px;</a:t>
            </a:r>
            <a:endParaRPr lang="en-IL" sz="2400" dirty="0"/>
          </a:p>
        </p:txBody>
      </p:sp>
    </p:spTree>
    <p:extLst>
      <p:ext uri="{BB962C8B-B14F-4D97-AF65-F5344CB8AC3E}">
        <p14:creationId xmlns:p14="http://schemas.microsoft.com/office/powerpoint/2010/main" val="39393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ruler">
            <a:extLst>
              <a:ext uri="{FF2B5EF4-FFF2-40B4-BE49-F238E27FC236}">
                <a16:creationId xmlns:a16="http://schemas.microsoft.com/office/drawing/2014/main" id="{CB16D8CF-EB63-26A2-F845-50F5EAA0DA43}"/>
              </a:ext>
            </a:extLst>
          </p:cNvPr>
          <p:cNvPicPr>
            <a:picLocks noChangeAspect="1"/>
          </p:cNvPicPr>
          <p:nvPr/>
        </p:nvPicPr>
        <p:blipFill rotWithShape="1">
          <a:blip r:embed="rId2">
            <a:alphaModFix amt="40000"/>
          </a:blip>
          <a:srcRect t="14228" b="1503"/>
          <a:stretch/>
        </p:blipFill>
        <p:spPr>
          <a:xfrm>
            <a:off x="20" y="10"/>
            <a:ext cx="12191979" cy="6857990"/>
          </a:xfrm>
          <a:prstGeom prst="rect">
            <a:avLst/>
          </a:prstGeom>
        </p:spPr>
      </p:pic>
      <p:sp>
        <p:nvSpPr>
          <p:cNvPr id="2" name="Title 1">
            <a:extLst>
              <a:ext uri="{FF2B5EF4-FFF2-40B4-BE49-F238E27FC236}">
                <a16:creationId xmlns:a16="http://schemas.microsoft.com/office/drawing/2014/main" id="{AE5A34C4-7AA2-110E-C241-B379C5894892}"/>
              </a:ext>
            </a:extLst>
          </p:cNvPr>
          <p:cNvSpPr>
            <a:spLocks noGrp="1"/>
          </p:cNvSpPr>
          <p:nvPr>
            <p:ph type="title"/>
          </p:nvPr>
        </p:nvSpPr>
        <p:spPr>
          <a:xfrm>
            <a:off x="640080" y="853673"/>
            <a:ext cx="4023360" cy="5004794"/>
          </a:xfrm>
        </p:spPr>
        <p:txBody>
          <a:bodyPr>
            <a:normAutofit/>
          </a:bodyPr>
          <a:lstStyle/>
          <a:p>
            <a:r>
              <a:rPr lang="en-US" sz="5400" dirty="0">
                <a:solidFill>
                  <a:srgbClr val="FFFFFF"/>
                </a:solidFill>
              </a:rPr>
              <a:t>C</a:t>
            </a:r>
            <a:r>
              <a:rPr lang="en-IL" sz="5400" dirty="0">
                <a:solidFill>
                  <a:srgbClr val="FFFFFF"/>
                </a:solidFill>
              </a:rPr>
              <a:t>SS units</a:t>
            </a:r>
          </a:p>
        </p:txBody>
      </p:sp>
      <p:sp>
        <p:nvSpPr>
          <p:cNvPr id="3" name="Content Placeholder 2">
            <a:extLst>
              <a:ext uri="{FF2B5EF4-FFF2-40B4-BE49-F238E27FC236}">
                <a16:creationId xmlns:a16="http://schemas.microsoft.com/office/drawing/2014/main" id="{377E89EA-660D-F01C-778F-09673170EED2}"/>
              </a:ext>
            </a:extLst>
          </p:cNvPr>
          <p:cNvSpPr>
            <a:spLocks noGrp="1"/>
          </p:cNvSpPr>
          <p:nvPr>
            <p:ph idx="1"/>
          </p:nvPr>
        </p:nvSpPr>
        <p:spPr>
          <a:xfrm>
            <a:off x="5599083" y="853673"/>
            <a:ext cx="5715000" cy="5004794"/>
          </a:xfrm>
        </p:spPr>
        <p:txBody>
          <a:bodyPr anchor="ctr">
            <a:normAutofit/>
          </a:bodyPr>
          <a:lstStyle/>
          <a:p>
            <a:r>
              <a:rPr lang="en-US" sz="1000">
                <a:solidFill>
                  <a:srgbClr val="FFFFFF"/>
                </a:solidFill>
              </a:rPr>
              <a:t>In CSS, em and rem are units of measurement that are used to specify the size of font, padding, margin, and other elements.</a:t>
            </a:r>
          </a:p>
          <a:p>
            <a:r>
              <a:rPr lang="en-US" sz="1000" b="1">
                <a:solidFill>
                  <a:srgbClr val="FFFFFF"/>
                </a:solidFill>
              </a:rPr>
              <a:t>em</a:t>
            </a:r>
            <a:r>
              <a:rPr lang="en-US" sz="1000">
                <a:solidFill>
                  <a:srgbClr val="FFFFFF"/>
                </a:solidFill>
              </a:rPr>
              <a:t> is a relative unit of measurement that is based on the size of the font of the element it is applied to. One em is equal to the size of the current font. For example, if the font size of an element is 16px, then 1em is equal to 16px. If the parent element's font size is 14px, then 1em is equal to 14px for that element. em values can be nested, so the size of an element can be based on the size of the parent element's font, which can be based on the size of its parent element's font, and so on.</a:t>
            </a:r>
          </a:p>
          <a:p>
            <a:r>
              <a:rPr lang="en-US" sz="1000" b="1">
                <a:solidFill>
                  <a:srgbClr val="FFFFFF"/>
                </a:solidFill>
              </a:rPr>
              <a:t>rem</a:t>
            </a:r>
            <a:r>
              <a:rPr lang="en-US" sz="1000">
                <a:solidFill>
                  <a:srgbClr val="FFFFFF"/>
                </a:solidFill>
              </a:rPr>
              <a:t> is a relative unit of measurement that is based on the size of the root element (html) of the document. One rem is equal to the size of the root element's font. This means that 1rem is always equal to the same size, regardless of the font size of the parent element.</a:t>
            </a:r>
          </a:p>
          <a:p>
            <a:r>
              <a:rPr lang="en-US" sz="1000">
                <a:solidFill>
                  <a:srgbClr val="FFFFFF"/>
                </a:solidFill>
              </a:rPr>
              <a:t>In addition to em and rem, there are several other units of measurement that can be used in CSS:</a:t>
            </a:r>
          </a:p>
          <a:p>
            <a:r>
              <a:rPr lang="en-US" sz="1000" b="1">
                <a:solidFill>
                  <a:srgbClr val="FFFFFF"/>
                </a:solidFill>
              </a:rPr>
              <a:t>px</a:t>
            </a:r>
            <a:r>
              <a:rPr lang="en-US" sz="1000">
                <a:solidFill>
                  <a:srgbClr val="FFFFFF"/>
                </a:solidFill>
              </a:rPr>
              <a:t> (pixels): A fixed unit of measurement based on the resolution of the screen. One px is equal to one physical pixel on the screen.</a:t>
            </a:r>
          </a:p>
          <a:p>
            <a:r>
              <a:rPr lang="en-US" sz="1000">
                <a:solidFill>
                  <a:srgbClr val="FFFFFF"/>
                </a:solidFill>
              </a:rPr>
              <a:t>pt (points): A fixed unit of measurement based on the size of a physical printed page. One pt is equal to 1/72 of an inch.</a:t>
            </a:r>
          </a:p>
          <a:p>
            <a:r>
              <a:rPr lang="en-US" sz="1000">
                <a:solidFill>
                  <a:srgbClr val="FFFFFF"/>
                </a:solidFill>
              </a:rPr>
              <a:t>% (percentage): A relative unit of measurement based on the size of the parent element. For example, 50% is equal to half the size of the parent element.</a:t>
            </a:r>
          </a:p>
          <a:p>
            <a:r>
              <a:rPr lang="en-US" sz="1000" b="1">
                <a:solidFill>
                  <a:srgbClr val="FFFFFF"/>
                </a:solidFill>
              </a:rPr>
              <a:t>vw</a:t>
            </a:r>
            <a:r>
              <a:rPr lang="en-US" sz="1000">
                <a:solidFill>
                  <a:srgbClr val="FFFFFF"/>
                </a:solidFill>
              </a:rPr>
              <a:t> (viewport width): A unit of measurement based on the width of the viewport (the browser window). One vw is equal to 1/100th of the viewport width.</a:t>
            </a:r>
          </a:p>
          <a:p>
            <a:r>
              <a:rPr lang="en-US" sz="1000" b="1">
                <a:solidFill>
                  <a:srgbClr val="FFFFFF"/>
                </a:solidFill>
              </a:rPr>
              <a:t>vh</a:t>
            </a:r>
            <a:r>
              <a:rPr lang="en-US" sz="1000">
                <a:solidFill>
                  <a:srgbClr val="FFFFFF"/>
                </a:solidFill>
              </a:rPr>
              <a:t> (viewport height): A unit of measurement based on the height of the viewport (the browser window). One vh is equal to 1/100th of the viewport height.</a:t>
            </a:r>
          </a:p>
          <a:p>
            <a:r>
              <a:rPr lang="en-US" sz="1000">
                <a:solidFill>
                  <a:srgbClr val="FFFFFF"/>
                </a:solidFill>
              </a:rPr>
              <a:t>Each of these units of measurement has its own use cases, and the appropriate unit should be chosen based on the specific needs of the design.</a:t>
            </a:r>
          </a:p>
          <a:p>
            <a:endParaRPr lang="en-IL" sz="1000">
              <a:solidFill>
                <a:srgbClr val="FFFFFF"/>
              </a:solidFill>
            </a:endParaRPr>
          </a:p>
        </p:txBody>
      </p:sp>
      <p:sp>
        <p:nvSpPr>
          <p:cNvPr id="26"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478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2E5CD-58ED-BD6A-8957-614882593C7A}"/>
              </a:ext>
            </a:extLst>
          </p:cNvPr>
          <p:cNvSpPr>
            <a:spLocks noGrp="1"/>
          </p:cNvSpPr>
          <p:nvPr>
            <p:ph type="title"/>
          </p:nvPr>
        </p:nvSpPr>
        <p:spPr>
          <a:xfrm>
            <a:off x="4553733" y="548464"/>
            <a:ext cx="6798541" cy="1675623"/>
          </a:xfrm>
        </p:spPr>
        <p:txBody>
          <a:bodyPr anchor="b">
            <a:normAutofit/>
          </a:bodyPr>
          <a:lstStyle/>
          <a:p>
            <a:r>
              <a:rPr lang="en-US" sz="4000"/>
              <a:t>R</a:t>
            </a:r>
            <a:r>
              <a:rPr lang="en-IL" sz="4000"/>
              <a:t>em vs em</a:t>
            </a:r>
          </a:p>
        </p:txBody>
      </p:sp>
      <p:pic>
        <p:nvPicPr>
          <p:cNvPr id="5" name="Picture 4" descr="Periodic table illustration">
            <a:extLst>
              <a:ext uri="{FF2B5EF4-FFF2-40B4-BE49-F238E27FC236}">
                <a16:creationId xmlns:a16="http://schemas.microsoft.com/office/drawing/2014/main" id="{F1B1F529-2285-81BA-611E-D5B9C76C9751}"/>
              </a:ext>
            </a:extLst>
          </p:cNvPr>
          <p:cNvPicPr>
            <a:picLocks noChangeAspect="1"/>
          </p:cNvPicPr>
          <p:nvPr/>
        </p:nvPicPr>
        <p:blipFill rotWithShape="1">
          <a:blip r:embed="rId2"/>
          <a:srcRect l="8715" r="30094"/>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B76E1CC-24D9-34CD-9B68-2A70BF7094C9}"/>
              </a:ext>
            </a:extLst>
          </p:cNvPr>
          <p:cNvSpPr>
            <a:spLocks noGrp="1"/>
          </p:cNvSpPr>
          <p:nvPr>
            <p:ph idx="1"/>
          </p:nvPr>
        </p:nvSpPr>
        <p:spPr>
          <a:xfrm>
            <a:off x="4553734" y="2409830"/>
            <a:ext cx="6798539" cy="3705217"/>
          </a:xfrm>
        </p:spPr>
        <p:txBody>
          <a:bodyPr>
            <a:normAutofit/>
          </a:bodyPr>
          <a:lstStyle/>
          <a:p>
            <a:r>
              <a:rPr lang="en-US" sz="1300"/>
              <a:t>em and rem are both relative units of measurement that are used to specify the size of font, padding, margin, and other elements in CSS. However, they are based on different references:</a:t>
            </a:r>
          </a:p>
          <a:p>
            <a:r>
              <a:rPr lang="en-US" sz="1300"/>
              <a:t>em is a relative unit of measurement that is based on the size of the font of the element it is applied to. One em is equal to the size of the current font. For example, if the font size of an element is 16px, then 1em is equal to 16px. If the parent element's font size is 14px, then 1em is equal to 14px for that element. em values can be nested, so the size of an element can be based on the size of the parent element's font, which can be based on the size of its parent element's font, and so on.</a:t>
            </a:r>
          </a:p>
          <a:p>
            <a:r>
              <a:rPr lang="en-US" sz="1300"/>
              <a:t>rem is a relative unit of measurement that is based on the size of the root element (html) of the document. One rem is equal to the size of the root element's font. This means that 1rem is always equal to the same size, regardless of the font size of the parent element.</a:t>
            </a:r>
          </a:p>
          <a:p>
            <a:br>
              <a:rPr lang="en-US" sz="1300"/>
            </a:br>
            <a:r>
              <a:rPr lang="en-US" sz="1300"/>
              <a:t>em is often used when you want the size of an element to be based on the size of its parent element, while rem is often used when you want the size of an element to be based on the size of the root element of the document. Both em and rem can be useful for creating responsive designs that adapt to the size of the screen or the size of the font.</a:t>
            </a:r>
            <a:endParaRPr lang="en-IL" sz="1300"/>
          </a:p>
        </p:txBody>
      </p:sp>
    </p:spTree>
    <p:extLst>
      <p:ext uri="{BB962C8B-B14F-4D97-AF65-F5344CB8AC3E}">
        <p14:creationId xmlns:p14="http://schemas.microsoft.com/office/powerpoint/2010/main" val="218750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2C52C-DF99-0078-839D-5DB676BD63C0}"/>
              </a:ext>
            </a:extLst>
          </p:cNvPr>
          <p:cNvSpPr>
            <a:spLocks noGrp="1"/>
          </p:cNvSpPr>
          <p:nvPr>
            <p:ph type="title"/>
          </p:nvPr>
        </p:nvSpPr>
        <p:spPr>
          <a:xfrm>
            <a:off x="5297762" y="329184"/>
            <a:ext cx="6251110" cy="1783080"/>
          </a:xfrm>
        </p:spPr>
        <p:txBody>
          <a:bodyPr anchor="b">
            <a:normAutofit/>
          </a:bodyPr>
          <a:lstStyle/>
          <a:p>
            <a:r>
              <a:rPr lang="en-US" sz="5400"/>
              <a:t>Wait separate it! Please this is to much</a:t>
            </a:r>
            <a:endParaRPr lang="en-IL" sz="5400"/>
          </a:p>
        </p:txBody>
      </p:sp>
      <p:pic>
        <p:nvPicPr>
          <p:cNvPr id="5" name="Picture 4" descr="Stack of files">
            <a:extLst>
              <a:ext uri="{FF2B5EF4-FFF2-40B4-BE49-F238E27FC236}">
                <a16:creationId xmlns:a16="http://schemas.microsoft.com/office/drawing/2014/main" id="{0A3BF7B1-2B54-070F-768C-7FD9DE3C0C23}"/>
              </a:ext>
            </a:extLst>
          </p:cNvPr>
          <p:cNvPicPr>
            <a:picLocks noChangeAspect="1"/>
          </p:cNvPicPr>
          <p:nvPr/>
        </p:nvPicPr>
        <p:blipFill rotWithShape="1">
          <a:blip r:embed="rId2"/>
          <a:srcRect l="28869" r="2579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B79333-BDB3-6E4F-B991-1F379D7624AB}"/>
              </a:ext>
            </a:extLst>
          </p:cNvPr>
          <p:cNvSpPr>
            <a:spLocks noGrp="1"/>
          </p:cNvSpPr>
          <p:nvPr>
            <p:ph idx="1"/>
          </p:nvPr>
        </p:nvSpPr>
        <p:spPr>
          <a:xfrm>
            <a:off x="5297762" y="2706624"/>
            <a:ext cx="6251110" cy="3483864"/>
          </a:xfrm>
        </p:spPr>
        <p:txBody>
          <a:bodyPr>
            <a:normAutofit/>
          </a:bodyPr>
          <a:lstStyle/>
          <a:p>
            <a:r>
              <a:rPr lang="en-US" sz="2200"/>
              <a:t>O</a:t>
            </a:r>
            <a:r>
              <a:rPr lang="en-IL" sz="2200"/>
              <a:t>k ok let’s create a new folder to show that!</a:t>
            </a:r>
          </a:p>
          <a:p>
            <a:r>
              <a:rPr lang="en-IL" sz="2200"/>
              <a:t>Create a new folders with 3 folders inside</a:t>
            </a:r>
          </a:p>
          <a:p>
            <a:r>
              <a:rPr lang="en-US" sz="2200"/>
              <a:t>P</a:t>
            </a:r>
            <a:r>
              <a:rPr lang="en-IL" sz="2200"/>
              <a:t>ages (the html files)</a:t>
            </a:r>
          </a:p>
          <a:p>
            <a:r>
              <a:rPr lang="en-US" sz="2200"/>
              <a:t>I</a:t>
            </a:r>
            <a:r>
              <a:rPr lang="en-IL" sz="2200"/>
              <a:t>mg (the images)</a:t>
            </a:r>
          </a:p>
          <a:p>
            <a:r>
              <a:rPr lang="en-US" sz="2200"/>
              <a:t>C</a:t>
            </a:r>
            <a:r>
              <a:rPr lang="en-IL" sz="2200"/>
              <a:t>ss (the css files)</a:t>
            </a:r>
          </a:p>
          <a:p>
            <a:pPr marL="0" indent="0">
              <a:buNone/>
            </a:pPr>
            <a:endParaRPr lang="en-IL" sz="2200"/>
          </a:p>
        </p:txBody>
      </p:sp>
    </p:spTree>
    <p:extLst>
      <p:ext uri="{BB962C8B-B14F-4D97-AF65-F5344CB8AC3E}">
        <p14:creationId xmlns:p14="http://schemas.microsoft.com/office/powerpoint/2010/main" val="258530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838200" y="401221"/>
            <a:ext cx="10515600" cy="1348065"/>
          </a:xfrm>
        </p:spPr>
        <p:txBody>
          <a:bodyPr>
            <a:normAutofit/>
          </a:bodyPr>
          <a:lstStyle/>
          <a:p>
            <a:r>
              <a:rPr lang="en-IL" sz="5000" dirty="0">
                <a:solidFill>
                  <a:srgbClr val="FFFFFF"/>
                </a:solidFill>
              </a:rPr>
              <a:t>Ok ok But the hover is not good </a:t>
            </a:r>
            <a:r>
              <a:rPr lang="en-US" sz="5000" dirty="0">
                <a:solidFill>
                  <a:srgbClr val="FFFFFF"/>
                </a:solidFill>
              </a:rPr>
              <a:t>enough</a:t>
            </a:r>
            <a:endParaRPr lang="en-IL" sz="5000" dirty="0">
              <a:solidFill>
                <a:srgbClr val="FFFFFF"/>
              </a:solidFill>
            </a:endParaRP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838200" y="2586789"/>
            <a:ext cx="10515600" cy="3590174"/>
          </a:xfrm>
        </p:spPr>
        <p:txBody>
          <a:bodyPr>
            <a:normAutofit/>
          </a:bodyPr>
          <a:lstStyle/>
          <a:p>
            <a:r>
              <a:rPr lang="en-US" sz="1500" dirty="0"/>
              <a:t>T</a:t>
            </a:r>
            <a:r>
              <a:rPr lang="en-IL" sz="1500" dirty="0"/>
              <a:t>hen let’s animate it all!</a:t>
            </a:r>
          </a:p>
          <a:p>
            <a:pPr marL="0" indent="0">
              <a:buNone/>
            </a:pPr>
            <a:r>
              <a:rPr lang="en-IL" sz="1500" dirty="0"/>
              <a:t>But why?</a:t>
            </a:r>
          </a:p>
          <a:p>
            <a:r>
              <a:rPr lang="en-US" sz="1500" b="0" i="0" dirty="0">
                <a:effectLst/>
                <a:latin typeface="Söhne"/>
              </a:rPr>
              <a:t>There are many reasons you might want to animate your CSS. Some possible reasons include:</a:t>
            </a:r>
          </a:p>
          <a:p>
            <a:pPr>
              <a:buFont typeface="+mj-lt"/>
              <a:buAutoNum type="arabicPeriod"/>
            </a:pPr>
            <a:r>
              <a:rPr lang="en-US" sz="1500" b="0" i="0" dirty="0">
                <a:effectLst/>
                <a:latin typeface="Söhne"/>
              </a:rPr>
              <a:t>To draw the user's attention to a particular element or feature on the page.</a:t>
            </a:r>
          </a:p>
          <a:p>
            <a:pPr>
              <a:buFont typeface="+mj-lt"/>
              <a:buAutoNum type="arabicPeriod"/>
            </a:pPr>
            <a:r>
              <a:rPr lang="en-US" sz="1500" b="0" i="0" dirty="0">
                <a:effectLst/>
                <a:latin typeface="Söhne"/>
              </a:rPr>
              <a:t>To add visual interest and make the page more engaging.</a:t>
            </a:r>
          </a:p>
          <a:p>
            <a:pPr>
              <a:buFont typeface="+mj-lt"/>
              <a:buAutoNum type="arabicPeriod"/>
            </a:pPr>
            <a:r>
              <a:rPr lang="en-US" sz="1500" b="0" i="0" dirty="0">
                <a:effectLst/>
                <a:latin typeface="Söhne"/>
              </a:rPr>
              <a:t>To enhance the user experience by making the page more interactive and dynamic.</a:t>
            </a:r>
          </a:p>
          <a:p>
            <a:pPr>
              <a:buFont typeface="+mj-lt"/>
              <a:buAutoNum type="arabicPeriod"/>
            </a:pPr>
            <a:r>
              <a:rPr lang="en-US" sz="1500" b="0" i="0" dirty="0">
                <a:effectLst/>
                <a:latin typeface="Söhne"/>
              </a:rPr>
              <a:t>To make the page feel more alive and responsive.</a:t>
            </a:r>
          </a:p>
          <a:p>
            <a:pPr>
              <a:buFont typeface="+mj-lt"/>
              <a:buAutoNum type="arabicPeriod"/>
            </a:pPr>
            <a:r>
              <a:rPr lang="en-US" sz="1500" b="0" i="0" dirty="0">
                <a:effectLst/>
                <a:latin typeface="Söhne"/>
              </a:rPr>
              <a:t>To make transitions between different states of the page more smooth and seamless.</a:t>
            </a:r>
          </a:p>
          <a:p>
            <a:pPr>
              <a:buFont typeface="+mj-lt"/>
              <a:buAutoNum type="arabicPeriod"/>
            </a:pPr>
            <a:r>
              <a:rPr lang="en-US" sz="1500" b="0" i="0" dirty="0">
                <a:effectLst/>
                <a:latin typeface="Söhne"/>
              </a:rPr>
              <a:t>To make the page feel more polished and professional.</a:t>
            </a:r>
          </a:p>
          <a:p>
            <a:r>
              <a:rPr lang="en-US" sz="1500" b="0" i="0" dirty="0">
                <a:effectLst/>
                <a:latin typeface="Söhne"/>
              </a:rPr>
              <a:t>Keep in mind that you should use animation wisely and sparingly, as overuse can make the page feel cluttered and overwhelming. It's important to strike a balance and use animation in a way that enhances the user experience without becoming a distraction.</a:t>
            </a:r>
          </a:p>
          <a:p>
            <a:pPr marL="0" indent="0">
              <a:buNone/>
            </a:pPr>
            <a:endParaRPr lang="en-IL" sz="1500" dirty="0"/>
          </a:p>
        </p:txBody>
      </p:sp>
    </p:spTree>
    <p:extLst>
      <p:ext uri="{BB962C8B-B14F-4D97-AF65-F5344CB8AC3E}">
        <p14:creationId xmlns:p14="http://schemas.microsoft.com/office/powerpoint/2010/main" val="365478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3926</Words>
  <Application>Microsoft Macintosh PowerPoint</Application>
  <PresentationFormat>Widescreen</PresentationFormat>
  <Paragraphs>205</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Inter</vt:lpstr>
      <vt:lpstr>Söhne</vt:lpstr>
      <vt:lpstr>Söhne Mono</vt:lpstr>
      <vt:lpstr>Verdana</vt:lpstr>
      <vt:lpstr>Office Theme 2013 - 2022</vt:lpstr>
      <vt:lpstr>Let’s go!</vt:lpstr>
      <vt:lpstr>List style (some small stuff)</vt:lpstr>
      <vt:lpstr>More option to style it </vt:lpstr>
      <vt:lpstr>CSS hover</vt:lpstr>
      <vt:lpstr>Font-size</vt:lpstr>
      <vt:lpstr>CSS units</vt:lpstr>
      <vt:lpstr>Rem vs em</vt:lpstr>
      <vt:lpstr>Wait separate it! Please this is to much</vt:lpstr>
      <vt:lpstr>Ok ok But the hover is not good enough</vt:lpstr>
      <vt:lpstr>transform</vt:lpstr>
      <vt:lpstr> :focus </vt:lpstr>
      <vt:lpstr>Some amazing tools</vt:lpstr>
      <vt:lpstr>Font weight</vt:lpstr>
      <vt:lpstr>Font-style</vt:lpstr>
      <vt:lpstr>Stop! You need to try</vt:lpstr>
      <vt:lpstr>CSS position</vt:lpstr>
      <vt:lpstr>static</vt:lpstr>
      <vt:lpstr>relative</vt:lpstr>
      <vt:lpstr>absolute</vt:lpstr>
      <vt:lpstr>fixed</vt:lpstr>
      <vt:lpstr>sticky</vt:lpstr>
      <vt:lpstr>Wait! Try it yourself</vt:lpstr>
      <vt:lpstr>CSS - variables</vt:lpstr>
      <vt:lpstr>Box Shadow</vt:lpstr>
      <vt:lpstr>text-shadow</vt:lpstr>
      <vt:lpstr>text-align</vt:lpstr>
      <vt:lpstr>Child Selector (&gt;)</vt:lpstr>
      <vt:lpstr>Descendant Selector</vt:lpstr>
      <vt:lpstr>margin: auto</vt:lpstr>
      <vt:lpstr>Try it!</vt:lpstr>
      <vt:lpstr>keyframe</vt:lpstr>
      <vt:lpstr>border-radius</vt:lpstr>
      <vt:lpstr>calc</vt:lpstr>
      <vt:lpstr>clamp</vt:lpstr>
      <vt:lpstr>clip-path</vt:lpstr>
      <vt:lpstr>stacking context</vt:lpstr>
      <vt:lpstr>opacity</vt:lpstr>
      <vt:lpstr>transform</vt:lpstr>
      <vt:lpstr>tables</vt:lpstr>
      <vt:lpstr>Flexbox</vt:lpstr>
      <vt:lpstr>outlines</vt:lpstr>
      <vt:lpstr>float</vt:lpstr>
      <vt:lpstr>Float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Shaked Chen</dc:creator>
  <cp:lastModifiedBy>Shaked Chen</cp:lastModifiedBy>
  <cp:revision>44</cp:revision>
  <dcterms:created xsi:type="dcterms:W3CDTF">2023-01-07T23:33:56Z</dcterms:created>
  <dcterms:modified xsi:type="dcterms:W3CDTF">2023-01-17T22:53:43Z</dcterms:modified>
</cp:coreProperties>
</file>