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5" r:id="rId3"/>
    <p:sldId id="316" r:id="rId4"/>
    <p:sldId id="277" r:id="rId5"/>
    <p:sldId id="324" r:id="rId6"/>
    <p:sldId id="323"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6" r:id="rId21"/>
    <p:sldId id="365" r:id="rId22"/>
    <p:sldId id="367" r:id="rId23"/>
    <p:sldId id="377" r:id="rId24"/>
    <p:sldId id="378" r:id="rId25"/>
    <p:sldId id="368" r:id="rId26"/>
    <p:sldId id="369" r:id="rId27"/>
    <p:sldId id="370" r:id="rId28"/>
    <p:sldId id="371" r:id="rId29"/>
    <p:sldId id="372" r:id="rId30"/>
    <p:sldId id="373" r:id="rId31"/>
    <p:sldId id="374" r:id="rId32"/>
    <p:sldId id="375" r:id="rId33"/>
    <p:sldId id="382" r:id="rId34"/>
    <p:sldId id="376" r:id="rId35"/>
    <p:sldId id="379" r:id="rId36"/>
    <p:sldId id="380" r:id="rId37"/>
    <p:sldId id="381" r:id="rId38"/>
    <p:sldId id="384" r:id="rId39"/>
    <p:sldId id="385" r:id="rId40"/>
    <p:sldId id="383" r:id="rId41"/>
    <p:sldId id="386" r:id="rId42"/>
    <p:sldId id="387" r:id="rId43"/>
    <p:sldId id="388" r:id="rId4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1"/>
    <p:restoredTop sz="94694"/>
  </p:normalViewPr>
  <p:slideViewPr>
    <p:cSldViewPr snapToGrid="0">
      <p:cViewPr varScale="1">
        <p:scale>
          <a:sx n="121" d="100"/>
          <a:sy n="121" d="100"/>
        </p:scale>
        <p:origin x="92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54F-FF77-3E51-5F6C-4680AE8D5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B076E4D-144E-FC37-E1D2-0C1054205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8664B06-0BDE-7279-32C2-F062C6D3668C}"/>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5" name="Footer Placeholder 4">
            <a:extLst>
              <a:ext uri="{FF2B5EF4-FFF2-40B4-BE49-F238E27FC236}">
                <a16:creationId xmlns:a16="http://schemas.microsoft.com/office/drawing/2014/main" id="{46D84224-2644-159F-ADAB-B7B1E469B7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1BF08-C360-D02E-CC3F-E2CEECD8D9C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758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895-7F78-73AD-1361-D08A8FD535A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2FEF791-08F0-2ADD-8C9A-E37322CC2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FF13ED4-8901-89AB-BCD8-DA7393078225}"/>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5" name="Footer Placeholder 4">
            <a:extLst>
              <a:ext uri="{FF2B5EF4-FFF2-40B4-BE49-F238E27FC236}">
                <a16:creationId xmlns:a16="http://schemas.microsoft.com/office/drawing/2014/main" id="{35F81611-0252-66C0-EBDE-6E5C9ED644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73D01F-FA09-4426-AA03-581530AA156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3381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5CDC-2448-F9FD-A261-39FCA164B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06A803-1EA5-5304-E6F5-D54C1D52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76CCD5-329A-A83B-2261-B04819C1A130}"/>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5" name="Footer Placeholder 4">
            <a:extLst>
              <a:ext uri="{FF2B5EF4-FFF2-40B4-BE49-F238E27FC236}">
                <a16:creationId xmlns:a16="http://schemas.microsoft.com/office/drawing/2014/main" id="{B08610F7-CFA6-0D88-73CA-C83BCCB0F2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BD9AD-283E-B124-2250-47D41DE27B39}"/>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73115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A297-3F0C-6A3B-C3E4-394D5BCD865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46E2C5-9A11-CD85-FD47-391F90A4E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9B164E-AC17-D4C7-9EAF-28B5C4C7A6C2}"/>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5" name="Footer Placeholder 4">
            <a:extLst>
              <a:ext uri="{FF2B5EF4-FFF2-40B4-BE49-F238E27FC236}">
                <a16:creationId xmlns:a16="http://schemas.microsoft.com/office/drawing/2014/main" id="{6CCEC641-225B-1BBD-8EA7-115EDB9D919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E30F88-89C6-DC71-31C6-107729E8A5B8}"/>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408064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A035-6E4D-CC93-FDD6-BDB5D328D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24192F0-6F79-66E3-4D28-0D981B27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A3CA2-284E-2E7A-FD02-8F7B0D2F3E17}"/>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5" name="Footer Placeholder 4">
            <a:extLst>
              <a:ext uri="{FF2B5EF4-FFF2-40B4-BE49-F238E27FC236}">
                <a16:creationId xmlns:a16="http://schemas.microsoft.com/office/drawing/2014/main" id="{E3014BE2-6DFC-78D8-A89B-5F5B5BF7DB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8E00A2-720C-0B21-A254-58A19DCA7AD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1753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804-2965-FC26-AB2C-14C3988208B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040886-D7D4-2B43-7F7A-61F865FE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0C11A44-A5A9-7F09-8073-97D67BE59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EC17B04-F9AC-1EC5-843F-7CAFF1B44934}"/>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6" name="Footer Placeholder 5">
            <a:extLst>
              <a:ext uri="{FF2B5EF4-FFF2-40B4-BE49-F238E27FC236}">
                <a16:creationId xmlns:a16="http://schemas.microsoft.com/office/drawing/2014/main" id="{FCAD50EE-B32B-7D57-6533-68932B7CBF1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F99E9B-8B80-3BCA-1537-7DCF10FBAFDF}"/>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6055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9504-80EA-CD64-F6F3-00EC677A1D4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0E8A17B-76C9-F9C5-B3FC-98D0CEE27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5F9F3-CF6A-CEC1-131F-E1B456109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09D22F-4221-8F4A-C06E-9B1A30F9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39790-537C-1D37-CEBA-746C5F5E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790B0C-2DDE-F707-4D68-154FD92D0EC3}"/>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8" name="Footer Placeholder 7">
            <a:extLst>
              <a:ext uri="{FF2B5EF4-FFF2-40B4-BE49-F238E27FC236}">
                <a16:creationId xmlns:a16="http://schemas.microsoft.com/office/drawing/2014/main" id="{9FB8ACC5-E23D-93D7-1641-7A25984384B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2EB4E7-E47B-C82F-16B8-7FEC81FCDF2A}"/>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6262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370-C247-F29F-3A75-AA429D4583E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F47FD1-6EA6-A659-AE74-D3AD35115B9D}"/>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4" name="Footer Placeholder 3">
            <a:extLst>
              <a:ext uri="{FF2B5EF4-FFF2-40B4-BE49-F238E27FC236}">
                <a16:creationId xmlns:a16="http://schemas.microsoft.com/office/drawing/2014/main" id="{271E45BC-F37C-CC38-C5BE-0ED99CD47C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7FE6C73-B065-B878-DD87-8D7D8E57BE2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7613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EC408-D07B-7343-221D-54BB3B86C290}"/>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3" name="Footer Placeholder 2">
            <a:extLst>
              <a:ext uri="{FF2B5EF4-FFF2-40B4-BE49-F238E27FC236}">
                <a16:creationId xmlns:a16="http://schemas.microsoft.com/office/drawing/2014/main" id="{9154BC0C-0A53-D936-0ABC-62E202367BD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D9FE93F-4D9B-DB0A-B235-D1EA2FF647A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2154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76-27C9-C0C2-A70F-3AA93725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E0C8F35-6036-07D3-E5B1-FBC42FF7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02A02AB-4B36-9822-BE63-6B71A1824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E254-A4D5-34B6-A626-4440CCEC0A86}"/>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6" name="Footer Placeholder 5">
            <a:extLst>
              <a:ext uri="{FF2B5EF4-FFF2-40B4-BE49-F238E27FC236}">
                <a16:creationId xmlns:a16="http://schemas.microsoft.com/office/drawing/2014/main" id="{0D1E12F9-5D97-4A92-EBAF-A454F803A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50A258-3005-1BEE-6A65-160C1F33005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188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5B4E-079E-A12C-F050-D95390552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87EE4E3-3B1E-5CC3-4DD9-16119B275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F2A85FD-C10A-0151-4D74-700E5208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B57AE-C68B-5B8A-5BE9-5953DC9BF943}"/>
              </a:ext>
            </a:extLst>
          </p:cNvPr>
          <p:cNvSpPr>
            <a:spLocks noGrp="1"/>
          </p:cNvSpPr>
          <p:nvPr>
            <p:ph type="dt" sz="half" idx="10"/>
          </p:nvPr>
        </p:nvSpPr>
        <p:spPr/>
        <p:txBody>
          <a:bodyPr/>
          <a:lstStyle/>
          <a:p>
            <a:fld id="{E0C858BD-AA26-3249-9D78-E68179219554}" type="datetimeFigureOut">
              <a:rPr lang="en-IL" smtClean="0"/>
              <a:t>31/01/2023</a:t>
            </a:fld>
            <a:endParaRPr lang="en-IL"/>
          </a:p>
        </p:txBody>
      </p:sp>
      <p:sp>
        <p:nvSpPr>
          <p:cNvPr id="6" name="Footer Placeholder 5">
            <a:extLst>
              <a:ext uri="{FF2B5EF4-FFF2-40B4-BE49-F238E27FC236}">
                <a16:creationId xmlns:a16="http://schemas.microsoft.com/office/drawing/2014/main" id="{B24C7228-7E55-C24B-D056-7266D72479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6E2E16-55C4-6ADD-0B6D-3264EAD371ED}"/>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2202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18A6F-D436-5503-3693-5DE3AB5F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960EF9-DADC-B56E-2E95-1D560CF78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812AF-112E-C3DF-00BA-1876D9CFE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858BD-AA26-3249-9D78-E68179219554}" type="datetimeFigureOut">
              <a:rPr lang="en-IL" smtClean="0"/>
              <a:t>31/01/2023</a:t>
            </a:fld>
            <a:endParaRPr lang="en-IL"/>
          </a:p>
        </p:txBody>
      </p:sp>
      <p:sp>
        <p:nvSpPr>
          <p:cNvPr id="5" name="Footer Placeholder 4">
            <a:extLst>
              <a:ext uri="{FF2B5EF4-FFF2-40B4-BE49-F238E27FC236}">
                <a16:creationId xmlns:a16="http://schemas.microsoft.com/office/drawing/2014/main" id="{AC8CF35C-9A37-6967-3B93-B020F760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4B5A464-3AB4-5D49-9CA4-F6A0E671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0FA1B-E0D6-CA43-90F4-C56AEB2034A2}" type="slidenum">
              <a:rPr lang="en-IL" smtClean="0"/>
              <a:t>‹#›</a:t>
            </a:fld>
            <a:endParaRPr lang="en-IL"/>
          </a:p>
        </p:txBody>
      </p:sp>
    </p:spTree>
    <p:extLst>
      <p:ext uri="{BB962C8B-B14F-4D97-AF65-F5344CB8AC3E}">
        <p14:creationId xmlns:p14="http://schemas.microsoft.com/office/powerpoint/2010/main" val="28660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8379CBBC-7CC4-0CBF-5C09-A9D1083B2F34}"/>
              </a:ext>
            </a:extLst>
          </p:cNvPr>
          <p:cNvPicPr>
            <a:picLocks noChangeAspect="1"/>
          </p:cNvPicPr>
          <p:nvPr/>
        </p:nvPicPr>
        <p:blipFill rotWithShape="1">
          <a:blip>
            <a:duotone>
              <a:schemeClr val="accent1">
                <a:shade val="45000"/>
                <a:satMod val="135000"/>
              </a:schemeClr>
              <a:prstClr val="white"/>
            </a:duotone>
            <a:alphaModFix amt="35000"/>
          </a:blip>
          <a:srcRect t="1747"/>
          <a:stretch/>
        </p:blipFill>
        <p:spPr>
          <a:xfrm>
            <a:off x="8878" y="11"/>
            <a:ext cx="12191981" cy="6857989"/>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256275" y="2271449"/>
            <a:ext cx="9679449" cy="2847058"/>
          </a:xfrm>
        </p:spPr>
        <p:txBody>
          <a:bodyPr anchor="b">
            <a:normAutofit/>
          </a:bodyPr>
          <a:lstStyle/>
          <a:p>
            <a:pPr algn="l"/>
            <a:r>
              <a:rPr lang="en-US" sz="8000">
                <a:solidFill>
                  <a:srgbClr val="FFFFFF"/>
                </a:solidFill>
              </a:rPr>
              <a:t>L</a:t>
            </a:r>
            <a:r>
              <a:rPr lang="en-IL" sz="8000">
                <a:solidFill>
                  <a:srgbClr val="FFFFFF"/>
                </a:solidFill>
              </a:rPr>
              <a:t>et’s go!</a:t>
            </a: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890160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How is it looks like ? </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with medium confidence">
            <a:extLst>
              <a:ext uri="{FF2B5EF4-FFF2-40B4-BE49-F238E27FC236}">
                <a16:creationId xmlns:a16="http://schemas.microsoft.com/office/drawing/2014/main" id="{168D8A25-337C-18CD-B33D-99E432BF5DFE}"/>
              </a:ext>
            </a:extLst>
          </p:cNvPr>
          <p:cNvPicPr>
            <a:picLocks noGrp="1" noChangeAspect="1"/>
          </p:cNvPicPr>
          <p:nvPr>
            <p:ph idx="1"/>
          </p:nvPr>
        </p:nvPicPr>
        <p:blipFill>
          <a:blip r:embed="rId2"/>
          <a:stretch>
            <a:fillRect/>
          </a:stretch>
        </p:blipFill>
        <p:spPr>
          <a:xfrm>
            <a:off x="1768432" y="2742397"/>
            <a:ext cx="2715767" cy="3291840"/>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98A84F7A-24C9-B2AE-32C6-9C98BC451A98}"/>
              </a:ext>
            </a:extLst>
          </p:cNvPr>
          <p:cNvPicPr>
            <a:picLocks noChangeAspect="1"/>
          </p:cNvPicPr>
          <p:nvPr/>
        </p:nvPicPr>
        <p:blipFill>
          <a:blip r:embed="rId3"/>
          <a:stretch>
            <a:fillRect/>
          </a:stretch>
        </p:blipFill>
        <p:spPr>
          <a:xfrm>
            <a:off x="7291107" y="2744731"/>
            <a:ext cx="3549153" cy="3291840"/>
          </a:xfrm>
          <a:prstGeom prst="rect">
            <a:avLst/>
          </a:prstGeom>
        </p:spPr>
      </p:pic>
    </p:spTree>
    <p:extLst>
      <p:ext uri="{BB962C8B-B14F-4D97-AF65-F5344CB8AC3E}">
        <p14:creationId xmlns:p14="http://schemas.microsoft.com/office/powerpoint/2010/main" val="322498264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Gaps - grid</a:t>
            </a:r>
          </a:p>
        </p:txBody>
      </p:sp>
      <p:pic>
        <p:nvPicPr>
          <p:cNvPr id="5" name="Content Placeholder 4" descr="A picture containing table&#10;&#10;Description automatically generated">
            <a:extLst>
              <a:ext uri="{FF2B5EF4-FFF2-40B4-BE49-F238E27FC236}">
                <a16:creationId xmlns:a16="http://schemas.microsoft.com/office/drawing/2014/main" id="{D21291E3-408B-936C-107F-E54BE325B42A}"/>
              </a:ext>
            </a:extLst>
          </p:cNvPr>
          <p:cNvPicPr>
            <a:picLocks noGrp="1" noChangeAspect="1"/>
          </p:cNvPicPr>
          <p:nvPr>
            <p:ph idx="1"/>
          </p:nvPr>
        </p:nvPicPr>
        <p:blipFill>
          <a:blip r:embed="rId2"/>
          <a:stretch>
            <a:fillRect/>
          </a:stretch>
        </p:blipFill>
        <p:spPr>
          <a:xfrm>
            <a:off x="4196208" y="1825625"/>
            <a:ext cx="3799583" cy="4351338"/>
          </a:xfrm>
        </p:spPr>
      </p:pic>
    </p:spTree>
    <p:extLst>
      <p:ext uri="{BB962C8B-B14F-4D97-AF65-F5344CB8AC3E}">
        <p14:creationId xmlns:p14="http://schemas.microsoft.com/office/powerpoint/2010/main" val="249858779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US" dirty="0"/>
              <a:t>C</a:t>
            </a:r>
            <a:r>
              <a:rPr lang="en-IL" dirty="0"/>
              <a:t>enter me just for fun!</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endParaRPr lang="en-IL" dirty="0"/>
          </a:p>
        </p:txBody>
      </p:sp>
      <p:pic>
        <p:nvPicPr>
          <p:cNvPr id="4" name="Picture 3">
            <a:extLst>
              <a:ext uri="{FF2B5EF4-FFF2-40B4-BE49-F238E27FC236}">
                <a16:creationId xmlns:a16="http://schemas.microsoft.com/office/drawing/2014/main" id="{73773F15-A833-2EEB-BDD8-3ECCC2493EB0}"/>
              </a:ext>
            </a:extLst>
          </p:cNvPr>
          <p:cNvPicPr>
            <a:picLocks noChangeAspect="1"/>
          </p:cNvPicPr>
          <p:nvPr/>
        </p:nvPicPr>
        <p:blipFill>
          <a:blip r:embed="rId2"/>
          <a:stretch>
            <a:fillRect/>
          </a:stretch>
        </p:blipFill>
        <p:spPr>
          <a:xfrm>
            <a:off x="0" y="2196935"/>
            <a:ext cx="11682046" cy="2917829"/>
          </a:xfrm>
          <a:prstGeom prst="rect">
            <a:avLst/>
          </a:prstGeom>
        </p:spPr>
      </p:pic>
    </p:spTree>
    <p:extLst>
      <p:ext uri="{BB962C8B-B14F-4D97-AF65-F5344CB8AC3E}">
        <p14:creationId xmlns:p14="http://schemas.microsoft.com/office/powerpoint/2010/main" val="414898386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4965430" y="629268"/>
            <a:ext cx="6586491" cy="1286160"/>
          </a:xfrm>
        </p:spPr>
        <p:txBody>
          <a:bodyPr anchor="b">
            <a:normAutofit/>
          </a:bodyPr>
          <a:lstStyle/>
          <a:p>
            <a:r>
              <a:rPr lang="en-US" dirty="0"/>
              <a:t>Grid template columns</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4965431" y="2438400"/>
            <a:ext cx="6586489" cy="3785419"/>
          </a:xfrm>
        </p:spPr>
        <p:txBody>
          <a:bodyPr>
            <a:normAutofit/>
          </a:bodyPr>
          <a:lstStyle/>
          <a:p>
            <a:r>
              <a:rPr lang="en-US" sz="2000"/>
              <a:t>Grid template columns is a CSS property that allows you to specify the number of columns in a grid container and the width of each column. It is used in conjunction with CSS grid layout to create a flexible and responsive grid-based layout for web pages. The grid template columns property is set on the container element and its value is a series of values separated by spaces, each value representing the width of a column in the grid. The grid layout then uses these values to determine the number and size of columns in the grid.</a:t>
            </a:r>
            <a:endParaRPr lang="en-IL" sz="2000"/>
          </a:p>
        </p:txBody>
      </p:sp>
      <p:pic>
        <p:nvPicPr>
          <p:cNvPr id="5" name="Picture 4" descr="3D box skeletons">
            <a:extLst>
              <a:ext uri="{FF2B5EF4-FFF2-40B4-BE49-F238E27FC236}">
                <a16:creationId xmlns:a16="http://schemas.microsoft.com/office/drawing/2014/main" id="{CD5A5A96-8CFE-3740-D46F-D23A4A90EC29}"/>
              </a:ext>
            </a:extLst>
          </p:cNvPr>
          <p:cNvPicPr>
            <a:picLocks noChangeAspect="1"/>
          </p:cNvPicPr>
          <p:nvPr/>
        </p:nvPicPr>
        <p:blipFill rotWithShape="1">
          <a:blip r:embed="rId2"/>
          <a:srcRect l="29157" r="2572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FE3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18541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5297762" y="329184"/>
            <a:ext cx="6251110" cy="1783080"/>
          </a:xfrm>
        </p:spPr>
        <p:txBody>
          <a:bodyPr anchor="b">
            <a:normAutofit/>
          </a:bodyPr>
          <a:lstStyle/>
          <a:p>
            <a:r>
              <a:rPr lang="en-IL" sz="5400"/>
              <a:t>Grid templete rows</a:t>
            </a:r>
          </a:p>
        </p:txBody>
      </p:sp>
      <p:pic>
        <p:nvPicPr>
          <p:cNvPr id="5" name="Picture 4" descr="Classroom sticker progress chart">
            <a:extLst>
              <a:ext uri="{FF2B5EF4-FFF2-40B4-BE49-F238E27FC236}">
                <a16:creationId xmlns:a16="http://schemas.microsoft.com/office/drawing/2014/main" id="{B2E1F87A-0BF6-2287-E1E4-393ECF148FDB}"/>
              </a:ext>
            </a:extLst>
          </p:cNvPr>
          <p:cNvPicPr>
            <a:picLocks noChangeAspect="1"/>
          </p:cNvPicPr>
          <p:nvPr/>
        </p:nvPicPr>
        <p:blipFill rotWithShape="1">
          <a:blip r:embed="rId2"/>
          <a:srcRect l="43854" r="52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5297762" y="2706624"/>
            <a:ext cx="6251110" cy="3483864"/>
          </a:xfrm>
        </p:spPr>
        <p:txBody>
          <a:bodyPr>
            <a:normAutofit/>
          </a:bodyPr>
          <a:lstStyle/>
          <a:p>
            <a:pPr marL="0" indent="0">
              <a:buNone/>
            </a:pPr>
            <a:r>
              <a:rPr lang="en-US" sz="2200"/>
              <a:t>Grid Template Rows is a CSS property that defines the number and size of rows in a grid container. The property is set on a grid container element and is used to specify the size and pattern of rows in the grid. The value of the property can be a length value (e.g. 50px), a percentage value (e.g. 20%), or a repeating pattern of these values (e.g. 50px 1fr). The rows created by this property provide the structure for placing grid items (e.g. child elements) within the grid.</a:t>
            </a:r>
            <a:endParaRPr lang="en-IL" sz="2200"/>
          </a:p>
        </p:txBody>
      </p:sp>
    </p:spTree>
    <p:extLst>
      <p:ext uri="{BB962C8B-B14F-4D97-AF65-F5344CB8AC3E}">
        <p14:creationId xmlns:p14="http://schemas.microsoft.com/office/powerpoint/2010/main" val="158237661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Let’s work and learn</a:t>
            </a:r>
          </a:p>
        </p:txBody>
      </p:sp>
      <p:pic>
        <p:nvPicPr>
          <p:cNvPr id="5" name="Content Placeholder 4" descr="Graphical user interface, text, website&#10;&#10;Description automatically generated">
            <a:extLst>
              <a:ext uri="{FF2B5EF4-FFF2-40B4-BE49-F238E27FC236}">
                <a16:creationId xmlns:a16="http://schemas.microsoft.com/office/drawing/2014/main" id="{9F1E5745-6547-9306-833D-EFCA82B3D265}"/>
              </a:ext>
            </a:extLst>
          </p:cNvPr>
          <p:cNvPicPr>
            <a:picLocks noGrp="1" noChangeAspect="1"/>
          </p:cNvPicPr>
          <p:nvPr>
            <p:ph idx="1"/>
          </p:nvPr>
        </p:nvPicPr>
        <p:blipFill>
          <a:blip r:embed="rId2"/>
          <a:stretch>
            <a:fillRect/>
          </a:stretch>
        </p:blipFill>
        <p:spPr>
          <a:xfrm>
            <a:off x="1874475" y="1825625"/>
            <a:ext cx="8443049" cy="4351338"/>
          </a:xfrm>
        </p:spPr>
      </p:pic>
    </p:spTree>
    <p:extLst>
      <p:ext uri="{BB962C8B-B14F-4D97-AF65-F5344CB8AC3E}">
        <p14:creationId xmlns:p14="http://schemas.microsoft.com/office/powerpoint/2010/main" val="270683085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1271588" y="662400"/>
            <a:ext cx="10055721" cy="1325563"/>
          </a:xfrm>
        </p:spPr>
        <p:txBody>
          <a:bodyPr anchor="t">
            <a:normAutofit/>
          </a:bodyPr>
          <a:lstStyle/>
          <a:p>
            <a:r>
              <a:rPr lang="en-US" dirty="0"/>
              <a:t>grid-column-start and grid-column-end</a:t>
            </a:r>
            <a:endParaRPr lang="en-IL"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1251678" y="2286001"/>
            <a:ext cx="10089112" cy="3909599"/>
          </a:xfrm>
        </p:spPr>
        <p:txBody>
          <a:bodyPr>
            <a:normAutofit/>
          </a:bodyPr>
          <a:lstStyle/>
          <a:p>
            <a:r>
              <a:rPr lang="en-US" sz="2000">
                <a:solidFill>
                  <a:schemeClr val="tx1">
                    <a:alpha val="60000"/>
                  </a:schemeClr>
                </a:solidFill>
              </a:rPr>
              <a:t>grid-column-end and grid-column-start are CSS grid properties that define the ending and starting points of a grid item's column along the horizontal (x) axis. These properties are used to determine the size and position of a grid item within the grid container. The values of these properties can be specified as either a number (representing the line number) or a keyword (such as 'span'). The line numbers start from 1, and the end line is always one line beyond the last column line.</a:t>
            </a:r>
            <a:endParaRPr lang="en-IL" sz="2000">
              <a:solidFill>
                <a:schemeClr val="tx1">
                  <a:alpha val="60000"/>
                </a:schemeClr>
              </a:solidFill>
            </a:endParaRPr>
          </a:p>
          <a:p>
            <a:endParaRPr lang="en-IL" sz="2000">
              <a:solidFill>
                <a:schemeClr val="tx1">
                  <a:alpha val="60000"/>
                </a:schemeClr>
              </a:solidFill>
            </a:endParaRPr>
          </a:p>
        </p:txBody>
      </p:sp>
    </p:spTree>
    <p:extLst>
      <p:ext uri="{BB962C8B-B14F-4D97-AF65-F5344CB8AC3E}">
        <p14:creationId xmlns:p14="http://schemas.microsoft.com/office/powerpoint/2010/main" val="412826533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1137034" y="609597"/>
            <a:ext cx="9392421" cy="1330841"/>
          </a:xfrm>
        </p:spPr>
        <p:txBody>
          <a:bodyPr>
            <a:normAutofit/>
          </a:bodyPr>
          <a:lstStyle/>
          <a:p>
            <a:r>
              <a:rPr lang="en-US" dirty="0"/>
              <a:t>grid-column</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1137034" y="2198362"/>
            <a:ext cx="4958966" cy="3917773"/>
          </a:xfrm>
        </p:spPr>
        <p:txBody>
          <a:bodyPr>
            <a:normAutofit/>
          </a:bodyPr>
          <a:lstStyle/>
          <a:p>
            <a:pPr marL="0" indent="0">
              <a:buNone/>
            </a:pPr>
            <a:r>
              <a:rPr lang="en-US" sz="2000" dirty="0"/>
              <a:t>grid-column is a CSS grid shorthand property that sets both the grid-column-start and grid-column-end properties in a single declaration. It is used to specify the position and size of a grid item along the horizontal (x) axis. The values of grid-column can be specified as either one or two values.</a:t>
            </a:r>
          </a:p>
          <a:p>
            <a:pPr marL="0" indent="0">
              <a:buNone/>
            </a:pPr>
            <a:endParaRPr lang="en-US" sz="2000" dirty="0"/>
          </a:p>
          <a:p>
            <a:pPr marL="0" indent="0">
              <a:buNone/>
            </a:pPr>
            <a:r>
              <a:rPr lang="en-US" sz="2000" dirty="0"/>
              <a:t>There is a short version</a:t>
            </a:r>
          </a:p>
          <a:p>
            <a:pPr marL="0" indent="0">
              <a:buNone/>
            </a:pPr>
            <a:r>
              <a:rPr lang="en-US" sz="2000" dirty="0"/>
              <a:t>Grid-column: span 2;</a:t>
            </a:r>
            <a:endParaRPr lang="en-IL" sz="2000" dirty="0"/>
          </a:p>
        </p:txBody>
      </p:sp>
      <p:pic>
        <p:nvPicPr>
          <p:cNvPr id="5" name="Picture 4" descr="A picture containing text&#10;&#10;Description automatically generated">
            <a:extLst>
              <a:ext uri="{FF2B5EF4-FFF2-40B4-BE49-F238E27FC236}">
                <a16:creationId xmlns:a16="http://schemas.microsoft.com/office/drawing/2014/main" id="{65985497-F5B5-EDBE-F81F-1E86F231AEAE}"/>
              </a:ext>
            </a:extLst>
          </p:cNvPr>
          <p:cNvPicPr>
            <a:picLocks noChangeAspect="1"/>
          </p:cNvPicPr>
          <p:nvPr/>
        </p:nvPicPr>
        <p:blipFill>
          <a:blip r:embed="rId2"/>
          <a:stretch>
            <a:fillRect/>
          </a:stretch>
        </p:blipFill>
        <p:spPr>
          <a:xfrm>
            <a:off x="6719367" y="2991318"/>
            <a:ext cx="4788505" cy="214310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3900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1271588" y="662400"/>
            <a:ext cx="10055721" cy="1325563"/>
          </a:xfrm>
        </p:spPr>
        <p:txBody>
          <a:bodyPr anchor="t">
            <a:normAutofit/>
          </a:bodyPr>
          <a:lstStyle/>
          <a:p>
            <a:r>
              <a:rPr lang="en-US" dirty="0"/>
              <a:t>grid-row-start and grid-row-end</a:t>
            </a:r>
            <a:endParaRPr lang="en-IL"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1251678" y="2286001"/>
            <a:ext cx="10089112" cy="3909599"/>
          </a:xfrm>
        </p:spPr>
        <p:txBody>
          <a:bodyPr>
            <a:normAutofit/>
          </a:bodyPr>
          <a:lstStyle/>
          <a:p>
            <a:pPr marL="0" indent="0">
              <a:buNone/>
            </a:pPr>
            <a:r>
              <a:rPr lang="en-US" sz="2000">
                <a:solidFill>
                  <a:schemeClr val="tx1">
                    <a:alpha val="60000"/>
                  </a:schemeClr>
                </a:solidFill>
              </a:rPr>
              <a:t>grid-row-start and grid-row-end are CSS grid properties that define the starting and ending points of a grid item's row along the vertical (y) axis. These properties are used to determine the size and position of a grid item within the grid container. The values of these properties can be specified as either a number (representing the line number) or a keyword (such as 'span'). The line numbers start from 1, and the end line is always one line beyond the last row line.</a:t>
            </a:r>
            <a:endParaRPr lang="en-IL" sz="2000">
              <a:solidFill>
                <a:schemeClr val="tx1">
                  <a:alpha val="60000"/>
                </a:schemeClr>
              </a:solidFill>
            </a:endParaRPr>
          </a:p>
        </p:txBody>
      </p:sp>
    </p:spTree>
    <p:extLst>
      <p:ext uri="{BB962C8B-B14F-4D97-AF65-F5344CB8AC3E}">
        <p14:creationId xmlns:p14="http://schemas.microsoft.com/office/powerpoint/2010/main" val="10588778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1271588" y="662400"/>
            <a:ext cx="10055721" cy="1325563"/>
          </a:xfrm>
        </p:spPr>
        <p:txBody>
          <a:bodyPr anchor="t">
            <a:normAutofit/>
          </a:bodyPr>
          <a:lstStyle/>
          <a:p>
            <a:r>
              <a:rPr lang="en-US" dirty="0"/>
              <a:t>grid-row</a:t>
            </a:r>
            <a:endParaRPr lang="en-IL"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1251678" y="2286001"/>
            <a:ext cx="10089112" cy="3909599"/>
          </a:xfrm>
        </p:spPr>
        <p:txBody>
          <a:bodyPr>
            <a:normAutofit/>
          </a:bodyPr>
          <a:lstStyle/>
          <a:p>
            <a:r>
              <a:rPr lang="en-US" sz="2000">
                <a:solidFill>
                  <a:schemeClr val="tx1">
                    <a:alpha val="60000"/>
                  </a:schemeClr>
                </a:solidFill>
              </a:rPr>
              <a:t>grid-row is a CSS grid shorthand property that sets both the grid-row-start and grid-row-end properties in a single declaration. It is used to specify the position and size of a grid item along the vertical (y) axis. The values of grid-row can be specified as either one or two values.</a:t>
            </a:r>
            <a:endParaRPr lang="en-IL" sz="2000">
              <a:solidFill>
                <a:schemeClr val="tx1">
                  <a:alpha val="60000"/>
                </a:schemeClr>
              </a:solidFill>
            </a:endParaRPr>
          </a:p>
        </p:txBody>
      </p:sp>
    </p:spTree>
    <p:extLst>
      <p:ext uri="{BB962C8B-B14F-4D97-AF65-F5344CB8AC3E}">
        <p14:creationId xmlns:p14="http://schemas.microsoft.com/office/powerpoint/2010/main" val="404717069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Different numbers in 3D">
            <a:extLst>
              <a:ext uri="{FF2B5EF4-FFF2-40B4-BE49-F238E27FC236}">
                <a16:creationId xmlns:a16="http://schemas.microsoft.com/office/drawing/2014/main" id="{42F81F1F-7B51-372E-CC0F-D58EF8C95B0E}"/>
              </a:ext>
            </a:extLst>
          </p:cNvPr>
          <p:cNvPicPr>
            <a:picLocks noChangeAspect="1"/>
          </p:cNvPicPr>
          <p:nvPr/>
        </p:nvPicPr>
        <p:blipFill rotWithShape="1">
          <a:blip/>
          <a:srcRect t="2409" r="9091" b="6682"/>
          <a:stretch/>
        </p:blipFill>
        <p:spPr>
          <a:xfrm>
            <a:off x="20" y="10"/>
            <a:ext cx="12191981" cy="6857989"/>
          </a:xfrm>
          <a:prstGeom prst="rect">
            <a:avLst/>
          </a:prstGeom>
        </p:spPr>
      </p:pic>
      <p:sp>
        <p:nvSpPr>
          <p:cNvPr id="30" name="Rectangle 2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ACC84-CBCF-BA44-5BD1-1E271BDCF797}"/>
              </a:ext>
            </a:extLst>
          </p:cNvPr>
          <p:cNvSpPr>
            <a:spLocks noGrp="1"/>
          </p:cNvSpPr>
          <p:nvPr>
            <p:ph type="title"/>
          </p:nvPr>
        </p:nvSpPr>
        <p:spPr>
          <a:xfrm>
            <a:off x="594804" y="640263"/>
            <a:ext cx="6619811" cy="1344975"/>
          </a:xfrm>
        </p:spPr>
        <p:txBody>
          <a:bodyPr>
            <a:normAutofit/>
          </a:bodyPr>
          <a:lstStyle/>
          <a:p>
            <a:r>
              <a:rPr lang="en-US" sz="4000" b="0" i="0">
                <a:effectLst/>
                <a:latin typeface="Söhne"/>
              </a:rPr>
              <a:t>stacking context</a:t>
            </a:r>
            <a:endParaRPr lang="en-IL" sz="4000"/>
          </a:p>
        </p:txBody>
      </p:sp>
      <p:sp>
        <p:nvSpPr>
          <p:cNvPr id="3" name="Content Placeholder 2">
            <a:extLst>
              <a:ext uri="{FF2B5EF4-FFF2-40B4-BE49-F238E27FC236}">
                <a16:creationId xmlns:a16="http://schemas.microsoft.com/office/drawing/2014/main" id="{27565DF2-74A6-F566-AEFE-950A937F696B}"/>
              </a:ext>
            </a:extLst>
          </p:cNvPr>
          <p:cNvSpPr>
            <a:spLocks noGrp="1"/>
          </p:cNvSpPr>
          <p:nvPr>
            <p:ph idx="1"/>
          </p:nvPr>
        </p:nvSpPr>
        <p:spPr>
          <a:xfrm>
            <a:off x="594109" y="2121763"/>
            <a:ext cx="6620505" cy="3773010"/>
          </a:xfrm>
        </p:spPr>
        <p:txBody>
          <a:bodyPr>
            <a:normAutofit/>
          </a:bodyPr>
          <a:lstStyle/>
          <a:p>
            <a:r>
              <a:rPr lang="en-US" sz="1700" b="0" i="0" dirty="0">
                <a:effectLst/>
                <a:latin typeface="Söhne"/>
              </a:rPr>
              <a:t>A stacking context in CSS is a way of determining the order in which elements are rendered on a web page. The stacking context is determined by the position and z-index properties of elements, as well as any parent-child relationships between elements.</a:t>
            </a:r>
          </a:p>
          <a:p>
            <a:r>
              <a:rPr lang="en-US" sz="1700" b="0" i="0" dirty="0">
                <a:effectLst/>
                <a:latin typeface="Söhne"/>
              </a:rPr>
              <a:t>Elements with a position value of absolute, relative or fixed create a new stacking context. Also elements with a z-index value other than auto create a new stacking context. When an element creates a new stacking context, all of its child elements are rendered within that context, and are positioned relative to that element.</a:t>
            </a:r>
          </a:p>
          <a:p>
            <a:r>
              <a:rPr lang="en-US" sz="1700" b="0" i="0" dirty="0">
                <a:effectLst/>
                <a:latin typeface="Söhne"/>
              </a:rPr>
              <a:t>Elements with a z-index value of auto are positioned in the same stacking context as their parent element, and are rendered in the order that they appear in the HTML document. Elements with a higher z-index value will be rendered on top of elements with a lower z-index value, regardless of their order in the HTML document.</a:t>
            </a:r>
          </a:p>
          <a:p>
            <a:pPr marL="0" indent="0">
              <a:buNone/>
            </a:pPr>
            <a:endParaRPr lang="en-IL" sz="1700" dirty="0"/>
          </a:p>
        </p:txBody>
      </p:sp>
    </p:spTree>
    <p:extLst>
      <p:ext uri="{BB962C8B-B14F-4D97-AF65-F5344CB8AC3E}">
        <p14:creationId xmlns:p14="http://schemas.microsoft.com/office/powerpoint/2010/main" val="87894198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838200" y="365125"/>
            <a:ext cx="10515600" cy="1325563"/>
          </a:xfrm>
        </p:spPr>
        <p:txBody>
          <a:bodyPr>
            <a:normAutofit/>
          </a:bodyPr>
          <a:lstStyle/>
          <a:p>
            <a:r>
              <a:rPr lang="en-US" sz="5400"/>
              <a:t>repeat</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838200" y="1929384"/>
            <a:ext cx="10515600" cy="4251960"/>
          </a:xfrm>
        </p:spPr>
        <p:txBody>
          <a:bodyPr>
            <a:normAutofit/>
          </a:bodyPr>
          <a:lstStyle/>
          <a:p>
            <a:r>
              <a:rPr lang="en-US" sz="2200"/>
              <a:t>The "repeat" in CSS Grid refers to the ability to repeat a pattern of columns or rows defined by a grid template. It allows for creating grid items that repeat in a grid, saving the time and effort of specifying the layout for each individual item. The repeat() function takes two arguments: the number of times to repeat the pattern, and the pattern itself. For example: "repeat(3, 1fr 50px)" means repeating the pattern of 1fr followed by 50px three times in a row.</a:t>
            </a:r>
            <a:endParaRPr lang="en-IL" sz="2200"/>
          </a:p>
        </p:txBody>
      </p:sp>
    </p:spTree>
    <p:extLst>
      <p:ext uri="{BB962C8B-B14F-4D97-AF65-F5344CB8AC3E}">
        <p14:creationId xmlns:p14="http://schemas.microsoft.com/office/powerpoint/2010/main" val="242236109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1271588" y="662400"/>
            <a:ext cx="10055721" cy="1325563"/>
          </a:xfrm>
        </p:spPr>
        <p:txBody>
          <a:bodyPr anchor="t">
            <a:normAutofit/>
          </a:bodyPr>
          <a:lstStyle/>
          <a:p>
            <a:r>
              <a:rPr lang="en-US" dirty="0"/>
              <a:t>justify-items and align-items</a:t>
            </a:r>
            <a:endParaRPr lang="en-IL"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1251678" y="2286001"/>
            <a:ext cx="10089112" cy="3909599"/>
          </a:xfrm>
        </p:spPr>
        <p:txBody>
          <a:bodyPr>
            <a:normAutofit/>
          </a:bodyPr>
          <a:lstStyle/>
          <a:p>
            <a:pPr marL="0" indent="0">
              <a:buNone/>
            </a:pPr>
            <a:r>
              <a:rPr lang="en-US" sz="2000">
                <a:solidFill>
                  <a:schemeClr val="tx1">
                    <a:alpha val="60000"/>
                  </a:schemeClr>
                </a:solidFill>
              </a:rPr>
              <a:t>justify-items and align-items are CSS properties that are used in grid layout to align the grid items within the grid container along the horizontal and vertical axes, respectively.</a:t>
            </a:r>
          </a:p>
          <a:p>
            <a:pPr marL="0" indent="0">
              <a:buNone/>
            </a:pPr>
            <a:r>
              <a:rPr lang="en-US" sz="2000">
                <a:solidFill>
                  <a:schemeClr val="tx1">
                    <a:alpha val="60000"/>
                  </a:schemeClr>
                </a:solidFill>
              </a:rPr>
              <a:t>justify-items is used to align the grid items along the x (horizontal) axis within the grid container. Its values include: start, end, center, stretch, space-between, space-around, and space-evenly.</a:t>
            </a:r>
          </a:p>
          <a:p>
            <a:pPr marL="0" indent="0">
              <a:buNone/>
            </a:pPr>
            <a:r>
              <a:rPr lang="en-US" sz="2000">
                <a:solidFill>
                  <a:schemeClr val="tx1">
                    <a:alpha val="60000"/>
                  </a:schemeClr>
                </a:solidFill>
              </a:rPr>
              <a:t>align-items is used to align the grid items along the y (vertical) axis within the grid container. Its values include: start, end, center, stretch, and baseline.</a:t>
            </a:r>
          </a:p>
          <a:p>
            <a:pPr marL="0" indent="0">
              <a:buNone/>
            </a:pPr>
            <a:endParaRPr lang="en-IL" sz="2000">
              <a:solidFill>
                <a:schemeClr val="tx1">
                  <a:alpha val="60000"/>
                </a:schemeClr>
              </a:solidFill>
            </a:endParaRPr>
          </a:p>
        </p:txBody>
      </p:sp>
    </p:spTree>
    <p:extLst>
      <p:ext uri="{BB962C8B-B14F-4D97-AF65-F5344CB8AC3E}">
        <p14:creationId xmlns:p14="http://schemas.microsoft.com/office/powerpoint/2010/main" val="132609770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4439633" y="4518923"/>
            <a:ext cx="3312734" cy="1141851"/>
          </a:xfrm>
          <a:noFill/>
        </p:spPr>
        <p:txBody>
          <a:bodyPr vert="horz" lIns="91440" tIns="45720" rIns="91440" bIns="45720" rtlCol="0">
            <a:normAutofit/>
          </a:bodyPr>
          <a:lstStyle/>
          <a:p>
            <a:pPr marL="0" indent="0" algn="ctr">
              <a:buNone/>
            </a:pPr>
            <a:r>
              <a:rPr lang="en-US" sz="2000" kern="1200">
                <a:solidFill>
                  <a:srgbClr val="080808"/>
                </a:solidFill>
                <a:latin typeface="+mn-lt"/>
                <a:ea typeface="+mn-ea"/>
                <a:cs typeface="+mn-cs"/>
              </a:rPr>
              <a:t>Is a short hand for both of them you can just place-items:center;</a:t>
            </a:r>
          </a:p>
        </p:txBody>
      </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Place-items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975464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b="0" i="0">
                <a:effectLst/>
                <a:latin typeface="Söhne Mono"/>
              </a:rPr>
              <a:t>grid-template-areas</a:t>
            </a:r>
            <a:endParaRPr lang="en-US" kern="1200">
              <a:latin typeface="+mj-lt"/>
              <a:ea typeface="+mj-ea"/>
              <a:cs typeface="+mj-cs"/>
            </a:endParaRP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D1B0014E-7980-6172-85CD-A62B10EAF6F1}"/>
              </a:ext>
            </a:extLst>
          </p:cNvPr>
          <p:cNvPicPr>
            <a:picLocks noChangeAspect="1"/>
          </p:cNvPicPr>
          <p:nvPr/>
        </p:nvPicPr>
        <p:blipFill>
          <a:blip r:embed="rId2"/>
          <a:stretch>
            <a:fillRect/>
          </a:stretch>
        </p:blipFill>
        <p:spPr>
          <a:xfrm>
            <a:off x="1114023" y="2811104"/>
            <a:ext cx="3366480" cy="1251795"/>
          </a:xfrm>
          <a:prstGeom prst="rect">
            <a:avLst/>
          </a:prstGeom>
        </p:spPr>
      </p:pic>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4955354" y="2682433"/>
            <a:ext cx="6282169" cy="3215749"/>
          </a:xfrm>
        </p:spPr>
        <p:txBody>
          <a:bodyPr vert="horz" lIns="91440" tIns="45720" rIns="91440" bIns="45720" rtlCol="0">
            <a:normAutofit/>
          </a:bodyPr>
          <a:lstStyle/>
          <a:p>
            <a:pPr marL="0" indent="0">
              <a:buNone/>
            </a:pPr>
            <a:r>
              <a:rPr lang="en-US" sz="2400" kern="1200">
                <a:latin typeface="+mn-lt"/>
                <a:ea typeface="+mn-ea"/>
                <a:cs typeface="+mn-cs"/>
              </a:rPr>
              <a:t>The grid-template-areas property in CSS is used to define named areas within a grid container. It allows you to create a visual representation of the grid layout using ASCII art, where each square represents a grid cell. The named areas can then be referred to in other grid properties, such as grid-area, to place grid items into the defined areas.</a:t>
            </a:r>
          </a:p>
        </p:txBody>
      </p:sp>
    </p:spTree>
    <p:extLst>
      <p:ext uri="{BB962C8B-B14F-4D97-AF65-F5344CB8AC3E}">
        <p14:creationId xmlns:p14="http://schemas.microsoft.com/office/powerpoint/2010/main" val="426639514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404A1-8220-9CB7-E790-128D7CAAE15A}"/>
              </a:ext>
            </a:extLst>
          </p:cNvPr>
          <p:cNvSpPr>
            <a:spLocks noGrp="1"/>
          </p:cNvSpPr>
          <p:nvPr>
            <p:ph type="title"/>
          </p:nvPr>
        </p:nvSpPr>
        <p:spPr>
          <a:xfrm>
            <a:off x="572493" y="238539"/>
            <a:ext cx="11047013" cy="1434415"/>
          </a:xfrm>
        </p:spPr>
        <p:txBody>
          <a:bodyPr anchor="b">
            <a:normAutofit/>
          </a:bodyPr>
          <a:lstStyle/>
          <a:p>
            <a:r>
              <a:rPr lang="en-US" sz="5400"/>
              <a:t>G</a:t>
            </a:r>
            <a:r>
              <a:rPr lang="en-IL" sz="5400"/>
              <a:t>rid-area</a:t>
            </a:r>
          </a:p>
        </p:txBody>
      </p:sp>
      <p:sp>
        <p:nvSpPr>
          <p:cNvPr id="1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F95E63F1-04EE-AED4-7070-8BCEAA3D22D6}"/>
              </a:ext>
            </a:extLst>
          </p:cNvPr>
          <p:cNvPicPr>
            <a:picLocks noChangeAspect="1"/>
          </p:cNvPicPr>
          <p:nvPr/>
        </p:nvPicPr>
        <p:blipFill rotWithShape="1">
          <a:blip r:embed="rId2"/>
          <a:srcRect t="286" r="4" b="347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4B7F4726-2A01-2FDA-C961-F0B5119CB0DC}"/>
              </a:ext>
            </a:extLst>
          </p:cNvPr>
          <p:cNvSpPr>
            <a:spLocks noGrp="1"/>
          </p:cNvSpPr>
          <p:nvPr>
            <p:ph idx="1"/>
          </p:nvPr>
        </p:nvSpPr>
        <p:spPr>
          <a:xfrm>
            <a:off x="4905955" y="2071316"/>
            <a:ext cx="6713552" cy="4114800"/>
          </a:xfrm>
        </p:spPr>
        <p:txBody>
          <a:bodyPr anchor="t">
            <a:normAutofit/>
          </a:bodyPr>
          <a:lstStyle/>
          <a:p>
            <a:r>
              <a:rPr lang="en-US" sz="2200"/>
              <a:t>The "grid-area" property in CSS is used to assign a named area to a grid item. It allows you to create reusable grid areas that you can reference when defining the grid layout.</a:t>
            </a:r>
          </a:p>
          <a:p>
            <a:r>
              <a:rPr lang="en-US" sz="2200"/>
              <a:t>A grid area is created by specifying a name for it using the "grid-template-areas" property on the grid container, and then using the "grid-area" property on the grid items to assign them to the named areas.</a:t>
            </a:r>
          </a:p>
          <a:p>
            <a:endParaRPr lang="en-IL" sz="2200"/>
          </a:p>
        </p:txBody>
      </p:sp>
    </p:spTree>
    <p:extLst>
      <p:ext uri="{BB962C8B-B14F-4D97-AF65-F5344CB8AC3E}">
        <p14:creationId xmlns:p14="http://schemas.microsoft.com/office/powerpoint/2010/main" val="266226807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filter</a:t>
            </a:r>
            <a:endParaRPr lang="en-IL" sz="3600">
              <a:solidFill>
                <a:schemeClr val="tx2"/>
              </a:solidFill>
            </a:endParaRP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CSS filter property allows to apply graphical effects such as blur, brightness, contrast, grayscale, hue-rotate, invert, opacity, saturate, and sepia to an HTML element. It can be applied to any block-level or inline-level element. Syntax</a:t>
            </a:r>
          </a:p>
          <a:p>
            <a:endParaRPr lang="en-US" sz="1800">
              <a:solidFill>
                <a:schemeClr val="tx2"/>
              </a:solidFill>
            </a:endParaRPr>
          </a:p>
          <a:p>
            <a:r>
              <a:rPr lang="en-US" sz="1800">
                <a:solidFill>
                  <a:schemeClr val="tx2"/>
                </a:solidFill>
              </a:rPr>
              <a:t>https://developer.mozilla.org/en-US/docs/Web/CSS/filter</a:t>
            </a:r>
            <a:endParaRPr lang="en-IL" sz="1800">
              <a:solidFill>
                <a:schemeClr val="tx2"/>
              </a:solidFill>
            </a:endParaRPr>
          </a:p>
        </p:txBody>
      </p:sp>
    </p:spTree>
    <p:extLst>
      <p:ext uri="{BB962C8B-B14F-4D97-AF65-F5344CB8AC3E}">
        <p14:creationId xmlns:p14="http://schemas.microsoft.com/office/powerpoint/2010/main" val="297577584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643467" y="321734"/>
            <a:ext cx="10905066" cy="1135737"/>
          </a:xfrm>
        </p:spPr>
        <p:txBody>
          <a:bodyPr>
            <a:normAutofit/>
          </a:bodyPr>
          <a:lstStyle/>
          <a:p>
            <a:r>
              <a:rPr lang="en-US" sz="3600"/>
              <a:t>cursor</a:t>
            </a:r>
            <a:endParaRPr lang="en-IL" sz="3600"/>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643467" y="1782981"/>
            <a:ext cx="10905066" cy="4393982"/>
          </a:xfrm>
        </p:spPr>
        <p:txBody>
          <a:bodyPr>
            <a:normAutofit/>
          </a:bodyPr>
          <a:lstStyle/>
          <a:p>
            <a:pPr marL="0" indent="0">
              <a:buNone/>
            </a:pPr>
            <a:r>
              <a:rPr lang="en-US" sz="1700"/>
              <a:t>The cursor is the graphical pointer that indicates the position on a web page where the user is about to perform an action, such as clicking a link, typing text, or selecting an element.</a:t>
            </a:r>
          </a:p>
          <a:p>
            <a:pPr marL="0" indent="0">
              <a:buNone/>
            </a:pPr>
            <a:endParaRPr lang="en-US" sz="1700"/>
          </a:p>
          <a:p>
            <a:pPr marL="0" indent="0">
              <a:buNone/>
            </a:pPr>
            <a:r>
              <a:rPr lang="en-US" sz="1700"/>
              <a:t>CSS provides the cursor property to control the appearance of the cursor. Some of the commonly used cursor values are:</a:t>
            </a:r>
          </a:p>
          <a:p>
            <a:pPr marL="0" indent="0">
              <a:buNone/>
            </a:pPr>
            <a:r>
              <a:rPr lang="en-US" sz="1700"/>
              <a:t>auto: The default cursor. It changes based on the current context.</a:t>
            </a:r>
          </a:p>
          <a:p>
            <a:pPr marL="0" indent="0">
              <a:buNone/>
            </a:pPr>
            <a:r>
              <a:rPr lang="en-US" sz="1700"/>
              <a:t>default: The normal arrow cursor.</a:t>
            </a:r>
          </a:p>
          <a:p>
            <a:pPr marL="0" indent="0">
              <a:buNone/>
            </a:pPr>
            <a:r>
              <a:rPr lang="en-US" sz="1700"/>
              <a:t>pointer: The clicking hand cursor.</a:t>
            </a:r>
          </a:p>
          <a:p>
            <a:pPr marL="0" indent="0">
              <a:buNone/>
            </a:pPr>
            <a:r>
              <a:rPr lang="en-US" sz="1700"/>
              <a:t>wait: The waiting cursor with a spinning hourglass or watch.</a:t>
            </a:r>
          </a:p>
          <a:p>
            <a:pPr marL="0" indent="0">
              <a:buNone/>
            </a:pPr>
            <a:r>
              <a:rPr lang="en-US" sz="1700"/>
              <a:t>text: The text editing I-beam cursor.</a:t>
            </a:r>
          </a:p>
          <a:p>
            <a:pPr marL="0" indent="0">
              <a:buNone/>
            </a:pPr>
            <a:r>
              <a:rPr lang="en-US" sz="1700"/>
              <a:t>crosshair: The crosshair cursor.</a:t>
            </a:r>
          </a:p>
          <a:p>
            <a:pPr marL="0" indent="0">
              <a:buNone/>
            </a:pPr>
            <a:r>
              <a:rPr lang="en-US" sz="1700"/>
              <a:t>move: The move cursor with four arrows pointing in different directions.</a:t>
            </a:r>
          </a:p>
          <a:p>
            <a:pPr marL="0" indent="0">
              <a:buNone/>
            </a:pPr>
            <a:br>
              <a:rPr lang="en-US" sz="1700"/>
            </a:br>
            <a:endParaRPr lang="en-IL"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639386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scroll-behavior</a:t>
            </a:r>
            <a:endParaRPr lang="en-IL" sz="3600">
              <a:solidFill>
                <a:schemeClr val="tx2"/>
              </a:solidFill>
            </a:endParaRP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The scroll-behavior property in CSS is used to control the smooth scrolling behavior when the user clicks on a link or uses the back and forward buttons. It determines the animation transition between two points during the scroll.</a:t>
            </a:r>
            <a:endParaRPr lang="en-IL" sz="1800">
              <a:solidFill>
                <a:schemeClr val="tx2"/>
              </a:solidFill>
            </a:endParaRPr>
          </a:p>
        </p:txBody>
      </p:sp>
    </p:spTree>
    <p:extLst>
      <p:ext uri="{BB962C8B-B14F-4D97-AF65-F5344CB8AC3E}">
        <p14:creationId xmlns:p14="http://schemas.microsoft.com/office/powerpoint/2010/main" val="411748191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:nth-child</a:t>
            </a:r>
            <a:endParaRPr lang="en-IL" sz="4000">
              <a:solidFill>
                <a:srgbClr val="FFFFFF"/>
              </a:solidFill>
            </a:endParaRP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1424904" y="2494450"/>
            <a:ext cx="4053545" cy="3563159"/>
          </a:xfrm>
        </p:spPr>
        <p:txBody>
          <a:bodyPr>
            <a:normAutofit/>
          </a:bodyPr>
          <a:lstStyle/>
          <a:p>
            <a:pPr marL="0" indent="0">
              <a:buNone/>
            </a:pPr>
            <a:r>
              <a:rPr lang="en-US" sz="2200"/>
              <a:t>The "nth-child" selector in CSS allows you to target and style a specific HTML element based on its position among its siblings (i.e. other elements with the same parent). You can use the formula "nth-child(n)" to target the "n"th child element, where "n" can be any positive integer or a mathematical expression that evaluates to a positive integer.</a:t>
            </a:r>
            <a:endParaRPr lang="en-IL" sz="2200"/>
          </a:p>
        </p:txBody>
      </p:sp>
      <p:pic>
        <p:nvPicPr>
          <p:cNvPr id="5" name="Picture 4" descr="Text&#10;&#10;Description automatically generated">
            <a:extLst>
              <a:ext uri="{FF2B5EF4-FFF2-40B4-BE49-F238E27FC236}">
                <a16:creationId xmlns:a16="http://schemas.microsoft.com/office/drawing/2014/main" id="{F0225A96-77EF-713E-11C1-E8271E7CF431}"/>
              </a:ext>
            </a:extLst>
          </p:cNvPr>
          <p:cNvPicPr>
            <a:picLocks noChangeAspect="1"/>
          </p:cNvPicPr>
          <p:nvPr/>
        </p:nvPicPr>
        <p:blipFill>
          <a:blip r:embed="rId2"/>
          <a:stretch>
            <a:fillRect/>
          </a:stretch>
        </p:blipFill>
        <p:spPr>
          <a:xfrm>
            <a:off x="6098892" y="3449473"/>
            <a:ext cx="4802404" cy="1649177"/>
          </a:xfrm>
          <a:prstGeom prst="rect">
            <a:avLst/>
          </a:prstGeom>
        </p:spPr>
      </p:pic>
    </p:spTree>
    <p:extLst>
      <p:ext uri="{BB962C8B-B14F-4D97-AF65-F5344CB8AC3E}">
        <p14:creationId xmlns:p14="http://schemas.microsoft.com/office/powerpoint/2010/main" val="3125202551"/>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481013" y="3752849"/>
            <a:ext cx="3290887" cy="2452687"/>
          </a:xfrm>
        </p:spPr>
        <p:txBody>
          <a:bodyPr anchor="ctr">
            <a:normAutofit/>
          </a:bodyPr>
          <a:lstStyle/>
          <a:p>
            <a:r>
              <a:rPr lang="en-IL" sz="3600"/>
              <a:t>:has</a:t>
            </a:r>
          </a:p>
        </p:txBody>
      </p:sp>
      <p:pic>
        <p:nvPicPr>
          <p:cNvPr id="5" name="Picture 4" descr="Text&#10;&#10;Description automatically generated with low confidence">
            <a:extLst>
              <a:ext uri="{FF2B5EF4-FFF2-40B4-BE49-F238E27FC236}">
                <a16:creationId xmlns:a16="http://schemas.microsoft.com/office/drawing/2014/main" id="{3BF3A9D4-FDED-127D-15E1-3932E534659F}"/>
              </a:ext>
            </a:extLst>
          </p:cNvPr>
          <p:cNvPicPr>
            <a:picLocks noChangeAspect="1"/>
          </p:cNvPicPr>
          <p:nvPr/>
        </p:nvPicPr>
        <p:blipFill rotWithShape="1">
          <a:blip r:embed="rId2"/>
          <a:srcRect r="455"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4223982" y="3752850"/>
            <a:ext cx="7485413" cy="2452687"/>
          </a:xfrm>
        </p:spPr>
        <p:txBody>
          <a:bodyPr anchor="ctr">
            <a:normAutofit/>
          </a:bodyPr>
          <a:lstStyle/>
          <a:p>
            <a:pPr marL="0" indent="0">
              <a:buNone/>
            </a:pPr>
            <a:r>
              <a:rPr lang="en-US" sz="1800"/>
              <a:t>The "has" selector in CSS allows you to target elements based on the presence of a particular selector within them. It can be used in combination with a general selector to match elements that contain a specific element within them. </a:t>
            </a:r>
            <a:endParaRPr lang="en-IL" sz="1800"/>
          </a:p>
        </p:txBody>
      </p:sp>
    </p:spTree>
    <p:extLst>
      <p:ext uri="{BB962C8B-B14F-4D97-AF65-F5344CB8AC3E}">
        <p14:creationId xmlns:p14="http://schemas.microsoft.com/office/powerpoint/2010/main" val="152743759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B77EE-D86E-29CF-7495-0738A043C350}"/>
              </a:ext>
            </a:extLst>
          </p:cNvPr>
          <p:cNvSpPr>
            <a:spLocks noGrp="1"/>
          </p:cNvSpPr>
          <p:nvPr>
            <p:ph type="title"/>
          </p:nvPr>
        </p:nvSpPr>
        <p:spPr>
          <a:xfrm>
            <a:off x="838200" y="963877"/>
            <a:ext cx="3494362" cy="4930246"/>
          </a:xfrm>
        </p:spPr>
        <p:txBody>
          <a:bodyPr>
            <a:normAutofit/>
          </a:bodyPr>
          <a:lstStyle/>
          <a:p>
            <a:pPr algn="r"/>
            <a:r>
              <a:rPr lang="en-US" dirty="0"/>
              <a:t>opacity</a:t>
            </a:r>
            <a:endParaRPr lang="en-IL"/>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16538A-5F71-93ED-CA3B-378CEFF84BD9}"/>
              </a:ext>
            </a:extLst>
          </p:cNvPr>
          <p:cNvSpPr>
            <a:spLocks noGrp="1"/>
          </p:cNvSpPr>
          <p:nvPr>
            <p:ph idx="1"/>
          </p:nvPr>
        </p:nvSpPr>
        <p:spPr>
          <a:xfrm>
            <a:off x="4976031" y="963877"/>
            <a:ext cx="6377769" cy="4930246"/>
          </a:xfrm>
        </p:spPr>
        <p:txBody>
          <a:bodyPr anchor="ctr">
            <a:normAutofit/>
          </a:bodyPr>
          <a:lstStyle/>
          <a:p>
            <a:r>
              <a:rPr lang="en-US" sz="2400" b="0" i="0">
                <a:effectLst/>
                <a:latin typeface="Söhne"/>
              </a:rPr>
              <a:t>The opacity property in CSS is used to set the transparency level of an element. The property takes a value between 0 and 1, with 0 being completely transparent and 1 being completely opaque.</a:t>
            </a:r>
            <a:br>
              <a:rPr lang="en-US" sz="2400"/>
            </a:br>
            <a:endParaRPr lang="en-IL" sz="2400"/>
          </a:p>
        </p:txBody>
      </p:sp>
    </p:spTree>
    <p:extLst>
      <p:ext uri="{BB962C8B-B14F-4D97-AF65-F5344CB8AC3E}">
        <p14:creationId xmlns:p14="http://schemas.microsoft.com/office/powerpoint/2010/main" val="104023221"/>
      </p:ext>
    </p:extLst>
  </p:cSld>
  <p:clrMapOvr>
    <a:overrideClrMapping bg1="dk1" tx1="lt1" bg2="dk2" tx2="lt2" accent1="accent1" accent2="accent2" accent3="accent3" accent4="accent4" accent5="accent5" accent6="accent6" hlink="hlink" folHlink="folHlink"/>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specificity</a:t>
            </a:r>
            <a:endParaRPr lang="en-IL" sz="3600">
              <a:solidFill>
                <a:schemeClr val="tx2"/>
              </a:solidFill>
            </a:endParaRP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a:xfrm>
            <a:off x="6172200" y="804672"/>
            <a:ext cx="5221224" cy="5230368"/>
          </a:xfrm>
        </p:spPr>
        <p:txBody>
          <a:bodyPr anchor="ctr">
            <a:normAutofit/>
          </a:bodyPr>
          <a:lstStyle/>
          <a:p>
            <a:pPr marL="0" indent="0">
              <a:buNone/>
            </a:pPr>
            <a:r>
              <a:rPr lang="en-US" sz="1400">
                <a:solidFill>
                  <a:schemeClr val="tx2"/>
                </a:solidFill>
              </a:rPr>
              <a:t>CSS specificity is the mechanism that determines which CSS styles will be applied to an element when multiple styles are defined for the same element. It is based on the notion of "importance" and "specificity" of selectors.</a:t>
            </a:r>
          </a:p>
          <a:p>
            <a:pPr marL="0" indent="0">
              <a:buNone/>
            </a:pPr>
            <a:r>
              <a:rPr lang="en-US" sz="1400">
                <a:solidFill>
                  <a:schemeClr val="tx2"/>
                </a:solidFill>
              </a:rPr>
              <a:t>Each selector has a specificity value, which is calculated based on its structure. The more specific the selector, the higher its specificity value, and the more likely it is to be applied to an element. The basic structure of specificity is calculated as follows:</a:t>
            </a:r>
          </a:p>
          <a:p>
            <a:pPr marL="0" indent="0">
              <a:buNone/>
            </a:pPr>
            <a:r>
              <a:rPr lang="en-US" sz="1400">
                <a:solidFill>
                  <a:schemeClr val="tx2"/>
                </a:solidFill>
              </a:rPr>
              <a:t>0, 0, 0, X: inline styles</a:t>
            </a:r>
          </a:p>
          <a:p>
            <a:pPr marL="0" indent="0">
              <a:buNone/>
            </a:pPr>
            <a:r>
              <a:rPr lang="en-US" sz="1400">
                <a:solidFill>
                  <a:schemeClr val="tx2"/>
                </a:solidFill>
              </a:rPr>
              <a:t>0, 0, Y, 0: ID selectors (#id)</a:t>
            </a:r>
          </a:p>
          <a:p>
            <a:pPr marL="0" indent="0">
              <a:buNone/>
            </a:pPr>
            <a:r>
              <a:rPr lang="en-US" sz="1400">
                <a:solidFill>
                  <a:schemeClr val="tx2"/>
                </a:solidFill>
              </a:rPr>
              <a:t>0, Z, 0, 0: class selectors (.class), attribute selectors ([attribute]) and pseudo-class selectors (:hover, :active, etc.)</a:t>
            </a:r>
          </a:p>
          <a:p>
            <a:pPr marL="0" indent="0">
              <a:buNone/>
            </a:pPr>
            <a:r>
              <a:rPr lang="en-US" sz="1400">
                <a:solidFill>
                  <a:schemeClr val="tx2"/>
                </a:solidFill>
              </a:rPr>
              <a:t>W, 0, 0, 0: element selectors (p, h1, etc.)</a:t>
            </a:r>
          </a:p>
          <a:p>
            <a:pPr marL="0" indent="0">
              <a:buNone/>
            </a:pPr>
            <a:r>
              <a:rPr lang="en-US" sz="1400">
                <a:solidFill>
                  <a:schemeClr val="tx2"/>
                </a:solidFill>
              </a:rPr>
              <a:t>In case of conflicting styles, the browser will apply the style with the highest specificity value.</a:t>
            </a:r>
          </a:p>
          <a:p>
            <a:pPr marL="0" indent="0">
              <a:buNone/>
            </a:pPr>
            <a:r>
              <a:rPr lang="en-US" sz="1400">
                <a:solidFill>
                  <a:schemeClr val="tx2"/>
                </a:solidFill>
              </a:rPr>
              <a:t>It is important to keep in mind that specificity can also make your styles hard to maintain, especially if you have complex selectors with high specificity values. A good practice is to keep selectors as simple and specific as necessary, and to avoid using !important unless absolutely necessary.</a:t>
            </a:r>
          </a:p>
          <a:p>
            <a:pPr marL="0" indent="0">
              <a:buNone/>
            </a:pPr>
            <a:endParaRPr lang="en-IL" sz="1400">
              <a:solidFill>
                <a:schemeClr val="tx2"/>
              </a:solidFill>
            </a:endParaRPr>
          </a:p>
        </p:txBody>
      </p:sp>
    </p:spTree>
    <p:extLst>
      <p:ext uri="{BB962C8B-B14F-4D97-AF65-F5344CB8AC3E}">
        <p14:creationId xmlns:p14="http://schemas.microsoft.com/office/powerpoint/2010/main" val="133504229"/>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B5C6D5-3530-806B-D41F-1C13B8FBAE44}"/>
              </a:ext>
            </a:extLst>
          </p:cNvPr>
          <p:cNvSpPr>
            <a:spLocks noGrp="1"/>
          </p:cNvSpPr>
          <p:nvPr>
            <p:ph type="title"/>
          </p:nvPr>
        </p:nvSpPr>
        <p:spPr>
          <a:xfrm>
            <a:off x="904877" y="795527"/>
            <a:ext cx="10488547" cy="1190912"/>
          </a:xfrm>
        </p:spPr>
        <p:txBody>
          <a:bodyPr>
            <a:normAutofit/>
          </a:bodyPr>
          <a:lstStyle/>
          <a:p>
            <a:pPr algn="ctr"/>
            <a:r>
              <a:rPr lang="en-IL" sz="4000"/>
              <a:t>:not</a:t>
            </a:r>
          </a:p>
        </p:txBody>
      </p:sp>
      <p:sp>
        <p:nvSpPr>
          <p:cNvPr id="35" name="Rectangle 3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CEBC5080-6B86-8478-7E26-CF26EED82483}"/>
              </a:ext>
            </a:extLst>
          </p:cNvPr>
          <p:cNvPicPr>
            <a:picLocks noChangeAspect="1"/>
          </p:cNvPicPr>
          <p:nvPr/>
        </p:nvPicPr>
        <p:blipFill>
          <a:blip r:embed="rId2"/>
          <a:stretch>
            <a:fillRect/>
          </a:stretch>
        </p:blipFill>
        <p:spPr>
          <a:xfrm>
            <a:off x="1103257" y="3257174"/>
            <a:ext cx="4626864" cy="1664449"/>
          </a:xfrm>
          <a:prstGeom prst="rect">
            <a:avLst/>
          </a:prstGeom>
          <a:ln w="12700">
            <a:noFill/>
          </a:ln>
        </p:spPr>
      </p:pic>
      <p:sp>
        <p:nvSpPr>
          <p:cNvPr id="3" name="Content Placeholder 2">
            <a:extLst>
              <a:ext uri="{FF2B5EF4-FFF2-40B4-BE49-F238E27FC236}">
                <a16:creationId xmlns:a16="http://schemas.microsoft.com/office/drawing/2014/main" id="{E9927AFC-BB13-AD9C-0198-126D67D9736D}"/>
              </a:ext>
            </a:extLst>
          </p:cNvPr>
          <p:cNvSpPr>
            <a:spLocks noGrp="1"/>
          </p:cNvSpPr>
          <p:nvPr>
            <p:ph idx="1"/>
          </p:nvPr>
        </p:nvSpPr>
        <p:spPr>
          <a:xfrm>
            <a:off x="6380703" y="2228850"/>
            <a:ext cx="5028928" cy="3699669"/>
          </a:xfrm>
        </p:spPr>
        <p:txBody>
          <a:bodyPr anchor="ctr">
            <a:normAutofit/>
          </a:bodyPr>
          <a:lstStyle/>
          <a:p>
            <a:r>
              <a:rPr lang="en-US" sz="1800"/>
              <a:t>The :not(selector) selector matches every element that is NOT the specified element/selector.</a:t>
            </a:r>
          </a:p>
          <a:p>
            <a:br>
              <a:rPr lang="en-US" sz="1800"/>
            </a:br>
            <a:endParaRPr lang="en-IL" sz="1800"/>
          </a:p>
        </p:txBody>
      </p:sp>
    </p:spTree>
    <p:extLst>
      <p:ext uri="{BB962C8B-B14F-4D97-AF65-F5344CB8AC3E}">
        <p14:creationId xmlns:p14="http://schemas.microsoft.com/office/powerpoint/2010/main" val="3258990007"/>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Title 1">
            <a:extLst>
              <a:ext uri="{FF2B5EF4-FFF2-40B4-BE49-F238E27FC236}">
                <a16:creationId xmlns:a16="http://schemas.microsoft.com/office/drawing/2014/main" id="{1BB5C6D5-3530-806B-D41F-1C13B8FBAE44}"/>
              </a:ext>
            </a:extLst>
          </p:cNvPr>
          <p:cNvSpPr>
            <a:spLocks noGrp="1"/>
          </p:cNvSpPr>
          <p:nvPr>
            <p:ph type="title"/>
          </p:nvPr>
        </p:nvSpPr>
        <p:spPr>
          <a:xfrm>
            <a:off x="4916251" y="662400"/>
            <a:ext cx="6614814" cy="1492132"/>
          </a:xfrm>
        </p:spPr>
        <p:txBody>
          <a:bodyPr anchor="t">
            <a:normAutofit/>
          </a:bodyPr>
          <a:lstStyle/>
          <a:p>
            <a:r>
              <a:rPr lang="en-US"/>
              <a:t>::first-letter</a:t>
            </a:r>
            <a:endParaRPr lang="en-IL" dirty="0"/>
          </a:p>
        </p:txBody>
      </p:sp>
      <p:pic>
        <p:nvPicPr>
          <p:cNvPr id="16" name="Picture 4" descr="White letters illustrated in 3D">
            <a:extLst>
              <a:ext uri="{FF2B5EF4-FFF2-40B4-BE49-F238E27FC236}">
                <a16:creationId xmlns:a16="http://schemas.microsoft.com/office/drawing/2014/main" id="{1ABD17E9-BB73-1BEC-EAD1-9F2BA7648AE4}"/>
              </a:ext>
            </a:extLst>
          </p:cNvPr>
          <p:cNvPicPr>
            <a:picLocks noChangeAspect="1"/>
          </p:cNvPicPr>
          <p:nvPr/>
        </p:nvPicPr>
        <p:blipFill rotWithShape="1">
          <a:blip r:embed="rId2"/>
          <a:srcRect l="41422" r="21648" b="1"/>
          <a:stretch/>
        </p:blipFill>
        <p:spPr>
          <a:xfrm>
            <a:off x="688434" y="-9525"/>
            <a:ext cx="3584766" cy="6867525"/>
          </a:xfrm>
          <a:prstGeom prst="rect">
            <a:avLst/>
          </a:prstGeom>
        </p:spPr>
      </p:pic>
      <p:sp>
        <p:nvSpPr>
          <p:cNvPr id="17"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8"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3" name="Content Placeholder 2">
            <a:extLst>
              <a:ext uri="{FF2B5EF4-FFF2-40B4-BE49-F238E27FC236}">
                <a16:creationId xmlns:a16="http://schemas.microsoft.com/office/drawing/2014/main" id="{E9927AFC-BB13-AD9C-0198-126D67D9736D}"/>
              </a:ext>
            </a:extLst>
          </p:cNvPr>
          <p:cNvSpPr>
            <a:spLocks noGrp="1"/>
          </p:cNvSpPr>
          <p:nvPr>
            <p:ph idx="1"/>
          </p:nvPr>
        </p:nvSpPr>
        <p:spPr>
          <a:xfrm>
            <a:off x="4916251" y="2286000"/>
            <a:ext cx="6614814" cy="3844800"/>
          </a:xfrm>
        </p:spPr>
        <p:txBody>
          <a:bodyPr>
            <a:normAutofit/>
          </a:bodyPr>
          <a:lstStyle/>
          <a:p>
            <a:pPr marL="0" indent="0">
              <a:buNone/>
            </a:pPr>
            <a:r>
              <a:rPr lang="en-US" sz="2000" dirty="0">
                <a:solidFill>
                  <a:schemeClr val="tx1">
                    <a:alpha val="60000"/>
                  </a:schemeClr>
                </a:solidFill>
              </a:rPr>
              <a:t>The ::first-letter selector is used to add a style to the first letter of the specified selector.</a:t>
            </a:r>
            <a:br>
              <a:rPr lang="en-US" sz="2000" dirty="0">
                <a:solidFill>
                  <a:schemeClr val="tx1">
                    <a:alpha val="60000"/>
                  </a:schemeClr>
                </a:solidFill>
              </a:rPr>
            </a:br>
            <a:endParaRPr lang="en-IL" sz="2000" dirty="0">
              <a:solidFill>
                <a:schemeClr val="tx1">
                  <a:alpha val="60000"/>
                </a:schemeClr>
              </a:solidFill>
            </a:endParaRPr>
          </a:p>
        </p:txBody>
      </p:sp>
    </p:spTree>
    <p:extLst>
      <p:ext uri="{BB962C8B-B14F-4D97-AF65-F5344CB8AC3E}">
        <p14:creationId xmlns:p14="http://schemas.microsoft.com/office/powerpoint/2010/main" val="2765239286"/>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4965430" y="629268"/>
            <a:ext cx="6586491" cy="1286160"/>
          </a:xfrm>
        </p:spPr>
        <p:txBody>
          <a:bodyPr anchor="b">
            <a:normAutofit/>
          </a:bodyPr>
          <a:lstStyle/>
          <a:p>
            <a:r>
              <a:rPr lang="en-IL" dirty="0"/>
              <a:t>::before and ::after</a:t>
            </a: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65431" y="2438400"/>
            <a:ext cx="6586489" cy="3785419"/>
          </a:xfrm>
        </p:spPr>
        <p:txBody>
          <a:bodyPr>
            <a:normAutofit/>
          </a:bodyPr>
          <a:lstStyle/>
          <a:p>
            <a:pPr marL="0" indent="0">
              <a:buNone/>
            </a:pPr>
            <a:r>
              <a:rPr lang="en-US" sz="2000"/>
              <a:t>The ::before and ::after pseudo-elements in CSS allow you to insert content before or after an element's content, without affecting the actual content. These pseudo-elements are often used to add visual effects to a page or to generate content that is not present in the HTML source code.</a:t>
            </a:r>
            <a:endParaRPr lang="en-IL" sz="2000"/>
          </a:p>
        </p:txBody>
      </p:sp>
      <p:pic>
        <p:nvPicPr>
          <p:cNvPr id="3" name="Picture 2">
            <a:extLst>
              <a:ext uri="{FF2B5EF4-FFF2-40B4-BE49-F238E27FC236}">
                <a16:creationId xmlns:a16="http://schemas.microsoft.com/office/drawing/2014/main" id="{B2EB35D1-3DD1-C96F-4861-BF4C9FEAB4E7}"/>
              </a:ext>
            </a:extLst>
          </p:cNvPr>
          <p:cNvPicPr>
            <a:picLocks noChangeAspect="1"/>
          </p:cNvPicPr>
          <p:nvPr/>
        </p:nvPicPr>
        <p:blipFill rotWithShape="1">
          <a:blip r:embed="rId2"/>
          <a:srcRect l="10175" r="17139" b="-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426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917459"/>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960100" y="978102"/>
            <a:ext cx="10588434" cy="1062644"/>
          </a:xfrm>
        </p:spPr>
        <p:txBody>
          <a:bodyPr anchor="b">
            <a:normAutofit/>
          </a:bodyPr>
          <a:lstStyle/>
          <a:p>
            <a:r>
              <a:rPr lang="en-US" b="0" i="0" dirty="0">
                <a:effectLst/>
                <a:latin typeface="Söhne"/>
              </a:rPr>
              <a:t>Hyphens</a:t>
            </a:r>
            <a:endParaRPr lang="en-IL" dirty="0"/>
          </a:p>
        </p:txBody>
      </p:sp>
      <p:cxnSp>
        <p:nvCxnSpPr>
          <p:cNvPr id="14" name="Straight Connector 13">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Graphic 10" descr="Align Center">
            <a:extLst>
              <a:ext uri="{FF2B5EF4-FFF2-40B4-BE49-F238E27FC236}">
                <a16:creationId xmlns:a16="http://schemas.microsoft.com/office/drawing/2014/main" id="{CDEAAE53-883A-56DA-4E8F-90089CDE8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55354" y="2682433"/>
            <a:ext cx="6282169" cy="3215749"/>
          </a:xfrm>
        </p:spPr>
        <p:txBody>
          <a:bodyPr>
            <a:normAutofit/>
          </a:bodyPr>
          <a:lstStyle/>
          <a:p>
            <a:r>
              <a:rPr lang="en-US" sz="1100">
                <a:latin typeface="Söhne"/>
              </a:rPr>
              <a:t>Hyphens are characters that are used to connect words to form a compound word, and to split words at the end of a line in justified text. They are represented by the symbol "-" and can be used for several purposes in written language.</a:t>
            </a:r>
          </a:p>
          <a:p>
            <a:endParaRPr lang="en-US" sz="1100">
              <a:latin typeface="Söhne"/>
            </a:endParaRPr>
          </a:p>
          <a:p>
            <a:r>
              <a:rPr lang="en-US" sz="1100"/>
              <a:t>To join two words together to form a compound word, e.g. "mother-in-law".</a:t>
            </a:r>
          </a:p>
          <a:p>
            <a:r>
              <a:rPr lang="en-US" sz="1100"/>
              <a:t>To split a word at the end of a line to avoid breaking the word between syllables. This is called hyphenation.</a:t>
            </a:r>
          </a:p>
          <a:p>
            <a:r>
              <a:rPr lang="en-US" sz="1100"/>
              <a:t>To specify negative numbers, e.g. "-5".</a:t>
            </a:r>
          </a:p>
          <a:p>
            <a:r>
              <a:rPr lang="en-US" sz="1100"/>
              <a:t>To form a range of values, e.g. "pages 25-30".</a:t>
            </a:r>
          </a:p>
          <a:p>
            <a:r>
              <a:rPr lang="en-US" sz="1100"/>
              <a:t>In CSS, hyphens are also used to specify hyphenation for long words in justified text. This is done using the hyphens property, which can have the values none, manual, auto, or inherit. The auto value allows the browser to automatically determine when to hyphenate words, while the manual value allows the developer to specify hyphenation points.</a:t>
            </a:r>
          </a:p>
          <a:p>
            <a:endParaRPr lang="en-IL" sz="1100"/>
          </a:p>
        </p:txBody>
      </p:sp>
    </p:spTree>
    <p:extLst>
      <p:ext uri="{BB962C8B-B14F-4D97-AF65-F5344CB8AC3E}">
        <p14:creationId xmlns:p14="http://schemas.microsoft.com/office/powerpoint/2010/main" val="292689886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4" name="Group 13">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5" name="Rectangle 14">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251677" y="619125"/>
            <a:ext cx="2652413" cy="5619749"/>
          </a:xfrm>
        </p:spPr>
        <p:txBody>
          <a:bodyPr anchor="ctr">
            <a:normAutofit/>
          </a:bodyPr>
          <a:lstStyle/>
          <a:p>
            <a:r>
              <a:rPr lang="en-US" b="1" i="0">
                <a:solidFill>
                  <a:srgbClr val="000000"/>
                </a:solidFill>
                <a:effectLst/>
                <a:latin typeface="Söhne Mono"/>
              </a:rPr>
              <a:t>overflow</a:t>
            </a:r>
            <a:endParaRPr lang="en-IL">
              <a:solidFill>
                <a:srgbClr val="000000"/>
              </a:solidFill>
            </a:endParaRPr>
          </a:p>
        </p:txBody>
      </p:sp>
      <p:grpSp>
        <p:nvGrpSpPr>
          <p:cNvPr id="18" name="Group 17">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0"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16250" y="619125"/>
            <a:ext cx="6508987" cy="5619750"/>
          </a:xfrm>
        </p:spPr>
        <p:txBody>
          <a:bodyPr anchor="ctr">
            <a:normAutofit/>
          </a:bodyPr>
          <a:lstStyle/>
          <a:p>
            <a:pPr marL="0" indent="0">
              <a:buNone/>
            </a:pPr>
            <a:r>
              <a:rPr lang="en-US" sz="2000">
                <a:solidFill>
                  <a:schemeClr val="tx1">
                    <a:alpha val="60000"/>
                  </a:schemeClr>
                </a:solidFill>
              </a:rPr>
              <a:t>The overflow property in CSS is used to control how an element's content is displayed when the content is too large to fit inside the element's box. The overflow property can have one of the following values:</a:t>
            </a:r>
          </a:p>
          <a:p>
            <a:pPr marL="0" indent="0">
              <a:buNone/>
            </a:pPr>
            <a:r>
              <a:rPr lang="en-US" sz="2000">
                <a:solidFill>
                  <a:schemeClr val="tx1">
                    <a:alpha val="60000"/>
                  </a:schemeClr>
                </a:solidFill>
              </a:rPr>
              <a:t>visible: The content is not clipped and is visible outside the element's box.</a:t>
            </a:r>
          </a:p>
          <a:p>
            <a:pPr marL="0" indent="0">
              <a:buNone/>
            </a:pPr>
            <a:r>
              <a:rPr lang="en-US" sz="2000">
                <a:solidFill>
                  <a:schemeClr val="tx1">
                    <a:alpha val="60000"/>
                  </a:schemeClr>
                </a:solidFill>
              </a:rPr>
              <a:t>hidden: The content is clipped and not visible outside the element's box.</a:t>
            </a:r>
          </a:p>
          <a:p>
            <a:pPr marL="0" indent="0">
              <a:buNone/>
            </a:pPr>
            <a:r>
              <a:rPr lang="en-US" sz="2000">
                <a:solidFill>
                  <a:schemeClr val="tx1">
                    <a:alpha val="60000"/>
                  </a:schemeClr>
                </a:solidFill>
              </a:rPr>
              <a:t>scroll: The content is clipped, and a scrollbar is added to the element's box so that the content can be scrolled to see the rest of it.</a:t>
            </a:r>
          </a:p>
          <a:p>
            <a:pPr marL="0" indent="0">
              <a:buNone/>
            </a:pPr>
            <a:r>
              <a:rPr lang="en-US" sz="2000">
                <a:solidFill>
                  <a:schemeClr val="tx1">
                    <a:alpha val="60000"/>
                  </a:schemeClr>
                </a:solidFill>
              </a:rPr>
              <a:t>auto: The behavior is the same as scroll, but the scrollbar is only added when necessary.</a:t>
            </a:r>
          </a:p>
          <a:p>
            <a:pPr marL="0" indent="0">
              <a:buNone/>
            </a:pPr>
            <a:r>
              <a:rPr lang="en-US" sz="2000">
                <a:solidFill>
                  <a:schemeClr val="tx1">
                    <a:alpha val="60000"/>
                  </a:schemeClr>
                </a:solidFill>
              </a:rPr>
              <a:t>The overflow property can be applied to either the x or y axis, or to both, by using the overflow-x and overflow-y properties, respectively.</a:t>
            </a:r>
          </a:p>
          <a:p>
            <a:pPr marL="0" indent="0">
              <a:buNone/>
            </a:pPr>
            <a:endParaRPr lang="en-IL" sz="2000">
              <a:solidFill>
                <a:schemeClr val="tx1">
                  <a:alpha val="60000"/>
                </a:schemeClr>
              </a:solidFill>
            </a:endParaRPr>
          </a:p>
        </p:txBody>
      </p:sp>
    </p:spTree>
    <p:extLst>
      <p:ext uri="{BB962C8B-B14F-4D97-AF65-F5344CB8AC3E}">
        <p14:creationId xmlns:p14="http://schemas.microsoft.com/office/powerpoint/2010/main" val="1120068768"/>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normAutofit lnSpcReduction="10000"/>
          </a:bodyPr>
          <a:lstStyle/>
          <a:p>
            <a:pPr marL="0" indent="0">
              <a:buNone/>
            </a:pPr>
            <a:r>
              <a:rPr lang="en-US" dirty="0"/>
              <a:t>The visibility and display properties in CSS control the visibility of an element on a web page.</a:t>
            </a:r>
          </a:p>
          <a:p>
            <a:pPr marL="0" indent="0">
              <a:buNone/>
            </a:pPr>
            <a:r>
              <a:rPr lang="en-US" dirty="0"/>
              <a:t>visibility: hidden; sets the visibility of an element to hidden, meaning that the element still takes up space in the layout of the page, but is not visible to the user.</a:t>
            </a:r>
          </a:p>
          <a:p>
            <a:pPr marL="0" indent="0">
              <a:buNone/>
            </a:pPr>
            <a:r>
              <a:rPr lang="en-US" dirty="0"/>
              <a:t>display: none; sets the display property of an element to none, meaning that the element does not take up any space in the layout of the page and is not visible to the user.</a:t>
            </a:r>
          </a:p>
          <a:p>
            <a:pPr marL="0" indent="0">
              <a:buNone/>
            </a:pPr>
            <a:r>
              <a:rPr lang="en-US" dirty="0"/>
              <a:t>In short, visibility: hidden makes an element invisible but still affects the layout, while display: none makes an element completely invisible and does not affect the layout.</a:t>
            </a:r>
          </a:p>
          <a:p>
            <a:pPr marL="0" indent="0">
              <a:buNone/>
            </a:pPr>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1" i="0" dirty="0">
                <a:solidFill>
                  <a:srgbClr val="FFFFFF"/>
                </a:solidFill>
                <a:effectLst/>
                <a:latin typeface="Söhne Mono"/>
              </a:rPr>
              <a:t>visibility</a:t>
            </a:r>
            <a:endParaRPr lang="en-IL" dirty="0"/>
          </a:p>
        </p:txBody>
      </p:sp>
    </p:spTree>
    <p:extLst>
      <p:ext uri="{BB962C8B-B14F-4D97-AF65-F5344CB8AC3E}">
        <p14:creationId xmlns:p14="http://schemas.microsoft.com/office/powerpoint/2010/main" val="1808979060"/>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904877" y="795527"/>
            <a:ext cx="10488547" cy="1190912"/>
          </a:xfrm>
        </p:spPr>
        <p:txBody>
          <a:bodyPr>
            <a:normAutofit/>
          </a:bodyPr>
          <a:lstStyle/>
          <a:p>
            <a:pPr algn="ctr"/>
            <a:r>
              <a:rPr lang="en-US" sz="4000" b="1" i="0" dirty="0">
                <a:effectLst/>
                <a:latin typeface="Söhne Mono"/>
              </a:rPr>
              <a:t>word-wrap</a:t>
            </a:r>
            <a:endParaRPr lang="en-IL" sz="4000" dirty="0"/>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C2256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C9E6467C-832F-D14B-59A0-ECE9FD845A2A}"/>
              </a:ext>
            </a:extLst>
          </p:cNvPr>
          <p:cNvPicPr>
            <a:picLocks noChangeAspect="1"/>
          </p:cNvPicPr>
          <p:nvPr/>
        </p:nvPicPr>
        <p:blipFill>
          <a:blip r:embed="rId2"/>
          <a:stretch>
            <a:fillRect/>
          </a:stretch>
        </p:blipFill>
        <p:spPr>
          <a:xfrm>
            <a:off x="1103257" y="3012457"/>
            <a:ext cx="4626864" cy="2153884"/>
          </a:xfrm>
          <a:prstGeom prst="rect">
            <a:avLst/>
          </a:prstGeom>
          <a:ln w="12700">
            <a:noFill/>
          </a:ln>
        </p:spPr>
      </p:pic>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380703" y="2228850"/>
            <a:ext cx="5028928" cy="3699669"/>
          </a:xfrm>
        </p:spPr>
        <p:txBody>
          <a:bodyPr anchor="ctr">
            <a:normAutofit/>
          </a:bodyPr>
          <a:lstStyle/>
          <a:p>
            <a:pPr marL="0" indent="0">
              <a:buClr>
                <a:srgbClr val="C22565"/>
              </a:buClr>
              <a:buNone/>
            </a:pPr>
            <a:r>
              <a:rPr lang="en-US" sz="1700"/>
              <a:t>The word-wrap property in CSS determines whether or not long words (that would normally extend beyond the boundaries of an element's box) should be broken into multiple lines and wrapped within the element.</a:t>
            </a:r>
          </a:p>
          <a:p>
            <a:pPr marL="0" indent="0">
              <a:buClr>
                <a:srgbClr val="C22565"/>
              </a:buClr>
              <a:buNone/>
            </a:pPr>
            <a:r>
              <a:rPr lang="en-US" sz="1700"/>
              <a:t>The word-wrap property can have one of the following values:</a:t>
            </a:r>
          </a:p>
          <a:p>
            <a:pPr marL="0" indent="0">
              <a:buClr>
                <a:srgbClr val="C22565"/>
              </a:buClr>
              <a:buNone/>
            </a:pPr>
            <a:r>
              <a:rPr lang="en-US" sz="1700"/>
              <a:t>normal: The default value, which allows words to wrap to the next line if necessary.</a:t>
            </a:r>
          </a:p>
          <a:p>
            <a:pPr marL="0" indent="0">
              <a:buClr>
                <a:srgbClr val="C22565"/>
              </a:buClr>
              <a:buNone/>
            </a:pPr>
            <a:r>
              <a:rPr lang="en-US" sz="1700"/>
              <a:t>break-word: Forces long words to break and wrap to the next line.</a:t>
            </a:r>
          </a:p>
          <a:p>
            <a:pPr marL="0" indent="0">
              <a:buClr>
                <a:srgbClr val="C22565"/>
              </a:buClr>
              <a:buNone/>
            </a:pPr>
            <a:r>
              <a:rPr lang="en-US" sz="1700"/>
              <a:t>initial: Sets the property to its default value.</a:t>
            </a:r>
          </a:p>
          <a:p>
            <a:pPr marL="0" indent="0">
              <a:buClr>
                <a:srgbClr val="C22565"/>
              </a:buClr>
              <a:buNone/>
            </a:pPr>
            <a:r>
              <a:rPr lang="en-US" sz="1700"/>
              <a:t>inherit: Inherits the property from its parent element.</a:t>
            </a:r>
          </a:p>
          <a:p>
            <a:pPr marL="0" indent="0">
              <a:buClr>
                <a:srgbClr val="C22565"/>
              </a:buClr>
              <a:buNone/>
            </a:pPr>
            <a:endParaRPr lang="en-IL" sz="1700"/>
          </a:p>
        </p:txBody>
      </p:sp>
    </p:spTree>
    <p:extLst>
      <p:ext uri="{BB962C8B-B14F-4D97-AF65-F5344CB8AC3E}">
        <p14:creationId xmlns:p14="http://schemas.microsoft.com/office/powerpoint/2010/main" val="362759150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43467" y="321734"/>
            <a:ext cx="10905066" cy="1135737"/>
          </a:xfrm>
        </p:spPr>
        <p:txBody>
          <a:bodyPr>
            <a:normAutofit/>
          </a:bodyPr>
          <a:lstStyle/>
          <a:p>
            <a:r>
              <a:rPr lang="en-US" sz="3600" b="0" i="0" dirty="0">
                <a:effectLst/>
                <a:latin typeface="Söhne"/>
              </a:rPr>
              <a:t>checkbox</a:t>
            </a:r>
            <a:endParaRPr lang="en-IL" sz="3600"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43469" y="1782981"/>
            <a:ext cx="4008384" cy="4393982"/>
          </a:xfrm>
        </p:spPr>
        <p:txBody>
          <a:bodyPr>
            <a:normAutofit/>
          </a:bodyPr>
          <a:lstStyle/>
          <a:p>
            <a:r>
              <a:rPr lang="en-US" sz="1600"/>
              <a:t>A checkbox is a graphical control element used in web forms to allow a user to make multiple selections from a set of options. In HTML, a checkbox is created using the &lt;input type="checkbox"&gt; element.</a:t>
            </a:r>
          </a:p>
          <a:p>
            <a:r>
              <a:rPr lang="en-US" sz="1600"/>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600"/>
              <a:t>Checkboxes can be used to collect data in web forms, where a user can select one or more options from a list. The selected options can be submitted to a server-side script for processing.</a:t>
            </a:r>
          </a:p>
          <a:p>
            <a:endParaRPr lang="en-IL" sz="16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5295320" y="2744551"/>
            <a:ext cx="6253212" cy="243875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4733010"/>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4" name="Group 13">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5" name="Rectangle 14">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251677" y="619125"/>
            <a:ext cx="2652413" cy="5619749"/>
          </a:xfrm>
        </p:spPr>
        <p:txBody>
          <a:bodyPr anchor="ctr">
            <a:normAutofit/>
          </a:bodyPr>
          <a:lstStyle/>
          <a:p>
            <a:r>
              <a:rPr lang="en-US">
                <a:solidFill>
                  <a:srgbClr val="000000"/>
                </a:solidFill>
              </a:rPr>
              <a:t>W</a:t>
            </a:r>
            <a:r>
              <a:rPr lang="en-IL">
                <a:solidFill>
                  <a:srgbClr val="000000"/>
                </a:solidFill>
              </a:rPr>
              <a:t>ait I want to select only more then one at the time</a:t>
            </a:r>
          </a:p>
        </p:txBody>
      </p:sp>
      <p:grpSp>
        <p:nvGrpSpPr>
          <p:cNvPr id="18" name="Group 17">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0"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916250" y="619125"/>
            <a:ext cx="6508987" cy="5619750"/>
          </a:xfrm>
        </p:spPr>
        <p:txBody>
          <a:bodyPr anchor="ctr">
            <a:normAutofit/>
          </a:bodyPr>
          <a:lstStyle/>
          <a:p>
            <a:r>
              <a:rPr lang="en-US" sz="2000">
                <a:solidFill>
                  <a:schemeClr val="tx1">
                    <a:alpha val="60000"/>
                  </a:schemeClr>
                </a:solidFill>
              </a:rPr>
              <a:t>If you want to allow the user to select multiple checkboxes at the same time, you can give each checkbox a different name attribute. This way, when a user selects one checkbox, it does not affect the state of other checkboxes.</a:t>
            </a:r>
          </a:p>
          <a:p>
            <a:br>
              <a:rPr lang="en-US" sz="2000">
                <a:solidFill>
                  <a:schemeClr val="tx1">
                    <a:alpha val="60000"/>
                  </a:schemeClr>
                </a:solidFill>
              </a:rPr>
            </a:br>
            <a:endParaRPr lang="en-IL" sz="2000">
              <a:solidFill>
                <a:schemeClr val="tx1">
                  <a:alpha val="60000"/>
                </a:schemeClr>
              </a:solidFill>
            </a:endParaRPr>
          </a:p>
        </p:txBody>
      </p:sp>
    </p:spTree>
    <p:extLst>
      <p:ext uri="{BB962C8B-B14F-4D97-AF65-F5344CB8AC3E}">
        <p14:creationId xmlns:p14="http://schemas.microsoft.com/office/powerpoint/2010/main" val="151317756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3">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22485E-B533-4199-B6EE-43A7C0ADBE8D}"/>
              </a:ext>
            </a:extLst>
          </p:cNvPr>
          <p:cNvSpPr>
            <a:spLocks noGrp="1"/>
          </p:cNvSpPr>
          <p:nvPr>
            <p:ph type="title"/>
          </p:nvPr>
        </p:nvSpPr>
        <p:spPr>
          <a:xfrm>
            <a:off x="832777" y="885717"/>
            <a:ext cx="5944308" cy="1559412"/>
          </a:xfrm>
        </p:spPr>
        <p:txBody>
          <a:bodyPr>
            <a:normAutofit/>
          </a:bodyPr>
          <a:lstStyle/>
          <a:p>
            <a:r>
              <a:rPr lang="en-IL"/>
              <a:t>tables</a:t>
            </a:r>
            <a:endParaRPr lang="en-IL" dirty="0"/>
          </a:p>
        </p:txBody>
      </p:sp>
      <p:sp>
        <p:nvSpPr>
          <p:cNvPr id="3" name="Content Placeholder 2">
            <a:extLst>
              <a:ext uri="{FF2B5EF4-FFF2-40B4-BE49-F238E27FC236}">
                <a16:creationId xmlns:a16="http://schemas.microsoft.com/office/drawing/2014/main" id="{5E1D208B-DA41-E333-0FE8-7F7D939AF99B}"/>
              </a:ext>
            </a:extLst>
          </p:cNvPr>
          <p:cNvSpPr>
            <a:spLocks noGrp="1"/>
          </p:cNvSpPr>
          <p:nvPr>
            <p:ph idx="1"/>
          </p:nvPr>
        </p:nvSpPr>
        <p:spPr>
          <a:xfrm>
            <a:off x="852985" y="2700810"/>
            <a:ext cx="5924099" cy="3271473"/>
          </a:xfrm>
        </p:spPr>
        <p:txBody>
          <a:bodyPr>
            <a:normAutofit/>
          </a:bodyPr>
          <a:lstStyle/>
          <a:p>
            <a:r>
              <a:rPr lang="en-US" sz="2400" b="0" i="0">
                <a:effectLst/>
                <a:latin typeface="Söhne"/>
              </a:rPr>
              <a:t>HTML tables are used to display data in a tabular format. Tables are divided into rows (with the </a:t>
            </a:r>
            <a:r>
              <a:rPr lang="en-US" sz="2400"/>
              <a:t>tr</a:t>
            </a:r>
            <a:r>
              <a:rPr lang="en-US" sz="2400" b="0" i="0">
                <a:effectLst/>
                <a:latin typeface="Söhne"/>
              </a:rPr>
              <a:t> element), and each row is divided into cells (with the </a:t>
            </a:r>
            <a:r>
              <a:rPr lang="en-US" sz="2400"/>
              <a:t>td</a:t>
            </a:r>
            <a:r>
              <a:rPr lang="en-US" sz="2400" b="0" i="0">
                <a:effectLst/>
                <a:latin typeface="Söhne"/>
              </a:rPr>
              <a:t> element). You can also use the </a:t>
            </a:r>
            <a:r>
              <a:rPr lang="en-US" sz="2400"/>
              <a:t>th</a:t>
            </a:r>
            <a:r>
              <a:rPr lang="en-US" sz="2400" b="0" i="0">
                <a:effectLst/>
                <a:latin typeface="Söhne"/>
              </a:rPr>
              <a:t> element to define table headers.</a:t>
            </a:r>
            <a:endParaRPr lang="en-IL" sz="2400"/>
          </a:p>
        </p:txBody>
      </p:sp>
      <p:sp>
        <p:nvSpPr>
          <p:cNvPr id="16"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EE8903D3-C28E-3429-4E79-A3ACA118C14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503606" y="1410663"/>
            <a:ext cx="2735071" cy="2735071"/>
          </a:xfrm>
          <a:prstGeom prst="rect">
            <a:avLst/>
          </a:prstGeom>
        </p:spPr>
      </p:pic>
    </p:spTree>
    <p:extLst>
      <p:ext uri="{BB962C8B-B14F-4D97-AF65-F5344CB8AC3E}">
        <p14:creationId xmlns:p14="http://schemas.microsoft.com/office/powerpoint/2010/main" val="4000669449"/>
      </p:ext>
    </p:extLst>
  </p:cSld>
  <p:clrMapOvr>
    <a:overrideClrMapping bg1="dk1" tx1="lt1" bg2="dk2" tx2="lt2" accent1="accent1" accent2="accent2" accent3="accent3" accent4="accent4" accent5="accent5" accent6="accent6" hlink="hlink" folHlink="folHlink"/>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36428" y="627564"/>
            <a:ext cx="7474172" cy="1325563"/>
          </a:xfrm>
        </p:spPr>
        <p:txBody>
          <a:bodyPr>
            <a:normAutofit/>
          </a:bodyPr>
          <a:lstStyle/>
          <a:p>
            <a:r>
              <a:rPr lang="en-US" b="1" i="0" dirty="0">
                <a:effectLst/>
                <a:latin typeface="Söhne Mono"/>
              </a:rPr>
              <a:t>accent-color</a:t>
            </a:r>
            <a:endParaRPr lang="en-IL"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36429" y="2278173"/>
            <a:ext cx="6467867" cy="3450613"/>
          </a:xfrm>
        </p:spPr>
        <p:txBody>
          <a:bodyPr anchor="ctr">
            <a:normAutofit/>
          </a:bodyPr>
          <a:lstStyle/>
          <a:p>
            <a:r>
              <a:rPr lang="en-US" sz="2400"/>
              <a:t>The accent-color CSS property sets the accent color of an element. The accent color is used by various user interface controls (such as buttons, checkboxes, and range controls) to make them more visually appealing.</a:t>
            </a:r>
          </a:p>
          <a:p>
            <a:r>
              <a:rPr lang="en-US" sz="2400"/>
              <a:t>The accent-color property can be set to a specific color value (e.g. red, #ff0000, rgb(255,0,0)) or can be set to inherit the value from the parent element using inherit.</a:t>
            </a:r>
          </a:p>
          <a:p>
            <a:endParaRPr lang="en-IL" sz="240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BD24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9254442" y="3129834"/>
            <a:ext cx="1462088" cy="598331"/>
          </a:xfrm>
          <a:prstGeom prst="rect">
            <a:avLst/>
          </a:prstGeom>
        </p:spPr>
      </p:pic>
    </p:spTree>
    <p:extLst>
      <p:ext uri="{BB962C8B-B14F-4D97-AF65-F5344CB8AC3E}">
        <p14:creationId xmlns:p14="http://schemas.microsoft.com/office/powerpoint/2010/main" val="2480212369"/>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lstStyle/>
          <a:p>
            <a:r>
              <a:rPr lang="en-US" dirty="0"/>
              <a:t>The "writing-mode" property in CSS is used to control the direction of text in a block-level container. It determines the orientation of the text, whether it is horizontal or vertical, and in which direction it flows.</a:t>
            </a:r>
          </a:p>
          <a:p>
            <a:r>
              <a:rPr lang="en-US" dirty="0"/>
              <a:t>The writing-mode property can have the following values:</a:t>
            </a:r>
          </a:p>
          <a:p>
            <a:r>
              <a:rPr lang="en-US" dirty="0"/>
              <a:t>horizontal-tb: The default value. The text flows from left to right, and from top to bottom.</a:t>
            </a:r>
          </a:p>
          <a:p>
            <a:r>
              <a:rPr lang="en-US" dirty="0"/>
              <a:t>vertical-</a:t>
            </a:r>
            <a:r>
              <a:rPr lang="en-US" dirty="0" err="1"/>
              <a:t>lr</a:t>
            </a:r>
            <a:r>
              <a:rPr lang="en-US" dirty="0"/>
              <a:t>: The text flows from top to bottom, and from left to right.</a:t>
            </a:r>
          </a:p>
          <a:p>
            <a:r>
              <a:rPr lang="en-US" dirty="0"/>
              <a:t>vertical-</a:t>
            </a:r>
            <a:r>
              <a:rPr lang="en-US" dirty="0" err="1"/>
              <a:t>rl</a:t>
            </a:r>
            <a:r>
              <a:rPr lang="en-US" dirty="0"/>
              <a:t>: The text flows from top to bottom, and from right to left.</a:t>
            </a:r>
          </a:p>
          <a:p>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0" i="0" dirty="0">
                <a:effectLst/>
                <a:latin typeface="Söhne"/>
              </a:rPr>
              <a:t>writing-mode </a:t>
            </a:r>
            <a:endParaRPr lang="en-IL" dirty="0"/>
          </a:p>
        </p:txBody>
      </p:sp>
    </p:spTree>
    <p:extLst>
      <p:ext uri="{BB962C8B-B14F-4D97-AF65-F5344CB8AC3E}">
        <p14:creationId xmlns:p14="http://schemas.microsoft.com/office/powerpoint/2010/main" val="398875086"/>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lstStyle/>
          <a:p>
            <a:r>
              <a:rPr lang="en-US" dirty="0"/>
              <a:t>The "word-spacing" property in CSS sets the space between words in a block of text. It is used to adjust the spacing between words for better readability or to create a specific visual effect.</a:t>
            </a:r>
          </a:p>
          <a:p>
            <a:r>
              <a:rPr lang="en-US" dirty="0"/>
              <a:t>The word-spacing property can be set in pixels, </a:t>
            </a:r>
            <a:r>
              <a:rPr lang="en-US" dirty="0" err="1"/>
              <a:t>em</a:t>
            </a:r>
            <a:r>
              <a:rPr lang="en-US" dirty="0"/>
              <a:t>, or percentage values. A positive value increases the space between words, while a negative value decreases it. The default value is "normal".</a:t>
            </a:r>
          </a:p>
          <a:p>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0" i="0" dirty="0">
                <a:effectLst/>
                <a:latin typeface="Söhne"/>
              </a:rPr>
              <a:t>word-spacing</a:t>
            </a:r>
            <a:endParaRPr lang="en-IL" dirty="0"/>
          </a:p>
        </p:txBody>
      </p:sp>
    </p:spTree>
    <p:extLst>
      <p:ext uri="{BB962C8B-B14F-4D97-AF65-F5344CB8AC3E}">
        <p14:creationId xmlns:p14="http://schemas.microsoft.com/office/powerpoint/2010/main" val="61021760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p:txBody>
          <a:bodyPr>
            <a:normAutofit fontScale="77500" lnSpcReduction="20000"/>
          </a:bodyPr>
          <a:lstStyle/>
          <a:p>
            <a:r>
              <a:rPr lang="en-US" dirty="0"/>
              <a:t>The "white-space" property in CSS is used to control the handling of white spaces and line breaks in a block of text. It determines how white spaces and line breaks are rendered in a block of text.</a:t>
            </a:r>
          </a:p>
          <a:p>
            <a:r>
              <a:rPr lang="en-US" dirty="0"/>
              <a:t>The white-space property can have the following values:</a:t>
            </a:r>
          </a:p>
          <a:p>
            <a:r>
              <a:rPr lang="en-US" dirty="0"/>
              <a:t>normal: The default value. White spaces are collapsed, and text wraps when it reaches the end of a line.</a:t>
            </a:r>
          </a:p>
          <a:p>
            <a:r>
              <a:rPr lang="en-US" dirty="0" err="1"/>
              <a:t>nowrap</a:t>
            </a:r>
            <a:r>
              <a:rPr lang="en-US" dirty="0"/>
              <a:t>: White spaces are preserved, and text does not wrap when it reaches the end of a line.</a:t>
            </a:r>
          </a:p>
          <a:p>
            <a:r>
              <a:rPr lang="en-US" dirty="0"/>
              <a:t>pre: White spaces are preserved, and text wraps only when a line break is encountered.</a:t>
            </a:r>
          </a:p>
          <a:p>
            <a:r>
              <a:rPr lang="en-US" dirty="0"/>
              <a:t>pre-wrap: White spaces are preserved, and text wraps when it reaches the end of a line or when a line break is encountered.</a:t>
            </a:r>
          </a:p>
          <a:p>
            <a:r>
              <a:rPr lang="en-US" dirty="0"/>
              <a:t>pre-line: White spaces are collapsed, and text wraps when it reaches the end of a line or when a line break is encountered.</a:t>
            </a:r>
          </a:p>
          <a:p>
            <a:endParaRPr lang="en-IL" dirty="0"/>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p:txBody>
          <a:bodyPr/>
          <a:lstStyle/>
          <a:p>
            <a:r>
              <a:rPr lang="en-US" b="0" i="0" dirty="0">
                <a:effectLst/>
                <a:latin typeface="Söhne"/>
              </a:rPr>
              <a:t>white-space</a:t>
            </a:r>
            <a:endParaRPr lang="en-IL" dirty="0"/>
          </a:p>
        </p:txBody>
      </p:sp>
    </p:spTree>
    <p:extLst>
      <p:ext uri="{BB962C8B-B14F-4D97-AF65-F5344CB8AC3E}">
        <p14:creationId xmlns:p14="http://schemas.microsoft.com/office/powerpoint/2010/main" val="24065126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5CAB9-EBB2-8E06-A8F2-01A2FAAC21E1}"/>
              </a:ext>
            </a:extLst>
          </p:cNvPr>
          <p:cNvSpPr>
            <a:spLocks noGrp="1"/>
          </p:cNvSpPr>
          <p:nvPr>
            <p:ph type="title"/>
          </p:nvPr>
        </p:nvSpPr>
        <p:spPr>
          <a:xfrm>
            <a:off x="6421700" y="713232"/>
            <a:ext cx="5154168" cy="1197864"/>
          </a:xfrm>
        </p:spPr>
        <p:txBody>
          <a:bodyPr>
            <a:normAutofit/>
          </a:bodyPr>
          <a:lstStyle/>
          <a:p>
            <a:r>
              <a:rPr lang="en-US" dirty="0"/>
              <a:t>outlines</a:t>
            </a:r>
            <a:endParaRPr lang="en-IL" dirty="0"/>
          </a:p>
        </p:txBody>
      </p:sp>
      <p:pic>
        <p:nvPicPr>
          <p:cNvPr id="5" name="Picture 4" descr="House line vector icons">
            <a:extLst>
              <a:ext uri="{FF2B5EF4-FFF2-40B4-BE49-F238E27FC236}">
                <a16:creationId xmlns:a16="http://schemas.microsoft.com/office/drawing/2014/main" id="{D3B6B2D5-1D68-D376-7B3F-5146A76BEBF7}"/>
              </a:ext>
            </a:extLst>
          </p:cNvPr>
          <p:cNvPicPr>
            <a:picLocks noChangeAspect="1"/>
          </p:cNvPicPr>
          <p:nvPr/>
        </p:nvPicPr>
        <p:blipFill rotWithShape="1">
          <a:blip/>
          <a:srcRect l="20068" r="17632" b="-2"/>
          <a:stretch/>
        </p:blipFill>
        <p:spPr>
          <a:xfrm>
            <a:off x="0" y="10"/>
            <a:ext cx="5495089" cy="6857990"/>
          </a:xfrm>
          <a:prstGeom prst="rect">
            <a:avLst/>
          </a:prstGeom>
        </p:spPr>
      </p:pic>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979241-6432-66A9-52CC-FAB3C37D50B2}"/>
              </a:ext>
            </a:extLst>
          </p:cNvPr>
          <p:cNvSpPr>
            <a:spLocks noGrp="1"/>
          </p:cNvSpPr>
          <p:nvPr>
            <p:ph idx="1"/>
          </p:nvPr>
        </p:nvSpPr>
        <p:spPr>
          <a:xfrm>
            <a:off x="6421700" y="2048256"/>
            <a:ext cx="5154168" cy="4123944"/>
          </a:xfrm>
        </p:spPr>
        <p:txBody>
          <a:bodyPr anchor="t">
            <a:normAutofit/>
          </a:bodyPr>
          <a:lstStyle/>
          <a:p>
            <a:r>
              <a:rPr lang="en-US" sz="1700"/>
              <a:t>CSS outlines are a way to draw a line around an element, outside of the element's border. They can be used to highlight or emphasize an element, or to make it stand out from the background.</a:t>
            </a:r>
          </a:p>
          <a:p>
            <a:r>
              <a:rPr lang="en-US" sz="1700"/>
              <a:t>The outline property is a shorthand property that is used to set the outline width, style, and color all at once. It has the following syntax:</a:t>
            </a:r>
          </a:p>
          <a:p>
            <a:r>
              <a:rPr lang="en-US" sz="1700">
                <a:effectLst/>
              </a:rPr>
              <a:t>outline: &lt;outline-width&gt; &lt;outline-style&gt; &lt;outline-color&gt;; </a:t>
            </a:r>
          </a:p>
          <a:p>
            <a:br>
              <a:rPr lang="en-US" sz="1700" b="0" i="0">
                <a:effectLst/>
                <a:latin typeface="Söhne"/>
              </a:rPr>
            </a:br>
            <a:endParaRPr lang="en-US" sz="1700" b="0" i="0">
              <a:effectLst/>
              <a:latin typeface="Söhne"/>
            </a:endParaRPr>
          </a:p>
          <a:p>
            <a:br>
              <a:rPr lang="en-US" sz="1700"/>
            </a:br>
            <a:endParaRPr lang="en-US" sz="1700"/>
          </a:p>
          <a:p>
            <a:endParaRPr lang="en-IL" sz="1700"/>
          </a:p>
        </p:txBody>
      </p:sp>
      <p:pic>
        <p:nvPicPr>
          <p:cNvPr id="6" name="Picture 5" descr="Graphical user interface, application&#10;&#10;Description automatically generated">
            <a:extLst>
              <a:ext uri="{FF2B5EF4-FFF2-40B4-BE49-F238E27FC236}">
                <a16:creationId xmlns:a16="http://schemas.microsoft.com/office/drawing/2014/main" id="{AE4F2BE4-0472-8A01-3309-D8B463AFF56C}"/>
              </a:ext>
            </a:extLst>
          </p:cNvPr>
          <p:cNvPicPr>
            <a:picLocks noChangeAspect="1"/>
          </p:cNvPicPr>
          <p:nvPr/>
        </p:nvPicPr>
        <p:blipFill>
          <a:blip r:embed="rId2"/>
          <a:stretch>
            <a:fillRect/>
          </a:stretch>
        </p:blipFill>
        <p:spPr>
          <a:xfrm>
            <a:off x="836894" y="4567492"/>
            <a:ext cx="7772400" cy="1947608"/>
          </a:xfrm>
          <a:prstGeom prst="rect">
            <a:avLst/>
          </a:prstGeom>
        </p:spPr>
      </p:pic>
    </p:spTree>
    <p:extLst>
      <p:ext uri="{BB962C8B-B14F-4D97-AF65-F5344CB8AC3E}">
        <p14:creationId xmlns:p14="http://schemas.microsoft.com/office/powerpoint/2010/main" val="3629534038"/>
      </p:ext>
    </p:extLst>
  </p:cSld>
  <p:clrMapOvr>
    <a:overrideClrMapping bg1="dk1" tx1="lt1" bg2="dk2" tx2="lt2" accent1="accent1" accent2="accent2" accent3="accent3" accent4="accent4" accent5="accent5" accent6="accent6" hlink="hlink" folHlink="folHlink"/>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597E8-5D46-DDBD-9EFE-22261BE4EEF2}"/>
              </a:ext>
            </a:extLst>
          </p:cNvPr>
          <p:cNvSpPr>
            <a:spLocks noGrp="1"/>
          </p:cNvSpPr>
          <p:nvPr>
            <p:ph type="title"/>
          </p:nvPr>
        </p:nvSpPr>
        <p:spPr>
          <a:xfrm>
            <a:off x="5297762" y="329184"/>
            <a:ext cx="6251110" cy="1783080"/>
          </a:xfrm>
        </p:spPr>
        <p:txBody>
          <a:bodyPr anchor="b">
            <a:normAutofit/>
          </a:bodyPr>
          <a:lstStyle/>
          <a:p>
            <a:r>
              <a:rPr lang="en-US" sz="5400" b="0" i="0">
                <a:effectLst/>
                <a:latin typeface="Söhne"/>
              </a:rPr>
              <a:t>Flexbox</a:t>
            </a:r>
            <a:endParaRPr lang="en-IL" sz="5400"/>
          </a:p>
        </p:txBody>
      </p:sp>
      <p:pic>
        <p:nvPicPr>
          <p:cNvPr id="11" name="Picture 10" descr="Top view of cubes connected with black lines">
            <a:extLst>
              <a:ext uri="{FF2B5EF4-FFF2-40B4-BE49-F238E27FC236}">
                <a16:creationId xmlns:a16="http://schemas.microsoft.com/office/drawing/2014/main" id="{9402B756-8743-2E79-668B-51EB40C6DD48}"/>
              </a:ext>
            </a:extLst>
          </p:cNvPr>
          <p:cNvPicPr>
            <a:picLocks noChangeAspect="1"/>
          </p:cNvPicPr>
          <p:nvPr/>
        </p:nvPicPr>
        <p:blipFill rotWithShape="1">
          <a:blip r:embed="rId2"/>
          <a:srcRect l="29494" r="1957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972B90-EB4C-7ABE-8441-F76AABAE5336}"/>
              </a:ext>
            </a:extLst>
          </p:cNvPr>
          <p:cNvSpPr>
            <a:spLocks noGrp="1"/>
          </p:cNvSpPr>
          <p:nvPr>
            <p:ph idx="1"/>
          </p:nvPr>
        </p:nvSpPr>
        <p:spPr>
          <a:xfrm>
            <a:off x="5297762" y="2706624"/>
            <a:ext cx="6251110" cy="3483864"/>
          </a:xfrm>
        </p:spPr>
        <p:txBody>
          <a:bodyPr>
            <a:normAutofit/>
          </a:bodyPr>
          <a:lstStyle/>
          <a:p>
            <a:r>
              <a:rPr lang="en-US" sz="2000"/>
              <a:t>Flexbox is a layout module in CSS that makes it easier to create flexible, responsive designs. It allows elements within a container to be aligned and distributed in various ways, such as horizontally or vertically. Flexbox is particularly useful for creating flexible grid layouts, and it can also be used to create responsive navigation bars and other UI elements. It has a set of CSS properties that can be used to control the layout of elements within a flex container, such as flex-direction, justify-content, and align-items. Flexbox is supported in most modern web browsers.</a:t>
            </a:r>
            <a:endParaRPr lang="en-IL" sz="2000"/>
          </a:p>
        </p:txBody>
      </p:sp>
    </p:spTree>
    <p:extLst>
      <p:ext uri="{BB962C8B-B14F-4D97-AF65-F5344CB8AC3E}">
        <p14:creationId xmlns:p14="http://schemas.microsoft.com/office/powerpoint/2010/main" val="2947591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9D048-80C8-EFD1-33AC-8E875F8E4FAC}"/>
              </a:ext>
            </a:extLst>
          </p:cNvPr>
          <p:cNvSpPr>
            <a:spLocks noGrp="1"/>
          </p:cNvSpPr>
          <p:nvPr>
            <p:ph type="title"/>
          </p:nvPr>
        </p:nvSpPr>
        <p:spPr>
          <a:xfrm>
            <a:off x="838200" y="365125"/>
            <a:ext cx="10515600" cy="1325563"/>
          </a:xfrm>
        </p:spPr>
        <p:txBody>
          <a:bodyPr>
            <a:normAutofit/>
          </a:bodyPr>
          <a:lstStyle/>
          <a:p>
            <a:r>
              <a:rPr lang="en-IL" sz="5400"/>
              <a:t>Javascript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3DFFD5-B50E-388E-BD04-28A16ADCB132}"/>
              </a:ext>
            </a:extLst>
          </p:cNvPr>
          <p:cNvSpPr>
            <a:spLocks noGrp="1"/>
          </p:cNvSpPr>
          <p:nvPr>
            <p:ph idx="1"/>
          </p:nvPr>
        </p:nvSpPr>
        <p:spPr>
          <a:xfrm>
            <a:off x="838200" y="1929384"/>
            <a:ext cx="10515600" cy="4251960"/>
          </a:xfrm>
        </p:spPr>
        <p:txBody>
          <a:bodyPr>
            <a:normAutofit/>
          </a:bodyPr>
          <a:lstStyle/>
          <a:p>
            <a:r>
              <a:rPr lang="en-US" sz="1200"/>
              <a:t>Programming languages are a set of instructions that a computer can understand and execute. They are used to create software, applications, and other computer programs. There are many different types of programming languages, each with its own set of features and capabilities.</a:t>
            </a:r>
          </a:p>
          <a:p>
            <a:r>
              <a:rPr lang="en-US" sz="1200"/>
              <a:t>The basic concepts of programming languages include:</a:t>
            </a:r>
          </a:p>
          <a:p>
            <a:r>
              <a:rPr lang="en-US" sz="1200"/>
              <a:t>Syntax: The set of rules that dictate how a programming language should be written. This includes things like keywords, variable names, and operator symbols.</a:t>
            </a:r>
          </a:p>
          <a:p>
            <a:r>
              <a:rPr lang="en-US" sz="1200"/>
              <a:t>Variables: A container that holds a value that can be changed during the execution of a program.</a:t>
            </a:r>
          </a:p>
          <a:p>
            <a:r>
              <a:rPr lang="en-US" sz="1200"/>
              <a:t>Data Types: The type of data that a variable can hold, such as numbers, text, or true/false values.</a:t>
            </a:r>
          </a:p>
          <a:p>
            <a:r>
              <a:rPr lang="en-US" sz="1200"/>
              <a:t>Control Flow: The ability to control the flow of a program by making decisions and looping through sets of code.</a:t>
            </a:r>
          </a:p>
          <a:p>
            <a:r>
              <a:rPr lang="en-US" sz="1200"/>
              <a:t>Functions: A block of code that can be reused throughout a program.</a:t>
            </a:r>
          </a:p>
          <a:p>
            <a:r>
              <a:rPr lang="en-US" sz="1200"/>
              <a:t>Libraries: A collection of pre-written code that can be used to perform common tasks.</a:t>
            </a:r>
          </a:p>
          <a:p>
            <a:r>
              <a:rPr lang="en-US" sz="1200"/>
              <a:t>Object-oriented Programming (OOP): A programming paradigm that organizes code into objects, which have properties and methods.</a:t>
            </a:r>
          </a:p>
          <a:p>
            <a:r>
              <a:rPr lang="en-US" sz="1200"/>
              <a:t>Event-driven Programming: A programming paradigm that is based on reacting to specific events, like mouse clicks or button presses.</a:t>
            </a:r>
          </a:p>
          <a:p>
            <a:r>
              <a:rPr lang="en-US" sz="1200"/>
              <a:t>These concepts are common among many programming languages and are the basic building blocks of writing software. However, each language has its own unique syntax, set of libraries and frameworks, and specific uses cases. Some popular programming languages are C, C++, C#, Python, Java, JavaScript, Ruby, and Go.</a:t>
            </a:r>
          </a:p>
          <a:p>
            <a:endParaRPr lang="en-IL" sz="1200"/>
          </a:p>
        </p:txBody>
      </p:sp>
    </p:spTree>
    <p:extLst>
      <p:ext uri="{BB962C8B-B14F-4D97-AF65-F5344CB8AC3E}">
        <p14:creationId xmlns:p14="http://schemas.microsoft.com/office/powerpoint/2010/main" val="366958219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CSS GRID</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pPr marL="0" indent="0">
              <a:buNone/>
            </a:pPr>
            <a:r>
              <a:rPr lang="en-US" dirty="0"/>
              <a:t>CSS Grid is a two-dimensional layout system for creating flexible and dynamic web pages. It allows designers to divide a web page into rows and columns, making it easier to arrange and align elements on a page. The CSS Grid Layout module enables authors to control the size, position, and layering of grid items within a grid container, making it an ideal solution for creating complex and responsive web designs. Some key features of CSS Grid include the ability to specify grid-template-rows and grid-template-columns, to create a grid of rows and columns of specific sizes, and the ability to place grid items into grid cells using grid-row and grid-column properties.</a:t>
            </a:r>
            <a:endParaRPr lang="en-IL" dirty="0"/>
          </a:p>
        </p:txBody>
      </p:sp>
    </p:spTree>
    <p:extLst>
      <p:ext uri="{BB962C8B-B14F-4D97-AF65-F5344CB8AC3E}">
        <p14:creationId xmlns:p14="http://schemas.microsoft.com/office/powerpoint/2010/main" val="14550700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How to start? </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pPr marL="0" indent="0">
              <a:buNone/>
            </a:pPr>
            <a:endParaRPr lang="en-IL" dirty="0"/>
          </a:p>
        </p:txBody>
      </p:sp>
      <p:pic>
        <p:nvPicPr>
          <p:cNvPr id="4" name="Picture 3">
            <a:extLst>
              <a:ext uri="{FF2B5EF4-FFF2-40B4-BE49-F238E27FC236}">
                <a16:creationId xmlns:a16="http://schemas.microsoft.com/office/drawing/2014/main" id="{1E9CDB78-2A26-1DE0-927B-BB3C5AFBCF71}"/>
              </a:ext>
            </a:extLst>
          </p:cNvPr>
          <p:cNvPicPr>
            <a:picLocks noChangeAspect="1"/>
          </p:cNvPicPr>
          <p:nvPr/>
        </p:nvPicPr>
        <p:blipFill>
          <a:blip r:embed="rId2"/>
          <a:stretch>
            <a:fillRect/>
          </a:stretch>
        </p:blipFill>
        <p:spPr>
          <a:xfrm>
            <a:off x="1380291" y="2537591"/>
            <a:ext cx="7772400" cy="3437792"/>
          </a:xfrm>
          <a:prstGeom prst="rect">
            <a:avLst/>
          </a:prstGeom>
        </p:spPr>
      </p:pic>
    </p:spTree>
    <p:extLst>
      <p:ext uri="{BB962C8B-B14F-4D97-AF65-F5344CB8AC3E}">
        <p14:creationId xmlns:p14="http://schemas.microsoft.com/office/powerpoint/2010/main" val="473877433"/>
      </p:ext>
    </p:extLst>
  </p:cSld>
  <p:clrMapOvr>
    <a:masterClrMapping/>
  </p:clrMapOvr>
  <p:transition spd="med">
    <p:pull/>
  </p:transition>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3662</Words>
  <Application>Microsoft Macintosh PowerPoint</Application>
  <PresentationFormat>Widescreen</PresentationFormat>
  <Paragraphs>156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Söhne</vt:lpstr>
      <vt:lpstr>Söhne Mono</vt:lpstr>
      <vt:lpstr>Office Theme 2013 - 2022</vt:lpstr>
      <vt:lpstr>Let’s go!</vt:lpstr>
      <vt:lpstr>stacking context</vt:lpstr>
      <vt:lpstr>opacity</vt:lpstr>
      <vt:lpstr>tables</vt:lpstr>
      <vt:lpstr>outlines</vt:lpstr>
      <vt:lpstr>Flexbox</vt:lpstr>
      <vt:lpstr>Javascript</vt:lpstr>
      <vt:lpstr>CSS GRID</vt:lpstr>
      <vt:lpstr>How to start? </vt:lpstr>
      <vt:lpstr>How is it looks like ? </vt:lpstr>
      <vt:lpstr>Gaps - grid</vt:lpstr>
      <vt:lpstr>Center me just for fun!</vt:lpstr>
      <vt:lpstr>Grid template columns</vt:lpstr>
      <vt:lpstr>Grid templete rows</vt:lpstr>
      <vt:lpstr>Let’s work and learn</vt:lpstr>
      <vt:lpstr>grid-column-start and grid-column-end</vt:lpstr>
      <vt:lpstr>grid-column</vt:lpstr>
      <vt:lpstr>grid-row-start and grid-row-end</vt:lpstr>
      <vt:lpstr>grid-row</vt:lpstr>
      <vt:lpstr>repeat</vt:lpstr>
      <vt:lpstr>justify-items and align-items</vt:lpstr>
      <vt:lpstr>Place-items</vt:lpstr>
      <vt:lpstr>grid-template-areas</vt:lpstr>
      <vt:lpstr>Grid-area</vt:lpstr>
      <vt:lpstr>filter</vt:lpstr>
      <vt:lpstr>cursor</vt:lpstr>
      <vt:lpstr>scroll-behavior</vt:lpstr>
      <vt:lpstr>:nth-child</vt:lpstr>
      <vt:lpstr>:has</vt:lpstr>
      <vt:lpstr>specificity</vt:lpstr>
      <vt:lpstr>:not</vt:lpstr>
      <vt:lpstr>::first-letter</vt:lpstr>
      <vt:lpstr>::before and ::after</vt:lpstr>
      <vt:lpstr>Hyphens</vt:lpstr>
      <vt:lpstr>overflow</vt:lpstr>
      <vt:lpstr>visibility</vt:lpstr>
      <vt:lpstr>word-wrap</vt:lpstr>
      <vt:lpstr>checkbox</vt:lpstr>
      <vt:lpstr>Wait I want to select only more then one at the time</vt:lpstr>
      <vt:lpstr>accent-color</vt:lpstr>
      <vt:lpstr>writing-mode </vt:lpstr>
      <vt:lpstr>word-spacing</vt:lpstr>
      <vt:lpstr>white-space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Shaked Chen</dc:creator>
  <cp:lastModifiedBy>Shaked Chen</cp:lastModifiedBy>
  <cp:revision>66</cp:revision>
  <dcterms:created xsi:type="dcterms:W3CDTF">2023-01-07T23:33:56Z</dcterms:created>
  <dcterms:modified xsi:type="dcterms:W3CDTF">2023-01-31T01:20:46Z</dcterms:modified>
</cp:coreProperties>
</file>