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4" r:id="rId3"/>
    <p:sldId id="352" r:id="rId4"/>
    <p:sldId id="389" r:id="rId5"/>
    <p:sldId id="390" r:id="rId6"/>
    <p:sldId id="392" r:id="rId7"/>
    <p:sldId id="391" r:id="rId8"/>
    <p:sldId id="393" r:id="rId9"/>
    <p:sldId id="395" r:id="rId10"/>
    <p:sldId id="394" r:id="rId11"/>
    <p:sldId id="396" r:id="rId12"/>
    <p:sldId id="397" r:id="rId13"/>
    <p:sldId id="398" r:id="rId14"/>
    <p:sldId id="399" r:id="rId15"/>
    <p:sldId id="400" r:id="rId16"/>
    <p:sldId id="401" r:id="rId17"/>
    <p:sldId id="402" r:id="rId18"/>
    <p:sldId id="403" r:id="rId19"/>
    <p:sldId id="404" r:id="rId20"/>
    <p:sldId id="405" r:id="rId21"/>
    <p:sldId id="410" r:id="rId22"/>
    <p:sldId id="373" r:id="rId23"/>
    <p:sldId id="375" r:id="rId24"/>
    <p:sldId id="382" r:id="rId25"/>
    <p:sldId id="376" r:id="rId26"/>
    <p:sldId id="379" r:id="rId27"/>
    <p:sldId id="380" r:id="rId28"/>
    <p:sldId id="381" r:id="rId29"/>
    <p:sldId id="384" r:id="rId30"/>
    <p:sldId id="385" r:id="rId31"/>
    <p:sldId id="383" r:id="rId32"/>
    <p:sldId id="386" r:id="rId33"/>
    <p:sldId id="387" r:id="rId34"/>
    <p:sldId id="388" r:id="rId35"/>
    <p:sldId id="406" r:id="rId36"/>
    <p:sldId id="407" r:id="rId37"/>
    <p:sldId id="408"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5"/>
    <p:restoredTop sz="94689"/>
  </p:normalViewPr>
  <p:slideViewPr>
    <p:cSldViewPr snapToGrid="0">
      <p:cViewPr varScale="1">
        <p:scale>
          <a:sx n="147" d="100"/>
          <a:sy n="147" d="100"/>
        </p:scale>
        <p:origin x="1240"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08/02/2023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08/02/2023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7464614" y="1783959"/>
            <a:ext cx="4087306" cy="2889114"/>
          </a:xfrm>
        </p:spPr>
        <p:txBody>
          <a:bodyPr anchor="b">
            <a:normAutofit/>
          </a:bodyPr>
          <a:lstStyle/>
          <a:p>
            <a:pPr algn="l"/>
            <a:r>
              <a:rPr lang="en-US" sz="5400"/>
              <a:t>L</a:t>
            </a:r>
            <a:r>
              <a:rPr lang="en-IL" sz="5400"/>
              <a:t>et’s go!</a:t>
            </a:r>
          </a:p>
        </p:txBody>
      </p:sp>
      <p:sp>
        <p:nvSpPr>
          <p:cNvPr id="46" name="Freeform: Shape 4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2" name="Picture 41" descr="Background pattern&#10;&#10;Description automatically generated">
            <a:extLst>
              <a:ext uri="{FF2B5EF4-FFF2-40B4-BE49-F238E27FC236}">
                <a16:creationId xmlns:a16="http://schemas.microsoft.com/office/drawing/2014/main" id="{DDF4BF54-30FE-DB36-5D58-3419970D383C}"/>
              </a:ext>
            </a:extLst>
          </p:cNvPr>
          <p:cNvPicPr>
            <a:picLocks noChangeAspect="1"/>
          </p:cNvPicPr>
          <p:nvPr/>
        </p:nvPicPr>
        <p:blipFill rotWithShape="1">
          <a:blip r:embed="rId2"/>
          <a:srcRect r="4337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988901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r>
              <a:rPr lang="en-US" dirty="0"/>
              <a:t>How to react to actions</a:t>
            </a:r>
            <a:endParaRPr lang="en-IL" dirty="0"/>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normAutofit/>
          </a:bodyPr>
          <a:lstStyle/>
          <a:p>
            <a:r>
              <a:rPr lang="en-US" dirty="0"/>
              <a:t>F</a:t>
            </a:r>
            <a:r>
              <a:rPr lang="en-IL" dirty="0"/>
              <a:t>irst let’s get the element</a:t>
            </a:r>
          </a:p>
          <a:p>
            <a:pPr algn="l"/>
            <a:r>
              <a:rPr lang="en-US" b="0" i="0" dirty="0">
                <a:solidFill>
                  <a:srgbClr val="374151"/>
                </a:solidFill>
                <a:effectLst/>
                <a:latin typeface="Söhne"/>
              </a:rPr>
              <a:t>The document object in JavaScript represents the HTML document that is currently loaded in the browser. The document object provides several methods to interact with the HTML document, such as accessing and modifying its elements.</a:t>
            </a:r>
          </a:p>
          <a:p>
            <a:pPr algn="l"/>
            <a:r>
              <a:rPr lang="en-US" b="0" i="0" dirty="0">
                <a:solidFill>
                  <a:srgbClr val="374151"/>
                </a:solidFill>
                <a:effectLst/>
                <a:latin typeface="Söhne"/>
              </a:rPr>
              <a:t>One of the most commonly used methods of the document object is </a:t>
            </a:r>
            <a:r>
              <a:rPr lang="en-US" b="0" i="0" dirty="0" err="1">
                <a:solidFill>
                  <a:srgbClr val="374151"/>
                </a:solidFill>
                <a:effectLst/>
                <a:latin typeface="Söhne"/>
              </a:rPr>
              <a:t>getElementById</a:t>
            </a:r>
            <a:r>
              <a:rPr lang="en-US" b="0" i="0" dirty="0">
                <a:solidFill>
                  <a:srgbClr val="374151"/>
                </a:solidFill>
                <a:effectLst/>
                <a:latin typeface="Söhne"/>
              </a:rPr>
              <a:t>, which allows you to access an HTML element by its unique id attribute. The </a:t>
            </a:r>
            <a:r>
              <a:rPr lang="en-US" b="0" i="0" dirty="0" err="1">
                <a:solidFill>
                  <a:srgbClr val="374151"/>
                </a:solidFill>
                <a:effectLst/>
                <a:latin typeface="Söhne"/>
              </a:rPr>
              <a:t>getElementById</a:t>
            </a:r>
            <a:r>
              <a:rPr lang="en-US" b="0" i="0" dirty="0">
                <a:solidFill>
                  <a:srgbClr val="374151"/>
                </a:solidFill>
                <a:effectLst/>
                <a:latin typeface="Söhne"/>
              </a:rPr>
              <a:t> method returns a reference to the element with the specified id, and you can then use this reference to manipulate the element or retrieve its properties.</a:t>
            </a:r>
          </a:p>
        </p:txBody>
      </p:sp>
    </p:spTree>
    <p:extLst>
      <p:ext uri="{BB962C8B-B14F-4D97-AF65-F5344CB8AC3E}">
        <p14:creationId xmlns:p14="http://schemas.microsoft.com/office/powerpoint/2010/main" val="182187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B48B6A6-2E03-D28F-8AA5-6071081B2CB6}"/>
              </a:ext>
            </a:extLst>
          </p:cNvPr>
          <p:cNvPicPr>
            <a:picLocks noGrp="1" noChangeAspect="1"/>
          </p:cNvPicPr>
          <p:nvPr>
            <p:ph idx="1"/>
          </p:nvPr>
        </p:nvPicPr>
        <p:blipFill>
          <a:blip r:embed="rId2"/>
          <a:stretch>
            <a:fillRect/>
          </a:stretch>
        </p:blipFill>
        <p:spPr>
          <a:xfrm>
            <a:off x="5195454" y="1847829"/>
            <a:ext cx="6356465" cy="3162340"/>
          </a:xfrm>
          <a:prstGeom prst="rect">
            <a:avLst/>
          </a:prstGeom>
        </p:spPr>
      </p:pic>
    </p:spTree>
    <p:extLst>
      <p:ext uri="{BB962C8B-B14F-4D97-AF65-F5344CB8AC3E}">
        <p14:creationId xmlns:p14="http://schemas.microsoft.com/office/powerpoint/2010/main" val="142831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6234330" y="803325"/>
            <a:ext cx="5314536" cy="1325563"/>
          </a:xfrm>
        </p:spPr>
        <p:txBody>
          <a:bodyPr>
            <a:normAutofit/>
          </a:bodyPr>
          <a:lstStyle/>
          <a:p>
            <a:r>
              <a:rPr lang="en-US" dirty="0"/>
              <a:t>A</a:t>
            </a:r>
            <a:r>
              <a:rPr lang="en-IL" dirty="0"/>
              <a:t>dd or remove class </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0CF872F-E412-83E4-F396-2863D3362732}"/>
              </a:ext>
            </a:extLst>
          </p:cNvPr>
          <p:cNvPicPr>
            <a:picLocks noChangeAspect="1"/>
          </p:cNvPicPr>
          <p:nvPr/>
        </p:nvPicPr>
        <p:blipFill rotWithShape="1">
          <a:blip r:embed="rId2"/>
          <a:srcRect r="3" b="504"/>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a:xfrm>
            <a:off x="6234329" y="2279018"/>
            <a:ext cx="5314543" cy="3375920"/>
          </a:xfrm>
        </p:spPr>
        <p:txBody>
          <a:bodyPr anchor="t">
            <a:normAutofit/>
          </a:bodyPr>
          <a:lstStyle/>
          <a:p>
            <a:r>
              <a:rPr lang="en-US" sz="1800" b="0" i="0" dirty="0">
                <a:effectLst/>
                <a:latin typeface="Söhne"/>
              </a:rPr>
              <a:t>To add a class to an element in JavaScript, you can use the </a:t>
            </a:r>
            <a:r>
              <a:rPr lang="en-US" sz="1800" b="0" i="0" dirty="0" err="1">
                <a:effectLst/>
                <a:latin typeface="Söhne"/>
              </a:rPr>
              <a:t>classList.add</a:t>
            </a:r>
            <a:r>
              <a:rPr lang="en-US" sz="1800" b="0" i="0" dirty="0">
                <a:effectLst/>
                <a:latin typeface="Söhne"/>
              </a:rPr>
              <a:t> method on the element's </a:t>
            </a:r>
            <a:r>
              <a:rPr lang="en-US" sz="1800" b="0" i="0" dirty="0" err="1">
                <a:effectLst/>
                <a:latin typeface="Söhne"/>
              </a:rPr>
              <a:t>classList</a:t>
            </a:r>
            <a:r>
              <a:rPr lang="en-US" sz="1800" b="0" i="0" dirty="0">
                <a:effectLst/>
                <a:latin typeface="Söhne"/>
              </a:rPr>
              <a:t> property:</a:t>
            </a:r>
          </a:p>
          <a:p>
            <a:br>
              <a:rPr lang="en-US" sz="1800" dirty="0">
                <a:effectLst/>
                <a:latin typeface="Söhne"/>
              </a:rPr>
            </a:br>
            <a:endParaRPr lang="en-US" sz="1800" dirty="0">
              <a:effectLst/>
              <a:latin typeface="Söhne"/>
            </a:endParaRPr>
          </a:p>
          <a:p>
            <a:endParaRPr lang="en-IL" sz="1800" dirty="0"/>
          </a:p>
        </p:txBody>
      </p:sp>
    </p:spTree>
    <p:extLst>
      <p:ext uri="{BB962C8B-B14F-4D97-AF65-F5344CB8AC3E}">
        <p14:creationId xmlns:p14="http://schemas.microsoft.com/office/powerpoint/2010/main" val="2403744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648929" y="629266"/>
            <a:ext cx="3505495" cy="1622321"/>
          </a:xfrm>
        </p:spPr>
        <p:txBody>
          <a:bodyPr>
            <a:normAutofit/>
          </a:bodyPr>
          <a:lstStyle/>
          <a:p>
            <a:r>
              <a:rPr lang="en-US"/>
              <a:t>Change one css property</a:t>
            </a:r>
            <a:endParaRPr lang="en-IL" dirty="0"/>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a:xfrm>
            <a:off x="648931" y="2438400"/>
            <a:ext cx="3505494" cy="3785419"/>
          </a:xfrm>
        </p:spPr>
        <p:txBody>
          <a:bodyPr>
            <a:normAutofit/>
          </a:bodyPr>
          <a:lstStyle/>
          <a:p>
            <a:r>
              <a:rPr lang="en-US" sz="2000" b="0" i="0">
                <a:effectLst/>
                <a:latin typeface="Söhne"/>
              </a:rPr>
              <a:t>To change a CSS property with JavaScript, you can use the style property of an element. Here's an example:</a:t>
            </a:r>
          </a:p>
          <a:p>
            <a:br>
              <a:rPr lang="en-US" sz="2000">
                <a:effectLst/>
                <a:latin typeface="Söhne"/>
              </a:rPr>
            </a:br>
            <a:endParaRPr lang="en-US" sz="2000">
              <a:effectLst/>
              <a:latin typeface="Söhne"/>
            </a:endParaRPr>
          </a:p>
          <a:p>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A0559D9-5319-59AF-756F-B9526ED39414}"/>
              </a:ext>
            </a:extLst>
          </p:cNvPr>
          <p:cNvPicPr>
            <a:picLocks noChangeAspect="1"/>
          </p:cNvPicPr>
          <p:nvPr/>
        </p:nvPicPr>
        <p:blipFill>
          <a:blip r:embed="rId2"/>
          <a:stretch>
            <a:fillRect/>
          </a:stretch>
        </p:blipFill>
        <p:spPr>
          <a:xfrm>
            <a:off x="5405862" y="2283704"/>
            <a:ext cx="6019331" cy="2287346"/>
          </a:xfrm>
          <a:prstGeom prst="rect">
            <a:avLst/>
          </a:prstGeom>
          <a:effectLst/>
        </p:spPr>
      </p:pic>
    </p:spTree>
    <p:extLst>
      <p:ext uri="{BB962C8B-B14F-4D97-AF65-F5344CB8AC3E}">
        <p14:creationId xmlns:p14="http://schemas.microsoft.com/office/powerpoint/2010/main" val="2452538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One more way</a:t>
            </a:r>
          </a:p>
        </p:txBody>
      </p:sp>
      <p:pic>
        <p:nvPicPr>
          <p:cNvPr id="5" name="Content Placeholder 4" descr="Text&#10;&#10;Description automatically generated">
            <a:extLst>
              <a:ext uri="{FF2B5EF4-FFF2-40B4-BE49-F238E27FC236}">
                <a16:creationId xmlns:a16="http://schemas.microsoft.com/office/drawing/2014/main" id="{B7E8A760-423D-FBB2-F8C9-500423C6E985}"/>
              </a:ext>
            </a:extLst>
          </p:cNvPr>
          <p:cNvPicPr>
            <a:picLocks noGrp="1" noChangeAspect="1"/>
          </p:cNvPicPr>
          <p:nvPr>
            <p:ph idx="1"/>
          </p:nvPr>
        </p:nvPicPr>
        <p:blipFill>
          <a:blip r:embed="rId2"/>
          <a:stretch>
            <a:fillRect/>
          </a:stretch>
        </p:blipFill>
        <p:spPr>
          <a:xfrm>
            <a:off x="631359" y="1572712"/>
            <a:ext cx="10843065" cy="1355381"/>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9787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77097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r>
              <a:rPr lang="en-IL" dirty="0"/>
              <a:t>box</a:t>
            </a:r>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The CSS box model is the concept that describes the design and layout of elements in web pages. The CSS box model defines a rectangular area around every HTML element, consisting of:</a:t>
            </a:r>
          </a:p>
          <a:p>
            <a:pPr algn="l">
              <a:buFont typeface="Arial" panose="020B0604020202020204" pitchFamily="34" charset="0"/>
              <a:buChar char="•"/>
            </a:pPr>
            <a:r>
              <a:rPr lang="en-US" b="0" i="0" dirty="0">
                <a:solidFill>
                  <a:srgbClr val="374151"/>
                </a:solidFill>
                <a:effectLst/>
                <a:latin typeface="Söhne"/>
              </a:rPr>
              <a:t>Content: The area inside the box where the element's content is displayed.</a:t>
            </a:r>
          </a:p>
          <a:p>
            <a:pPr algn="l">
              <a:buFont typeface="Arial" panose="020B0604020202020204" pitchFamily="34" charset="0"/>
              <a:buChar char="•"/>
            </a:pPr>
            <a:r>
              <a:rPr lang="en-US" b="0" i="0" dirty="0">
                <a:solidFill>
                  <a:srgbClr val="374151"/>
                </a:solidFill>
                <a:effectLst/>
                <a:latin typeface="Söhne"/>
              </a:rPr>
              <a:t>Padding: The transparent area around the content, between the content and the border.</a:t>
            </a:r>
          </a:p>
          <a:p>
            <a:pPr algn="l">
              <a:buFont typeface="Arial" panose="020B0604020202020204" pitchFamily="34" charset="0"/>
              <a:buChar char="•"/>
            </a:pPr>
            <a:r>
              <a:rPr lang="en-US" b="0" i="0" dirty="0">
                <a:solidFill>
                  <a:srgbClr val="374151"/>
                </a:solidFill>
                <a:effectLst/>
                <a:latin typeface="Söhne"/>
              </a:rPr>
              <a:t>Border: A decorative line that surrounds the padding and content.</a:t>
            </a:r>
          </a:p>
          <a:p>
            <a:pPr algn="l">
              <a:buFont typeface="Arial" panose="020B0604020202020204" pitchFamily="34" charset="0"/>
              <a:buChar char="•"/>
            </a:pPr>
            <a:r>
              <a:rPr lang="en-US" b="0" i="0" dirty="0">
                <a:solidFill>
                  <a:srgbClr val="374151"/>
                </a:solidFill>
                <a:effectLst/>
                <a:latin typeface="Söhne"/>
              </a:rPr>
              <a:t>Margin: The transparent area outside the border, used to separate elements from one another.</a:t>
            </a:r>
          </a:p>
          <a:p>
            <a:br>
              <a:rPr lang="en-US" dirty="0"/>
            </a:br>
            <a:endParaRPr lang="en-IL" dirty="0"/>
          </a:p>
        </p:txBody>
      </p:sp>
    </p:spTree>
    <p:extLst>
      <p:ext uri="{BB962C8B-B14F-4D97-AF65-F5344CB8AC3E}">
        <p14:creationId xmlns:p14="http://schemas.microsoft.com/office/powerpoint/2010/main" val="3316380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r>
              <a:rPr lang="en-US" dirty="0"/>
              <a:t>B</a:t>
            </a:r>
            <a:r>
              <a:rPr lang="en-IL" dirty="0"/>
              <a:t>ox-sizing</a:t>
            </a:r>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lstStyle/>
          <a:p>
            <a:pPr algn="l"/>
            <a:r>
              <a:rPr lang="en-US" b="0" i="0" dirty="0">
                <a:solidFill>
                  <a:srgbClr val="374151"/>
                </a:solidFill>
                <a:effectLst/>
                <a:latin typeface="Söhne"/>
              </a:rPr>
              <a:t>The "box-sizing" property in CSS allows you to specify how the size of an element should be calculated, and there are two possible values:</a:t>
            </a:r>
          </a:p>
          <a:p>
            <a:pPr algn="l">
              <a:buFont typeface="Arial" panose="020B0604020202020204" pitchFamily="34" charset="0"/>
              <a:buChar char="•"/>
            </a:pPr>
            <a:r>
              <a:rPr lang="en-US" b="0" i="0" dirty="0">
                <a:solidFill>
                  <a:srgbClr val="374151"/>
                </a:solidFill>
                <a:effectLst/>
                <a:latin typeface="Söhne"/>
              </a:rPr>
              <a:t>content-box (default): The size of an element is calculated based on its content, with padding and border added to the size of the content.</a:t>
            </a:r>
          </a:p>
          <a:p>
            <a:pPr algn="l">
              <a:buFont typeface="Arial" panose="020B0604020202020204" pitchFamily="34" charset="0"/>
              <a:buChar char="•"/>
            </a:pPr>
            <a:r>
              <a:rPr lang="en-US" b="0" i="0" dirty="0">
                <a:solidFill>
                  <a:srgbClr val="374151"/>
                </a:solidFill>
                <a:effectLst/>
                <a:latin typeface="Söhne"/>
              </a:rPr>
              <a:t>border-box: The size of an element includes its content, padding, and border, and specifies the total width and height of an element.</a:t>
            </a:r>
          </a:p>
          <a:p>
            <a:pPr algn="l"/>
            <a:r>
              <a:rPr lang="en-US" b="0" i="0" dirty="0">
                <a:solidFill>
                  <a:srgbClr val="374151"/>
                </a:solidFill>
                <a:effectLst/>
                <a:latin typeface="Söhne"/>
              </a:rPr>
              <a:t>Using border-box is useful because it allows you to set the width and height of an element, including padding and border, without having to calculate the size of the content. </a:t>
            </a:r>
          </a:p>
          <a:p>
            <a:endParaRPr lang="en-IL" dirty="0"/>
          </a:p>
        </p:txBody>
      </p:sp>
    </p:spTree>
    <p:extLst>
      <p:ext uri="{BB962C8B-B14F-4D97-AF65-F5344CB8AC3E}">
        <p14:creationId xmlns:p14="http://schemas.microsoft.com/office/powerpoint/2010/main" val="369574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5554756F-384D-0A65-2D79-1B6DE22EBD03}"/>
              </a:ext>
            </a:extLst>
          </p:cNvPr>
          <p:cNvPicPr>
            <a:picLocks noGrp="1" noChangeAspect="1"/>
          </p:cNvPicPr>
          <p:nvPr>
            <p:ph idx="1"/>
          </p:nvPr>
        </p:nvPicPr>
        <p:blipFill>
          <a:blip r:embed="rId2"/>
          <a:stretch>
            <a:fillRect/>
          </a:stretch>
        </p:blipFill>
        <p:spPr>
          <a:xfrm>
            <a:off x="4777316" y="1139350"/>
            <a:ext cx="6780700" cy="4576971"/>
          </a:xfrm>
          <a:prstGeom prst="rect">
            <a:avLst/>
          </a:prstGeom>
        </p:spPr>
      </p:pic>
    </p:spTree>
    <p:extLst>
      <p:ext uri="{BB962C8B-B14F-4D97-AF65-F5344CB8AC3E}">
        <p14:creationId xmlns:p14="http://schemas.microsoft.com/office/powerpoint/2010/main" val="425143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1136397" y="502020"/>
            <a:ext cx="5323715" cy="1642970"/>
          </a:xfrm>
        </p:spPr>
        <p:txBody>
          <a:bodyPr anchor="b">
            <a:normAutofit/>
          </a:bodyPr>
          <a:lstStyle/>
          <a:p>
            <a:r>
              <a:rPr lang="en-IL" sz="4000"/>
              <a:t>loops</a:t>
            </a:r>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a:xfrm>
            <a:off x="1144923" y="2405894"/>
            <a:ext cx="5315189" cy="3535083"/>
          </a:xfrm>
        </p:spPr>
        <p:txBody>
          <a:bodyPr anchor="t">
            <a:normAutofit/>
          </a:bodyPr>
          <a:lstStyle/>
          <a:p>
            <a:r>
              <a:rPr lang="en-US" sz="2000"/>
              <a:t>Loops in JavaScript are used to repeatedly execute a block of code. There are two main types of loops in JavaScript: for loops and while loops.</a:t>
            </a:r>
          </a:p>
          <a:p>
            <a:r>
              <a:rPr lang="en-US" sz="2000"/>
              <a:t>For loops are used to iterate over a sequence of values, such as an array or a range of numbers.</a:t>
            </a:r>
          </a:p>
          <a:p>
            <a:endParaRPr lang="en-IL"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ext&#10;&#10;Description automatically generated">
            <a:extLst>
              <a:ext uri="{FF2B5EF4-FFF2-40B4-BE49-F238E27FC236}">
                <a16:creationId xmlns:a16="http://schemas.microsoft.com/office/drawing/2014/main" id="{21BF7694-49BD-0855-5D29-23D1613EAD8E}"/>
              </a:ext>
            </a:extLst>
          </p:cNvPr>
          <p:cNvPicPr>
            <a:picLocks noChangeAspect="1"/>
          </p:cNvPicPr>
          <p:nvPr/>
        </p:nvPicPr>
        <p:blipFill>
          <a:blip r:embed="rId2"/>
          <a:stretch>
            <a:fillRect/>
          </a:stretch>
        </p:blipFill>
        <p:spPr>
          <a:xfrm>
            <a:off x="7075967" y="1938316"/>
            <a:ext cx="4170530" cy="3013261"/>
          </a:xfrm>
          <a:prstGeom prst="rect">
            <a:avLst/>
          </a:prstGeom>
        </p:spPr>
      </p:pic>
    </p:spTree>
    <p:extLst>
      <p:ext uri="{BB962C8B-B14F-4D97-AF65-F5344CB8AC3E}">
        <p14:creationId xmlns:p14="http://schemas.microsoft.com/office/powerpoint/2010/main" val="73847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5CAB9-EBB2-8E06-A8F2-01A2FAAC21E1}"/>
              </a:ext>
            </a:extLst>
          </p:cNvPr>
          <p:cNvSpPr>
            <a:spLocks noGrp="1"/>
          </p:cNvSpPr>
          <p:nvPr>
            <p:ph type="title"/>
          </p:nvPr>
        </p:nvSpPr>
        <p:spPr>
          <a:xfrm>
            <a:off x="6421700" y="713232"/>
            <a:ext cx="5154168" cy="1197864"/>
          </a:xfrm>
        </p:spPr>
        <p:txBody>
          <a:bodyPr>
            <a:normAutofit/>
          </a:bodyPr>
          <a:lstStyle/>
          <a:p>
            <a:r>
              <a:rPr lang="en-US" dirty="0"/>
              <a:t>outlines</a:t>
            </a:r>
            <a:endParaRPr lang="en-IL" dirty="0"/>
          </a:p>
        </p:txBody>
      </p:sp>
      <p:pic>
        <p:nvPicPr>
          <p:cNvPr id="5" name="Picture 4" descr="House line vector icons">
            <a:extLst>
              <a:ext uri="{FF2B5EF4-FFF2-40B4-BE49-F238E27FC236}">
                <a16:creationId xmlns:a16="http://schemas.microsoft.com/office/drawing/2014/main" id="{D3B6B2D5-1D68-D376-7B3F-5146A76BEBF7}"/>
              </a:ext>
            </a:extLst>
          </p:cNvPr>
          <p:cNvPicPr>
            <a:picLocks noChangeAspect="1"/>
          </p:cNvPicPr>
          <p:nvPr/>
        </p:nvPicPr>
        <p:blipFill rotWithShape="1">
          <a:blip/>
          <a:srcRect l="20068" r="17632" b="-2"/>
          <a:stretch/>
        </p:blipFill>
        <p:spPr>
          <a:xfrm>
            <a:off x="0" y="10"/>
            <a:ext cx="5495089" cy="6857990"/>
          </a:xfrm>
          <a:prstGeom prst="rect">
            <a:avLst/>
          </a:prstGeom>
        </p:spPr>
      </p:pic>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979241-6432-66A9-52CC-FAB3C37D50B2}"/>
              </a:ext>
            </a:extLst>
          </p:cNvPr>
          <p:cNvSpPr>
            <a:spLocks noGrp="1"/>
          </p:cNvSpPr>
          <p:nvPr>
            <p:ph idx="1"/>
          </p:nvPr>
        </p:nvSpPr>
        <p:spPr>
          <a:xfrm>
            <a:off x="6421700" y="2048256"/>
            <a:ext cx="5154168" cy="4123944"/>
          </a:xfrm>
        </p:spPr>
        <p:txBody>
          <a:bodyPr anchor="t">
            <a:normAutofit/>
          </a:bodyPr>
          <a:lstStyle/>
          <a:p>
            <a:r>
              <a:rPr lang="en-US" sz="1700"/>
              <a:t>CSS outlines are a way to draw a line around an element, outside of the element's border. They can be used to highlight or emphasize an element, or to make it stand out from the background.</a:t>
            </a:r>
          </a:p>
          <a:p>
            <a:r>
              <a:rPr lang="en-US" sz="1700"/>
              <a:t>The outline property is a shorthand property that is used to set the outline width, style, and color all at once. It has the following syntax:</a:t>
            </a:r>
          </a:p>
          <a:p>
            <a:r>
              <a:rPr lang="en-US" sz="1700">
                <a:effectLst/>
              </a:rPr>
              <a:t>outline: &lt;outline-width&gt; &lt;outline-style&gt; &lt;outline-color&gt;; </a:t>
            </a:r>
          </a:p>
          <a:p>
            <a:br>
              <a:rPr lang="en-US" sz="1700" b="0" i="0">
                <a:effectLst/>
                <a:latin typeface="Söhne"/>
              </a:rPr>
            </a:br>
            <a:endParaRPr lang="en-US" sz="1700" b="0" i="0">
              <a:effectLst/>
              <a:latin typeface="Söhne"/>
            </a:endParaRPr>
          </a:p>
          <a:p>
            <a:br>
              <a:rPr lang="en-US" sz="1700"/>
            </a:br>
            <a:endParaRPr lang="en-US" sz="1700"/>
          </a:p>
          <a:p>
            <a:endParaRPr lang="en-IL" sz="1700"/>
          </a:p>
        </p:txBody>
      </p:sp>
      <p:pic>
        <p:nvPicPr>
          <p:cNvPr id="6" name="Picture 5" descr="Graphical user interface, application&#10;&#10;Description automatically generated">
            <a:extLst>
              <a:ext uri="{FF2B5EF4-FFF2-40B4-BE49-F238E27FC236}">
                <a16:creationId xmlns:a16="http://schemas.microsoft.com/office/drawing/2014/main" id="{AE4F2BE4-0472-8A01-3309-D8B463AFF56C}"/>
              </a:ext>
            </a:extLst>
          </p:cNvPr>
          <p:cNvPicPr>
            <a:picLocks noChangeAspect="1"/>
          </p:cNvPicPr>
          <p:nvPr/>
        </p:nvPicPr>
        <p:blipFill>
          <a:blip r:embed="rId2"/>
          <a:stretch>
            <a:fillRect/>
          </a:stretch>
        </p:blipFill>
        <p:spPr>
          <a:xfrm>
            <a:off x="836894" y="4567492"/>
            <a:ext cx="7772400" cy="1947608"/>
          </a:xfrm>
          <a:prstGeom prst="rect">
            <a:avLst/>
          </a:prstGeom>
        </p:spPr>
      </p:pic>
    </p:spTree>
    <p:extLst>
      <p:ext uri="{BB962C8B-B14F-4D97-AF65-F5344CB8AC3E}">
        <p14:creationId xmlns:p14="http://schemas.microsoft.com/office/powerpoint/2010/main" val="3629534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BB44B2-E1C3-6335-DB83-389A3B20699C}"/>
              </a:ext>
            </a:extLst>
          </p:cNvPr>
          <p:cNvPicPr>
            <a:picLocks noGrp="1" noChangeAspect="1"/>
          </p:cNvPicPr>
          <p:nvPr>
            <p:ph idx="1"/>
          </p:nvPr>
        </p:nvPicPr>
        <p:blipFill rotWithShape="1">
          <a:blip r:embed="rId2"/>
          <a:srcRect t="6877" b="5578"/>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More example (while loop)</a:t>
            </a:r>
          </a:p>
        </p:txBody>
      </p:sp>
    </p:spTree>
    <p:extLst>
      <p:ext uri="{BB962C8B-B14F-4D97-AF65-F5344CB8AC3E}">
        <p14:creationId xmlns:p14="http://schemas.microsoft.com/office/powerpoint/2010/main" val="230796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27724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specificity</a:t>
            </a:r>
            <a:endParaRPr lang="en-IL" sz="3600">
              <a:solidFill>
                <a:schemeClr val="tx2"/>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6172200" y="804672"/>
            <a:ext cx="5221224" cy="5230368"/>
          </a:xfrm>
        </p:spPr>
        <p:txBody>
          <a:bodyPr anchor="ctr">
            <a:normAutofit/>
          </a:bodyPr>
          <a:lstStyle/>
          <a:p>
            <a:pPr marL="0" indent="0">
              <a:buNone/>
            </a:pPr>
            <a:r>
              <a:rPr lang="en-US" sz="1400">
                <a:solidFill>
                  <a:schemeClr val="tx2"/>
                </a:solidFill>
              </a:rPr>
              <a:t>CSS specificity is the mechanism that determines which CSS styles will be applied to an element when multiple styles are defined for the same element. It is based on the notion of "importance" and "specificity" of selectors.</a:t>
            </a:r>
          </a:p>
          <a:p>
            <a:pPr marL="0" indent="0">
              <a:buNone/>
            </a:pPr>
            <a:r>
              <a:rPr lang="en-US" sz="1400">
                <a:solidFill>
                  <a:schemeClr val="tx2"/>
                </a:solidFill>
              </a:rPr>
              <a:t>Each selector has a specificity value, which is calculated based on its structure. The more specific the selector, the higher its specificity value, and the more likely it is to be applied to an element. The basic structure of specificity is calculated as follows:</a:t>
            </a:r>
          </a:p>
          <a:p>
            <a:pPr marL="0" indent="0">
              <a:buNone/>
            </a:pPr>
            <a:r>
              <a:rPr lang="en-US" sz="1400">
                <a:solidFill>
                  <a:schemeClr val="tx2"/>
                </a:solidFill>
              </a:rPr>
              <a:t>0, 0, 0, X: inline styles</a:t>
            </a:r>
          </a:p>
          <a:p>
            <a:pPr marL="0" indent="0">
              <a:buNone/>
            </a:pPr>
            <a:r>
              <a:rPr lang="en-US" sz="1400">
                <a:solidFill>
                  <a:schemeClr val="tx2"/>
                </a:solidFill>
              </a:rPr>
              <a:t>0, 0, Y, 0: ID selectors (#id)</a:t>
            </a:r>
          </a:p>
          <a:p>
            <a:pPr marL="0" indent="0">
              <a:buNone/>
            </a:pPr>
            <a:r>
              <a:rPr lang="en-US" sz="1400">
                <a:solidFill>
                  <a:schemeClr val="tx2"/>
                </a:solidFill>
              </a:rPr>
              <a:t>0, Z, 0, 0: class selectors (.class), attribute selectors ([attribute]) and pseudo-class selectors (:hover, :active, etc.)</a:t>
            </a:r>
          </a:p>
          <a:p>
            <a:pPr marL="0" indent="0">
              <a:buNone/>
            </a:pPr>
            <a:r>
              <a:rPr lang="en-US" sz="1400">
                <a:solidFill>
                  <a:schemeClr val="tx2"/>
                </a:solidFill>
              </a:rPr>
              <a:t>W, 0, 0, 0: element selectors (p, h1, etc.)</a:t>
            </a:r>
          </a:p>
          <a:p>
            <a:pPr marL="0" indent="0">
              <a:buNone/>
            </a:pPr>
            <a:r>
              <a:rPr lang="en-US" sz="1400">
                <a:solidFill>
                  <a:schemeClr val="tx2"/>
                </a:solidFill>
              </a:rPr>
              <a:t>In case of conflicting styles, the browser will apply the style with the highest specificity value.</a:t>
            </a:r>
          </a:p>
          <a:p>
            <a:pPr marL="0" indent="0">
              <a:buNone/>
            </a:pPr>
            <a:r>
              <a:rPr lang="en-US" sz="1400">
                <a:solidFill>
                  <a:schemeClr val="tx2"/>
                </a:solidFill>
              </a:rPr>
              <a:t>It is important to keep in mind that specificity can also make your styles hard to maintain, especially if you have complex selectors with high specificity values. A good practice is to keep selectors as simple and specific as necessary, and to avoid using !important unless absolutely necessary.</a:t>
            </a:r>
          </a:p>
          <a:p>
            <a:pPr marL="0" indent="0">
              <a:buNone/>
            </a:pPr>
            <a:endParaRPr lang="en-IL" sz="1400">
              <a:solidFill>
                <a:schemeClr val="tx2"/>
              </a:solidFill>
            </a:endParaRPr>
          </a:p>
        </p:txBody>
      </p:sp>
    </p:spTree>
    <p:extLst>
      <p:ext uri="{BB962C8B-B14F-4D97-AF65-F5344CB8AC3E}">
        <p14:creationId xmlns:p14="http://schemas.microsoft.com/office/powerpoint/2010/main" val="133504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1BB5C6D5-3530-806B-D41F-1C13B8FBAE44}"/>
              </a:ext>
            </a:extLst>
          </p:cNvPr>
          <p:cNvSpPr>
            <a:spLocks noGrp="1"/>
          </p:cNvSpPr>
          <p:nvPr>
            <p:ph type="title"/>
          </p:nvPr>
        </p:nvSpPr>
        <p:spPr>
          <a:xfrm>
            <a:off x="4916251" y="662400"/>
            <a:ext cx="6614814" cy="1492132"/>
          </a:xfrm>
        </p:spPr>
        <p:txBody>
          <a:bodyPr anchor="t">
            <a:normAutofit/>
          </a:bodyPr>
          <a:lstStyle/>
          <a:p>
            <a:r>
              <a:rPr lang="en-US"/>
              <a:t>::first-letter</a:t>
            </a:r>
            <a:endParaRPr lang="en-IL" dirty="0"/>
          </a:p>
        </p:txBody>
      </p:sp>
      <p:pic>
        <p:nvPicPr>
          <p:cNvPr id="16" name="Picture 4" descr="White letters illustrated in 3D">
            <a:extLst>
              <a:ext uri="{FF2B5EF4-FFF2-40B4-BE49-F238E27FC236}">
                <a16:creationId xmlns:a16="http://schemas.microsoft.com/office/drawing/2014/main" id="{1ABD17E9-BB73-1BEC-EAD1-9F2BA7648AE4}"/>
              </a:ext>
            </a:extLst>
          </p:cNvPr>
          <p:cNvPicPr>
            <a:picLocks noChangeAspect="1"/>
          </p:cNvPicPr>
          <p:nvPr/>
        </p:nvPicPr>
        <p:blipFill rotWithShape="1">
          <a:blip r:embed="rId2"/>
          <a:srcRect l="41422" r="21648" b="1"/>
          <a:stretch/>
        </p:blipFill>
        <p:spPr>
          <a:xfrm>
            <a:off x="688434" y="-9525"/>
            <a:ext cx="3584766" cy="6867525"/>
          </a:xfrm>
          <a:prstGeom prst="rect">
            <a:avLst/>
          </a:prstGeom>
        </p:spPr>
      </p:pic>
      <p:sp>
        <p:nvSpPr>
          <p:cNvPr id="17"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8"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 name="Content Placeholder 2">
            <a:extLst>
              <a:ext uri="{FF2B5EF4-FFF2-40B4-BE49-F238E27FC236}">
                <a16:creationId xmlns:a16="http://schemas.microsoft.com/office/drawing/2014/main" id="{E9927AFC-BB13-AD9C-0198-126D67D9736D}"/>
              </a:ext>
            </a:extLst>
          </p:cNvPr>
          <p:cNvSpPr>
            <a:spLocks noGrp="1"/>
          </p:cNvSpPr>
          <p:nvPr>
            <p:ph idx="1"/>
          </p:nvPr>
        </p:nvSpPr>
        <p:spPr>
          <a:xfrm>
            <a:off x="4916251" y="2286000"/>
            <a:ext cx="6614814" cy="3844800"/>
          </a:xfrm>
        </p:spPr>
        <p:txBody>
          <a:bodyPr>
            <a:normAutofit/>
          </a:bodyPr>
          <a:lstStyle/>
          <a:p>
            <a:pPr marL="0" indent="0">
              <a:buNone/>
            </a:pPr>
            <a:r>
              <a:rPr lang="en-US" sz="2000" dirty="0">
                <a:solidFill>
                  <a:schemeClr val="tx1">
                    <a:alpha val="60000"/>
                  </a:schemeClr>
                </a:solidFill>
              </a:rPr>
              <a:t>The ::first-letter selector is used to add a style to the first letter of the specified selector.</a:t>
            </a:r>
            <a:br>
              <a:rPr lang="en-US" sz="2000" dirty="0">
                <a:solidFill>
                  <a:schemeClr val="tx1">
                    <a:alpha val="60000"/>
                  </a:schemeClr>
                </a:solidFill>
              </a:rPr>
            </a:br>
            <a:endParaRPr lang="en-IL" sz="2000" dirty="0">
              <a:solidFill>
                <a:schemeClr val="tx1">
                  <a:alpha val="60000"/>
                </a:schemeClr>
              </a:solidFill>
            </a:endParaRPr>
          </a:p>
        </p:txBody>
      </p:sp>
    </p:spTree>
    <p:extLst>
      <p:ext uri="{BB962C8B-B14F-4D97-AF65-F5344CB8AC3E}">
        <p14:creationId xmlns:p14="http://schemas.microsoft.com/office/powerpoint/2010/main" val="276523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4965430" y="629268"/>
            <a:ext cx="6586491" cy="1286160"/>
          </a:xfrm>
        </p:spPr>
        <p:txBody>
          <a:bodyPr anchor="b">
            <a:normAutofit/>
          </a:bodyPr>
          <a:lstStyle/>
          <a:p>
            <a:r>
              <a:rPr lang="en-IL" dirty="0"/>
              <a:t>::before and ::after</a:t>
            </a: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65431" y="2438400"/>
            <a:ext cx="6586489" cy="3785419"/>
          </a:xfrm>
        </p:spPr>
        <p:txBody>
          <a:bodyPr>
            <a:normAutofit/>
          </a:bodyPr>
          <a:lstStyle/>
          <a:p>
            <a:pPr marL="0" indent="0">
              <a:buNone/>
            </a:pPr>
            <a:r>
              <a:rPr lang="en-US" sz="2000"/>
              <a:t>The ::before and ::after pseudo-elements in CSS allow you to insert content before or after an element's content, without affecting the actual content. These pseudo-elements are often used to add visual effects to a page or to generate content that is not present in the HTML source code.</a:t>
            </a:r>
            <a:endParaRPr lang="en-IL" sz="2000"/>
          </a:p>
        </p:txBody>
      </p:sp>
      <p:pic>
        <p:nvPicPr>
          <p:cNvPr id="3" name="Picture 2">
            <a:extLst>
              <a:ext uri="{FF2B5EF4-FFF2-40B4-BE49-F238E27FC236}">
                <a16:creationId xmlns:a16="http://schemas.microsoft.com/office/drawing/2014/main" id="{B2EB35D1-3DD1-C96F-4861-BF4C9FEAB4E7}"/>
              </a:ext>
            </a:extLst>
          </p:cNvPr>
          <p:cNvPicPr>
            <a:picLocks noChangeAspect="1"/>
          </p:cNvPicPr>
          <p:nvPr/>
        </p:nvPicPr>
        <p:blipFill rotWithShape="1">
          <a:blip r:embed="rId2"/>
          <a:srcRect l="10175" r="17139" b="-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42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917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960100" y="978102"/>
            <a:ext cx="10588434" cy="1062644"/>
          </a:xfrm>
        </p:spPr>
        <p:txBody>
          <a:bodyPr anchor="b">
            <a:normAutofit/>
          </a:bodyPr>
          <a:lstStyle/>
          <a:p>
            <a:r>
              <a:rPr lang="en-US" b="0" i="0" dirty="0">
                <a:effectLst/>
                <a:latin typeface="Söhne"/>
              </a:rPr>
              <a:t>Hyphens</a:t>
            </a:r>
            <a:endParaRPr lang="en-IL" dirty="0"/>
          </a:p>
        </p:txBody>
      </p:sp>
      <p:cxnSp>
        <p:nvCxnSpPr>
          <p:cNvPr id="14" name="Straight Connector 1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Align Center">
            <a:extLst>
              <a:ext uri="{FF2B5EF4-FFF2-40B4-BE49-F238E27FC236}">
                <a16:creationId xmlns:a16="http://schemas.microsoft.com/office/drawing/2014/main" id="{CDEAAE53-883A-56DA-4E8F-90089CDE8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55354" y="2682433"/>
            <a:ext cx="6282169" cy="3215749"/>
          </a:xfrm>
        </p:spPr>
        <p:txBody>
          <a:bodyPr>
            <a:normAutofit/>
          </a:bodyPr>
          <a:lstStyle/>
          <a:p>
            <a:r>
              <a:rPr lang="en-US" sz="1100" dirty="0">
                <a:latin typeface="Söhne"/>
              </a:rPr>
              <a:t>Hyphens are characters that are used to connect words to form a compound word, and to split words at the end of a line in justified text. They are represented by the symbol "-" and can be used for several purposes in written language.</a:t>
            </a:r>
          </a:p>
          <a:p>
            <a:endParaRPr lang="en-US" sz="1100" dirty="0">
              <a:latin typeface="Söhne"/>
            </a:endParaRPr>
          </a:p>
          <a:p>
            <a:r>
              <a:rPr lang="en-US" sz="1100" dirty="0"/>
              <a:t>To join two words together to form a compound word, e.g. "mother-in-law".</a:t>
            </a:r>
          </a:p>
          <a:p>
            <a:r>
              <a:rPr lang="en-US" sz="1100" dirty="0"/>
              <a:t>To split a word at the end of a line to avoid breaking the word between syllables. This is called hyphenation.</a:t>
            </a:r>
          </a:p>
          <a:p>
            <a:r>
              <a:rPr lang="en-US" sz="1100" dirty="0"/>
              <a:t>To specify negative numbers, e.g. "-5".</a:t>
            </a:r>
          </a:p>
          <a:p>
            <a:r>
              <a:rPr lang="en-US" sz="1100" dirty="0"/>
              <a:t>To form a range of values, e.g. "pages 25-30".</a:t>
            </a:r>
          </a:p>
          <a:p>
            <a:r>
              <a:rPr lang="en-US" sz="1100" dirty="0"/>
              <a:t>In CSS, hyphens are also used to specify hyphenation for long words in justified text. This is done using the hyphens property, which can have the values none, manual, auto, or inherit. The auto value allows the browser to automatically determine when to hyphenate words, while the manual value allows the developer to specify hyphenation points.</a:t>
            </a:r>
          </a:p>
          <a:p>
            <a:endParaRPr lang="en-IL" sz="1100" dirty="0"/>
          </a:p>
        </p:txBody>
      </p:sp>
    </p:spTree>
    <p:extLst>
      <p:ext uri="{BB962C8B-B14F-4D97-AF65-F5344CB8AC3E}">
        <p14:creationId xmlns:p14="http://schemas.microsoft.com/office/powerpoint/2010/main" val="292689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4" name="Group 13">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5" name="Rectangle 14">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251677" y="619125"/>
            <a:ext cx="2652413" cy="5619749"/>
          </a:xfrm>
        </p:spPr>
        <p:txBody>
          <a:bodyPr anchor="ctr">
            <a:normAutofit/>
          </a:bodyPr>
          <a:lstStyle/>
          <a:p>
            <a:r>
              <a:rPr lang="en-US" b="1" i="0">
                <a:solidFill>
                  <a:srgbClr val="000000"/>
                </a:solidFill>
                <a:effectLst/>
                <a:latin typeface="Söhne Mono"/>
              </a:rPr>
              <a:t>overflow</a:t>
            </a:r>
            <a:endParaRPr lang="en-IL">
              <a:solidFill>
                <a:srgbClr val="000000"/>
              </a:solidFill>
            </a:endParaRPr>
          </a:p>
        </p:txBody>
      </p:sp>
      <p:grpSp>
        <p:nvGrpSpPr>
          <p:cNvPr id="18" name="Group 17">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0"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16250" y="619125"/>
            <a:ext cx="6508987" cy="5619750"/>
          </a:xfrm>
        </p:spPr>
        <p:txBody>
          <a:bodyPr anchor="ctr">
            <a:normAutofit/>
          </a:bodyPr>
          <a:lstStyle/>
          <a:p>
            <a:pPr marL="0" indent="0">
              <a:buNone/>
            </a:pPr>
            <a:r>
              <a:rPr lang="en-US" sz="2000">
                <a:solidFill>
                  <a:schemeClr val="tx1">
                    <a:alpha val="60000"/>
                  </a:schemeClr>
                </a:solidFill>
              </a:rPr>
              <a:t>The overflow property in CSS is used to control how an element's content is displayed when the content is too large to fit inside the element's box. The overflow property can have one of the following values:</a:t>
            </a:r>
          </a:p>
          <a:p>
            <a:pPr marL="0" indent="0">
              <a:buNone/>
            </a:pPr>
            <a:r>
              <a:rPr lang="en-US" sz="2000">
                <a:solidFill>
                  <a:schemeClr val="tx1">
                    <a:alpha val="60000"/>
                  </a:schemeClr>
                </a:solidFill>
              </a:rPr>
              <a:t>visible: The content is not clipped and is visible outside the element's box.</a:t>
            </a:r>
          </a:p>
          <a:p>
            <a:pPr marL="0" indent="0">
              <a:buNone/>
            </a:pPr>
            <a:r>
              <a:rPr lang="en-US" sz="2000">
                <a:solidFill>
                  <a:schemeClr val="tx1">
                    <a:alpha val="60000"/>
                  </a:schemeClr>
                </a:solidFill>
              </a:rPr>
              <a:t>hidden: The content is clipped and not visible outside the element's box.</a:t>
            </a:r>
          </a:p>
          <a:p>
            <a:pPr marL="0" indent="0">
              <a:buNone/>
            </a:pPr>
            <a:r>
              <a:rPr lang="en-US" sz="2000">
                <a:solidFill>
                  <a:schemeClr val="tx1">
                    <a:alpha val="60000"/>
                  </a:schemeClr>
                </a:solidFill>
              </a:rPr>
              <a:t>scroll: The content is clipped, and a scrollbar is added to the element's box so that the content can be scrolled to see the rest of it.</a:t>
            </a:r>
          </a:p>
          <a:p>
            <a:pPr marL="0" indent="0">
              <a:buNone/>
            </a:pPr>
            <a:r>
              <a:rPr lang="en-US" sz="2000">
                <a:solidFill>
                  <a:schemeClr val="tx1">
                    <a:alpha val="60000"/>
                  </a:schemeClr>
                </a:solidFill>
              </a:rPr>
              <a:t>auto: The behavior is the same as scroll, but the scrollbar is only added when necessary.</a:t>
            </a:r>
          </a:p>
          <a:p>
            <a:pPr marL="0" indent="0">
              <a:buNone/>
            </a:pPr>
            <a:r>
              <a:rPr lang="en-US" sz="2000">
                <a:solidFill>
                  <a:schemeClr val="tx1">
                    <a:alpha val="60000"/>
                  </a:schemeClr>
                </a:solidFill>
              </a:rPr>
              <a:t>The overflow property can be applied to either the x or y axis, or to both, by using the overflow-x and overflow-y properties, respectively.</a:t>
            </a:r>
          </a:p>
          <a:p>
            <a:pPr marL="0" indent="0">
              <a:buNone/>
            </a:pPr>
            <a:endParaRPr lang="en-IL" sz="2000">
              <a:solidFill>
                <a:schemeClr val="tx1">
                  <a:alpha val="60000"/>
                </a:schemeClr>
              </a:solidFill>
            </a:endParaRPr>
          </a:p>
        </p:txBody>
      </p:sp>
    </p:spTree>
    <p:extLst>
      <p:ext uri="{BB962C8B-B14F-4D97-AF65-F5344CB8AC3E}">
        <p14:creationId xmlns:p14="http://schemas.microsoft.com/office/powerpoint/2010/main" val="112006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normAutofit lnSpcReduction="10000"/>
          </a:bodyPr>
          <a:lstStyle/>
          <a:p>
            <a:pPr marL="0" indent="0">
              <a:buNone/>
            </a:pPr>
            <a:r>
              <a:rPr lang="en-US" dirty="0"/>
              <a:t>The visibility and display properties in CSS control the visibility of an element on a web page.</a:t>
            </a:r>
          </a:p>
          <a:p>
            <a:pPr marL="0" indent="0">
              <a:buNone/>
            </a:pPr>
            <a:r>
              <a:rPr lang="en-US" dirty="0"/>
              <a:t>visibility: hidden; sets the visibility of an element to hidden, meaning that the element still takes up space in the layout of the page, but is not visible to the user.</a:t>
            </a:r>
          </a:p>
          <a:p>
            <a:pPr marL="0" indent="0">
              <a:buNone/>
            </a:pPr>
            <a:r>
              <a:rPr lang="en-US" dirty="0"/>
              <a:t>display: none; sets the display property of an element to none, meaning that the element does not take up any space in the layout of the page and is not visible to the user.</a:t>
            </a:r>
          </a:p>
          <a:p>
            <a:pPr marL="0" indent="0">
              <a:buNone/>
            </a:pPr>
            <a:r>
              <a:rPr lang="en-US" dirty="0"/>
              <a:t>In short, visibility: hidden makes an element invisible but still affects the layout, while display: none makes an element completely invisible and does not affect the layout.</a:t>
            </a:r>
          </a:p>
          <a:p>
            <a:pPr marL="0" indent="0">
              <a:buNone/>
            </a:pPr>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1" i="0" dirty="0">
                <a:solidFill>
                  <a:srgbClr val="FF0000"/>
                </a:solidFill>
                <a:effectLst/>
                <a:latin typeface="Söhne Mono"/>
              </a:rPr>
              <a:t>visibility</a:t>
            </a:r>
            <a:endParaRPr lang="en-IL" dirty="0">
              <a:solidFill>
                <a:srgbClr val="FF0000"/>
              </a:solidFill>
            </a:endParaRPr>
          </a:p>
        </p:txBody>
      </p:sp>
    </p:spTree>
    <p:extLst>
      <p:ext uri="{BB962C8B-B14F-4D97-AF65-F5344CB8AC3E}">
        <p14:creationId xmlns:p14="http://schemas.microsoft.com/office/powerpoint/2010/main" val="180897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904877" y="795527"/>
            <a:ext cx="10488547" cy="1190912"/>
          </a:xfrm>
        </p:spPr>
        <p:txBody>
          <a:bodyPr>
            <a:normAutofit/>
          </a:bodyPr>
          <a:lstStyle/>
          <a:p>
            <a:pPr algn="ctr"/>
            <a:r>
              <a:rPr lang="en-US" sz="4000" b="1" i="0" dirty="0">
                <a:effectLst/>
                <a:latin typeface="Söhne Mono"/>
              </a:rPr>
              <a:t>word-wrap</a:t>
            </a:r>
            <a:endParaRPr lang="en-IL" sz="4000" dirty="0"/>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C2256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C9E6467C-832F-D14B-59A0-ECE9FD845A2A}"/>
              </a:ext>
            </a:extLst>
          </p:cNvPr>
          <p:cNvPicPr>
            <a:picLocks noChangeAspect="1"/>
          </p:cNvPicPr>
          <p:nvPr/>
        </p:nvPicPr>
        <p:blipFill>
          <a:blip r:embed="rId2"/>
          <a:stretch>
            <a:fillRect/>
          </a:stretch>
        </p:blipFill>
        <p:spPr>
          <a:xfrm>
            <a:off x="1103257" y="3012457"/>
            <a:ext cx="4626864" cy="2153884"/>
          </a:xfrm>
          <a:prstGeom prst="rect">
            <a:avLst/>
          </a:prstGeom>
          <a:ln w="12700">
            <a:noFill/>
          </a:ln>
        </p:spPr>
      </p:pic>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380703" y="2228850"/>
            <a:ext cx="5028928" cy="3699669"/>
          </a:xfrm>
        </p:spPr>
        <p:txBody>
          <a:bodyPr anchor="ctr">
            <a:normAutofit/>
          </a:bodyPr>
          <a:lstStyle/>
          <a:p>
            <a:pPr marL="0" indent="0">
              <a:buClr>
                <a:srgbClr val="C22565"/>
              </a:buClr>
              <a:buNone/>
            </a:pPr>
            <a:r>
              <a:rPr lang="en-US" sz="1700"/>
              <a:t>The word-wrap property in CSS determines whether or not long words (that would normally extend beyond the boundaries of an element's box) should be broken into multiple lines and wrapped within the element.</a:t>
            </a:r>
          </a:p>
          <a:p>
            <a:pPr marL="0" indent="0">
              <a:buClr>
                <a:srgbClr val="C22565"/>
              </a:buClr>
              <a:buNone/>
            </a:pPr>
            <a:r>
              <a:rPr lang="en-US" sz="1700"/>
              <a:t>The word-wrap property can have one of the following values:</a:t>
            </a:r>
          </a:p>
          <a:p>
            <a:pPr marL="0" indent="0">
              <a:buClr>
                <a:srgbClr val="C22565"/>
              </a:buClr>
              <a:buNone/>
            </a:pPr>
            <a:r>
              <a:rPr lang="en-US" sz="1700"/>
              <a:t>normal: The default value, which allows words to wrap to the next line if necessary.</a:t>
            </a:r>
          </a:p>
          <a:p>
            <a:pPr marL="0" indent="0">
              <a:buClr>
                <a:srgbClr val="C22565"/>
              </a:buClr>
              <a:buNone/>
            </a:pPr>
            <a:r>
              <a:rPr lang="en-US" sz="1700"/>
              <a:t>break-word: Forces long words to break and wrap to the next line.</a:t>
            </a:r>
          </a:p>
          <a:p>
            <a:pPr marL="0" indent="0">
              <a:buClr>
                <a:srgbClr val="C22565"/>
              </a:buClr>
              <a:buNone/>
            </a:pPr>
            <a:r>
              <a:rPr lang="en-US" sz="1700"/>
              <a:t>initial: Sets the property to its default value.</a:t>
            </a:r>
          </a:p>
          <a:p>
            <a:pPr marL="0" indent="0">
              <a:buClr>
                <a:srgbClr val="C22565"/>
              </a:buClr>
              <a:buNone/>
            </a:pPr>
            <a:r>
              <a:rPr lang="en-US" sz="1700"/>
              <a:t>inherit: Inherits the property from its parent element.</a:t>
            </a:r>
          </a:p>
          <a:p>
            <a:pPr marL="0" indent="0">
              <a:buClr>
                <a:srgbClr val="C22565"/>
              </a:buClr>
              <a:buNone/>
            </a:pPr>
            <a:endParaRPr lang="en-IL" sz="1700"/>
          </a:p>
        </p:txBody>
      </p:sp>
    </p:spTree>
    <p:extLst>
      <p:ext uri="{BB962C8B-B14F-4D97-AF65-F5344CB8AC3E}">
        <p14:creationId xmlns:p14="http://schemas.microsoft.com/office/powerpoint/2010/main" val="362759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43467" y="321734"/>
            <a:ext cx="10905066" cy="1135737"/>
          </a:xfrm>
        </p:spPr>
        <p:txBody>
          <a:bodyPr>
            <a:normAutofit/>
          </a:bodyPr>
          <a:lstStyle/>
          <a:p>
            <a:r>
              <a:rPr lang="en-US" sz="3600" b="0" i="0" dirty="0">
                <a:effectLst/>
                <a:latin typeface="Söhne"/>
              </a:rPr>
              <a:t>checkbox</a:t>
            </a:r>
            <a:endParaRPr lang="en-IL" sz="3600"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43469" y="1782981"/>
            <a:ext cx="4008384" cy="4393982"/>
          </a:xfrm>
        </p:spPr>
        <p:txBody>
          <a:bodyPr>
            <a:normAutofit/>
          </a:bodyPr>
          <a:lstStyle/>
          <a:p>
            <a:r>
              <a:rPr lang="en-US" sz="1600"/>
              <a:t>A checkbox is a graphical control element used in web forms to allow a user to make multiple selections from a set of options. In HTML, a checkbox is created using the &lt;input type="checkbox"&gt; element.</a:t>
            </a:r>
          </a:p>
          <a:p>
            <a:r>
              <a:rPr lang="en-US" sz="1600"/>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600"/>
              <a:t>Checkboxes can be used to collect data in web forms, where a user can select one or more options from a list. The selected options can be submitted to a server-side script for processing.</a:t>
            </a:r>
          </a:p>
          <a:p>
            <a:endParaRPr lang="en-IL" sz="16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5295320" y="2744551"/>
            <a:ext cx="6253212" cy="243875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9D048-80C8-EFD1-33AC-8E875F8E4FAC}"/>
              </a:ext>
            </a:extLst>
          </p:cNvPr>
          <p:cNvSpPr>
            <a:spLocks noGrp="1"/>
          </p:cNvSpPr>
          <p:nvPr>
            <p:ph type="title"/>
          </p:nvPr>
        </p:nvSpPr>
        <p:spPr>
          <a:xfrm>
            <a:off x="838200" y="365125"/>
            <a:ext cx="10515600" cy="1325563"/>
          </a:xfrm>
        </p:spPr>
        <p:txBody>
          <a:bodyPr>
            <a:normAutofit/>
          </a:bodyPr>
          <a:lstStyle/>
          <a:p>
            <a:r>
              <a:rPr lang="en-IL" sz="5400"/>
              <a:t>Javascript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3DFFD5-B50E-388E-BD04-28A16ADCB132}"/>
              </a:ext>
            </a:extLst>
          </p:cNvPr>
          <p:cNvSpPr>
            <a:spLocks noGrp="1"/>
          </p:cNvSpPr>
          <p:nvPr>
            <p:ph idx="1"/>
          </p:nvPr>
        </p:nvSpPr>
        <p:spPr>
          <a:xfrm>
            <a:off x="838200" y="1929384"/>
            <a:ext cx="10515600" cy="4251960"/>
          </a:xfrm>
        </p:spPr>
        <p:txBody>
          <a:bodyPr>
            <a:normAutofit/>
          </a:bodyPr>
          <a:lstStyle/>
          <a:p>
            <a:r>
              <a:rPr lang="en-US" sz="1200"/>
              <a:t>Programming languages are a set of instructions that a computer can understand and execute. They are used to create software, applications, and other computer programs. There are many different types of programming languages, each with its own set of features and capabilities.</a:t>
            </a:r>
          </a:p>
          <a:p>
            <a:r>
              <a:rPr lang="en-US" sz="1200"/>
              <a:t>The basic concepts of programming languages include:</a:t>
            </a:r>
          </a:p>
          <a:p>
            <a:r>
              <a:rPr lang="en-US" sz="1200"/>
              <a:t>Syntax: The set of rules that dictate how a programming language should be written. This includes things like keywords, variable names, and operator symbols.</a:t>
            </a:r>
          </a:p>
          <a:p>
            <a:r>
              <a:rPr lang="en-US" sz="1200"/>
              <a:t>Variables: A container that holds a value that can be changed during the execution of a program.</a:t>
            </a:r>
          </a:p>
          <a:p>
            <a:r>
              <a:rPr lang="en-US" sz="1200"/>
              <a:t>Data Types: The type of data that a variable can hold, such as numbers, text, or true/false values.</a:t>
            </a:r>
          </a:p>
          <a:p>
            <a:r>
              <a:rPr lang="en-US" sz="1200"/>
              <a:t>Control Flow: The ability to control the flow of a program by making decisions and looping through sets of code.</a:t>
            </a:r>
          </a:p>
          <a:p>
            <a:r>
              <a:rPr lang="en-US" sz="1200"/>
              <a:t>Functions: A block of code that can be reused throughout a program.</a:t>
            </a:r>
          </a:p>
          <a:p>
            <a:r>
              <a:rPr lang="en-US" sz="1200"/>
              <a:t>Libraries: A collection of pre-written code that can be used to perform common tasks.</a:t>
            </a:r>
          </a:p>
          <a:p>
            <a:r>
              <a:rPr lang="en-US" sz="1200"/>
              <a:t>Object-oriented Programming (OOP): A programming paradigm that organizes code into objects, which have properties and methods.</a:t>
            </a:r>
          </a:p>
          <a:p>
            <a:r>
              <a:rPr lang="en-US" sz="1200"/>
              <a:t>Event-driven Programming: A programming paradigm that is based on reacting to specific events, like mouse clicks or button presses.</a:t>
            </a:r>
          </a:p>
          <a:p>
            <a:r>
              <a:rPr lang="en-US" sz="1200"/>
              <a:t>These concepts are common among many programming languages and are the basic building blocks of writing software. However, each language has its own unique syntax, set of libraries and frameworks, and specific uses cases. Some popular programming languages are C, C++, C#, Python, Java, JavaScript, Ruby, and Go.</a:t>
            </a:r>
          </a:p>
          <a:p>
            <a:endParaRPr lang="en-IL" sz="1200"/>
          </a:p>
        </p:txBody>
      </p:sp>
    </p:spTree>
    <p:extLst>
      <p:ext uri="{BB962C8B-B14F-4D97-AF65-F5344CB8AC3E}">
        <p14:creationId xmlns:p14="http://schemas.microsoft.com/office/powerpoint/2010/main" val="366958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4" name="Group 13">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5" name="Rectangle 14">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251677" y="619125"/>
            <a:ext cx="2652413" cy="5619749"/>
          </a:xfrm>
        </p:spPr>
        <p:txBody>
          <a:bodyPr anchor="ctr">
            <a:normAutofit/>
          </a:bodyPr>
          <a:lstStyle/>
          <a:p>
            <a:r>
              <a:rPr lang="en-US">
                <a:solidFill>
                  <a:srgbClr val="000000"/>
                </a:solidFill>
              </a:rPr>
              <a:t>W</a:t>
            </a:r>
            <a:r>
              <a:rPr lang="en-IL">
                <a:solidFill>
                  <a:srgbClr val="000000"/>
                </a:solidFill>
              </a:rPr>
              <a:t>ait I want to select only more then one at the time</a:t>
            </a:r>
          </a:p>
        </p:txBody>
      </p:sp>
      <p:grpSp>
        <p:nvGrpSpPr>
          <p:cNvPr id="18" name="Group 17">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0"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16250" y="619125"/>
            <a:ext cx="6508987" cy="5619750"/>
          </a:xfrm>
        </p:spPr>
        <p:txBody>
          <a:bodyPr anchor="ctr">
            <a:normAutofit/>
          </a:bodyPr>
          <a:lstStyle/>
          <a:p>
            <a:r>
              <a:rPr lang="en-US" sz="2000">
                <a:solidFill>
                  <a:schemeClr val="tx1">
                    <a:alpha val="60000"/>
                  </a:schemeClr>
                </a:solidFill>
              </a:rPr>
              <a:t>If you want to allow the user to select multiple checkboxes at the same time, you can give each checkbox a different name attribute. This way, when a user selects one checkbox, it does not affect the state of other checkboxes.</a:t>
            </a:r>
          </a:p>
          <a:p>
            <a:br>
              <a:rPr lang="en-US" sz="2000">
                <a:solidFill>
                  <a:schemeClr val="tx1">
                    <a:alpha val="60000"/>
                  </a:schemeClr>
                </a:solidFill>
              </a:rPr>
            </a:br>
            <a:endParaRPr lang="en-IL" sz="2000">
              <a:solidFill>
                <a:schemeClr val="tx1">
                  <a:alpha val="60000"/>
                </a:schemeClr>
              </a:solidFill>
            </a:endParaRPr>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36428" y="627564"/>
            <a:ext cx="7474172" cy="1325563"/>
          </a:xfrm>
        </p:spPr>
        <p:txBody>
          <a:bodyPr>
            <a:normAutofit/>
          </a:bodyPr>
          <a:lstStyle/>
          <a:p>
            <a:r>
              <a:rPr lang="en-US" b="1" i="0" dirty="0">
                <a:effectLst/>
                <a:latin typeface="Söhne Mono"/>
              </a:rPr>
              <a:t>accent-color</a:t>
            </a:r>
            <a:endParaRPr lang="en-IL"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36429" y="2278173"/>
            <a:ext cx="6467867" cy="3450613"/>
          </a:xfrm>
        </p:spPr>
        <p:txBody>
          <a:bodyPr anchor="ctr">
            <a:normAutofit/>
          </a:bodyPr>
          <a:lstStyle/>
          <a:p>
            <a:r>
              <a:rPr lang="en-US" sz="2400"/>
              <a:t>The accent-color CSS property sets the accent color of an element. The accent color is used by various user interface controls (such as buttons, checkboxes, and range controls) to make them more visually appealing.</a:t>
            </a:r>
          </a:p>
          <a:p>
            <a:r>
              <a:rPr lang="en-US" sz="2400"/>
              <a:t>The accent-color property can be set to a specific color value (e.g. red, #ff0000, rgb(255,0,0)) or can be set to inherit the value from the parent element using inherit.</a:t>
            </a:r>
          </a:p>
          <a:p>
            <a:endParaRPr lang="en-IL" sz="240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BD24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9254442" y="3129834"/>
            <a:ext cx="1462088" cy="598331"/>
          </a:xfrm>
          <a:prstGeom prst="rect">
            <a:avLst/>
          </a:prstGeom>
        </p:spPr>
      </p:pic>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lstStyle/>
          <a:p>
            <a:r>
              <a:rPr lang="en-US" dirty="0"/>
              <a:t>The "writing-mode" property in CSS is used to control the direction of text in a block-level container. It determines the orientation of the text, whether it is horizontal or vertical, and in which direction it flows.</a:t>
            </a:r>
          </a:p>
          <a:p>
            <a:r>
              <a:rPr lang="en-US" dirty="0"/>
              <a:t>The writing-mode property can have the following values:</a:t>
            </a:r>
          </a:p>
          <a:p>
            <a:r>
              <a:rPr lang="en-US" dirty="0"/>
              <a:t>horizontal-tb: The default value. The text flows from left to right, and from top to bottom.</a:t>
            </a:r>
          </a:p>
          <a:p>
            <a:r>
              <a:rPr lang="en-US" dirty="0"/>
              <a:t>vertical-</a:t>
            </a:r>
            <a:r>
              <a:rPr lang="en-US" dirty="0" err="1"/>
              <a:t>lr</a:t>
            </a:r>
            <a:r>
              <a:rPr lang="en-US" dirty="0"/>
              <a:t>: The text flows from top to bottom, and from left to right.</a:t>
            </a:r>
          </a:p>
          <a:p>
            <a:r>
              <a:rPr lang="en-US" dirty="0"/>
              <a:t>vertical-</a:t>
            </a:r>
            <a:r>
              <a:rPr lang="en-US" dirty="0" err="1"/>
              <a:t>rl</a:t>
            </a:r>
            <a:r>
              <a:rPr lang="en-US" dirty="0"/>
              <a:t>: The text flows from top to bottom, and from right to left.</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writing-mode </a:t>
            </a:r>
            <a:endParaRPr lang="en-IL" dirty="0"/>
          </a:p>
        </p:txBody>
      </p:sp>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lstStyle/>
          <a:p>
            <a:r>
              <a:rPr lang="en-US" dirty="0"/>
              <a:t>The "word-spacing" property in CSS sets the space between words in a block of text. It is used to adjust the spacing between words for better readability or to create a specific visual effect.</a:t>
            </a:r>
          </a:p>
          <a:p>
            <a:r>
              <a:rPr lang="en-US" dirty="0"/>
              <a:t>The word-spacing property can be set in pixels, </a:t>
            </a:r>
            <a:r>
              <a:rPr lang="en-US" dirty="0" err="1"/>
              <a:t>em</a:t>
            </a:r>
            <a:r>
              <a:rPr lang="en-US" dirty="0"/>
              <a:t>, or percentage values. A positive value increases the space between words, while a negative value decreases it. The default value is "normal".</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word-spacing</a:t>
            </a:r>
            <a:endParaRPr lang="en-IL" dirty="0"/>
          </a:p>
        </p:txBody>
      </p:sp>
    </p:spTree>
    <p:extLst>
      <p:ext uri="{BB962C8B-B14F-4D97-AF65-F5344CB8AC3E}">
        <p14:creationId xmlns:p14="http://schemas.microsoft.com/office/powerpoint/2010/main" val="610217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normAutofit fontScale="77500" lnSpcReduction="20000"/>
          </a:bodyPr>
          <a:lstStyle/>
          <a:p>
            <a:r>
              <a:rPr lang="en-US" dirty="0"/>
              <a:t>The "white-space" property in CSS is used to control the handling of white spaces and line breaks in a block of text. It determines how white spaces and line breaks are rendered in a block of text.</a:t>
            </a:r>
          </a:p>
          <a:p>
            <a:r>
              <a:rPr lang="en-US" dirty="0"/>
              <a:t>The white-space property can have the following values:</a:t>
            </a:r>
          </a:p>
          <a:p>
            <a:r>
              <a:rPr lang="en-US" dirty="0"/>
              <a:t>normal: The default value. White spaces are collapsed, and text wraps when it reaches the end of a line.</a:t>
            </a:r>
          </a:p>
          <a:p>
            <a:r>
              <a:rPr lang="en-US" dirty="0" err="1"/>
              <a:t>nowrap</a:t>
            </a:r>
            <a:r>
              <a:rPr lang="en-US" dirty="0"/>
              <a:t>: White spaces are preserved, and text does not wrap when it reaches the end of a line.</a:t>
            </a:r>
          </a:p>
          <a:p>
            <a:r>
              <a:rPr lang="en-US" dirty="0"/>
              <a:t>pre: White spaces are preserved, and text wraps only when a line break is encountered.</a:t>
            </a:r>
          </a:p>
          <a:p>
            <a:r>
              <a:rPr lang="en-US" dirty="0"/>
              <a:t>pre-wrap: White spaces are preserved, and text wraps when it reaches the end of a line or when a line break is encountered.</a:t>
            </a:r>
          </a:p>
          <a:p>
            <a:r>
              <a:rPr lang="en-US" dirty="0"/>
              <a:t>pre-line: White spaces are collapsed, and text wraps when it reaches the end of a line or when a line break is encountered.</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white-space</a:t>
            </a:r>
            <a:endParaRPr lang="en-IL" dirty="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BE2-6F30-965D-C8D9-676B567F79FD}"/>
              </a:ext>
            </a:extLst>
          </p:cNvPr>
          <p:cNvSpPr>
            <a:spLocks noGrp="1"/>
          </p:cNvSpPr>
          <p:nvPr>
            <p:ph type="title"/>
          </p:nvPr>
        </p:nvSpPr>
        <p:spPr/>
        <p:txBody>
          <a:bodyPr/>
          <a:lstStyle/>
          <a:p>
            <a:r>
              <a:rPr lang="en-IL" dirty="0"/>
              <a:t>SVG</a:t>
            </a:r>
          </a:p>
        </p:txBody>
      </p:sp>
      <p:sp>
        <p:nvSpPr>
          <p:cNvPr id="3" name="Content Placeholder 2">
            <a:extLst>
              <a:ext uri="{FF2B5EF4-FFF2-40B4-BE49-F238E27FC236}">
                <a16:creationId xmlns:a16="http://schemas.microsoft.com/office/drawing/2014/main" id="{47953AE0-704E-631A-C645-5AE1D336E1D9}"/>
              </a:ext>
            </a:extLst>
          </p:cNvPr>
          <p:cNvSpPr>
            <a:spLocks noGrp="1"/>
          </p:cNvSpPr>
          <p:nvPr>
            <p:ph idx="1"/>
          </p:nvPr>
        </p:nvSpPr>
        <p:spPr/>
        <p:txBody>
          <a:bodyPr>
            <a:normAutofit fontScale="70000" lnSpcReduction="20000"/>
          </a:bodyPr>
          <a:lstStyle/>
          <a:p>
            <a:r>
              <a:rPr lang="en-US" dirty="0"/>
              <a:t>SVG stands for Scalable Vector Graphics and is a type of image format used to display vector graphics on the web. Unlike raster images (such as JPEG or PNG), which are composed of pixels and can become blurry when scaled, vector graphics are composed of paths, shapes, and lines, and can be scaled to any size without losing quality.</a:t>
            </a:r>
          </a:p>
          <a:p>
            <a:r>
              <a:rPr lang="en-US" dirty="0"/>
              <a:t>SVG graphics are created using XML markup and can be styled with CSS. They can be static or animated and can be interactive, allowing users to interact with the graphics through clicks, hover effects, and more.</a:t>
            </a:r>
          </a:p>
          <a:p>
            <a:r>
              <a:rPr lang="en-US" dirty="0"/>
              <a:t>SVG graphics can be embedded directly in HTML pages or can be included as separate files, and can be used for a variety of purposes, including:</a:t>
            </a:r>
          </a:p>
          <a:p>
            <a:r>
              <a:rPr lang="en-US" dirty="0"/>
              <a:t>Displaying logos and icons</a:t>
            </a:r>
          </a:p>
          <a:p>
            <a:r>
              <a:rPr lang="en-US" dirty="0"/>
              <a:t>Creating charts and graphs</a:t>
            </a:r>
          </a:p>
          <a:p>
            <a:r>
              <a:rPr lang="en-US" dirty="0"/>
              <a:t>Creating complex illustrations and animations</a:t>
            </a:r>
          </a:p>
          <a:p>
            <a:r>
              <a:rPr lang="en-US" dirty="0"/>
              <a:t>Providing scalable graphics for high-resolution displays</a:t>
            </a:r>
          </a:p>
          <a:p>
            <a:r>
              <a:rPr lang="en-US" dirty="0"/>
              <a:t>SVG has become a popular choice for web developers because of its versatility and scalability, and because it is an open standard that is well-supported by modern browsers.</a:t>
            </a:r>
          </a:p>
          <a:p>
            <a:endParaRPr lang="en-IL" dirty="0"/>
          </a:p>
        </p:txBody>
      </p:sp>
    </p:spTree>
    <p:extLst>
      <p:ext uri="{BB962C8B-B14F-4D97-AF65-F5344CB8AC3E}">
        <p14:creationId xmlns:p14="http://schemas.microsoft.com/office/powerpoint/2010/main" val="1738024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ADBE2-6F30-965D-C8D9-676B567F79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4" name="Content Placeholder 3">
            <a:extLst>
              <a:ext uri="{FF2B5EF4-FFF2-40B4-BE49-F238E27FC236}">
                <a16:creationId xmlns:a16="http://schemas.microsoft.com/office/drawing/2014/main" id="{37108AFE-4991-8948-12CE-4ADBA1F396F9}"/>
              </a:ext>
            </a:extLst>
          </p:cNvPr>
          <p:cNvPicPr>
            <a:picLocks noGrp="1" noChangeAspect="1"/>
          </p:cNvPicPr>
          <p:nvPr>
            <p:ph idx="1"/>
          </p:nvPr>
        </p:nvPicPr>
        <p:blipFill>
          <a:blip r:embed="rId2"/>
          <a:stretch>
            <a:fillRect/>
          </a:stretch>
        </p:blipFill>
        <p:spPr>
          <a:xfrm>
            <a:off x="4777316" y="859646"/>
            <a:ext cx="6780700" cy="5136379"/>
          </a:xfrm>
          <a:prstGeom prst="rect">
            <a:avLst/>
          </a:prstGeom>
        </p:spPr>
      </p:pic>
    </p:spTree>
    <p:extLst>
      <p:ext uri="{BB962C8B-B14F-4D97-AF65-F5344CB8AC3E}">
        <p14:creationId xmlns:p14="http://schemas.microsoft.com/office/powerpoint/2010/main" val="144101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BE2-6F30-965D-C8D9-676B567F79F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7953AE0-704E-631A-C645-5AE1D336E1D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3758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70EE-8561-2F04-4DEC-AF40FAE87067}"/>
              </a:ext>
            </a:extLst>
          </p:cNvPr>
          <p:cNvSpPr>
            <a:spLocks noGrp="1"/>
          </p:cNvSpPr>
          <p:nvPr>
            <p:ph type="title"/>
          </p:nvPr>
        </p:nvSpPr>
        <p:spPr/>
        <p:txBody>
          <a:bodyPr/>
          <a:lstStyle/>
          <a:p>
            <a:r>
              <a:rPr lang="en-IL" dirty="0"/>
              <a:t>variables</a:t>
            </a:r>
          </a:p>
        </p:txBody>
      </p:sp>
      <p:sp>
        <p:nvSpPr>
          <p:cNvPr id="3" name="Content Placeholder 2">
            <a:extLst>
              <a:ext uri="{FF2B5EF4-FFF2-40B4-BE49-F238E27FC236}">
                <a16:creationId xmlns:a16="http://schemas.microsoft.com/office/drawing/2014/main" id="{1A51D793-ED7B-72B0-5A0F-4CBC6F672F6C}"/>
              </a:ext>
            </a:extLst>
          </p:cNvPr>
          <p:cNvSpPr>
            <a:spLocks noGrp="1"/>
          </p:cNvSpPr>
          <p:nvPr>
            <p:ph idx="1"/>
          </p:nvPr>
        </p:nvSpPr>
        <p:spPr/>
        <p:txBody>
          <a:bodyPr/>
          <a:lstStyle/>
          <a:p>
            <a:r>
              <a:rPr lang="en-US" b="0" i="0" dirty="0">
                <a:solidFill>
                  <a:srgbClr val="374151"/>
                </a:solidFill>
                <a:effectLst/>
                <a:latin typeface="Söhne"/>
              </a:rPr>
              <a:t>In JavaScript, a variable is a container that holds a value that can change throughout the code. Variables are declared using the </a:t>
            </a:r>
            <a:r>
              <a:rPr lang="en-US" dirty="0"/>
              <a:t>var</a:t>
            </a:r>
            <a:r>
              <a:rPr lang="en-US" b="0" i="0" dirty="0">
                <a:solidFill>
                  <a:srgbClr val="374151"/>
                </a:solidFill>
                <a:effectLst/>
                <a:latin typeface="Söhne"/>
              </a:rPr>
              <a:t>, </a:t>
            </a:r>
            <a:r>
              <a:rPr lang="en-US" dirty="0"/>
              <a:t>let</a:t>
            </a:r>
            <a:r>
              <a:rPr lang="en-US" b="0" i="0" dirty="0">
                <a:solidFill>
                  <a:srgbClr val="374151"/>
                </a:solidFill>
                <a:effectLst/>
                <a:latin typeface="Söhne"/>
              </a:rPr>
              <a:t>, or </a:t>
            </a:r>
            <a:r>
              <a:rPr lang="en-US" dirty="0"/>
              <a:t>const</a:t>
            </a:r>
            <a:r>
              <a:rPr lang="en-US" b="0" i="0" dirty="0">
                <a:solidFill>
                  <a:srgbClr val="374151"/>
                </a:solidFill>
                <a:effectLst/>
                <a:latin typeface="Söhne"/>
              </a:rPr>
              <a:t> keyword, followed by the variable name and an equal sign. The value can be of any data type such as a number, string, or </a:t>
            </a:r>
            <a:r>
              <a:rPr lang="en-US" b="0" i="0" dirty="0" err="1">
                <a:solidFill>
                  <a:srgbClr val="374151"/>
                </a:solidFill>
                <a:effectLst/>
                <a:latin typeface="Söhne"/>
              </a:rPr>
              <a:t>boolean</a:t>
            </a:r>
            <a:r>
              <a:rPr lang="en-US" b="0" i="0" dirty="0">
                <a:solidFill>
                  <a:srgbClr val="374151"/>
                </a:solidFill>
                <a:effectLst/>
                <a:latin typeface="Söhne"/>
              </a:rPr>
              <a:t>. </a:t>
            </a:r>
            <a:r>
              <a:rPr lang="en-US" dirty="0"/>
              <a:t>Var</a:t>
            </a:r>
            <a:r>
              <a:rPr lang="en-US" b="0" i="0" dirty="0">
                <a:solidFill>
                  <a:srgbClr val="374151"/>
                </a:solidFill>
                <a:effectLst/>
                <a:latin typeface="Söhne"/>
              </a:rPr>
              <a:t> variables are function scoped and are hoisted to the top of their scope, while </a:t>
            </a:r>
            <a:r>
              <a:rPr lang="en-US" dirty="0"/>
              <a:t>let</a:t>
            </a:r>
            <a:r>
              <a:rPr lang="en-US" b="0" i="0" dirty="0">
                <a:solidFill>
                  <a:srgbClr val="374151"/>
                </a:solidFill>
                <a:effectLst/>
                <a:latin typeface="Söhne"/>
              </a:rPr>
              <a:t> and </a:t>
            </a:r>
            <a:r>
              <a:rPr lang="en-US" dirty="0"/>
              <a:t>const</a:t>
            </a:r>
            <a:r>
              <a:rPr lang="en-US" b="0" i="0" dirty="0">
                <a:solidFill>
                  <a:srgbClr val="374151"/>
                </a:solidFill>
                <a:effectLst/>
                <a:latin typeface="Söhne"/>
              </a:rPr>
              <a:t> are block scoped and not hoisted. </a:t>
            </a:r>
            <a:r>
              <a:rPr lang="en-US" dirty="0"/>
              <a:t>Const</a:t>
            </a:r>
            <a:r>
              <a:rPr lang="en-US" b="0" i="0" dirty="0">
                <a:solidFill>
                  <a:srgbClr val="374151"/>
                </a:solidFill>
                <a:effectLst/>
                <a:latin typeface="Söhne"/>
              </a:rPr>
              <a:t> is used to declare variables that cannot be reassigned after they are declared. It is important to choose the right keyword based on the intended use of the variable in the code.</a:t>
            </a:r>
            <a:endParaRPr lang="en-IL" dirty="0"/>
          </a:p>
        </p:txBody>
      </p:sp>
    </p:spTree>
    <p:extLst>
      <p:ext uri="{BB962C8B-B14F-4D97-AF65-F5344CB8AC3E}">
        <p14:creationId xmlns:p14="http://schemas.microsoft.com/office/powerpoint/2010/main" val="1179925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F70EE-8561-2F04-4DEC-AF40FAE8706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example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30511C9-C70F-8811-717A-D640BDE7A51D}"/>
              </a:ext>
            </a:extLst>
          </p:cNvPr>
          <p:cNvPicPr>
            <a:picLocks noGrp="1" noChangeAspect="1"/>
          </p:cNvPicPr>
          <p:nvPr>
            <p:ph idx="1"/>
          </p:nvPr>
        </p:nvPicPr>
        <p:blipFill>
          <a:blip r:embed="rId2"/>
          <a:stretch>
            <a:fillRect/>
          </a:stretch>
        </p:blipFill>
        <p:spPr>
          <a:xfrm>
            <a:off x="4038600" y="1657212"/>
            <a:ext cx="7188199" cy="3540186"/>
          </a:xfrm>
          <a:prstGeom prst="rect">
            <a:avLst/>
          </a:prstGeom>
        </p:spPr>
      </p:pic>
    </p:spTree>
    <p:extLst>
      <p:ext uri="{BB962C8B-B14F-4D97-AF65-F5344CB8AC3E}">
        <p14:creationId xmlns:p14="http://schemas.microsoft.com/office/powerpoint/2010/main" val="3433626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70EE-8561-2F04-4DEC-AF40FAE87067}"/>
              </a:ext>
            </a:extLst>
          </p:cNvPr>
          <p:cNvSpPr>
            <a:spLocks noGrp="1"/>
          </p:cNvSpPr>
          <p:nvPr>
            <p:ph type="title"/>
          </p:nvPr>
        </p:nvSpPr>
        <p:spPr/>
        <p:txBody>
          <a:bodyPr/>
          <a:lstStyle/>
          <a:p>
            <a:r>
              <a:rPr lang="en-US" dirty="0"/>
              <a:t>C</a:t>
            </a:r>
            <a:r>
              <a:rPr lang="en-IL" dirty="0"/>
              <a:t>onsole.log(“what is this?”)</a:t>
            </a:r>
          </a:p>
        </p:txBody>
      </p:sp>
      <p:sp>
        <p:nvSpPr>
          <p:cNvPr id="3" name="Content Placeholder 2">
            <a:extLst>
              <a:ext uri="{FF2B5EF4-FFF2-40B4-BE49-F238E27FC236}">
                <a16:creationId xmlns:a16="http://schemas.microsoft.com/office/drawing/2014/main" id="{1A51D793-ED7B-72B0-5A0F-4CBC6F672F6C}"/>
              </a:ext>
            </a:extLst>
          </p:cNvPr>
          <p:cNvSpPr>
            <a:spLocks noGrp="1"/>
          </p:cNvSpPr>
          <p:nvPr>
            <p:ph idx="1"/>
          </p:nvPr>
        </p:nvSpPr>
        <p:spPr/>
        <p:txBody>
          <a:bodyPr/>
          <a:lstStyle/>
          <a:p>
            <a:pPr algn="l"/>
            <a:r>
              <a:rPr lang="en-US" b="0" i="0" dirty="0" err="1">
                <a:solidFill>
                  <a:srgbClr val="374151"/>
                </a:solidFill>
                <a:effectLst/>
                <a:latin typeface="Söhne"/>
              </a:rPr>
              <a:t>console.log</a:t>
            </a:r>
            <a:r>
              <a:rPr lang="en-US" b="0" i="0" dirty="0">
                <a:solidFill>
                  <a:srgbClr val="374151"/>
                </a:solidFill>
                <a:effectLst/>
                <a:latin typeface="Söhne"/>
              </a:rPr>
              <a:t>() is a function in JavaScript that writes a message to the console. The console is a debugging tool that is part of the browser's developer tools, and it allows developers to log messages and inspect the state of their application.</a:t>
            </a:r>
          </a:p>
          <a:p>
            <a:pPr algn="l"/>
            <a:r>
              <a:rPr lang="en-US" b="0" i="0" dirty="0">
                <a:solidFill>
                  <a:srgbClr val="374151"/>
                </a:solidFill>
                <a:effectLst/>
                <a:latin typeface="Söhne"/>
              </a:rPr>
              <a:t>The </a:t>
            </a:r>
            <a:r>
              <a:rPr lang="en-US" b="0" i="0" dirty="0" err="1">
                <a:solidFill>
                  <a:srgbClr val="374151"/>
                </a:solidFill>
                <a:effectLst/>
                <a:latin typeface="Söhne"/>
              </a:rPr>
              <a:t>console.log</a:t>
            </a:r>
            <a:r>
              <a:rPr lang="en-US" b="0" i="0" dirty="0">
                <a:solidFill>
                  <a:srgbClr val="374151"/>
                </a:solidFill>
                <a:effectLst/>
                <a:latin typeface="Söhne"/>
              </a:rPr>
              <a:t>() function takes one or more arguments, and it displays these arguments as a string in the console. </a:t>
            </a:r>
          </a:p>
          <a:p>
            <a:endParaRPr lang="en-IL" dirty="0"/>
          </a:p>
        </p:txBody>
      </p:sp>
    </p:spTree>
    <p:extLst>
      <p:ext uri="{BB962C8B-B14F-4D97-AF65-F5344CB8AC3E}">
        <p14:creationId xmlns:p14="http://schemas.microsoft.com/office/powerpoint/2010/main" val="3397557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FF70EE-8561-2F04-4DEC-AF40FAE87067}"/>
              </a:ext>
            </a:extLst>
          </p:cNvPr>
          <p:cNvSpPr>
            <a:spLocks noGrp="1"/>
          </p:cNvSpPr>
          <p:nvPr>
            <p:ph type="title"/>
          </p:nvPr>
        </p:nvSpPr>
        <p:spPr>
          <a:xfrm>
            <a:off x="643467" y="321734"/>
            <a:ext cx="10905066" cy="1135737"/>
          </a:xfrm>
        </p:spPr>
        <p:txBody>
          <a:bodyPr>
            <a:normAutofit/>
          </a:bodyPr>
          <a:lstStyle/>
          <a:p>
            <a:r>
              <a:rPr lang="en-IL" sz="3600"/>
              <a:t>functions</a:t>
            </a:r>
          </a:p>
        </p:txBody>
      </p:sp>
      <p:sp>
        <p:nvSpPr>
          <p:cNvPr id="3" name="Content Placeholder 2">
            <a:extLst>
              <a:ext uri="{FF2B5EF4-FFF2-40B4-BE49-F238E27FC236}">
                <a16:creationId xmlns:a16="http://schemas.microsoft.com/office/drawing/2014/main" id="{1A51D793-ED7B-72B0-5A0F-4CBC6F672F6C}"/>
              </a:ext>
            </a:extLst>
          </p:cNvPr>
          <p:cNvSpPr>
            <a:spLocks noGrp="1"/>
          </p:cNvSpPr>
          <p:nvPr>
            <p:ph idx="1"/>
          </p:nvPr>
        </p:nvSpPr>
        <p:spPr>
          <a:xfrm>
            <a:off x="643469" y="1782981"/>
            <a:ext cx="4008384" cy="4393982"/>
          </a:xfrm>
        </p:spPr>
        <p:txBody>
          <a:bodyPr>
            <a:normAutofit/>
          </a:bodyPr>
          <a:lstStyle/>
          <a:p>
            <a:r>
              <a:rPr lang="en-US" sz="2000" b="0" i="0">
                <a:effectLst/>
                <a:latin typeface="Söhne"/>
              </a:rPr>
              <a:t>In JavaScript, a function is a block of code that performs a specific task and can be called from other parts of the code. Functions allow you to break down a complex problem into smaller, reusable pieces, and to structure your code in a way that makes it easier to maintain and understand.</a:t>
            </a:r>
            <a:endParaRPr lang="en-IL"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1A675F7D-4C95-918D-97E3-66C2E951BB0C}"/>
              </a:ext>
            </a:extLst>
          </p:cNvPr>
          <p:cNvPicPr>
            <a:picLocks noChangeAspect="1"/>
          </p:cNvPicPr>
          <p:nvPr/>
        </p:nvPicPr>
        <p:blipFill>
          <a:blip r:embed="rId2"/>
          <a:stretch>
            <a:fillRect/>
          </a:stretch>
        </p:blipFill>
        <p:spPr>
          <a:xfrm>
            <a:off x="5295320" y="2580404"/>
            <a:ext cx="6253212" cy="276704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9568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C6D2C25-39AC-90E5-D7AF-A487398B43D8}"/>
              </a:ext>
            </a:extLst>
          </p:cNvPr>
          <p:cNvPicPr>
            <a:picLocks noGrp="1" noChangeAspect="1"/>
          </p:cNvPicPr>
          <p:nvPr>
            <p:ph idx="1"/>
          </p:nvPr>
        </p:nvPicPr>
        <p:blipFill>
          <a:blip r:embed="rId2"/>
          <a:stretch>
            <a:fillRect/>
          </a:stretch>
        </p:blipFill>
        <p:spPr>
          <a:xfrm>
            <a:off x="6164263" y="639763"/>
            <a:ext cx="5322888" cy="361156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5A234804-8C42-370A-2323-1C7FD63459B1}"/>
              </a:ext>
            </a:extLst>
          </p:cNvPr>
          <p:cNvPicPr>
            <a:picLocks noChangeAspect="1"/>
          </p:cNvPicPr>
          <p:nvPr/>
        </p:nvPicPr>
        <p:blipFill>
          <a:blip r:embed="rId3"/>
          <a:stretch>
            <a:fillRect/>
          </a:stretch>
        </p:blipFill>
        <p:spPr>
          <a:xfrm>
            <a:off x="6164263" y="4319588"/>
            <a:ext cx="5322888" cy="1898650"/>
          </a:xfrm>
          <a:prstGeom prst="rect">
            <a:avLst/>
          </a:prstGeom>
        </p:spPr>
      </p:pic>
      <p:sp>
        <p:nvSpPr>
          <p:cNvPr id="2" name="Title 1">
            <a:extLst>
              <a:ext uri="{FF2B5EF4-FFF2-40B4-BE49-F238E27FC236}">
                <a16:creationId xmlns:a16="http://schemas.microsoft.com/office/drawing/2014/main" id="{CFFF70EE-8561-2F04-4DEC-AF40FAE8706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More examples</a:t>
            </a:r>
          </a:p>
        </p:txBody>
      </p:sp>
    </p:spTree>
    <p:extLst>
      <p:ext uri="{BB962C8B-B14F-4D97-AF65-F5344CB8AC3E}">
        <p14:creationId xmlns:p14="http://schemas.microsoft.com/office/powerpoint/2010/main" val="1883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F0C-64CC-3DE9-0104-D4F4597A615D}"/>
              </a:ext>
            </a:extLst>
          </p:cNvPr>
          <p:cNvSpPr>
            <a:spLocks noGrp="1"/>
          </p:cNvSpPr>
          <p:nvPr>
            <p:ph type="title"/>
          </p:nvPr>
        </p:nvSpPr>
        <p:spPr/>
        <p:txBody>
          <a:bodyPr/>
          <a:lstStyle/>
          <a:p>
            <a:r>
              <a:rPr lang="en-US" dirty="0"/>
              <a:t>R</a:t>
            </a:r>
            <a:r>
              <a:rPr lang="en-IL" dirty="0"/>
              <a:t>eturn?</a:t>
            </a:r>
          </a:p>
        </p:txBody>
      </p:sp>
      <p:sp>
        <p:nvSpPr>
          <p:cNvPr id="3" name="Content Placeholder 2">
            <a:extLst>
              <a:ext uri="{FF2B5EF4-FFF2-40B4-BE49-F238E27FC236}">
                <a16:creationId xmlns:a16="http://schemas.microsoft.com/office/drawing/2014/main" id="{D345B7D1-FD92-3841-A531-6E624CC4B4A9}"/>
              </a:ext>
            </a:extLst>
          </p:cNvPr>
          <p:cNvSpPr>
            <a:spLocks noGrp="1"/>
          </p:cNvSpPr>
          <p:nvPr>
            <p:ph idx="1"/>
          </p:nvPr>
        </p:nvSpPr>
        <p:spPr/>
        <p:txBody>
          <a:bodyPr/>
          <a:lstStyle/>
          <a:p>
            <a:pPr algn="l"/>
            <a:r>
              <a:rPr lang="en-US" b="0" i="0" dirty="0">
                <a:solidFill>
                  <a:srgbClr val="374151"/>
                </a:solidFill>
                <a:effectLst/>
                <a:latin typeface="Söhne"/>
              </a:rPr>
              <a:t>The return keyword in JavaScript is used to exit a function and specify the value to be returned to the calling code. When a function encounters the return keyword, it immediately stops executing and returns the specified value to the caller.</a:t>
            </a:r>
          </a:p>
          <a:p>
            <a:br>
              <a:rPr lang="en-US" dirty="0"/>
            </a:br>
            <a:endParaRPr lang="en-IL" dirty="0"/>
          </a:p>
        </p:txBody>
      </p:sp>
    </p:spTree>
    <p:extLst>
      <p:ext uri="{BB962C8B-B14F-4D97-AF65-F5344CB8AC3E}">
        <p14:creationId xmlns:p14="http://schemas.microsoft.com/office/powerpoint/2010/main" val="312144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TotalTime>
  <Words>2812</Words>
  <Application>Microsoft Macintosh PowerPoint</Application>
  <PresentationFormat>Widescreen</PresentationFormat>
  <Paragraphs>137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Söhne</vt:lpstr>
      <vt:lpstr>Söhne Mono</vt:lpstr>
      <vt:lpstr>Office Theme 2013 - 2022</vt:lpstr>
      <vt:lpstr>Let’s go!</vt:lpstr>
      <vt:lpstr>outlines</vt:lpstr>
      <vt:lpstr>Javascript</vt:lpstr>
      <vt:lpstr>variables</vt:lpstr>
      <vt:lpstr>example</vt:lpstr>
      <vt:lpstr>Console.log(“what is this?”)</vt:lpstr>
      <vt:lpstr>functions</vt:lpstr>
      <vt:lpstr>More examples</vt:lpstr>
      <vt:lpstr>Return?</vt:lpstr>
      <vt:lpstr>How to react to actions</vt:lpstr>
      <vt:lpstr>example</vt:lpstr>
      <vt:lpstr>Add or remove class </vt:lpstr>
      <vt:lpstr>Change one css property</vt:lpstr>
      <vt:lpstr>One more way</vt:lpstr>
      <vt:lpstr>PowerPoint Presentation</vt:lpstr>
      <vt:lpstr>box</vt:lpstr>
      <vt:lpstr>Box-sizing</vt:lpstr>
      <vt:lpstr>example</vt:lpstr>
      <vt:lpstr>loops</vt:lpstr>
      <vt:lpstr>More example (while loop)</vt:lpstr>
      <vt:lpstr>PowerPoint Presentation</vt:lpstr>
      <vt:lpstr>specificity</vt:lpstr>
      <vt:lpstr>::first-letter</vt:lpstr>
      <vt:lpstr>::before and ::after</vt:lpstr>
      <vt:lpstr>Hyphens</vt:lpstr>
      <vt:lpstr>overflow</vt:lpstr>
      <vt:lpstr>visibility</vt:lpstr>
      <vt:lpstr>word-wrap</vt:lpstr>
      <vt:lpstr>checkbox</vt:lpstr>
      <vt:lpstr>Wait I want to select only more then one at the time</vt:lpstr>
      <vt:lpstr>accent-color</vt:lpstr>
      <vt:lpstr>writing-mode </vt:lpstr>
      <vt:lpstr>word-spacing</vt:lpstr>
      <vt:lpstr>white-space</vt:lpstr>
      <vt:lpstr>SVG</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70</cp:revision>
  <dcterms:created xsi:type="dcterms:W3CDTF">2023-01-07T23:33:56Z</dcterms:created>
  <dcterms:modified xsi:type="dcterms:W3CDTF">2023-02-08T23:36:34Z</dcterms:modified>
</cp:coreProperties>
</file>