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274" r:id="rId9"/>
    <p:sldId id="275" r:id="rId10"/>
    <p:sldId id="276" r:id="rId11"/>
    <p:sldId id="277" r:id="rId12"/>
    <p:sldId id="278" r:id="rId13"/>
    <p:sldId id="279" r:id="rId14"/>
    <p:sldId id="280" r:id="rId15"/>
    <p:sldId id="281" r:id="rId16"/>
    <p:sldId id="282" r:id="rId17"/>
    <p:sldId id="284" r:id="rId18"/>
    <p:sldId id="285" r:id="rId19"/>
    <p:sldId id="286" r:id="rId20"/>
    <p:sldId id="287" r:id="rId21"/>
    <p:sldId id="283" r:id="rId22"/>
    <p:sldId id="288" r:id="rId23"/>
    <p:sldId id="289" r:id="rId24"/>
    <p:sldId id="290" r:id="rId2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1"/>
    <p:restoredTop sz="94689"/>
  </p:normalViewPr>
  <p:slideViewPr>
    <p:cSldViewPr snapToGrid="0">
      <p:cViewPr varScale="1">
        <p:scale>
          <a:sx n="147" d="100"/>
          <a:sy n="147" d="100"/>
        </p:scale>
        <p:origin x="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52811-D0D4-47DA-BEA1-3A9E3EF1EDE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A61443B-351E-475B-8BF2-E33656BE7499}">
      <dgm:prSet/>
      <dgm:spPr/>
      <dgm:t>
        <a:bodyPr/>
        <a:lstStyle/>
        <a:p>
          <a:r>
            <a:rPr lang="en-US"/>
            <a:t>In CSS, perspective is a property that is used to create a 3D space in which elements can be positioned and transformed. When you apply perspective to an element, it creates a depth and distance effect, making it appear as if the element is closer or farther away from the viewer.</a:t>
          </a:r>
        </a:p>
      </dgm:t>
    </dgm:pt>
    <dgm:pt modelId="{F930AEAB-3B80-4BD1-8327-924DC29B7CDA}" type="parTrans" cxnId="{8627859D-CC8A-469E-8225-62F1A5A43F3E}">
      <dgm:prSet/>
      <dgm:spPr/>
      <dgm:t>
        <a:bodyPr/>
        <a:lstStyle/>
        <a:p>
          <a:endParaRPr lang="en-US"/>
        </a:p>
      </dgm:t>
    </dgm:pt>
    <dgm:pt modelId="{4DFF013D-E836-4F16-BE0E-82B8FF3C2DAE}" type="sibTrans" cxnId="{8627859D-CC8A-469E-8225-62F1A5A43F3E}">
      <dgm:prSet/>
      <dgm:spPr/>
      <dgm:t>
        <a:bodyPr/>
        <a:lstStyle/>
        <a:p>
          <a:endParaRPr lang="en-US"/>
        </a:p>
      </dgm:t>
    </dgm:pt>
    <dgm:pt modelId="{A34856BE-8188-4B7A-A09A-45C9BE8F3264}">
      <dgm:prSet/>
      <dgm:spPr/>
      <dgm:t>
        <a:bodyPr/>
        <a:lstStyle/>
        <a:p>
          <a:r>
            <a:rPr lang="en-US"/>
            <a:t>To add perspective to an element, you can use the CSS perspective property. The value of the perspective property is the distance between the viewer and the z=0 plane. The greater the value of the perspective property, the smaller the 3D effect will be. Conversely, the smaller the value of the perspective property, the larger the 3D effect will be.</a:t>
          </a:r>
        </a:p>
      </dgm:t>
    </dgm:pt>
    <dgm:pt modelId="{D6679473-A718-426F-9085-A80AC3EFDD9B}" type="parTrans" cxnId="{74B905F7-B305-4229-91B8-D4C5B41DDBE9}">
      <dgm:prSet/>
      <dgm:spPr/>
      <dgm:t>
        <a:bodyPr/>
        <a:lstStyle/>
        <a:p>
          <a:endParaRPr lang="en-US"/>
        </a:p>
      </dgm:t>
    </dgm:pt>
    <dgm:pt modelId="{DC6EC4C9-C7B4-428C-A19B-B44BD4A9A5B5}" type="sibTrans" cxnId="{74B905F7-B305-4229-91B8-D4C5B41DDBE9}">
      <dgm:prSet/>
      <dgm:spPr/>
      <dgm:t>
        <a:bodyPr/>
        <a:lstStyle/>
        <a:p>
          <a:endParaRPr lang="en-US"/>
        </a:p>
      </dgm:t>
    </dgm:pt>
    <dgm:pt modelId="{9B92ADF3-F5AB-C84D-9C10-059248A5FE60}" type="pres">
      <dgm:prSet presAssocID="{5CB52811-D0D4-47DA-BEA1-3A9E3EF1EDE7}" presName="hierChild1" presStyleCnt="0">
        <dgm:presLayoutVars>
          <dgm:chPref val="1"/>
          <dgm:dir/>
          <dgm:animOne val="branch"/>
          <dgm:animLvl val="lvl"/>
          <dgm:resizeHandles/>
        </dgm:presLayoutVars>
      </dgm:prSet>
      <dgm:spPr/>
    </dgm:pt>
    <dgm:pt modelId="{5A70CE1C-C0DB-9F40-B6C7-72ED534A3AE3}" type="pres">
      <dgm:prSet presAssocID="{BA61443B-351E-475B-8BF2-E33656BE7499}" presName="hierRoot1" presStyleCnt="0"/>
      <dgm:spPr/>
    </dgm:pt>
    <dgm:pt modelId="{3F5665B9-FE9D-A74A-BD69-24DE0A0BFDFF}" type="pres">
      <dgm:prSet presAssocID="{BA61443B-351E-475B-8BF2-E33656BE7499}" presName="composite" presStyleCnt="0"/>
      <dgm:spPr/>
    </dgm:pt>
    <dgm:pt modelId="{593A57E4-48E3-9441-9C29-C7DAAB411D19}" type="pres">
      <dgm:prSet presAssocID="{BA61443B-351E-475B-8BF2-E33656BE7499}" presName="background" presStyleLbl="node0" presStyleIdx="0" presStyleCnt="2"/>
      <dgm:spPr/>
    </dgm:pt>
    <dgm:pt modelId="{88DF233D-3FE4-9542-98A3-D8EE199031DF}" type="pres">
      <dgm:prSet presAssocID="{BA61443B-351E-475B-8BF2-E33656BE7499}" presName="text" presStyleLbl="fgAcc0" presStyleIdx="0" presStyleCnt="2">
        <dgm:presLayoutVars>
          <dgm:chPref val="3"/>
        </dgm:presLayoutVars>
      </dgm:prSet>
      <dgm:spPr/>
    </dgm:pt>
    <dgm:pt modelId="{80134845-5C2A-2340-921A-14E53CB5A58C}" type="pres">
      <dgm:prSet presAssocID="{BA61443B-351E-475B-8BF2-E33656BE7499}" presName="hierChild2" presStyleCnt="0"/>
      <dgm:spPr/>
    </dgm:pt>
    <dgm:pt modelId="{388ACED8-A52A-A14F-900B-2EA0B3F2D74A}" type="pres">
      <dgm:prSet presAssocID="{A34856BE-8188-4B7A-A09A-45C9BE8F3264}" presName="hierRoot1" presStyleCnt="0"/>
      <dgm:spPr/>
    </dgm:pt>
    <dgm:pt modelId="{619F05BA-AA6B-A144-9A5E-C22133DAFF7C}" type="pres">
      <dgm:prSet presAssocID="{A34856BE-8188-4B7A-A09A-45C9BE8F3264}" presName="composite" presStyleCnt="0"/>
      <dgm:spPr/>
    </dgm:pt>
    <dgm:pt modelId="{634A21A8-F400-1444-8736-E857F2831D37}" type="pres">
      <dgm:prSet presAssocID="{A34856BE-8188-4B7A-A09A-45C9BE8F3264}" presName="background" presStyleLbl="node0" presStyleIdx="1" presStyleCnt="2"/>
      <dgm:spPr/>
    </dgm:pt>
    <dgm:pt modelId="{3F3F85A9-EB55-074A-9CFE-BE3A66F68FEF}" type="pres">
      <dgm:prSet presAssocID="{A34856BE-8188-4B7A-A09A-45C9BE8F3264}" presName="text" presStyleLbl="fgAcc0" presStyleIdx="1" presStyleCnt="2">
        <dgm:presLayoutVars>
          <dgm:chPref val="3"/>
        </dgm:presLayoutVars>
      </dgm:prSet>
      <dgm:spPr/>
    </dgm:pt>
    <dgm:pt modelId="{32AA565A-A84E-624B-880E-423AB3084BB3}" type="pres">
      <dgm:prSet presAssocID="{A34856BE-8188-4B7A-A09A-45C9BE8F3264}" presName="hierChild2" presStyleCnt="0"/>
      <dgm:spPr/>
    </dgm:pt>
  </dgm:ptLst>
  <dgm:cxnLst>
    <dgm:cxn modelId="{30D96702-7610-0941-BBC5-A29AF8B2053F}" type="presOf" srcId="{5CB52811-D0D4-47DA-BEA1-3A9E3EF1EDE7}" destId="{9B92ADF3-F5AB-C84D-9C10-059248A5FE60}" srcOrd="0" destOrd="0" presId="urn:microsoft.com/office/officeart/2005/8/layout/hierarchy1"/>
    <dgm:cxn modelId="{5BB4AF1C-5DCF-B448-927F-75E94F0969C6}" type="presOf" srcId="{A34856BE-8188-4B7A-A09A-45C9BE8F3264}" destId="{3F3F85A9-EB55-074A-9CFE-BE3A66F68FEF}" srcOrd="0" destOrd="0" presId="urn:microsoft.com/office/officeart/2005/8/layout/hierarchy1"/>
    <dgm:cxn modelId="{D0F2115A-1F93-FD46-90B8-CC6934F09AC6}" type="presOf" srcId="{BA61443B-351E-475B-8BF2-E33656BE7499}" destId="{88DF233D-3FE4-9542-98A3-D8EE199031DF}" srcOrd="0" destOrd="0" presId="urn:microsoft.com/office/officeart/2005/8/layout/hierarchy1"/>
    <dgm:cxn modelId="{8627859D-CC8A-469E-8225-62F1A5A43F3E}" srcId="{5CB52811-D0D4-47DA-BEA1-3A9E3EF1EDE7}" destId="{BA61443B-351E-475B-8BF2-E33656BE7499}" srcOrd="0" destOrd="0" parTransId="{F930AEAB-3B80-4BD1-8327-924DC29B7CDA}" sibTransId="{4DFF013D-E836-4F16-BE0E-82B8FF3C2DAE}"/>
    <dgm:cxn modelId="{74B905F7-B305-4229-91B8-D4C5B41DDBE9}" srcId="{5CB52811-D0D4-47DA-BEA1-3A9E3EF1EDE7}" destId="{A34856BE-8188-4B7A-A09A-45C9BE8F3264}" srcOrd="1" destOrd="0" parTransId="{D6679473-A718-426F-9085-A80AC3EFDD9B}" sibTransId="{DC6EC4C9-C7B4-428C-A19B-B44BD4A9A5B5}"/>
    <dgm:cxn modelId="{7E0AF5E5-DA96-2343-9E51-559D415D58D0}" type="presParOf" srcId="{9B92ADF3-F5AB-C84D-9C10-059248A5FE60}" destId="{5A70CE1C-C0DB-9F40-B6C7-72ED534A3AE3}" srcOrd="0" destOrd="0" presId="urn:microsoft.com/office/officeart/2005/8/layout/hierarchy1"/>
    <dgm:cxn modelId="{B0939A7E-544E-694E-8587-0F9FFEBFAECD}" type="presParOf" srcId="{5A70CE1C-C0DB-9F40-B6C7-72ED534A3AE3}" destId="{3F5665B9-FE9D-A74A-BD69-24DE0A0BFDFF}" srcOrd="0" destOrd="0" presId="urn:microsoft.com/office/officeart/2005/8/layout/hierarchy1"/>
    <dgm:cxn modelId="{F84E8B05-4937-8F4D-BBAF-AD0CC19B1736}" type="presParOf" srcId="{3F5665B9-FE9D-A74A-BD69-24DE0A0BFDFF}" destId="{593A57E4-48E3-9441-9C29-C7DAAB411D19}" srcOrd="0" destOrd="0" presId="urn:microsoft.com/office/officeart/2005/8/layout/hierarchy1"/>
    <dgm:cxn modelId="{A1F51133-1F14-5F45-9C9A-C3BB785803E9}" type="presParOf" srcId="{3F5665B9-FE9D-A74A-BD69-24DE0A0BFDFF}" destId="{88DF233D-3FE4-9542-98A3-D8EE199031DF}" srcOrd="1" destOrd="0" presId="urn:microsoft.com/office/officeart/2005/8/layout/hierarchy1"/>
    <dgm:cxn modelId="{605849E2-56CF-3B47-892B-109F3D83A7B5}" type="presParOf" srcId="{5A70CE1C-C0DB-9F40-B6C7-72ED534A3AE3}" destId="{80134845-5C2A-2340-921A-14E53CB5A58C}" srcOrd="1" destOrd="0" presId="urn:microsoft.com/office/officeart/2005/8/layout/hierarchy1"/>
    <dgm:cxn modelId="{B29DCF09-3B82-594D-B5B5-AF863485AB52}" type="presParOf" srcId="{9B92ADF3-F5AB-C84D-9C10-059248A5FE60}" destId="{388ACED8-A52A-A14F-900B-2EA0B3F2D74A}" srcOrd="1" destOrd="0" presId="urn:microsoft.com/office/officeart/2005/8/layout/hierarchy1"/>
    <dgm:cxn modelId="{638E2BF6-0023-024E-9195-CE20BD0DCEB1}" type="presParOf" srcId="{388ACED8-A52A-A14F-900B-2EA0B3F2D74A}" destId="{619F05BA-AA6B-A144-9A5E-C22133DAFF7C}" srcOrd="0" destOrd="0" presId="urn:microsoft.com/office/officeart/2005/8/layout/hierarchy1"/>
    <dgm:cxn modelId="{1EE021EF-548E-B342-8CCE-4300675C6B4B}" type="presParOf" srcId="{619F05BA-AA6B-A144-9A5E-C22133DAFF7C}" destId="{634A21A8-F400-1444-8736-E857F2831D37}" srcOrd="0" destOrd="0" presId="urn:microsoft.com/office/officeart/2005/8/layout/hierarchy1"/>
    <dgm:cxn modelId="{5689A322-99FF-A747-89DC-608B4C674B8F}" type="presParOf" srcId="{619F05BA-AA6B-A144-9A5E-C22133DAFF7C}" destId="{3F3F85A9-EB55-074A-9CFE-BE3A66F68FEF}" srcOrd="1" destOrd="0" presId="urn:microsoft.com/office/officeart/2005/8/layout/hierarchy1"/>
    <dgm:cxn modelId="{25748CF9-7057-7F4A-AC05-901BB19F938E}" type="presParOf" srcId="{388ACED8-A52A-A14F-900B-2EA0B3F2D74A}" destId="{32AA565A-A84E-624B-880E-423AB3084B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A57E4-48E3-9441-9C29-C7DAAB411D19}">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F233D-3FE4-9542-98A3-D8EE199031D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 CSS, perspective is a property that is used to create a 3D space in which elements can be positioned and transformed. When you apply perspective to an element, it creates a depth and distance effect, making it appear as if the element is closer or farther away from the viewer.</a:t>
          </a:r>
        </a:p>
      </dsp:txBody>
      <dsp:txXfrm>
        <a:off x="696297" y="538547"/>
        <a:ext cx="4171627" cy="2590157"/>
      </dsp:txXfrm>
    </dsp:sp>
    <dsp:sp modelId="{634A21A8-F400-1444-8736-E857F2831D3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F85A9-EB55-074A-9CFE-BE3A66F68FEF}">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add perspective to an element, you can use the CSS perspective property. The value of the perspective property is the distance between the viewer and the z=0 plane. The greater the value of the perspective property, the smaller the 3D effect will be. Conversely, the smaller the value of the perspective property, the larger the 3D effect will be.</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17/02/2023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17/02/2023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1043631" y="809898"/>
            <a:ext cx="10173010" cy="1554480"/>
          </a:xfrm>
        </p:spPr>
        <p:txBody>
          <a:bodyPr anchor="ctr">
            <a:normAutofit/>
          </a:bodyPr>
          <a:lstStyle/>
          <a:p>
            <a:r>
              <a:rPr lang="en-US" sz="4800"/>
              <a:t>perspective</a:t>
            </a:r>
            <a:endParaRPr lang="en-IL"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7EF0E8D-089D-839A-349F-B8A80F4E1DD7}"/>
              </a:ext>
            </a:extLst>
          </p:cNvPr>
          <p:cNvGraphicFramePr>
            <a:graphicFrameLocks noGrp="1"/>
          </p:cNvGraphicFramePr>
          <p:nvPr>
            <p:ph idx="1"/>
            <p:extLst>
              <p:ext uri="{D42A27DB-BD31-4B8C-83A1-F6EECF244321}">
                <p14:modId xmlns:p14="http://schemas.microsoft.com/office/powerpoint/2010/main" val="376513031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48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1289305" y="3415754"/>
            <a:ext cx="9471956" cy="1137111"/>
          </a:xfrm>
        </p:spPr>
        <p:txBody>
          <a:bodyPr>
            <a:normAutofit/>
          </a:bodyPr>
          <a:lstStyle/>
          <a:p>
            <a:r>
              <a:rPr lang="en-US" sz="5400"/>
              <a:t>currentColor</a:t>
            </a:r>
            <a:endParaRPr lang="en-IL" sz="5400"/>
          </a:p>
        </p:txBody>
      </p:sp>
      <p:pic>
        <p:nvPicPr>
          <p:cNvPr id="4" name="Picture 3" descr="A picture containing logo&#10;&#10;Description automatically generated">
            <a:extLst>
              <a:ext uri="{FF2B5EF4-FFF2-40B4-BE49-F238E27FC236}">
                <a16:creationId xmlns:a16="http://schemas.microsoft.com/office/drawing/2014/main" id="{ACB70B11-35D2-59ED-4787-BA3A3ACC2E2F}"/>
              </a:ext>
            </a:extLst>
          </p:cNvPr>
          <p:cNvPicPr>
            <a:picLocks noChangeAspect="1"/>
          </p:cNvPicPr>
          <p:nvPr/>
        </p:nvPicPr>
        <p:blipFill>
          <a:blip r:embed="rId2"/>
          <a:stretch>
            <a:fillRect/>
          </a:stretch>
        </p:blipFill>
        <p:spPr>
          <a:xfrm>
            <a:off x="1289304" y="1528931"/>
            <a:ext cx="7745969" cy="1355544"/>
          </a:xfrm>
          <a:prstGeom prst="rect">
            <a:avLst/>
          </a:prstGeom>
        </p:spPr>
      </p:pic>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1289304" y="4612943"/>
            <a:ext cx="7745969" cy="1408222"/>
          </a:xfrm>
        </p:spPr>
        <p:txBody>
          <a:bodyPr anchor="t">
            <a:normAutofit/>
          </a:bodyPr>
          <a:lstStyle/>
          <a:p>
            <a:r>
              <a:rPr lang="en-US" sz="1100"/>
              <a:t>In CSS, currentColor is a keyword that represents the value of the current color being used for a particular property. It is commonly used in conjunction with the color property to make it easier to apply the same color to multiple elements.</a:t>
            </a:r>
          </a:p>
          <a:p>
            <a:r>
              <a:rPr lang="en-US" sz="1100"/>
              <a:t>For example, let's say you have a link that you want to style with a certain color, but you also want to use the same color for the hover state and for the background color of a container element. Instead of manually setting the color value for each of these properties, you can use the currentColor keyword to automatically apply the current color value to each of them.</a:t>
            </a:r>
          </a:p>
          <a:p>
            <a:endParaRPr lang="en-IL" sz="1100"/>
          </a:p>
        </p:txBody>
      </p:sp>
    </p:spTree>
    <p:extLst>
      <p:ext uri="{BB962C8B-B14F-4D97-AF65-F5344CB8AC3E}">
        <p14:creationId xmlns:p14="http://schemas.microsoft.com/office/powerpoint/2010/main" val="143662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F7FA6-6528-5EDF-EB2B-AA1D933ACFDD}"/>
              </a:ext>
            </a:extLst>
          </p:cNvPr>
          <p:cNvPicPr>
            <a:picLocks noChangeAspect="1"/>
          </p:cNvPicPr>
          <p:nvPr/>
        </p:nvPicPr>
        <p:blipFill rotWithShape="1">
          <a:blip r:embed="rId2"/>
          <a:srcRect t="13699" r="-2" b="13510"/>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a:extLst>
              <a:ext uri="{FF2B5EF4-FFF2-40B4-BE49-F238E27FC236}">
                <a16:creationId xmlns:a16="http://schemas.microsoft.com/office/drawing/2014/main" id="{8335D948-04FF-451A-FC63-DFD52DD9E193}"/>
              </a:ext>
            </a:extLst>
          </p:cNvPr>
          <p:cNvPicPr>
            <a:picLocks noChangeAspect="1"/>
          </p:cNvPicPr>
          <p:nvPr/>
        </p:nvPicPr>
        <p:blipFill rotWithShape="1">
          <a:blip r:embed="rId3"/>
          <a:srcRect t="12301" r="-2" b="5850"/>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2" name="Freeform: Shape 11">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448056" y="859536"/>
            <a:ext cx="4832802" cy="1243584"/>
          </a:xfrm>
        </p:spPr>
        <p:txBody>
          <a:bodyPr>
            <a:normAutofit/>
          </a:bodyPr>
          <a:lstStyle/>
          <a:p>
            <a:r>
              <a:rPr lang="en-IL" sz="3400"/>
              <a:t>+ -&gt; css</a:t>
            </a:r>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448056" y="2512611"/>
            <a:ext cx="4832803" cy="3664351"/>
          </a:xfrm>
        </p:spPr>
        <p:txBody>
          <a:bodyPr>
            <a:normAutofit fontScale="85000" lnSpcReduction="20000"/>
          </a:bodyPr>
          <a:lstStyle/>
          <a:p>
            <a:r>
              <a:rPr lang="en-US" sz="2000" dirty="0"/>
              <a:t>In CSS, the + (plus) selector is called the adjacent sibling combinator, which selects the first element that immediately follows another element, and both share the same parent.</a:t>
            </a:r>
          </a:p>
          <a:p>
            <a:br>
              <a:rPr lang="en-US" sz="2000" dirty="0"/>
            </a:br>
            <a:r>
              <a:rPr lang="en-US" sz="2000" dirty="0"/>
              <a:t>In this example, the p + p selector selects the second p element only when it immediately follows another p element. This means that only the second p element will be styled with the color: red rule.</a:t>
            </a:r>
          </a:p>
          <a:p>
            <a:r>
              <a:rPr lang="en-US" sz="2000" dirty="0"/>
              <a:t>Note that the + selector only selects the immediately following sibling element. If you want to select all following sibling elements that match the same selector, you should use the ~ (general sibling) selector instead.</a:t>
            </a:r>
            <a:br>
              <a:rPr lang="en-US" sz="2000" dirty="0"/>
            </a:br>
            <a:endParaRPr lang="en-IL" sz="2000" dirty="0"/>
          </a:p>
        </p:txBody>
      </p:sp>
    </p:spTree>
    <p:extLst>
      <p:ext uri="{BB962C8B-B14F-4D97-AF65-F5344CB8AC3E}">
        <p14:creationId xmlns:p14="http://schemas.microsoft.com/office/powerpoint/2010/main" val="144966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643467" y="640080"/>
            <a:ext cx="3096427" cy="5613236"/>
          </a:xfrm>
        </p:spPr>
        <p:txBody>
          <a:bodyPr anchor="ctr">
            <a:normAutofit/>
          </a:bodyPr>
          <a:lstStyle/>
          <a:p>
            <a:r>
              <a:rPr lang="en-IL">
                <a:solidFill>
                  <a:srgbClr val="FFFFFF"/>
                </a:solidFill>
              </a:rPr>
              <a:t>:has</a:t>
            </a:r>
          </a:p>
        </p:txBody>
      </p:sp>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4699818" y="640082"/>
            <a:ext cx="6848715" cy="2484884"/>
          </a:xfrm>
        </p:spPr>
        <p:txBody>
          <a:bodyPr anchor="ctr">
            <a:normAutofit/>
          </a:bodyPr>
          <a:lstStyle/>
          <a:p>
            <a:r>
              <a:rPr lang="en-US" sz="1100"/>
              <a:t>In CSS, the :has() selector is a proposed selector that would allow you to select elements based on their descendants. However, as of February 2023, the :has() selector is not yet supported in any web browser.</a:t>
            </a:r>
          </a:p>
          <a:p>
            <a:r>
              <a:rPr lang="en-US" sz="1100"/>
              <a:t>The :has() selector is intended to be a powerful and flexible selector that would enable you to select an element based on the presence of a specific descendant, regardless of the descendant's position in the HTML document tree.</a:t>
            </a:r>
          </a:p>
          <a:p>
            <a:br>
              <a:rPr lang="en-US" sz="1100"/>
            </a:br>
            <a:r>
              <a:rPr lang="en-US" sz="1100"/>
              <a:t>In this example, the :has(a) selector would select any li element that contains an a element. This would make it easy to style all list items that contain links, regardless of where they are located in the HTML document tree.</a:t>
            </a:r>
          </a:p>
          <a:p>
            <a:br>
              <a:rPr lang="en-US" sz="1100"/>
            </a:br>
            <a:endParaRPr lang="en-IL" sz="1100"/>
          </a:p>
        </p:txBody>
      </p:sp>
      <p:pic>
        <p:nvPicPr>
          <p:cNvPr id="4" name="Picture 3">
            <a:extLst>
              <a:ext uri="{FF2B5EF4-FFF2-40B4-BE49-F238E27FC236}">
                <a16:creationId xmlns:a16="http://schemas.microsoft.com/office/drawing/2014/main" id="{7254DFCA-C2BB-5E4A-A8E1-461A7477B8A1}"/>
              </a:ext>
            </a:extLst>
          </p:cNvPr>
          <p:cNvPicPr>
            <a:picLocks noChangeAspect="1"/>
          </p:cNvPicPr>
          <p:nvPr/>
        </p:nvPicPr>
        <p:blipFill>
          <a:blip r:embed="rId2"/>
          <a:stretch>
            <a:fillRect/>
          </a:stretch>
        </p:blipFill>
        <p:spPr>
          <a:xfrm>
            <a:off x="4654297" y="3467138"/>
            <a:ext cx="6894236" cy="2447454"/>
          </a:xfrm>
          <a:prstGeom prst="rect">
            <a:avLst/>
          </a:prstGeom>
        </p:spPr>
      </p:pic>
    </p:spTree>
    <p:extLst>
      <p:ext uri="{BB962C8B-B14F-4D97-AF65-F5344CB8AC3E}">
        <p14:creationId xmlns:p14="http://schemas.microsoft.com/office/powerpoint/2010/main" val="95704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1137034" y="609597"/>
            <a:ext cx="9392421" cy="1330841"/>
          </a:xfrm>
        </p:spPr>
        <p:txBody>
          <a:bodyPr>
            <a:normAutofit/>
          </a:bodyPr>
          <a:lstStyle/>
          <a:p>
            <a:r>
              <a:rPr lang="en-US" dirty="0"/>
              <a:t>Functions</a:t>
            </a:r>
            <a:endParaRPr lang="en-IL" dirty="0"/>
          </a:p>
        </p:txBody>
      </p:sp>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1137034" y="2198362"/>
            <a:ext cx="4958966" cy="3917773"/>
          </a:xfrm>
        </p:spPr>
        <p:txBody>
          <a:bodyPr>
            <a:normAutofit fontScale="85000" lnSpcReduction="20000"/>
          </a:bodyPr>
          <a:lstStyle/>
          <a:p>
            <a:r>
              <a:rPr lang="en-US" sz="2000" dirty="0"/>
              <a:t>Functions are an essential concept in JavaScript and are used to group a set of related actions together and to reuse code. Functions are like recipes that you can use to perform a specific task, and can take input (known as parameters) and produce output (known as return values).</a:t>
            </a:r>
          </a:p>
          <a:p>
            <a:r>
              <a:rPr lang="en-US" sz="2000" dirty="0"/>
              <a:t>In this example, the </a:t>
            </a:r>
            <a:r>
              <a:rPr lang="en-US" sz="2000" dirty="0" err="1"/>
              <a:t>addNumbers</a:t>
            </a:r>
            <a:r>
              <a:rPr lang="en-US" sz="2000" dirty="0"/>
              <a:t>() function takes two parameters (num1 and num2) and returns their sum. The function is called with arguments 3 and 5 and the result is stored in the sum variable. Finally, the result is output to the console using </a:t>
            </a:r>
            <a:r>
              <a:rPr lang="en-US" sz="2000" dirty="0" err="1"/>
              <a:t>console.log</a:t>
            </a:r>
            <a:r>
              <a:rPr lang="en-US" sz="2000" dirty="0"/>
              <a:t>().</a:t>
            </a:r>
          </a:p>
          <a:p>
            <a:r>
              <a:rPr lang="en-US" sz="2000" dirty="0"/>
              <a:t>Functions are a powerful tool in JavaScript and can be used to make your code more efficient and reusable. They can be used to create libraries of code that can be easily shared and used in multiple projects, and can be used to encapsulate complex logic and make it easier to manage and maintain your code.</a:t>
            </a:r>
          </a:p>
          <a:p>
            <a:endParaRPr lang="en-IL" sz="2000" dirty="0"/>
          </a:p>
        </p:txBody>
      </p:sp>
      <p:pic>
        <p:nvPicPr>
          <p:cNvPr id="5" name="Picture 4" descr="Text&#10;&#10;Description automatically generated">
            <a:extLst>
              <a:ext uri="{FF2B5EF4-FFF2-40B4-BE49-F238E27FC236}">
                <a16:creationId xmlns:a16="http://schemas.microsoft.com/office/drawing/2014/main" id="{E389BEBA-3317-73E7-C604-0B851A61BBDE}"/>
              </a:ext>
            </a:extLst>
          </p:cNvPr>
          <p:cNvPicPr>
            <a:picLocks noChangeAspect="1"/>
          </p:cNvPicPr>
          <p:nvPr/>
        </p:nvPicPr>
        <p:blipFill>
          <a:blip r:embed="rId2"/>
          <a:stretch>
            <a:fillRect/>
          </a:stretch>
        </p:blipFill>
        <p:spPr>
          <a:xfrm>
            <a:off x="6719367" y="2841803"/>
            <a:ext cx="4788505" cy="244213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605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8929" y="629266"/>
            <a:ext cx="3505495" cy="1622321"/>
          </a:xfrm>
        </p:spPr>
        <p:txBody>
          <a:bodyPr>
            <a:normAutofit/>
          </a:bodyPr>
          <a:lstStyle/>
          <a:p>
            <a:r>
              <a:rPr lang="en-US" dirty="0"/>
              <a:t>object</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8931" y="2438400"/>
            <a:ext cx="3505494" cy="3785419"/>
          </a:xfrm>
        </p:spPr>
        <p:txBody>
          <a:bodyPr>
            <a:normAutofit/>
          </a:bodyPr>
          <a:lstStyle/>
          <a:p>
            <a:r>
              <a:rPr lang="en-US" sz="2000"/>
              <a:t>In JavaScript, an object is a data type that stores data as key-value pairs. Each key in an object is a string, and each value can be any data type, including other objects. Objects in JavaScript are similar to dictionaries in other programming languages.</a:t>
            </a:r>
            <a:endParaRPr lang="en-IL"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0D988F8-1C38-6734-ED82-99965C0F57EA}"/>
              </a:ext>
            </a:extLst>
          </p:cNvPr>
          <p:cNvPicPr>
            <a:picLocks noChangeAspect="1"/>
          </p:cNvPicPr>
          <p:nvPr/>
        </p:nvPicPr>
        <p:blipFill>
          <a:blip r:embed="rId2"/>
          <a:stretch>
            <a:fillRect/>
          </a:stretch>
        </p:blipFill>
        <p:spPr>
          <a:xfrm>
            <a:off x="5405862" y="1291485"/>
            <a:ext cx="6019331" cy="4271783"/>
          </a:xfrm>
          <a:prstGeom prst="rect">
            <a:avLst/>
          </a:prstGeom>
          <a:effectLst/>
        </p:spPr>
      </p:pic>
    </p:spTree>
    <p:extLst>
      <p:ext uri="{BB962C8B-B14F-4D97-AF65-F5344CB8AC3E}">
        <p14:creationId xmlns:p14="http://schemas.microsoft.com/office/powerpoint/2010/main" val="176104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E2572B4-85C5-1A7B-ACF2-C2AA4C3A0603}"/>
              </a:ext>
            </a:extLst>
          </p:cNvPr>
          <p:cNvPicPr>
            <a:picLocks noChangeAspect="1"/>
          </p:cNvPicPr>
          <p:nvPr/>
        </p:nvPicPr>
        <p:blipFill>
          <a:blip r:embed="rId2"/>
          <a:stretch>
            <a:fillRect/>
          </a:stretch>
        </p:blipFill>
        <p:spPr>
          <a:xfrm>
            <a:off x="1287463" y="3341688"/>
            <a:ext cx="10064750" cy="842963"/>
          </a:xfrm>
          <a:prstGeom prst="rect">
            <a:avLst/>
          </a:prstGeom>
        </p:spPr>
      </p:pic>
      <p:pic>
        <p:nvPicPr>
          <p:cNvPr id="5" name="Content Placeholder 4" descr="Text&#10;&#10;Description automatically generated">
            <a:extLst>
              <a:ext uri="{FF2B5EF4-FFF2-40B4-BE49-F238E27FC236}">
                <a16:creationId xmlns:a16="http://schemas.microsoft.com/office/drawing/2014/main" id="{6784C84C-39A8-BB9D-E0A8-12306F857920}"/>
              </a:ext>
            </a:extLst>
          </p:cNvPr>
          <p:cNvPicPr>
            <a:picLocks noGrp="1" noChangeAspect="1"/>
          </p:cNvPicPr>
          <p:nvPr>
            <p:ph idx="1"/>
          </p:nvPr>
        </p:nvPicPr>
        <p:blipFill>
          <a:blip r:embed="rId3"/>
          <a:stretch>
            <a:fillRect/>
          </a:stretch>
        </p:blipFill>
        <p:spPr>
          <a:xfrm>
            <a:off x="1287463" y="4252913"/>
            <a:ext cx="10064750" cy="1147763"/>
          </a:xfrm>
        </p:spPr>
      </p:pic>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2" y="1204109"/>
            <a:ext cx="10023398" cy="857894"/>
          </a:xfrm>
        </p:spPr>
        <p:txBody>
          <a:bodyPr vert="horz" lIns="91440" tIns="45720" rIns="91440" bIns="45720" rtlCol="0">
            <a:normAutofit/>
          </a:bodyPr>
          <a:lstStyle/>
          <a:p>
            <a:r>
              <a:rPr lang="en-US" sz="4000" kern="1200">
                <a:solidFill>
                  <a:srgbClr val="FFFFFF"/>
                </a:solidFill>
                <a:latin typeface="+mj-lt"/>
                <a:ea typeface="+mj-ea"/>
                <a:cs typeface="+mj-cs"/>
              </a:rPr>
              <a:t>How can I access the keys</a:t>
            </a:r>
          </a:p>
        </p:txBody>
      </p:sp>
    </p:spTree>
    <p:extLst>
      <p:ext uri="{BB962C8B-B14F-4D97-AF65-F5344CB8AC3E}">
        <p14:creationId xmlns:p14="http://schemas.microsoft.com/office/powerpoint/2010/main" val="384036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9305" y="3415754"/>
            <a:ext cx="9471956" cy="1137111"/>
          </a:xfrm>
        </p:spPr>
        <p:txBody>
          <a:bodyPr vert="horz" lIns="91440" tIns="45720" rIns="91440" bIns="45720" rtlCol="0" anchor="ctr">
            <a:normAutofit/>
          </a:bodyPr>
          <a:lstStyle/>
          <a:p>
            <a:r>
              <a:rPr lang="en-US" sz="5400" kern="1200">
                <a:solidFill>
                  <a:schemeClr val="tx1"/>
                </a:solidFill>
                <a:latin typeface="+mj-lt"/>
                <a:ea typeface="+mj-ea"/>
                <a:cs typeface="+mj-cs"/>
              </a:rPr>
              <a:t>How can I delete from the object</a:t>
            </a:r>
          </a:p>
        </p:txBody>
      </p:sp>
      <p:pic>
        <p:nvPicPr>
          <p:cNvPr id="5" name="Content Placeholder 4" descr="A picture containing text&#10;&#10;Description automatically generated">
            <a:extLst>
              <a:ext uri="{FF2B5EF4-FFF2-40B4-BE49-F238E27FC236}">
                <a16:creationId xmlns:a16="http://schemas.microsoft.com/office/drawing/2014/main" id="{A72251DD-52C4-3574-6B27-80EE4953D534}"/>
              </a:ext>
            </a:extLst>
          </p:cNvPr>
          <p:cNvPicPr>
            <a:picLocks noGrp="1" noChangeAspect="1"/>
          </p:cNvPicPr>
          <p:nvPr>
            <p:ph idx="1"/>
          </p:nvPr>
        </p:nvPicPr>
        <p:blipFill>
          <a:blip r:embed="rId2"/>
          <a:stretch>
            <a:fillRect/>
          </a:stretch>
        </p:blipFill>
        <p:spPr>
          <a:xfrm>
            <a:off x="1289304" y="1509566"/>
            <a:ext cx="7745969" cy="1394274"/>
          </a:xfrm>
          <a:prstGeom prst="rect">
            <a:avLst/>
          </a:prstGeom>
        </p:spPr>
      </p:pic>
      <p:sp>
        <p:nvSpPr>
          <p:cNvPr id="6" name="TextBox 5">
            <a:extLst>
              <a:ext uri="{FF2B5EF4-FFF2-40B4-BE49-F238E27FC236}">
                <a16:creationId xmlns:a16="http://schemas.microsoft.com/office/drawing/2014/main" id="{5A7BC24A-0902-340B-4AF1-5D90AC748D6E}"/>
              </a:ext>
            </a:extLst>
          </p:cNvPr>
          <p:cNvSpPr txBox="1"/>
          <p:nvPr/>
        </p:nvSpPr>
        <p:spPr>
          <a:xfrm>
            <a:off x="1289304" y="4612943"/>
            <a:ext cx="7745969" cy="140822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the year property is removed from the car object using the delete operator.</a:t>
            </a:r>
          </a:p>
        </p:txBody>
      </p:sp>
    </p:spTree>
    <p:extLst>
      <p:ext uri="{BB962C8B-B14F-4D97-AF65-F5344CB8AC3E}">
        <p14:creationId xmlns:p14="http://schemas.microsoft.com/office/powerpoint/2010/main" val="410411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a:t>
            </a:r>
            <a:r>
              <a:rPr lang="en-IL" sz="4000">
                <a:solidFill>
                  <a:srgbClr val="FFFFFF"/>
                </a:solidFill>
              </a:rPr>
              <a:t>SS -&gt; </a:t>
            </a:r>
            <a:r>
              <a:rPr lang="en-US" sz="4000">
                <a:solidFill>
                  <a:srgbClr val="FFFFFF"/>
                </a:solidFill>
              </a:rPr>
              <a:t>:empty</a:t>
            </a:r>
            <a:endParaRPr lang="en-IL" sz="4000">
              <a:solidFill>
                <a:srgbClr val="FFFFFF"/>
              </a:solidFill>
            </a:endParaRPr>
          </a:p>
        </p:txBody>
      </p:sp>
      <p:pic>
        <p:nvPicPr>
          <p:cNvPr id="5" name="Picture 4" descr="Text&#10;&#10;Description automatically generated">
            <a:extLst>
              <a:ext uri="{FF2B5EF4-FFF2-40B4-BE49-F238E27FC236}">
                <a16:creationId xmlns:a16="http://schemas.microsoft.com/office/drawing/2014/main" id="{499F90C5-6701-39E3-06A1-0EFAA38FB887}"/>
              </a:ext>
            </a:extLst>
          </p:cNvPr>
          <p:cNvPicPr>
            <a:picLocks noChangeAspect="1"/>
          </p:cNvPicPr>
          <p:nvPr/>
        </p:nvPicPr>
        <p:blipFill>
          <a:blip r:embed="rId2"/>
          <a:stretch>
            <a:fillRect/>
          </a:stretch>
        </p:blipFill>
        <p:spPr>
          <a:xfrm>
            <a:off x="1424902" y="3641833"/>
            <a:ext cx="3209779" cy="1264458"/>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295569" y="2494450"/>
            <a:ext cx="5471529" cy="3563159"/>
          </a:xfrm>
        </p:spPr>
        <p:txBody>
          <a:bodyPr>
            <a:normAutofit fontScale="77500" lnSpcReduction="20000"/>
          </a:bodyPr>
          <a:lstStyle/>
          <a:p>
            <a:r>
              <a:rPr lang="en-US" sz="1100" dirty="0"/>
              <a:t>I</a:t>
            </a:r>
            <a:r>
              <a:rPr lang="en-US" sz="1900" dirty="0"/>
              <a:t>n CSS, the empty selector is a pseudo-class that allows you to select elements that have no children</a:t>
            </a:r>
          </a:p>
          <a:p>
            <a:r>
              <a:rPr lang="en-US" sz="1900" dirty="0"/>
              <a:t>In this example, the </a:t>
            </a:r>
            <a:r>
              <a:rPr lang="en-US" sz="1900" dirty="0" err="1"/>
              <a:t>div:empty</a:t>
            </a:r>
            <a:r>
              <a:rPr lang="en-US" sz="1900" dirty="0"/>
              <a:t> selector selects all div elements that have no children, and applies a red border to them.</a:t>
            </a:r>
          </a:p>
          <a:p>
            <a:r>
              <a:rPr lang="en-US" sz="1900" dirty="0"/>
              <a:t>The :empty pseudo-class is useful when you want to style elements that don't have any content, such as placeholders or empty containers. You can use it to create visual cues to indicate to users that certain elements are empty or to highlight empty areas of a layout.</a:t>
            </a:r>
          </a:p>
          <a:p>
            <a:r>
              <a:rPr lang="en-US" sz="1900" dirty="0"/>
              <a:t>It's important to note that the :empty selector only selects elements that have no children. If an element has whitespace or comments inside it, it will not be considered empty and the :empty selector will not select it. If you want to select elements that have only whitespace or comments inside them, you can use the :blank selector instead.</a:t>
            </a:r>
          </a:p>
          <a:p>
            <a:r>
              <a:rPr lang="en-US" sz="1900" dirty="0"/>
              <a:t>Overall, the :empty selector is a useful tool in CSS that allows you to target and style elements that have no children.</a:t>
            </a:r>
          </a:p>
          <a:p>
            <a:endParaRPr lang="en-IL" sz="1100" dirty="0"/>
          </a:p>
        </p:txBody>
      </p:sp>
    </p:spTree>
    <p:extLst>
      <p:ext uri="{BB962C8B-B14F-4D97-AF65-F5344CB8AC3E}">
        <p14:creationId xmlns:p14="http://schemas.microsoft.com/office/powerpoint/2010/main" val="226319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7280" y="759805"/>
            <a:ext cx="10306520" cy="1325563"/>
          </a:xfrm>
        </p:spPr>
        <p:txBody>
          <a:bodyPr>
            <a:normAutofit/>
          </a:bodyPr>
          <a:lstStyle/>
          <a:p>
            <a:r>
              <a:rPr lang="en-US" sz="4000" b="0" i="0">
                <a:solidFill>
                  <a:srgbClr val="FFFFFF"/>
                </a:solidFill>
                <a:effectLst/>
                <a:latin typeface="Söhne Mono"/>
              </a:rPr>
              <a:t>Blank - css</a:t>
            </a:r>
            <a:endParaRPr lang="en-IL" sz="4000">
              <a:solidFill>
                <a:srgbClr val="FFFFFF"/>
              </a:solidFill>
            </a:endParaRPr>
          </a:p>
        </p:txBody>
      </p:sp>
      <p:pic>
        <p:nvPicPr>
          <p:cNvPr id="5" name="Picture 4" descr="A picture containing text&#10;&#10;Description automatically generated">
            <a:extLst>
              <a:ext uri="{FF2B5EF4-FFF2-40B4-BE49-F238E27FC236}">
                <a16:creationId xmlns:a16="http://schemas.microsoft.com/office/drawing/2014/main" id="{CA9A1EE8-BF36-A415-9019-ABD50AAE1027}"/>
              </a:ext>
            </a:extLst>
          </p:cNvPr>
          <p:cNvPicPr>
            <a:picLocks noChangeAspect="1"/>
          </p:cNvPicPr>
          <p:nvPr/>
        </p:nvPicPr>
        <p:blipFill>
          <a:blip r:embed="rId2"/>
          <a:stretch>
            <a:fillRect/>
          </a:stretch>
        </p:blipFill>
        <p:spPr>
          <a:xfrm>
            <a:off x="1424902" y="3728490"/>
            <a:ext cx="3209779" cy="1091143"/>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295569" y="2494450"/>
            <a:ext cx="5471529" cy="3563159"/>
          </a:xfrm>
        </p:spPr>
        <p:txBody>
          <a:bodyPr>
            <a:normAutofit/>
          </a:bodyPr>
          <a:lstStyle/>
          <a:p>
            <a:r>
              <a:rPr lang="en-US" sz="1100" b="0" i="0">
                <a:effectLst/>
                <a:latin typeface="Söhne"/>
              </a:rPr>
              <a:t>In CSS, the :blank selector is a pseudo-class that allows you to select elements that only contain whitespace characters, such as spaces, tabs, and line breaks. The :blank selector is similar to the :empty selector, but it also matches elements that have only whitespace characters.</a:t>
            </a:r>
          </a:p>
          <a:p>
            <a:r>
              <a:rPr lang="en-US" sz="1100" b="0" i="0">
                <a:effectLst/>
                <a:latin typeface="Söhne"/>
              </a:rPr>
              <a:t>In this example, the div:blank selector selects all div elements that only contain whitespace characters, and applies a gray background to them.</a:t>
            </a:r>
          </a:p>
          <a:p>
            <a:r>
              <a:rPr lang="en-US" sz="1100" b="0" i="0">
                <a:effectLst/>
                <a:latin typeface="Söhne"/>
              </a:rPr>
              <a:t>The :blank selector is useful when you want to target elements that have no visible content, such as empty form fields or elements that contain only whitespace characters. It can be used to create visual cues to indicate to users that certain elements are empty or to highlight empty areas of a layout.</a:t>
            </a:r>
          </a:p>
          <a:p>
            <a:r>
              <a:rPr lang="en-US" sz="1100" b="0" i="0">
                <a:effectLst/>
                <a:latin typeface="Söhne"/>
              </a:rPr>
              <a:t>It's important to note that the :blank selector is not yet widely supported by all browsers, and may not work in older versions of some browsers. Additionally, the :blank selector only works on elements that contain visible text; it does not work on elements that have no text at all.</a:t>
            </a:r>
          </a:p>
          <a:p>
            <a:r>
              <a:rPr lang="en-US" sz="1100" b="0" i="0">
                <a:effectLst/>
                <a:latin typeface="Söhne"/>
              </a:rPr>
              <a:t>Overall, the :blank selector is a useful tool in CSS that allows you to target and style elements based on their content.</a:t>
            </a:r>
          </a:p>
          <a:p>
            <a:br>
              <a:rPr lang="en-US" sz="1100"/>
            </a:br>
            <a:endParaRPr lang="en-IL" sz="1100"/>
          </a:p>
        </p:txBody>
      </p:sp>
    </p:spTree>
    <p:extLst>
      <p:ext uri="{BB962C8B-B14F-4D97-AF65-F5344CB8AC3E}">
        <p14:creationId xmlns:p14="http://schemas.microsoft.com/office/powerpoint/2010/main" val="337766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30155" y="730155"/>
            <a:ext cx="6090743" cy="1422871"/>
          </a:xfrm>
        </p:spPr>
        <p:txBody>
          <a:bodyPr>
            <a:normAutofit/>
          </a:bodyPr>
          <a:lstStyle/>
          <a:p>
            <a:r>
              <a:rPr lang="en-US">
                <a:solidFill>
                  <a:srgbClr val="FFFFFF"/>
                </a:solidFill>
              </a:rPr>
              <a:t>aspect ratio</a:t>
            </a:r>
            <a:endParaRPr lang="en-IL">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C6226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86384" y="2717021"/>
            <a:ext cx="6034514" cy="3410824"/>
          </a:xfrm>
        </p:spPr>
        <p:txBody>
          <a:bodyPr anchor="ctr">
            <a:normAutofit/>
          </a:bodyPr>
          <a:lstStyle/>
          <a:p>
            <a:r>
              <a:rPr lang="en-US" sz="1000"/>
              <a:t>The aspect-ratio property in CSS is a relatively new addition, introduced in CSS 4, and it allows you to explicitly set the aspect ratio of an element using a single property. It is a shorthand property that combines the width and height properties with a slash ("/") separator to indicate the aspect ratio of the element.</a:t>
            </a:r>
          </a:p>
          <a:p>
            <a:r>
              <a:rPr lang="en-US" sz="1000"/>
              <a:t>The values for width and height can be any length or percentage value, and the aspect ratio is expressed as a ratio of those values.</a:t>
            </a:r>
          </a:p>
          <a:p>
            <a:r>
              <a:rPr lang="en-US" sz="1000"/>
              <a:t>For example, to create an element with a 16:9 aspect ratio, you can set the aspect-ratio property to 16 / 9, like this:</a:t>
            </a:r>
          </a:p>
          <a:p>
            <a:r>
              <a:rPr lang="en-US" sz="1000"/>
              <a:t>This will ensure that the element maintains a proportional relationship between its width and height, even if its dimensions change due to resizing or changes in the viewport.</a:t>
            </a:r>
          </a:p>
          <a:p>
            <a:r>
              <a:rPr lang="en-US" sz="1000"/>
              <a:t>The aspect-ratio property is particularly useful for responsive design, as it allows you to create elements that maintain their aspect ratio as the viewport or container size changes. It can also be combined with other properties like object-fit to control how the element is displayed within its container.</a:t>
            </a:r>
          </a:p>
          <a:p>
            <a:r>
              <a:rPr lang="en-US" sz="1000"/>
              <a:t>Note that as of February 2023, the aspect-ratio property is not widely supported in all browsers, so it's a good idea to check for browser compatibility before using it in production.</a:t>
            </a:r>
          </a:p>
          <a:p>
            <a:br>
              <a:rPr lang="en-US" sz="1000"/>
            </a:br>
            <a:endParaRPr lang="en-US" sz="1000"/>
          </a:p>
          <a:p>
            <a:endParaRPr lang="en-IL" sz="1000"/>
          </a:p>
        </p:txBody>
      </p:sp>
      <p:sp>
        <p:nvSpPr>
          <p:cNvPr id="18" name="Rectangle 17">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C6226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FFF78EA5-D12C-6290-E84F-1E7BF9D3C8E3}"/>
              </a:ext>
            </a:extLst>
          </p:cNvPr>
          <p:cNvPicPr>
            <a:picLocks noChangeAspect="1"/>
          </p:cNvPicPr>
          <p:nvPr/>
        </p:nvPicPr>
        <p:blipFill>
          <a:blip r:embed="rId2"/>
          <a:stretch>
            <a:fillRect/>
          </a:stretch>
        </p:blipFill>
        <p:spPr>
          <a:xfrm>
            <a:off x="7517695" y="3786727"/>
            <a:ext cx="3977640" cy="1314450"/>
          </a:xfrm>
          <a:prstGeom prst="rect">
            <a:avLst/>
          </a:prstGeom>
        </p:spPr>
      </p:pic>
    </p:spTree>
    <p:extLst>
      <p:ext uri="{BB962C8B-B14F-4D97-AF65-F5344CB8AC3E}">
        <p14:creationId xmlns:p14="http://schemas.microsoft.com/office/powerpoint/2010/main" val="23709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35885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31145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70207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30155" y="730155"/>
            <a:ext cx="6090743" cy="1422871"/>
          </a:xfrm>
        </p:spPr>
        <p:txBody>
          <a:bodyPr>
            <a:normAutofit/>
          </a:bodyPr>
          <a:lstStyle/>
          <a:p>
            <a:r>
              <a:rPr lang="en-US">
                <a:solidFill>
                  <a:srgbClr val="FFFFFF"/>
                </a:solidFill>
              </a:rPr>
              <a:t>stroke</a:t>
            </a:r>
            <a:endParaRPr lang="en-IL">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C6226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86384" y="2717021"/>
            <a:ext cx="6034514" cy="3410824"/>
          </a:xfrm>
        </p:spPr>
        <p:txBody>
          <a:bodyPr anchor="ctr">
            <a:normAutofit/>
          </a:bodyPr>
          <a:lstStyle/>
          <a:p>
            <a:r>
              <a:rPr lang="en-US" sz="1700"/>
              <a:t>In CSS, the stroke property is used to control the outline of a shape or path. It is often used in conjunction with the fill property to create complex graphical effects.</a:t>
            </a:r>
          </a:p>
          <a:p>
            <a:r>
              <a:rPr lang="en-US" sz="1700"/>
              <a:t>The stroke property applies to the outline of the shape or path, while the fill property applies to the interior of the shape or path. Together, these properties allow you to control the appearance of both the outline and the fill of the shape.</a:t>
            </a:r>
          </a:p>
          <a:p>
            <a:r>
              <a:rPr lang="en-US" sz="1700"/>
              <a:t>The stroke property can be set to a color value, a keyword value, or a URL that points to an image. It can also be set to a combination of these values, using a comma-separated list.</a:t>
            </a:r>
          </a:p>
          <a:p>
            <a:br>
              <a:rPr lang="en-US" sz="1700"/>
            </a:br>
            <a:endParaRPr lang="en-IL" sz="1700"/>
          </a:p>
        </p:txBody>
      </p:sp>
      <p:sp>
        <p:nvSpPr>
          <p:cNvPr id="18" name="Rectangle 17">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C6226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2779478-0B5B-93EF-EF46-4555F8FB17F8}"/>
              </a:ext>
            </a:extLst>
          </p:cNvPr>
          <p:cNvPicPr>
            <a:picLocks noChangeAspect="1"/>
          </p:cNvPicPr>
          <p:nvPr/>
        </p:nvPicPr>
        <p:blipFill>
          <a:blip r:embed="rId2"/>
          <a:stretch>
            <a:fillRect/>
          </a:stretch>
        </p:blipFill>
        <p:spPr>
          <a:xfrm>
            <a:off x="7517695" y="2878071"/>
            <a:ext cx="3977640" cy="3131762"/>
          </a:xfrm>
          <a:prstGeom prst="rect">
            <a:avLst/>
          </a:prstGeom>
        </p:spPr>
      </p:pic>
    </p:spTree>
    <p:extLst>
      <p:ext uri="{BB962C8B-B14F-4D97-AF65-F5344CB8AC3E}">
        <p14:creationId xmlns:p14="http://schemas.microsoft.com/office/powerpoint/2010/main" val="184961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3BCB-D890-C62E-E220-8BDE1D3C912F}"/>
              </a:ext>
            </a:extLst>
          </p:cNvPr>
          <p:cNvSpPr>
            <a:spLocks noGrp="1"/>
          </p:cNvSpPr>
          <p:nvPr>
            <p:ph type="title"/>
          </p:nvPr>
        </p:nvSpPr>
        <p:spPr>
          <a:xfrm>
            <a:off x="481013" y="3752849"/>
            <a:ext cx="3290887" cy="2452687"/>
          </a:xfrm>
        </p:spPr>
        <p:txBody>
          <a:bodyPr anchor="ctr">
            <a:normAutofit/>
          </a:bodyPr>
          <a:lstStyle/>
          <a:p>
            <a:r>
              <a:rPr lang="en-US" sz="3600"/>
              <a:t>backdrop-filter</a:t>
            </a:r>
            <a:endParaRPr lang="en-IL" sz="3600"/>
          </a:p>
        </p:txBody>
      </p:sp>
      <p:pic>
        <p:nvPicPr>
          <p:cNvPr id="5" name="Picture 4" descr="Text, logo&#10;&#10;Description automatically generated with medium confidence">
            <a:extLst>
              <a:ext uri="{FF2B5EF4-FFF2-40B4-BE49-F238E27FC236}">
                <a16:creationId xmlns:a16="http://schemas.microsoft.com/office/drawing/2014/main" id="{3AECCC95-FBFD-9354-61AE-3BC6B52C7CA6}"/>
              </a:ext>
            </a:extLst>
          </p:cNvPr>
          <p:cNvPicPr>
            <a:picLocks noChangeAspect="1"/>
          </p:cNvPicPr>
          <p:nvPr/>
        </p:nvPicPr>
        <p:blipFill rotWithShape="1">
          <a:blip r:embed="rId2"/>
          <a:srcRect r="3599"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E5F6CFB-51C5-5755-7FD5-B375F62EC61F}"/>
              </a:ext>
            </a:extLst>
          </p:cNvPr>
          <p:cNvSpPr>
            <a:spLocks noGrp="1"/>
          </p:cNvSpPr>
          <p:nvPr>
            <p:ph idx="1"/>
          </p:nvPr>
        </p:nvSpPr>
        <p:spPr>
          <a:xfrm>
            <a:off x="4223982" y="3752850"/>
            <a:ext cx="7485413" cy="2452687"/>
          </a:xfrm>
        </p:spPr>
        <p:txBody>
          <a:bodyPr anchor="ctr">
            <a:normAutofit/>
          </a:bodyPr>
          <a:lstStyle/>
          <a:p>
            <a:r>
              <a:rPr lang="en-US" sz="1800"/>
              <a:t>backdrop-filter is a CSS property that allows you to apply graphical effects, such as blurring or color shifting, to the area behind an element. It provides a way to create a visual effect that makes the content behind an element more prominent or less obtrusive.</a:t>
            </a:r>
            <a:endParaRPr lang="en-IL" sz="1800"/>
          </a:p>
        </p:txBody>
      </p:sp>
    </p:spTree>
    <p:extLst>
      <p:ext uri="{BB962C8B-B14F-4D97-AF65-F5344CB8AC3E}">
        <p14:creationId xmlns:p14="http://schemas.microsoft.com/office/powerpoint/2010/main" val="216436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41612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2263</Words>
  <Application>Microsoft Macintosh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Example</vt:lpstr>
      <vt:lpstr>backdrop-filter</vt:lpstr>
      <vt:lpstr>Example</vt:lpstr>
      <vt:lpstr>perspective</vt:lpstr>
      <vt:lpstr>currentColor</vt:lpstr>
      <vt:lpstr>+ -&gt; css</vt:lpstr>
      <vt:lpstr>:has</vt:lpstr>
      <vt:lpstr>Functions</vt:lpstr>
      <vt:lpstr>object</vt:lpstr>
      <vt:lpstr>How can I access the keys</vt:lpstr>
      <vt:lpstr>How can I delete from the object</vt:lpstr>
      <vt:lpstr>CSS -&gt; :empty</vt:lpstr>
      <vt:lpstr>Blank - css</vt:lpstr>
      <vt:lpstr>aspect ratio</vt:lpstr>
      <vt:lpstr>PowerPoint Presentation</vt:lpstr>
      <vt:lpstr>PowerPoint Presentation</vt:lpstr>
      <vt:lpstr>PowerPoint Presentation</vt:lpstr>
      <vt:lpstr>stroke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7</cp:revision>
  <dcterms:created xsi:type="dcterms:W3CDTF">2023-02-12T10:45:55Z</dcterms:created>
  <dcterms:modified xsi:type="dcterms:W3CDTF">2023-02-17T12:42:12Z</dcterms:modified>
</cp:coreProperties>
</file>