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1" r:id="rId14"/>
    <p:sldId id="290" r:id="rId15"/>
    <p:sldId id="292" r:id="rId16"/>
    <p:sldId id="293" r:id="rId17"/>
    <p:sldId id="294" r:id="rId18"/>
    <p:sldId id="309" r:id="rId19"/>
    <p:sldId id="310" r:id="rId20"/>
    <p:sldId id="295" r:id="rId21"/>
    <p:sldId id="311" r:id="rId22"/>
    <p:sldId id="312" r:id="rId23"/>
    <p:sldId id="296" r:id="rId24"/>
    <p:sldId id="313" r:id="rId25"/>
    <p:sldId id="314" r:id="rId26"/>
    <p:sldId id="297" r:id="rId27"/>
    <p:sldId id="315" r:id="rId28"/>
    <p:sldId id="316" r:id="rId29"/>
    <p:sldId id="298" r:id="rId30"/>
    <p:sldId id="317" r:id="rId31"/>
    <p:sldId id="318" r:id="rId32"/>
    <p:sldId id="299" r:id="rId33"/>
    <p:sldId id="319" r:id="rId34"/>
    <p:sldId id="320" r:id="rId35"/>
    <p:sldId id="300" r:id="rId36"/>
    <p:sldId id="301" r:id="rId37"/>
    <p:sldId id="303" r:id="rId38"/>
    <p:sldId id="305" r:id="rId39"/>
    <p:sldId id="322" r:id="rId40"/>
    <p:sldId id="306" r:id="rId41"/>
    <p:sldId id="321" r:id="rId42"/>
    <p:sldId id="302" r:id="rId43"/>
    <p:sldId id="307" r:id="rId44"/>
    <p:sldId id="308" r:id="rId45"/>
    <p:sldId id="304" r:id="rId4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949"/>
  </p:normalViewPr>
  <p:slideViewPr>
    <p:cSldViewPr snapToGrid="0">
      <p:cViewPr>
        <p:scale>
          <a:sx n="151" d="100"/>
          <a:sy n="151" d="100"/>
        </p:scale>
        <p:origin x="90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ADE0-F656-5FE9-0831-3B6F76FA5D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2B4FA24-5976-4135-BA16-FBFE38579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0216C03-937F-6518-B035-1F3DA13162B1}"/>
              </a:ext>
            </a:extLst>
          </p:cNvPr>
          <p:cNvSpPr>
            <a:spLocks noGrp="1"/>
          </p:cNvSpPr>
          <p:nvPr>
            <p:ph type="dt" sz="half" idx="10"/>
          </p:nvPr>
        </p:nvSpPr>
        <p:spPr/>
        <p:txBody>
          <a:bodyPr/>
          <a:lstStyle/>
          <a:p>
            <a:fld id="{0B3D3A05-DBF8-AB4A-9484-E398B6FBE3C2}" type="datetimeFigureOut">
              <a:rPr lang="en-IL" smtClean="0"/>
              <a:t>02/07/2023</a:t>
            </a:fld>
            <a:endParaRPr lang="en-IL"/>
          </a:p>
        </p:txBody>
      </p:sp>
      <p:sp>
        <p:nvSpPr>
          <p:cNvPr id="5" name="Footer Placeholder 4">
            <a:extLst>
              <a:ext uri="{FF2B5EF4-FFF2-40B4-BE49-F238E27FC236}">
                <a16:creationId xmlns:a16="http://schemas.microsoft.com/office/drawing/2014/main" id="{1A846F45-0DE6-CF22-C64A-F1AD815E174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2FA9ED5-BAC6-D436-9565-7BD763487781}"/>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638265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A328-1344-FFFE-A8AC-FDD814E170C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BC43D06-BAAF-3858-C57A-AA4E4B5E41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C9815E8-81A3-A404-4D01-C0A7DA2B56D9}"/>
              </a:ext>
            </a:extLst>
          </p:cNvPr>
          <p:cNvSpPr>
            <a:spLocks noGrp="1"/>
          </p:cNvSpPr>
          <p:nvPr>
            <p:ph type="dt" sz="half" idx="10"/>
          </p:nvPr>
        </p:nvSpPr>
        <p:spPr/>
        <p:txBody>
          <a:bodyPr/>
          <a:lstStyle/>
          <a:p>
            <a:fld id="{0B3D3A05-DBF8-AB4A-9484-E398B6FBE3C2}" type="datetimeFigureOut">
              <a:rPr lang="en-IL" smtClean="0"/>
              <a:t>02/07/2023</a:t>
            </a:fld>
            <a:endParaRPr lang="en-IL"/>
          </a:p>
        </p:txBody>
      </p:sp>
      <p:sp>
        <p:nvSpPr>
          <p:cNvPr id="5" name="Footer Placeholder 4">
            <a:extLst>
              <a:ext uri="{FF2B5EF4-FFF2-40B4-BE49-F238E27FC236}">
                <a16:creationId xmlns:a16="http://schemas.microsoft.com/office/drawing/2014/main" id="{7963BE99-F422-5B98-2800-9CB5DFFC538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C8AB958-4A65-1E39-694F-B8431DE33958}"/>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276284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B2B6A-1BD7-E6C0-90BC-2E7B5886CB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AD7C922-09F2-9D09-53D8-E92CE39B09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7F4AE65-2D73-49BC-FC78-6E002816588C}"/>
              </a:ext>
            </a:extLst>
          </p:cNvPr>
          <p:cNvSpPr>
            <a:spLocks noGrp="1"/>
          </p:cNvSpPr>
          <p:nvPr>
            <p:ph type="dt" sz="half" idx="10"/>
          </p:nvPr>
        </p:nvSpPr>
        <p:spPr/>
        <p:txBody>
          <a:bodyPr/>
          <a:lstStyle/>
          <a:p>
            <a:fld id="{0B3D3A05-DBF8-AB4A-9484-E398B6FBE3C2}" type="datetimeFigureOut">
              <a:rPr lang="en-IL" smtClean="0"/>
              <a:t>02/07/2023</a:t>
            </a:fld>
            <a:endParaRPr lang="en-IL"/>
          </a:p>
        </p:txBody>
      </p:sp>
      <p:sp>
        <p:nvSpPr>
          <p:cNvPr id="5" name="Footer Placeholder 4">
            <a:extLst>
              <a:ext uri="{FF2B5EF4-FFF2-40B4-BE49-F238E27FC236}">
                <a16:creationId xmlns:a16="http://schemas.microsoft.com/office/drawing/2014/main" id="{8733E899-7785-9B27-DDD0-36BC68FA210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C8D2B4-361A-A55A-ABFC-701E5443301D}"/>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72814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E5E7-E263-2F15-B5C6-6F9982920B7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6AA215E-1304-2D43-83FF-7D30F9B3B6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17C83A2-35A1-3B71-1790-328A7DFAB92E}"/>
              </a:ext>
            </a:extLst>
          </p:cNvPr>
          <p:cNvSpPr>
            <a:spLocks noGrp="1"/>
          </p:cNvSpPr>
          <p:nvPr>
            <p:ph type="dt" sz="half" idx="10"/>
          </p:nvPr>
        </p:nvSpPr>
        <p:spPr/>
        <p:txBody>
          <a:bodyPr/>
          <a:lstStyle/>
          <a:p>
            <a:fld id="{0B3D3A05-DBF8-AB4A-9484-E398B6FBE3C2}" type="datetimeFigureOut">
              <a:rPr lang="en-IL" smtClean="0"/>
              <a:t>02/07/2023</a:t>
            </a:fld>
            <a:endParaRPr lang="en-IL"/>
          </a:p>
        </p:txBody>
      </p:sp>
      <p:sp>
        <p:nvSpPr>
          <p:cNvPr id="5" name="Footer Placeholder 4">
            <a:extLst>
              <a:ext uri="{FF2B5EF4-FFF2-40B4-BE49-F238E27FC236}">
                <a16:creationId xmlns:a16="http://schemas.microsoft.com/office/drawing/2014/main" id="{A772F9A1-4136-4F46-3CA3-3037E394591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9FD874C-B939-16C1-E6CD-83EDDD5F0BED}"/>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65517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2968-8233-56E6-4D59-1002D60599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789ADF6-6523-BA68-5659-82B80B252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E8B9F7-8CF0-3E86-70E9-56C5CE757D79}"/>
              </a:ext>
            </a:extLst>
          </p:cNvPr>
          <p:cNvSpPr>
            <a:spLocks noGrp="1"/>
          </p:cNvSpPr>
          <p:nvPr>
            <p:ph type="dt" sz="half" idx="10"/>
          </p:nvPr>
        </p:nvSpPr>
        <p:spPr/>
        <p:txBody>
          <a:bodyPr/>
          <a:lstStyle/>
          <a:p>
            <a:fld id="{0B3D3A05-DBF8-AB4A-9484-E398B6FBE3C2}" type="datetimeFigureOut">
              <a:rPr lang="en-IL" smtClean="0"/>
              <a:t>02/07/2023</a:t>
            </a:fld>
            <a:endParaRPr lang="en-IL"/>
          </a:p>
        </p:txBody>
      </p:sp>
      <p:sp>
        <p:nvSpPr>
          <p:cNvPr id="5" name="Footer Placeholder 4">
            <a:extLst>
              <a:ext uri="{FF2B5EF4-FFF2-40B4-BE49-F238E27FC236}">
                <a16:creationId xmlns:a16="http://schemas.microsoft.com/office/drawing/2014/main" id="{B7D5DB72-FBB7-C780-8761-BA812C603DD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D6791BA-D908-55B7-6424-6EE770E7023F}"/>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324397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F228-4555-9E8E-49DC-CBE70228810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33F7CAE-84B8-A95A-80CA-20648EBEE7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7B72AFD-F494-4179-C05F-FC5FF3D0F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4338735-1E25-484D-F58B-353B68410B9C}"/>
              </a:ext>
            </a:extLst>
          </p:cNvPr>
          <p:cNvSpPr>
            <a:spLocks noGrp="1"/>
          </p:cNvSpPr>
          <p:nvPr>
            <p:ph type="dt" sz="half" idx="10"/>
          </p:nvPr>
        </p:nvSpPr>
        <p:spPr/>
        <p:txBody>
          <a:bodyPr/>
          <a:lstStyle/>
          <a:p>
            <a:fld id="{0B3D3A05-DBF8-AB4A-9484-E398B6FBE3C2}" type="datetimeFigureOut">
              <a:rPr lang="en-IL" smtClean="0"/>
              <a:t>02/07/2023</a:t>
            </a:fld>
            <a:endParaRPr lang="en-IL"/>
          </a:p>
        </p:txBody>
      </p:sp>
      <p:sp>
        <p:nvSpPr>
          <p:cNvPr id="6" name="Footer Placeholder 5">
            <a:extLst>
              <a:ext uri="{FF2B5EF4-FFF2-40B4-BE49-F238E27FC236}">
                <a16:creationId xmlns:a16="http://schemas.microsoft.com/office/drawing/2014/main" id="{48246000-F0A0-E12D-80C9-28A0B1A6E2C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98A7353-6C01-F035-DFE0-9B09C199E9E3}"/>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37392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AF1D-3B3E-CD9E-7C47-C83F8AC6E124}"/>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F0A24E2-66F1-50F5-C8CF-AB6E63206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670733-5C40-E07B-744E-43750671B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1224F01-3B90-5CBA-2B42-040419DF9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04E99-2BE1-6032-21AA-94DD025762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ABE926F-6FDB-D42E-80D5-25A5704151EE}"/>
              </a:ext>
            </a:extLst>
          </p:cNvPr>
          <p:cNvSpPr>
            <a:spLocks noGrp="1"/>
          </p:cNvSpPr>
          <p:nvPr>
            <p:ph type="dt" sz="half" idx="10"/>
          </p:nvPr>
        </p:nvSpPr>
        <p:spPr/>
        <p:txBody>
          <a:bodyPr/>
          <a:lstStyle/>
          <a:p>
            <a:fld id="{0B3D3A05-DBF8-AB4A-9484-E398B6FBE3C2}" type="datetimeFigureOut">
              <a:rPr lang="en-IL" smtClean="0"/>
              <a:t>02/07/2023</a:t>
            </a:fld>
            <a:endParaRPr lang="en-IL"/>
          </a:p>
        </p:txBody>
      </p:sp>
      <p:sp>
        <p:nvSpPr>
          <p:cNvPr id="8" name="Footer Placeholder 7">
            <a:extLst>
              <a:ext uri="{FF2B5EF4-FFF2-40B4-BE49-F238E27FC236}">
                <a16:creationId xmlns:a16="http://schemas.microsoft.com/office/drawing/2014/main" id="{06597A16-2F6D-B683-8DDA-E4F17B4A30E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17A9FA0-8036-7B28-9B7A-52AE2DCAF392}"/>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176846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6819-1293-6A77-5DCC-0419CAE1F9D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90EDCB0-F48C-1B18-9A16-8B8E9232609A}"/>
              </a:ext>
            </a:extLst>
          </p:cNvPr>
          <p:cNvSpPr>
            <a:spLocks noGrp="1"/>
          </p:cNvSpPr>
          <p:nvPr>
            <p:ph type="dt" sz="half" idx="10"/>
          </p:nvPr>
        </p:nvSpPr>
        <p:spPr/>
        <p:txBody>
          <a:bodyPr/>
          <a:lstStyle/>
          <a:p>
            <a:fld id="{0B3D3A05-DBF8-AB4A-9484-E398B6FBE3C2}" type="datetimeFigureOut">
              <a:rPr lang="en-IL" smtClean="0"/>
              <a:t>02/07/2023</a:t>
            </a:fld>
            <a:endParaRPr lang="en-IL"/>
          </a:p>
        </p:txBody>
      </p:sp>
      <p:sp>
        <p:nvSpPr>
          <p:cNvPr id="4" name="Footer Placeholder 3">
            <a:extLst>
              <a:ext uri="{FF2B5EF4-FFF2-40B4-BE49-F238E27FC236}">
                <a16:creationId xmlns:a16="http://schemas.microsoft.com/office/drawing/2014/main" id="{ED6EF12D-012D-AE78-FF99-CEEDF7D8C02C}"/>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502B6AF-567A-4404-959C-E9AF7A258DB4}"/>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259233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3FB17-A759-B643-D818-3E85B120BC63}"/>
              </a:ext>
            </a:extLst>
          </p:cNvPr>
          <p:cNvSpPr>
            <a:spLocks noGrp="1"/>
          </p:cNvSpPr>
          <p:nvPr>
            <p:ph type="dt" sz="half" idx="10"/>
          </p:nvPr>
        </p:nvSpPr>
        <p:spPr/>
        <p:txBody>
          <a:bodyPr/>
          <a:lstStyle/>
          <a:p>
            <a:fld id="{0B3D3A05-DBF8-AB4A-9484-E398B6FBE3C2}" type="datetimeFigureOut">
              <a:rPr lang="en-IL" smtClean="0"/>
              <a:t>02/07/2023</a:t>
            </a:fld>
            <a:endParaRPr lang="en-IL"/>
          </a:p>
        </p:txBody>
      </p:sp>
      <p:sp>
        <p:nvSpPr>
          <p:cNvPr id="3" name="Footer Placeholder 2">
            <a:extLst>
              <a:ext uri="{FF2B5EF4-FFF2-40B4-BE49-F238E27FC236}">
                <a16:creationId xmlns:a16="http://schemas.microsoft.com/office/drawing/2014/main" id="{3EE953F0-C718-8DF0-F8FF-B47BCF55483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86AEA52-3647-D8CF-ED10-B8CFC824D329}"/>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54018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C3EE-7047-9401-1DD5-C5E258F04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CAC7675-C87B-39FE-D1CD-24735564A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B1A3735-906E-29F4-8EAB-72006A6D8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FE5F7-B301-0A1C-6D5C-85E359A1CCB7}"/>
              </a:ext>
            </a:extLst>
          </p:cNvPr>
          <p:cNvSpPr>
            <a:spLocks noGrp="1"/>
          </p:cNvSpPr>
          <p:nvPr>
            <p:ph type="dt" sz="half" idx="10"/>
          </p:nvPr>
        </p:nvSpPr>
        <p:spPr/>
        <p:txBody>
          <a:bodyPr/>
          <a:lstStyle/>
          <a:p>
            <a:fld id="{0B3D3A05-DBF8-AB4A-9484-E398B6FBE3C2}" type="datetimeFigureOut">
              <a:rPr lang="en-IL" smtClean="0"/>
              <a:t>02/07/2023</a:t>
            </a:fld>
            <a:endParaRPr lang="en-IL"/>
          </a:p>
        </p:txBody>
      </p:sp>
      <p:sp>
        <p:nvSpPr>
          <p:cNvPr id="6" name="Footer Placeholder 5">
            <a:extLst>
              <a:ext uri="{FF2B5EF4-FFF2-40B4-BE49-F238E27FC236}">
                <a16:creationId xmlns:a16="http://schemas.microsoft.com/office/drawing/2014/main" id="{ECAE7298-74AF-FEC5-4D98-FB211A1CCA0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DB661A5-A7EF-5567-A456-A254E4112DA0}"/>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29349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9B27-D03D-A422-EBFB-5268899DB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EF7F8549-1859-0E04-55CA-A6D6D676F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10F5BD99-E7E3-ABC5-3101-B5EAA9A9C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07189-3758-2FC9-CD17-C53D9443ADC5}"/>
              </a:ext>
            </a:extLst>
          </p:cNvPr>
          <p:cNvSpPr>
            <a:spLocks noGrp="1"/>
          </p:cNvSpPr>
          <p:nvPr>
            <p:ph type="dt" sz="half" idx="10"/>
          </p:nvPr>
        </p:nvSpPr>
        <p:spPr/>
        <p:txBody>
          <a:bodyPr/>
          <a:lstStyle/>
          <a:p>
            <a:fld id="{0B3D3A05-DBF8-AB4A-9484-E398B6FBE3C2}" type="datetimeFigureOut">
              <a:rPr lang="en-IL" smtClean="0"/>
              <a:t>02/07/2023</a:t>
            </a:fld>
            <a:endParaRPr lang="en-IL"/>
          </a:p>
        </p:txBody>
      </p:sp>
      <p:sp>
        <p:nvSpPr>
          <p:cNvPr id="6" name="Footer Placeholder 5">
            <a:extLst>
              <a:ext uri="{FF2B5EF4-FFF2-40B4-BE49-F238E27FC236}">
                <a16:creationId xmlns:a16="http://schemas.microsoft.com/office/drawing/2014/main" id="{254ED0F9-CF21-90B4-5771-DFC57DC099B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4C65BE9-F6DE-2080-F3A2-87893074CE34}"/>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385340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8A8B9B-E9DC-B693-5120-52605BE72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95CC809-0F31-130B-DDBA-D976E21E6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FB98B2A-0744-E29C-415E-F3A30C579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D3A05-DBF8-AB4A-9484-E398B6FBE3C2}" type="datetimeFigureOut">
              <a:rPr lang="en-IL" smtClean="0"/>
              <a:t>02/07/2023</a:t>
            </a:fld>
            <a:endParaRPr lang="en-IL"/>
          </a:p>
        </p:txBody>
      </p:sp>
      <p:sp>
        <p:nvSpPr>
          <p:cNvPr id="5" name="Footer Placeholder 4">
            <a:extLst>
              <a:ext uri="{FF2B5EF4-FFF2-40B4-BE49-F238E27FC236}">
                <a16:creationId xmlns:a16="http://schemas.microsoft.com/office/drawing/2014/main" id="{69863536-3AF2-2F4F-7A95-553754AE2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59295874-747E-0D8A-0E0D-E55BE6067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D9F7-7FAE-EA4C-BEBF-BEFA458D867C}" type="slidenum">
              <a:rPr lang="en-IL" smtClean="0"/>
              <a:t>‹#›</a:t>
            </a:fld>
            <a:endParaRPr lang="en-IL"/>
          </a:p>
        </p:txBody>
      </p:sp>
    </p:spTree>
    <p:extLst>
      <p:ext uri="{BB962C8B-B14F-4D97-AF65-F5344CB8AC3E}">
        <p14:creationId xmlns:p14="http://schemas.microsoft.com/office/powerpoint/2010/main" val="152258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56CD-E2EB-5B37-FE9A-B6175C111F88}"/>
              </a:ext>
            </a:extLst>
          </p:cNvPr>
          <p:cNvSpPr>
            <a:spLocks noGrp="1"/>
          </p:cNvSpPr>
          <p:nvPr>
            <p:ph type="ctrTitle"/>
          </p:nvPr>
        </p:nvSpPr>
        <p:spPr/>
        <p:txBody>
          <a:bodyPr/>
          <a:lstStyle/>
          <a:p>
            <a:r>
              <a:rPr lang="en-IL" dirty="0"/>
              <a:t>OOP</a:t>
            </a:r>
          </a:p>
        </p:txBody>
      </p:sp>
      <p:sp>
        <p:nvSpPr>
          <p:cNvPr id="3" name="Subtitle 2">
            <a:extLst>
              <a:ext uri="{FF2B5EF4-FFF2-40B4-BE49-F238E27FC236}">
                <a16:creationId xmlns:a16="http://schemas.microsoft.com/office/drawing/2014/main" id="{2D21073C-A1EA-7889-2135-D0C9085501A7}"/>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744269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r>
              <a:rPr lang="en-US" dirty="0"/>
              <a:t>E</a:t>
            </a:r>
            <a:r>
              <a:rPr lang="en-IL" dirty="0"/>
              <a:t>xample in week 18 </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In the example above, the </a:t>
            </a:r>
            <a:r>
              <a:rPr lang="en-US" b="0" i="0" dirty="0" err="1">
                <a:solidFill>
                  <a:srgbClr val="374151"/>
                </a:solidFill>
                <a:effectLst/>
                <a:latin typeface="Söhne"/>
              </a:rPr>
              <a:t>printArea</a:t>
            </a:r>
            <a:r>
              <a:rPr lang="en-US" b="0" i="0" dirty="0">
                <a:solidFill>
                  <a:srgbClr val="374151"/>
                </a:solidFill>
                <a:effectLst/>
                <a:latin typeface="Söhne"/>
              </a:rPr>
              <a:t> function accepts an object of type Shape. It doesn't need to know the specific type of the object, as long as it adheres to the common interface defined by the Shape base class. When invoking the </a:t>
            </a:r>
            <a:r>
              <a:rPr lang="en-US" b="0" i="0" dirty="0" err="1">
                <a:solidFill>
                  <a:srgbClr val="374151"/>
                </a:solidFill>
                <a:effectLst/>
                <a:latin typeface="Söhne"/>
              </a:rPr>
              <a:t>calculateArea</a:t>
            </a:r>
            <a:r>
              <a:rPr lang="en-US" b="0" i="0" dirty="0">
                <a:solidFill>
                  <a:srgbClr val="374151"/>
                </a:solidFill>
                <a:effectLst/>
                <a:latin typeface="Söhne"/>
              </a:rPr>
              <a:t>() method, the appropriate implementation based on the actual object type (Circle or Rectangle) is automatically called.</a:t>
            </a:r>
          </a:p>
          <a:p>
            <a:pPr algn="l"/>
            <a:r>
              <a:rPr lang="en-US" b="0" i="0" dirty="0">
                <a:solidFill>
                  <a:srgbClr val="374151"/>
                </a:solidFill>
                <a:effectLst/>
                <a:latin typeface="Söhne"/>
              </a:rPr>
              <a:t>Polymorphism allows you to write generic code that can work with different objects, promoting code reusability and flexibility. It enables you to create more extensible and modular systems where you can introduce new derived classes without modifying existing code that relies on the base class.</a:t>
            </a:r>
          </a:p>
          <a:p>
            <a:pPr algn="l"/>
            <a:r>
              <a:rPr lang="en-US" b="0" i="0" dirty="0">
                <a:solidFill>
                  <a:srgbClr val="374151"/>
                </a:solidFill>
                <a:effectLst/>
                <a:latin typeface="Söhne"/>
              </a:rPr>
              <a:t>By leveraging polymorphism, you can achieve dynamic behavior and flexibility in your TypeScript applications, making your code more adaptable to changes and enhancing code maintainability.</a:t>
            </a:r>
          </a:p>
          <a:p>
            <a:endParaRPr lang="en-IL" dirty="0"/>
          </a:p>
        </p:txBody>
      </p:sp>
    </p:spTree>
    <p:extLst>
      <p:ext uri="{BB962C8B-B14F-4D97-AF65-F5344CB8AC3E}">
        <p14:creationId xmlns:p14="http://schemas.microsoft.com/office/powerpoint/2010/main" val="404674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a:xfrm>
            <a:off x="572493" y="238539"/>
            <a:ext cx="11018520" cy="1434415"/>
          </a:xfrm>
        </p:spPr>
        <p:txBody>
          <a:bodyPr anchor="b">
            <a:normAutofit/>
          </a:bodyPr>
          <a:lstStyle/>
          <a:p>
            <a:r>
              <a:rPr lang="en-IL" sz="5400"/>
              <a:t>Private</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a:xfrm>
            <a:off x="572493" y="2071316"/>
            <a:ext cx="6713552" cy="4119172"/>
          </a:xfrm>
        </p:spPr>
        <p:txBody>
          <a:bodyPr anchor="t">
            <a:normAutofit/>
          </a:bodyPr>
          <a:lstStyle/>
          <a:p>
            <a:r>
              <a:rPr lang="en-US" sz="2200" b="0" i="0">
                <a:effectLst/>
                <a:latin typeface="Söhne"/>
              </a:rPr>
              <a:t>In TypeScript, the </a:t>
            </a:r>
            <a:r>
              <a:rPr lang="en-US" sz="2200"/>
              <a:t>private</a:t>
            </a:r>
            <a:r>
              <a:rPr lang="en-US" sz="2200" b="0" i="0">
                <a:effectLst/>
                <a:latin typeface="Söhne"/>
              </a:rPr>
              <a:t> modifier is used within classes to restrict access to class members (properties and methods) from outside the class. It ensures that the members marked as </a:t>
            </a:r>
            <a:r>
              <a:rPr lang="en-US" sz="2200"/>
              <a:t>private</a:t>
            </a:r>
            <a:r>
              <a:rPr lang="en-US" sz="2200" b="0" i="0">
                <a:effectLst/>
                <a:latin typeface="Söhne"/>
              </a:rPr>
              <a:t> can only be accessed and modified within the class itself.</a:t>
            </a:r>
          </a:p>
          <a:p>
            <a:endParaRPr lang="en-US" sz="2200">
              <a:latin typeface="Söhne"/>
            </a:endParaRPr>
          </a:p>
          <a:p>
            <a:endParaRPr lang="en-IL" sz="2200"/>
          </a:p>
        </p:txBody>
      </p:sp>
      <p:pic>
        <p:nvPicPr>
          <p:cNvPr id="5" name="Picture 4" descr="A picture containing text, screenshot&#10;&#10;Description automatically generated">
            <a:extLst>
              <a:ext uri="{FF2B5EF4-FFF2-40B4-BE49-F238E27FC236}">
                <a16:creationId xmlns:a16="http://schemas.microsoft.com/office/drawing/2014/main" id="{C75F22B6-0886-D281-128F-7616BEF14E89}"/>
              </a:ext>
            </a:extLst>
          </p:cNvPr>
          <p:cNvPicPr>
            <a:picLocks noChangeAspect="1"/>
          </p:cNvPicPr>
          <p:nvPr/>
        </p:nvPicPr>
        <p:blipFill rotWithShape="1">
          <a:blip r:embed="rId2"/>
          <a:srcRect l="3407" r="10731" b="2"/>
          <a:stretch/>
        </p:blipFill>
        <p:spPr>
          <a:xfrm>
            <a:off x="7675658" y="2093976"/>
            <a:ext cx="3941064" cy="4096512"/>
          </a:xfrm>
          <a:prstGeom prst="rect">
            <a:avLst/>
          </a:prstGeom>
        </p:spPr>
      </p:pic>
    </p:spTree>
    <p:extLst>
      <p:ext uri="{BB962C8B-B14F-4D97-AF65-F5344CB8AC3E}">
        <p14:creationId xmlns:p14="http://schemas.microsoft.com/office/powerpoint/2010/main" val="121449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r>
              <a:rPr lang="en-US" dirty="0"/>
              <a:t>G</a:t>
            </a:r>
            <a:r>
              <a:rPr lang="en-IL" dirty="0"/>
              <a:t>et and set </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pPr algn="l"/>
            <a:r>
              <a:rPr lang="en-US" b="0" i="0" dirty="0">
                <a:solidFill>
                  <a:srgbClr val="374151"/>
                </a:solidFill>
                <a:effectLst/>
                <a:latin typeface="Söhne"/>
              </a:rPr>
              <a:t>Getters and setters are special methods in a class that provide a way to access (get) and modify (set) the values of its private or protected properties. They allow for controlled access and manipulation of the class's internal state.</a:t>
            </a:r>
          </a:p>
          <a:p>
            <a:pPr algn="l"/>
            <a:r>
              <a:rPr lang="en-US" b="0" i="0" dirty="0">
                <a:solidFill>
                  <a:srgbClr val="374151"/>
                </a:solidFill>
                <a:effectLst/>
                <a:latin typeface="Söhne"/>
              </a:rPr>
              <a:t>In TypeScript, you can define getters and setters using the get and set keywords, respectively. They are typically associated with a specific property and provide a level of encapsulation by allowing controlled access to the property's value.</a:t>
            </a:r>
          </a:p>
          <a:p>
            <a:endParaRPr lang="en-IL" dirty="0"/>
          </a:p>
        </p:txBody>
      </p:sp>
    </p:spTree>
    <p:extLst>
      <p:ext uri="{BB962C8B-B14F-4D97-AF65-F5344CB8AC3E}">
        <p14:creationId xmlns:p14="http://schemas.microsoft.com/office/powerpoint/2010/main" val="155977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IL" dirty="0"/>
              <a:t>example</a:t>
            </a:r>
          </a:p>
        </p:txBody>
      </p:sp>
      <p:pic>
        <p:nvPicPr>
          <p:cNvPr id="5" name="Content Placeholder 4" descr="A picture containing text, screenshot, font&#10;&#10;Description automatically generated">
            <a:extLst>
              <a:ext uri="{FF2B5EF4-FFF2-40B4-BE49-F238E27FC236}">
                <a16:creationId xmlns:a16="http://schemas.microsoft.com/office/drawing/2014/main" id="{B6FBCB47-FF42-39D6-D1A8-AC69216AFDCA}"/>
              </a:ext>
            </a:extLst>
          </p:cNvPr>
          <p:cNvPicPr>
            <a:picLocks noGrp="1" noChangeAspect="1"/>
          </p:cNvPicPr>
          <p:nvPr>
            <p:ph idx="1"/>
          </p:nvPr>
        </p:nvPicPr>
        <p:blipFill>
          <a:blip r:embed="rId2"/>
          <a:stretch>
            <a:fillRect/>
          </a:stretch>
        </p:blipFill>
        <p:spPr>
          <a:xfrm>
            <a:off x="3213239" y="1825625"/>
            <a:ext cx="5765522" cy="4351338"/>
          </a:xfrm>
        </p:spPr>
      </p:pic>
    </p:spTree>
    <p:extLst>
      <p:ext uri="{BB962C8B-B14F-4D97-AF65-F5344CB8AC3E}">
        <p14:creationId xmlns:p14="http://schemas.microsoft.com/office/powerpoint/2010/main" val="2393856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r>
              <a:rPr lang="en-US" dirty="0"/>
              <a:t>C</a:t>
            </a:r>
            <a:r>
              <a:rPr lang="en-IL" dirty="0"/>
              <a:t>heck type</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pPr algn="l"/>
            <a:r>
              <a:rPr lang="en-US" b="0" i="0" dirty="0">
                <a:solidFill>
                  <a:srgbClr val="374151"/>
                </a:solidFill>
                <a:effectLst/>
                <a:latin typeface="Söhne"/>
              </a:rPr>
              <a:t>To check if an object is of a specific type in TypeScript, you can use the </a:t>
            </a:r>
            <a:r>
              <a:rPr lang="en-US" b="0" i="0" dirty="0" err="1">
                <a:solidFill>
                  <a:srgbClr val="374151"/>
                </a:solidFill>
                <a:effectLst/>
                <a:latin typeface="Söhne"/>
              </a:rPr>
              <a:t>instanceof</a:t>
            </a:r>
            <a:r>
              <a:rPr lang="en-US" b="0" i="0" dirty="0">
                <a:solidFill>
                  <a:srgbClr val="374151"/>
                </a:solidFill>
                <a:effectLst/>
                <a:latin typeface="Söhne"/>
              </a:rPr>
              <a:t> operator or the </a:t>
            </a:r>
            <a:r>
              <a:rPr lang="en-US" b="0" i="0" dirty="0" err="1">
                <a:solidFill>
                  <a:srgbClr val="374151"/>
                </a:solidFill>
                <a:effectLst/>
                <a:latin typeface="Söhne"/>
              </a:rPr>
              <a:t>typeof</a:t>
            </a:r>
            <a:r>
              <a:rPr lang="en-US" b="0" i="0" dirty="0">
                <a:solidFill>
                  <a:srgbClr val="374151"/>
                </a:solidFill>
                <a:effectLst/>
                <a:latin typeface="Söhne"/>
              </a:rPr>
              <a:t> operator. Here's how you can use each approach:</a:t>
            </a:r>
          </a:p>
          <a:p>
            <a:pPr algn="l">
              <a:buFont typeface="+mj-lt"/>
              <a:buAutoNum type="arabicPeriod"/>
            </a:pPr>
            <a:r>
              <a:rPr lang="en-US" b="0" i="0" dirty="0">
                <a:solidFill>
                  <a:srgbClr val="374151"/>
                </a:solidFill>
                <a:effectLst/>
                <a:latin typeface="Söhne"/>
              </a:rPr>
              <a:t>Using the </a:t>
            </a:r>
            <a:r>
              <a:rPr lang="en-US" b="0" i="0" dirty="0" err="1">
                <a:solidFill>
                  <a:srgbClr val="374151"/>
                </a:solidFill>
                <a:effectLst/>
                <a:latin typeface="Söhne"/>
              </a:rPr>
              <a:t>instanceof</a:t>
            </a:r>
            <a:r>
              <a:rPr lang="en-US" b="0" i="0" dirty="0">
                <a:solidFill>
                  <a:srgbClr val="374151"/>
                </a:solidFill>
                <a:effectLst/>
                <a:latin typeface="Söhne"/>
              </a:rPr>
              <a:t> operator:</a:t>
            </a:r>
            <a:r>
              <a:rPr lang="en-IL" b="0" i="0" dirty="0">
                <a:solidFill>
                  <a:srgbClr val="374151"/>
                </a:solidFill>
                <a:effectLst/>
                <a:latin typeface="Söhne"/>
              </a:rPr>
              <a:t> </a:t>
            </a:r>
            <a:r>
              <a:rPr lang="en-US" b="0" i="0" dirty="0">
                <a:solidFill>
                  <a:srgbClr val="374151"/>
                </a:solidFill>
                <a:effectLst/>
                <a:latin typeface="Söhne"/>
              </a:rPr>
              <a:t>The </a:t>
            </a:r>
            <a:r>
              <a:rPr lang="en-US" dirty="0" err="1"/>
              <a:t>instanceof</a:t>
            </a:r>
            <a:r>
              <a:rPr lang="en-US" b="0" i="0" dirty="0">
                <a:solidFill>
                  <a:srgbClr val="374151"/>
                </a:solidFill>
                <a:effectLst/>
                <a:latin typeface="Söhne"/>
              </a:rPr>
              <a:t> operator checks if an object is an instance of a particular class or has a specific class in its prototype chain.</a:t>
            </a:r>
            <a:endParaRPr lang="en-IL"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Using the </a:t>
            </a:r>
            <a:r>
              <a:rPr lang="en-US" dirty="0" err="1"/>
              <a:t>typeof</a:t>
            </a:r>
            <a:r>
              <a:rPr lang="en-US" b="0" i="0" dirty="0">
                <a:solidFill>
                  <a:srgbClr val="374151"/>
                </a:solidFill>
                <a:effectLst/>
                <a:latin typeface="Söhne"/>
              </a:rPr>
              <a:t> operator: The </a:t>
            </a:r>
            <a:r>
              <a:rPr lang="en-US" dirty="0" err="1"/>
              <a:t>typeof</a:t>
            </a:r>
            <a:r>
              <a:rPr lang="en-US" b="0" i="0" dirty="0">
                <a:solidFill>
                  <a:srgbClr val="374151"/>
                </a:solidFill>
                <a:effectLst/>
                <a:latin typeface="Söhne"/>
              </a:rPr>
              <a:t> operator checks the type of a value or expression, primarily for primitive types (e.g., number, string, </a:t>
            </a:r>
            <a:r>
              <a:rPr lang="en-US" b="0" i="0" dirty="0" err="1">
                <a:solidFill>
                  <a:srgbClr val="374151"/>
                </a:solidFill>
                <a:effectLst/>
                <a:latin typeface="Söhne"/>
              </a:rPr>
              <a:t>boolean</a:t>
            </a:r>
            <a:r>
              <a:rPr lang="en-US" b="0" i="0" dirty="0">
                <a:solidFill>
                  <a:srgbClr val="374151"/>
                </a:solidFill>
                <a:effectLst/>
                <a:latin typeface="Söhne"/>
              </a:rPr>
              <a:t>) and built-in types.</a:t>
            </a:r>
          </a:p>
        </p:txBody>
      </p:sp>
    </p:spTree>
    <p:extLst>
      <p:ext uri="{BB962C8B-B14F-4D97-AF65-F5344CB8AC3E}">
        <p14:creationId xmlns:p14="http://schemas.microsoft.com/office/powerpoint/2010/main" val="27457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US" b="0" i="0" dirty="0" err="1">
                <a:solidFill>
                  <a:srgbClr val="343541"/>
                </a:solidFill>
                <a:effectLst/>
                <a:latin typeface="Söhne"/>
              </a:rPr>
              <a:t>encupsulation</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lstStyle/>
          <a:p>
            <a:r>
              <a:rPr lang="en-US" b="0" i="0" dirty="0">
                <a:solidFill>
                  <a:srgbClr val="374151"/>
                </a:solidFill>
                <a:effectLst/>
                <a:latin typeface="Söhne"/>
              </a:rPr>
              <a:t>Encapsulation is one of the fundamental principles of object-oriented programming (OOP) that promotes the bundling of data and methods within a class, while controlling access to that internal state from outside the class.</a:t>
            </a:r>
            <a:endParaRPr lang="en-IL" dirty="0"/>
          </a:p>
        </p:txBody>
      </p:sp>
    </p:spTree>
    <p:extLst>
      <p:ext uri="{BB962C8B-B14F-4D97-AF65-F5344CB8AC3E}">
        <p14:creationId xmlns:p14="http://schemas.microsoft.com/office/powerpoint/2010/main" val="3398560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IL" dirty="0"/>
              <a:t>Why</a:t>
            </a: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374151"/>
                </a:solidFill>
                <a:effectLst/>
                <a:latin typeface="Söhne"/>
              </a:rPr>
              <a:t>Data Hiding: Encapsulation enables the hiding of internal data within a class, making it private or protected. This prevents direct access to the internal state of an object from outside the class, ensuring that data integrity and consistency are maintained.</a:t>
            </a:r>
          </a:p>
          <a:p>
            <a:pPr algn="l">
              <a:buFont typeface="+mj-lt"/>
              <a:buAutoNum type="arabicPeriod"/>
            </a:pPr>
            <a:r>
              <a:rPr lang="en-US" b="0" i="0" dirty="0">
                <a:solidFill>
                  <a:srgbClr val="374151"/>
                </a:solidFill>
                <a:effectLst/>
                <a:latin typeface="Söhne"/>
              </a:rPr>
              <a:t>Access Control: Encapsulation provides mechanisms for controlling access to the internal state and behavior of an object. By using access modifiers like private, protected, and public, the class can define which members (variables and methods) can be accessed from outside the class.</a:t>
            </a:r>
          </a:p>
          <a:p>
            <a:pPr algn="l">
              <a:buFont typeface="+mj-lt"/>
              <a:buAutoNum type="arabicPeriod"/>
            </a:pPr>
            <a:r>
              <a:rPr lang="en-US" b="0" i="0" dirty="0">
                <a:solidFill>
                  <a:srgbClr val="374151"/>
                </a:solidFill>
                <a:effectLst/>
                <a:latin typeface="Söhne"/>
              </a:rPr>
              <a:t>Information Abstraction: Encapsulation allows the class to present a clean and simplified interface to the outside world. It abstracts away the complexity of internal implementation details and exposes only the necessary information and functionality, promoting a clear separation of concerns and reducing dependencies.</a:t>
            </a:r>
          </a:p>
          <a:p>
            <a:pPr algn="l">
              <a:buFont typeface="+mj-lt"/>
              <a:buAutoNum type="arabicPeriod"/>
            </a:pPr>
            <a:r>
              <a:rPr lang="en-US" b="0" i="0" dirty="0">
                <a:solidFill>
                  <a:srgbClr val="374151"/>
                </a:solidFill>
                <a:effectLst/>
                <a:latin typeface="Söhne"/>
              </a:rPr>
              <a:t>Encapsulating Methods: In addition to encapsulating data, encapsulation also involves encapsulating methods or functions within a class. This means that the behavior associated with the class's data is also bundled together, ensuring that data manipulation and operations are performed in a controlled and consistent manner.</a:t>
            </a:r>
          </a:p>
        </p:txBody>
      </p:sp>
    </p:spTree>
    <p:extLst>
      <p:ext uri="{BB962C8B-B14F-4D97-AF65-F5344CB8AC3E}">
        <p14:creationId xmlns:p14="http://schemas.microsoft.com/office/powerpoint/2010/main" val="3328952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US" dirty="0"/>
              <a:t>E</a:t>
            </a:r>
            <a:r>
              <a:rPr lang="en-IL" dirty="0"/>
              <a:t>week 22 file</a:t>
            </a: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normAutofit fontScale="85000" lnSpcReduction="20000"/>
          </a:bodyPr>
          <a:lstStyle/>
          <a:p>
            <a:pPr algn="l"/>
            <a:r>
              <a:rPr lang="en-US" b="0" i="0" dirty="0">
                <a:solidFill>
                  <a:srgbClr val="374151"/>
                </a:solidFill>
                <a:effectLst/>
                <a:latin typeface="Söhne"/>
              </a:rPr>
              <a:t>In this example, the Car class encapsulates the brand, model, and year of a car. The properties _brand, _model, and _year are private, meaning they can only be accessed within the class itself.</a:t>
            </a:r>
          </a:p>
          <a:p>
            <a:pPr algn="l"/>
            <a:r>
              <a:rPr lang="en-US" b="0" i="0" dirty="0">
                <a:solidFill>
                  <a:srgbClr val="374151"/>
                </a:solidFill>
                <a:effectLst/>
                <a:latin typeface="Söhne"/>
              </a:rPr>
              <a:t>The public getter methods </a:t>
            </a:r>
            <a:r>
              <a:rPr lang="en-US" b="0" i="0" dirty="0" err="1">
                <a:solidFill>
                  <a:srgbClr val="374151"/>
                </a:solidFill>
                <a:effectLst/>
                <a:latin typeface="Söhne"/>
              </a:rPr>
              <a:t>getBrand</a:t>
            </a:r>
            <a:r>
              <a:rPr lang="en-US" b="0" i="0" dirty="0">
                <a:solidFill>
                  <a:srgbClr val="374151"/>
                </a:solidFill>
                <a:effectLst/>
                <a:latin typeface="Söhne"/>
              </a:rPr>
              <a:t>(), </a:t>
            </a:r>
            <a:r>
              <a:rPr lang="en-US" b="0" i="0" dirty="0" err="1">
                <a:solidFill>
                  <a:srgbClr val="374151"/>
                </a:solidFill>
                <a:effectLst/>
                <a:latin typeface="Söhne"/>
              </a:rPr>
              <a:t>getModel</a:t>
            </a:r>
            <a:r>
              <a:rPr lang="en-US" b="0" i="0" dirty="0">
                <a:solidFill>
                  <a:srgbClr val="374151"/>
                </a:solidFill>
                <a:effectLst/>
                <a:latin typeface="Söhne"/>
              </a:rPr>
              <a:t>(), and </a:t>
            </a:r>
            <a:r>
              <a:rPr lang="en-US" b="0" i="0" dirty="0" err="1">
                <a:solidFill>
                  <a:srgbClr val="374151"/>
                </a:solidFill>
                <a:effectLst/>
                <a:latin typeface="Söhne"/>
              </a:rPr>
              <a:t>getYear</a:t>
            </a:r>
            <a:r>
              <a:rPr lang="en-US" b="0" i="0" dirty="0">
                <a:solidFill>
                  <a:srgbClr val="374151"/>
                </a:solidFill>
                <a:effectLst/>
                <a:latin typeface="Söhne"/>
              </a:rPr>
              <a:t>() provide access to retrieve the values of the private properties. These methods allow controlled access to the encapsulated data.</a:t>
            </a:r>
          </a:p>
          <a:p>
            <a:pPr algn="l"/>
            <a:r>
              <a:rPr lang="en-US" b="0" i="0" dirty="0">
                <a:solidFill>
                  <a:srgbClr val="374151"/>
                </a:solidFill>
                <a:effectLst/>
                <a:latin typeface="Söhne"/>
              </a:rPr>
              <a:t>The public setter method </a:t>
            </a:r>
            <a:r>
              <a:rPr lang="en-US" b="0" i="0" dirty="0" err="1">
                <a:solidFill>
                  <a:srgbClr val="374151"/>
                </a:solidFill>
                <a:effectLst/>
                <a:latin typeface="Söhne"/>
              </a:rPr>
              <a:t>setYear</a:t>
            </a:r>
            <a:r>
              <a:rPr lang="en-US" b="0" i="0" dirty="0">
                <a:solidFill>
                  <a:srgbClr val="374151"/>
                </a:solidFill>
                <a:effectLst/>
                <a:latin typeface="Söhne"/>
              </a:rPr>
              <a:t>(year) allows updating the _year property with a new value. However, before updating, it performs a validation check to ensure that the provided year is valid (between 1900 and the current year). If the year is invalid, it logs an error message.</a:t>
            </a:r>
          </a:p>
          <a:p>
            <a:pPr algn="l"/>
            <a:r>
              <a:rPr lang="en-US" b="0" i="0" dirty="0">
                <a:solidFill>
                  <a:srgbClr val="374151"/>
                </a:solidFill>
                <a:effectLst/>
                <a:latin typeface="Söhne"/>
              </a:rPr>
              <a:t>By encapsulating the data and exposing it through getter and setter methods, the Car class maintains control over how the properties are accessed and updated. This helps maintain data integrity and allows for additional logic or validation to be implemented.</a:t>
            </a:r>
          </a:p>
          <a:p>
            <a:endParaRPr lang="en-IL" dirty="0"/>
          </a:p>
        </p:txBody>
      </p:sp>
    </p:spTree>
    <p:extLst>
      <p:ext uri="{BB962C8B-B14F-4D97-AF65-F5344CB8AC3E}">
        <p14:creationId xmlns:p14="http://schemas.microsoft.com/office/powerpoint/2010/main" val="320337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32E4-473D-02E7-F4E6-6EDEB61829A0}"/>
              </a:ext>
            </a:extLst>
          </p:cNvPr>
          <p:cNvSpPr>
            <a:spLocks noGrp="1"/>
          </p:cNvSpPr>
          <p:nvPr>
            <p:ph type="title"/>
          </p:nvPr>
        </p:nvSpPr>
        <p:spPr/>
        <p:txBody>
          <a:bodyPr/>
          <a:lstStyle/>
          <a:p>
            <a:r>
              <a:rPr lang="en-US" b="0" i="0" dirty="0">
                <a:solidFill>
                  <a:srgbClr val="374151"/>
                </a:solidFill>
                <a:effectLst/>
                <a:latin typeface="Söhne"/>
              </a:rPr>
              <a:t>Inheritance</a:t>
            </a:r>
            <a:endParaRPr lang="en-IL" dirty="0"/>
          </a:p>
        </p:txBody>
      </p:sp>
      <p:sp>
        <p:nvSpPr>
          <p:cNvPr id="3" name="Content Placeholder 2">
            <a:extLst>
              <a:ext uri="{FF2B5EF4-FFF2-40B4-BE49-F238E27FC236}">
                <a16:creationId xmlns:a16="http://schemas.microsoft.com/office/drawing/2014/main" id="{6955E43C-1D96-6C3C-E6C1-559F8D3C944F}"/>
              </a:ext>
            </a:extLst>
          </p:cNvPr>
          <p:cNvSpPr>
            <a:spLocks noGrp="1"/>
          </p:cNvSpPr>
          <p:nvPr>
            <p:ph idx="1"/>
          </p:nvPr>
        </p:nvSpPr>
        <p:spPr/>
        <p:txBody>
          <a:bodyPr/>
          <a:lstStyle/>
          <a:p>
            <a:pPr algn="l"/>
            <a:r>
              <a:rPr lang="en-US" b="0" i="0" dirty="0">
                <a:solidFill>
                  <a:srgbClr val="374151"/>
                </a:solidFill>
                <a:effectLst/>
                <a:latin typeface="Söhne"/>
              </a:rPr>
              <a:t>Inheritance is a key concept in TypeScript (as well as in object-oriented programming in general) that allows a class to inherit properties and methods from another class. It enables code reuse, promotes the concept of "is-a" relationship, and facilitates building class hierarchies.</a:t>
            </a:r>
          </a:p>
          <a:p>
            <a:pPr algn="l"/>
            <a:r>
              <a:rPr lang="en-US" b="0" i="0" dirty="0">
                <a:solidFill>
                  <a:srgbClr val="374151"/>
                </a:solidFill>
                <a:effectLst/>
                <a:latin typeface="Söhne"/>
              </a:rPr>
              <a:t>In TypeScript, you can create a subclass by using the extends keyword followed by the name of the superclass. The subclass inherits all the non-private members (properties and methods) of the superclass and can add additional members or override existing ones.</a:t>
            </a:r>
          </a:p>
          <a:p>
            <a:endParaRPr lang="en-IL" dirty="0"/>
          </a:p>
        </p:txBody>
      </p:sp>
    </p:spTree>
    <p:extLst>
      <p:ext uri="{BB962C8B-B14F-4D97-AF65-F5344CB8AC3E}">
        <p14:creationId xmlns:p14="http://schemas.microsoft.com/office/powerpoint/2010/main" val="430008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32E4-473D-02E7-F4E6-6EDEB61829A0}"/>
              </a:ext>
            </a:extLst>
          </p:cNvPr>
          <p:cNvSpPr>
            <a:spLocks noGrp="1"/>
          </p:cNvSpPr>
          <p:nvPr>
            <p:ph type="title"/>
          </p:nvPr>
        </p:nvSpPr>
        <p:spPr/>
        <p:txBody>
          <a:bodyPr/>
          <a:lstStyle/>
          <a:p>
            <a:r>
              <a:rPr lang="en-US" dirty="0"/>
              <a:t>K</a:t>
            </a:r>
            <a:r>
              <a:rPr lang="en-IL" dirty="0"/>
              <a:t>ey aspects</a:t>
            </a:r>
          </a:p>
        </p:txBody>
      </p:sp>
      <p:sp>
        <p:nvSpPr>
          <p:cNvPr id="3" name="Content Placeholder 2">
            <a:extLst>
              <a:ext uri="{FF2B5EF4-FFF2-40B4-BE49-F238E27FC236}">
                <a16:creationId xmlns:a16="http://schemas.microsoft.com/office/drawing/2014/main" id="{6955E43C-1D96-6C3C-E6C1-559F8D3C944F}"/>
              </a:ext>
            </a:extLst>
          </p:cNvPr>
          <p:cNvSpPr>
            <a:spLocks noGrp="1"/>
          </p:cNvSpPr>
          <p:nvPr>
            <p:ph idx="1"/>
          </p:nvPr>
        </p:nvSpPr>
        <p:spPr/>
        <p:txBody>
          <a:bodyPr>
            <a:normAutofit fontScale="62500" lnSpcReduction="20000"/>
          </a:bodyPr>
          <a:lstStyle/>
          <a:p>
            <a:pPr algn="l">
              <a:buFont typeface="+mj-lt"/>
              <a:buAutoNum type="arabicPeriod"/>
            </a:pPr>
            <a:r>
              <a:rPr lang="en-US" b="0" i="0" dirty="0">
                <a:solidFill>
                  <a:srgbClr val="374151"/>
                </a:solidFill>
                <a:effectLst/>
                <a:latin typeface="Söhne"/>
              </a:rPr>
              <a:t>Superclass and Subclass: Inheritance involves two classes: the superclass (also known as the base class or parent class) and the subclass (also known as the derived class or child class). The subclass extends the superclass, acquiring its properties and methods.</a:t>
            </a:r>
          </a:p>
          <a:p>
            <a:pPr algn="l">
              <a:buFont typeface="+mj-lt"/>
              <a:buAutoNum type="arabicPeriod"/>
            </a:pPr>
            <a:r>
              <a:rPr lang="en-US" b="0" i="0" dirty="0">
                <a:solidFill>
                  <a:srgbClr val="374151"/>
                </a:solidFill>
                <a:effectLst/>
                <a:latin typeface="Söhne"/>
              </a:rPr>
              <a:t>"is-a" Relationship: Inheritance represents an "is-a" relationship between classes. For example, if you have a Vehicle superclass and a Car subclass, you can say that "a car is a vehicle."</a:t>
            </a:r>
          </a:p>
          <a:p>
            <a:pPr algn="l">
              <a:buFont typeface="+mj-lt"/>
              <a:buAutoNum type="arabicPeriod"/>
            </a:pPr>
            <a:r>
              <a:rPr lang="en-US" b="0" i="0" dirty="0">
                <a:solidFill>
                  <a:srgbClr val="374151"/>
                </a:solidFill>
                <a:effectLst/>
                <a:latin typeface="Söhne"/>
              </a:rPr>
              <a:t>Code Reuse: Inheritance promotes code reuse by allowing subclasses to inherit and use the properties and methods of the superclass. This reduces duplication and promotes modular and maintainable code.</a:t>
            </a:r>
          </a:p>
          <a:p>
            <a:pPr algn="l">
              <a:buFont typeface="+mj-lt"/>
              <a:buAutoNum type="arabicPeriod"/>
            </a:pPr>
            <a:r>
              <a:rPr lang="en-US" b="0" i="0" dirty="0">
                <a:solidFill>
                  <a:srgbClr val="374151"/>
                </a:solidFill>
                <a:effectLst/>
                <a:latin typeface="Söhne"/>
              </a:rPr>
              <a:t>Extending and Overriding: Subclasses can extend the functionality of the superclass by adding new members or overriding existing ones. This allows customization and specialization of behavior in the context of the subclass.</a:t>
            </a:r>
          </a:p>
          <a:p>
            <a:pPr algn="l">
              <a:buFont typeface="+mj-lt"/>
              <a:buAutoNum type="arabicPeriod"/>
            </a:pPr>
            <a:r>
              <a:rPr lang="en-US" b="0" i="0" dirty="0">
                <a:solidFill>
                  <a:srgbClr val="374151"/>
                </a:solidFill>
                <a:effectLst/>
                <a:latin typeface="Söhne"/>
              </a:rPr>
              <a:t>Access Modifiers: In TypeScript, access modifiers (public, protected, and private) control the visibility and accessibility of members in the superclass and subclass. Subclasses can access protected and public members of the superclass, but private members are not accessible.</a:t>
            </a:r>
          </a:p>
          <a:p>
            <a:pPr algn="l">
              <a:buFont typeface="+mj-lt"/>
              <a:buAutoNum type="arabicPeriod"/>
            </a:pPr>
            <a:r>
              <a:rPr lang="en-US" b="0" i="0" dirty="0">
                <a:solidFill>
                  <a:srgbClr val="374151"/>
                </a:solidFill>
                <a:effectLst/>
                <a:latin typeface="Söhne"/>
              </a:rPr>
              <a:t>Super Keyword: The super keyword is used in the subclass to refer to the superclass and access its members. It can be used to call the superclass's constructor or invoke overridden methods.</a:t>
            </a:r>
          </a:p>
          <a:p>
            <a:pPr algn="l">
              <a:buFont typeface="+mj-lt"/>
              <a:buAutoNum type="arabicPeriod"/>
            </a:pPr>
            <a:r>
              <a:rPr lang="en-US" b="0" i="0" dirty="0">
                <a:solidFill>
                  <a:srgbClr val="374151"/>
                </a:solidFill>
                <a:effectLst/>
                <a:latin typeface="Söhne"/>
              </a:rPr>
              <a:t>Method Overriding: Subclasses can override methods inherited from the superclass by providing their own implementation. This allows subclasses to provide specific behavior while still adhering to the common interface defined in the superclass.</a:t>
            </a:r>
          </a:p>
          <a:p>
            <a:pPr marL="0" indent="0">
              <a:buNone/>
            </a:pPr>
            <a:endParaRPr lang="en-IL" dirty="0"/>
          </a:p>
        </p:txBody>
      </p:sp>
    </p:spTree>
    <p:extLst>
      <p:ext uri="{BB962C8B-B14F-4D97-AF65-F5344CB8AC3E}">
        <p14:creationId xmlns:p14="http://schemas.microsoft.com/office/powerpoint/2010/main" val="323416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C</a:t>
            </a:r>
            <a:r>
              <a:rPr lang="en-IL" dirty="0"/>
              <a:t>lasses ts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In TypeScript, classes provide a way to define and create objects with a blueprint or template for their properties and behavior. They allow you to apply object-oriented programming principles in your TypeScript code. Here's how you can work with classes in TypeScript:</a:t>
            </a:r>
            <a:endParaRPr lang="en-IL" dirty="0"/>
          </a:p>
        </p:txBody>
      </p:sp>
    </p:spTree>
    <p:extLst>
      <p:ext uri="{BB962C8B-B14F-4D97-AF65-F5344CB8AC3E}">
        <p14:creationId xmlns:p14="http://schemas.microsoft.com/office/powerpoint/2010/main" val="887745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US" b="0" i="0" dirty="0">
                <a:solidFill>
                  <a:srgbClr val="343541"/>
                </a:solidFill>
                <a:effectLst/>
                <a:latin typeface="Söhne"/>
              </a:rPr>
              <a:t>Inheritance - example</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normAutofit fontScale="85000" lnSpcReduction="10000"/>
          </a:bodyPr>
          <a:lstStyle/>
          <a:p>
            <a:pPr algn="l"/>
            <a:r>
              <a:rPr lang="en-US" b="0" i="0" dirty="0">
                <a:solidFill>
                  <a:srgbClr val="374151"/>
                </a:solidFill>
                <a:effectLst/>
                <a:latin typeface="Söhne"/>
              </a:rPr>
              <a:t>In this example, we have a base class Vehicle that represents a generic vehicle with brand and model properties. It has a method </a:t>
            </a:r>
            <a:r>
              <a:rPr lang="en-US" b="0" i="0" dirty="0" err="1">
                <a:solidFill>
                  <a:srgbClr val="374151"/>
                </a:solidFill>
                <a:effectLst/>
                <a:latin typeface="Söhne"/>
              </a:rPr>
              <a:t>getInfo</a:t>
            </a:r>
            <a:r>
              <a:rPr lang="en-US" b="0" i="0" dirty="0">
                <a:solidFill>
                  <a:srgbClr val="374151"/>
                </a:solidFill>
                <a:effectLst/>
                <a:latin typeface="Söhne"/>
              </a:rPr>
              <a:t>() that returns the information about the vehicle.</a:t>
            </a:r>
          </a:p>
          <a:p>
            <a:pPr algn="l"/>
            <a:r>
              <a:rPr lang="en-US" b="0" i="0" dirty="0">
                <a:solidFill>
                  <a:srgbClr val="374151"/>
                </a:solidFill>
                <a:effectLst/>
                <a:latin typeface="Söhne"/>
              </a:rPr>
              <a:t>The Car class extends the Vehicle class, inheriting its properties and methods. It adds a private _</a:t>
            </a:r>
            <a:r>
              <a:rPr lang="en-US" b="0" i="0" dirty="0" err="1">
                <a:solidFill>
                  <a:srgbClr val="374151"/>
                </a:solidFill>
                <a:effectLst/>
                <a:latin typeface="Söhne"/>
              </a:rPr>
              <a:t>numWheels</a:t>
            </a:r>
            <a:r>
              <a:rPr lang="en-US" b="0" i="0" dirty="0">
                <a:solidFill>
                  <a:srgbClr val="374151"/>
                </a:solidFill>
                <a:effectLst/>
                <a:latin typeface="Söhne"/>
              </a:rPr>
              <a:t> property to represent the number of wheels specific to a car. It overrides the </a:t>
            </a:r>
            <a:r>
              <a:rPr lang="en-US" b="0" i="0" dirty="0" err="1">
                <a:solidFill>
                  <a:srgbClr val="374151"/>
                </a:solidFill>
                <a:effectLst/>
                <a:latin typeface="Söhne"/>
              </a:rPr>
              <a:t>getInfo</a:t>
            </a:r>
            <a:r>
              <a:rPr lang="en-US" b="0" i="0" dirty="0">
                <a:solidFill>
                  <a:srgbClr val="374151"/>
                </a:solidFill>
                <a:effectLst/>
                <a:latin typeface="Söhne"/>
              </a:rPr>
              <a:t>() method and calls the parent class's implementation using </a:t>
            </a:r>
            <a:r>
              <a:rPr lang="en-US" b="0" i="0" dirty="0" err="1">
                <a:solidFill>
                  <a:srgbClr val="374151"/>
                </a:solidFill>
                <a:effectLst/>
                <a:latin typeface="Söhne"/>
              </a:rPr>
              <a:t>super.getInfo</a:t>
            </a:r>
            <a:r>
              <a:rPr lang="en-US" b="0" i="0" dirty="0">
                <a:solidFill>
                  <a:srgbClr val="374151"/>
                </a:solidFill>
                <a:effectLst/>
                <a:latin typeface="Söhne"/>
              </a:rPr>
              <a:t>() while adding the car-specific information.</a:t>
            </a:r>
          </a:p>
          <a:p>
            <a:pPr algn="l"/>
            <a:r>
              <a:rPr lang="en-US" b="0" i="0" dirty="0">
                <a:solidFill>
                  <a:srgbClr val="374151"/>
                </a:solidFill>
                <a:effectLst/>
                <a:latin typeface="Söhne"/>
              </a:rPr>
              <a:t>The Motorcycle class also extends the Vehicle class. It introduces a private _</a:t>
            </a:r>
            <a:r>
              <a:rPr lang="en-US" b="0" i="0" dirty="0" err="1">
                <a:solidFill>
                  <a:srgbClr val="374151"/>
                </a:solidFill>
                <a:effectLst/>
                <a:latin typeface="Söhne"/>
              </a:rPr>
              <a:t>hasSidecar</a:t>
            </a:r>
            <a:r>
              <a:rPr lang="en-US" b="0" i="0" dirty="0">
                <a:solidFill>
                  <a:srgbClr val="374151"/>
                </a:solidFill>
                <a:effectLst/>
                <a:latin typeface="Söhne"/>
              </a:rPr>
              <a:t> property to indicate whether the motorcycle has a sidecar. The </a:t>
            </a:r>
            <a:r>
              <a:rPr lang="en-US" b="0" i="0" dirty="0" err="1">
                <a:solidFill>
                  <a:srgbClr val="374151"/>
                </a:solidFill>
                <a:effectLst/>
                <a:latin typeface="Söhne"/>
              </a:rPr>
              <a:t>getInfo</a:t>
            </a:r>
            <a:r>
              <a:rPr lang="en-US" b="0" i="0" dirty="0">
                <a:solidFill>
                  <a:srgbClr val="374151"/>
                </a:solidFill>
                <a:effectLst/>
                <a:latin typeface="Söhne"/>
              </a:rPr>
              <a:t>() method is overridden to include motorcycle-specific information.</a:t>
            </a:r>
          </a:p>
          <a:p>
            <a:pPr algn="l"/>
            <a:r>
              <a:rPr lang="en-US" b="0" i="0" dirty="0">
                <a:solidFill>
                  <a:srgbClr val="374151"/>
                </a:solidFill>
                <a:effectLst/>
                <a:latin typeface="Söhne"/>
              </a:rPr>
              <a:t>By utilizing inheritance, the Car and Motorcycle classes inherit the common properties and behavior from the Vehicle class while allowing specialization and customization for the specific types of vehicles.</a:t>
            </a:r>
          </a:p>
        </p:txBody>
      </p:sp>
    </p:spTree>
    <p:extLst>
      <p:ext uri="{BB962C8B-B14F-4D97-AF65-F5344CB8AC3E}">
        <p14:creationId xmlns:p14="http://schemas.microsoft.com/office/powerpoint/2010/main" val="541200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BCD3-DEE7-AB8A-095D-1629F46BDF8B}"/>
              </a:ext>
            </a:extLst>
          </p:cNvPr>
          <p:cNvSpPr>
            <a:spLocks noGrp="1"/>
          </p:cNvSpPr>
          <p:nvPr>
            <p:ph type="title"/>
          </p:nvPr>
        </p:nvSpPr>
        <p:spPr/>
        <p:txBody>
          <a:bodyPr/>
          <a:lstStyle/>
          <a:p>
            <a:r>
              <a:rPr lang="en-US" b="0" i="0" dirty="0">
                <a:solidFill>
                  <a:srgbClr val="343541"/>
                </a:solidFill>
                <a:effectLst/>
                <a:latin typeface="Söhne"/>
              </a:rPr>
              <a:t>Polymorphism</a:t>
            </a:r>
            <a:endParaRPr lang="en-IL" dirty="0"/>
          </a:p>
        </p:txBody>
      </p:sp>
      <p:sp>
        <p:nvSpPr>
          <p:cNvPr id="3" name="Content Placeholder 2">
            <a:extLst>
              <a:ext uri="{FF2B5EF4-FFF2-40B4-BE49-F238E27FC236}">
                <a16:creationId xmlns:a16="http://schemas.microsoft.com/office/drawing/2014/main" id="{8507DD6E-0E69-D870-F8E0-7C3731A836F8}"/>
              </a:ext>
            </a:extLst>
          </p:cNvPr>
          <p:cNvSpPr>
            <a:spLocks noGrp="1"/>
          </p:cNvSpPr>
          <p:nvPr>
            <p:ph idx="1"/>
          </p:nvPr>
        </p:nvSpPr>
        <p:spPr/>
        <p:txBody>
          <a:bodyPr/>
          <a:lstStyle/>
          <a:p>
            <a:pPr algn="l"/>
            <a:r>
              <a:rPr lang="en-US" b="0" i="0" dirty="0">
                <a:solidFill>
                  <a:srgbClr val="374151"/>
                </a:solidFill>
                <a:effectLst/>
                <a:latin typeface="Söhne"/>
              </a:rPr>
              <a:t>Polymorphism is a fundamental concept in TypeScript (as well as in object-oriented programming) that allows objects of different types to be treated as instances of a common type. It enables flexibility, code reuse, and promotes the concept of "one interface, multiple implementations."</a:t>
            </a:r>
          </a:p>
          <a:p>
            <a:r>
              <a:rPr lang="en-US" b="0" i="0" dirty="0">
                <a:solidFill>
                  <a:srgbClr val="374151"/>
                </a:solidFill>
                <a:effectLst/>
                <a:latin typeface="Söhne"/>
              </a:rPr>
              <a:t>In TypeScript, polymorphism can be achieved through method overriding and method overloading, along with interfaces and abstract classes. Here are some important points to understand about polymorphism in TypeScript:</a:t>
            </a:r>
            <a:endParaRPr lang="en-IL" dirty="0"/>
          </a:p>
        </p:txBody>
      </p:sp>
    </p:spTree>
    <p:extLst>
      <p:ext uri="{BB962C8B-B14F-4D97-AF65-F5344CB8AC3E}">
        <p14:creationId xmlns:p14="http://schemas.microsoft.com/office/powerpoint/2010/main" val="272609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6E01-A68F-E359-6219-AD610052939A}"/>
              </a:ext>
            </a:extLst>
          </p:cNvPr>
          <p:cNvSpPr>
            <a:spLocks noGrp="1"/>
          </p:cNvSpPr>
          <p:nvPr>
            <p:ph type="title"/>
          </p:nvPr>
        </p:nvSpPr>
        <p:spPr/>
        <p:txBody>
          <a:bodyPr/>
          <a:lstStyle/>
          <a:p>
            <a:r>
              <a:rPr lang="en-IL" dirty="0"/>
              <a:t>key</a:t>
            </a:r>
          </a:p>
        </p:txBody>
      </p:sp>
      <p:sp>
        <p:nvSpPr>
          <p:cNvPr id="3" name="Content Placeholder 2">
            <a:extLst>
              <a:ext uri="{FF2B5EF4-FFF2-40B4-BE49-F238E27FC236}">
                <a16:creationId xmlns:a16="http://schemas.microsoft.com/office/drawing/2014/main" id="{9BBCA21B-2AED-917E-0922-F7AAED8B8286}"/>
              </a:ext>
            </a:extLst>
          </p:cNvPr>
          <p:cNvSpPr>
            <a:spLocks noGrp="1"/>
          </p:cNvSpPr>
          <p:nvPr>
            <p:ph idx="1"/>
          </p:nvPr>
        </p:nvSpPr>
        <p:spPr/>
        <p:txBody>
          <a:bodyPr>
            <a:normAutofit fontScale="62500" lnSpcReduction="20000"/>
          </a:bodyPr>
          <a:lstStyle/>
          <a:p>
            <a:pPr algn="l">
              <a:buFont typeface="+mj-lt"/>
              <a:buAutoNum type="arabicPeriod"/>
            </a:pPr>
            <a:r>
              <a:rPr lang="en-US" b="0" i="0" dirty="0">
                <a:solidFill>
                  <a:srgbClr val="374151"/>
                </a:solidFill>
                <a:effectLst/>
                <a:latin typeface="Söhne"/>
              </a:rPr>
              <a:t>Polymorphic Relationships: Polymorphism is based on the concept of polymorphic relationships, where objects of different classes can be treated as instances of a common type or interface. This allows for more generic programming and the ability to write code that can work with different object types without being tightly coupled to specific implementations.</a:t>
            </a:r>
          </a:p>
          <a:p>
            <a:pPr algn="l">
              <a:buFont typeface="+mj-lt"/>
              <a:buAutoNum type="arabicPeriod"/>
            </a:pPr>
            <a:r>
              <a:rPr lang="en-US" b="0" i="0" dirty="0">
                <a:solidFill>
                  <a:srgbClr val="374151"/>
                </a:solidFill>
                <a:effectLst/>
                <a:latin typeface="Söhne"/>
              </a:rPr>
              <a:t>Method Overriding: Polymorphism is often achieved through method overriding. In TypeScript, a subclass can provide its own implementation of a method that is already defined in its superclass. This allows the subclass to customize or specialize the behavior of the method while adhering to the common interface defined in the superclass.</a:t>
            </a:r>
          </a:p>
          <a:p>
            <a:pPr algn="l">
              <a:buFont typeface="+mj-lt"/>
              <a:buAutoNum type="arabicPeriod"/>
            </a:pPr>
            <a:r>
              <a:rPr lang="en-US" b="0" i="0" dirty="0">
                <a:solidFill>
                  <a:srgbClr val="374151"/>
                </a:solidFill>
                <a:effectLst/>
                <a:latin typeface="Söhne"/>
              </a:rPr>
              <a:t>Interface Polymorphism: Interfaces in TypeScript define contracts that classes can adhere to. By using interfaces, you can define a common set of methods that multiple classes can implement. Then, you can treat objects of those classes as instances of the interface type, allowing you to work with objects of different classes through a common interface.</a:t>
            </a:r>
          </a:p>
          <a:p>
            <a:pPr algn="l">
              <a:buFont typeface="+mj-lt"/>
              <a:buAutoNum type="arabicPeriod"/>
            </a:pPr>
            <a:r>
              <a:rPr lang="en-US" b="0" i="0" dirty="0">
                <a:solidFill>
                  <a:srgbClr val="374151"/>
                </a:solidFill>
                <a:effectLst/>
                <a:latin typeface="Söhne"/>
              </a:rPr>
              <a:t>Abstract Classes: Abstract classes in TypeScript can also contribute to achieving polymorphism. Abstract classes serve as templates for subclasses and can define abstract methods that subclasses must implement. Abstract classes can provide a common interface and allow subclasses to have their own implementations of specific methods, promoting polymorphic behavior.</a:t>
            </a:r>
          </a:p>
          <a:p>
            <a:pPr algn="l">
              <a:buFont typeface="+mj-lt"/>
              <a:buAutoNum type="arabicPeriod"/>
            </a:pPr>
            <a:r>
              <a:rPr lang="en-US" b="0" i="0" dirty="0">
                <a:solidFill>
                  <a:srgbClr val="374151"/>
                </a:solidFill>
                <a:effectLst/>
                <a:latin typeface="Söhne"/>
              </a:rPr>
              <a:t>Method Overloading: Method overloading in TypeScript allows a class to have multiple methods with the same name but different parameter types or numbers. This allows for flexible method invocation based on the types or numbers of the arguments, enabling polymorphic behavior.</a:t>
            </a:r>
          </a:p>
        </p:txBody>
      </p:sp>
    </p:spTree>
    <p:extLst>
      <p:ext uri="{BB962C8B-B14F-4D97-AF65-F5344CB8AC3E}">
        <p14:creationId xmlns:p14="http://schemas.microsoft.com/office/powerpoint/2010/main" val="1808917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US" b="0" i="0" dirty="0">
                <a:solidFill>
                  <a:srgbClr val="343541"/>
                </a:solidFill>
                <a:effectLst/>
                <a:latin typeface="Söhne"/>
              </a:rPr>
              <a:t>Polymorphism</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In this example, we have a base class Animal that represents an animal with a _name property and a </a:t>
            </a:r>
            <a:r>
              <a:rPr lang="en-US" b="0" i="0" dirty="0" err="1">
                <a:solidFill>
                  <a:srgbClr val="374151"/>
                </a:solidFill>
                <a:effectLst/>
                <a:latin typeface="Söhne"/>
              </a:rPr>
              <a:t>makeSound</a:t>
            </a:r>
            <a:r>
              <a:rPr lang="en-US" b="0" i="0" dirty="0">
                <a:solidFill>
                  <a:srgbClr val="374151"/>
                </a:solidFill>
                <a:effectLst/>
                <a:latin typeface="Söhne"/>
              </a:rPr>
              <a:t>() method. The </a:t>
            </a:r>
            <a:r>
              <a:rPr lang="en-US" b="0" i="0" dirty="0" err="1">
                <a:solidFill>
                  <a:srgbClr val="374151"/>
                </a:solidFill>
                <a:effectLst/>
                <a:latin typeface="Söhne"/>
              </a:rPr>
              <a:t>makeSound</a:t>
            </a:r>
            <a:r>
              <a:rPr lang="en-US" b="0" i="0" dirty="0">
                <a:solidFill>
                  <a:srgbClr val="374151"/>
                </a:solidFill>
                <a:effectLst/>
                <a:latin typeface="Söhne"/>
              </a:rPr>
              <a:t>() method is implemented with a generic message in the base class.</a:t>
            </a:r>
          </a:p>
          <a:p>
            <a:pPr algn="l"/>
            <a:r>
              <a:rPr lang="en-US" b="0" i="0" dirty="0">
                <a:solidFill>
                  <a:srgbClr val="374151"/>
                </a:solidFill>
                <a:effectLst/>
                <a:latin typeface="Söhne"/>
              </a:rPr>
              <a:t>The Cat and Dog classes extend the Animal class. They override the </a:t>
            </a:r>
            <a:r>
              <a:rPr lang="en-US" b="0" i="0" dirty="0" err="1">
                <a:solidFill>
                  <a:srgbClr val="374151"/>
                </a:solidFill>
                <a:effectLst/>
                <a:latin typeface="Söhne"/>
              </a:rPr>
              <a:t>makeSound</a:t>
            </a:r>
            <a:r>
              <a:rPr lang="en-US" b="0" i="0" dirty="0">
                <a:solidFill>
                  <a:srgbClr val="374151"/>
                </a:solidFill>
                <a:effectLst/>
                <a:latin typeface="Söhne"/>
              </a:rPr>
              <a:t>() method with their own specific sound implementations.</a:t>
            </a:r>
          </a:p>
          <a:p>
            <a:pPr algn="l"/>
            <a:r>
              <a:rPr lang="en-US" b="0" i="0" dirty="0">
                <a:solidFill>
                  <a:srgbClr val="374151"/>
                </a:solidFill>
                <a:effectLst/>
                <a:latin typeface="Söhne"/>
              </a:rPr>
              <a:t>We then create an array animals containing instances of both Cat and Dog objects. By calling the </a:t>
            </a:r>
            <a:r>
              <a:rPr lang="en-US" b="0" i="0" dirty="0" err="1">
                <a:solidFill>
                  <a:srgbClr val="374151"/>
                </a:solidFill>
                <a:effectLst/>
                <a:latin typeface="Söhne"/>
              </a:rPr>
              <a:t>makeSound</a:t>
            </a:r>
            <a:r>
              <a:rPr lang="en-US" b="0" i="0" dirty="0">
                <a:solidFill>
                  <a:srgbClr val="374151"/>
                </a:solidFill>
                <a:effectLst/>
                <a:latin typeface="Söhne"/>
              </a:rPr>
              <a:t>() method on each object, we can observe polymorphic behavior. The specific sound implementation of each subclass is invoked based on the object type at runtime.</a:t>
            </a:r>
          </a:p>
        </p:txBody>
      </p:sp>
    </p:spTree>
    <p:extLst>
      <p:ext uri="{BB962C8B-B14F-4D97-AF65-F5344CB8AC3E}">
        <p14:creationId xmlns:p14="http://schemas.microsoft.com/office/powerpoint/2010/main" val="205384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468B-3BA3-9D43-C7C4-48E7DB5DF7C9}"/>
              </a:ext>
            </a:extLst>
          </p:cNvPr>
          <p:cNvSpPr>
            <a:spLocks noGrp="1"/>
          </p:cNvSpPr>
          <p:nvPr>
            <p:ph type="title"/>
          </p:nvPr>
        </p:nvSpPr>
        <p:spPr/>
        <p:txBody>
          <a:bodyPr/>
          <a:lstStyle/>
          <a:p>
            <a:r>
              <a:rPr lang="en-US" b="0" i="0" dirty="0">
                <a:solidFill>
                  <a:srgbClr val="343541"/>
                </a:solidFill>
                <a:effectLst/>
                <a:latin typeface="Söhne"/>
              </a:rPr>
              <a:t>Abstraction</a:t>
            </a:r>
            <a:endParaRPr lang="en-IL" dirty="0"/>
          </a:p>
        </p:txBody>
      </p:sp>
      <p:sp>
        <p:nvSpPr>
          <p:cNvPr id="3" name="Content Placeholder 2">
            <a:extLst>
              <a:ext uri="{FF2B5EF4-FFF2-40B4-BE49-F238E27FC236}">
                <a16:creationId xmlns:a16="http://schemas.microsoft.com/office/drawing/2014/main" id="{D08EAD37-6A4D-D883-C3AF-4D4723212ADB}"/>
              </a:ext>
            </a:extLst>
          </p:cNvPr>
          <p:cNvSpPr>
            <a:spLocks noGrp="1"/>
          </p:cNvSpPr>
          <p:nvPr>
            <p:ph idx="1"/>
          </p:nvPr>
        </p:nvSpPr>
        <p:spPr/>
        <p:txBody>
          <a:bodyPr/>
          <a:lstStyle/>
          <a:p>
            <a:pPr algn="l"/>
            <a:r>
              <a:rPr lang="en-US" b="0" i="0" dirty="0">
                <a:solidFill>
                  <a:srgbClr val="374151"/>
                </a:solidFill>
                <a:effectLst/>
                <a:latin typeface="Söhne"/>
              </a:rPr>
              <a:t>Abstraction is a fundamental concept in TypeScript (as well as in object-oriented programming) that focuses on creating simplified and generalized representations of real-world entities. It involves hiding unnecessary implementation details and exposing only the essential features and behaviors.</a:t>
            </a:r>
          </a:p>
          <a:p>
            <a:pPr algn="l"/>
            <a:r>
              <a:rPr lang="en-US" b="0" i="0" dirty="0">
                <a:solidFill>
                  <a:srgbClr val="374151"/>
                </a:solidFill>
                <a:effectLst/>
                <a:latin typeface="Söhne"/>
              </a:rPr>
              <a:t>In TypeScript, abstraction is achieved through abstract classes and interfaces. Here are some important points to understand about abstraction in TypeScript:</a:t>
            </a:r>
          </a:p>
          <a:p>
            <a:endParaRPr lang="en-IL" dirty="0"/>
          </a:p>
        </p:txBody>
      </p:sp>
    </p:spTree>
    <p:extLst>
      <p:ext uri="{BB962C8B-B14F-4D97-AF65-F5344CB8AC3E}">
        <p14:creationId xmlns:p14="http://schemas.microsoft.com/office/powerpoint/2010/main" val="3674665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468B-3BA3-9D43-C7C4-48E7DB5DF7C9}"/>
              </a:ext>
            </a:extLst>
          </p:cNvPr>
          <p:cNvSpPr>
            <a:spLocks noGrp="1"/>
          </p:cNvSpPr>
          <p:nvPr>
            <p:ph type="title"/>
          </p:nvPr>
        </p:nvSpPr>
        <p:spPr/>
        <p:txBody>
          <a:bodyPr/>
          <a:lstStyle/>
          <a:p>
            <a:r>
              <a:rPr lang="en-IL" dirty="0"/>
              <a:t>key</a:t>
            </a:r>
          </a:p>
        </p:txBody>
      </p:sp>
      <p:sp>
        <p:nvSpPr>
          <p:cNvPr id="3" name="Content Placeholder 2">
            <a:extLst>
              <a:ext uri="{FF2B5EF4-FFF2-40B4-BE49-F238E27FC236}">
                <a16:creationId xmlns:a16="http://schemas.microsoft.com/office/drawing/2014/main" id="{D08EAD37-6A4D-D883-C3AF-4D4723212ADB}"/>
              </a:ext>
            </a:extLst>
          </p:cNvPr>
          <p:cNvSpPr>
            <a:spLocks noGrp="1"/>
          </p:cNvSpPr>
          <p:nvPr>
            <p:ph idx="1"/>
          </p:nvPr>
        </p:nvSpPr>
        <p:spPr/>
        <p:txBody>
          <a:bodyPr>
            <a:normAutofit fontScale="92500" lnSpcReduction="20000"/>
          </a:bodyPr>
          <a:lstStyle/>
          <a:p>
            <a:pPr algn="l">
              <a:buFont typeface="+mj-lt"/>
              <a:buAutoNum type="arabicPeriod"/>
            </a:pPr>
            <a:r>
              <a:rPr lang="en-US" sz="1800" b="0" i="0" dirty="0">
                <a:solidFill>
                  <a:srgbClr val="374151"/>
                </a:solidFill>
                <a:effectLst/>
                <a:latin typeface="Söhne"/>
              </a:rPr>
              <a:t>Abstract Classes: Abstract classes in TypeScript serve as templates for other classes. They cannot be instantiated directly but are meant to be extended by other classes. Abstract classes can define abstract methods that subclasses must implement. They can also contain concrete methods with default behavior that subclasses can inherit.</a:t>
            </a:r>
          </a:p>
          <a:p>
            <a:pPr algn="l">
              <a:buFont typeface="+mj-lt"/>
              <a:buAutoNum type="arabicPeriod"/>
            </a:pPr>
            <a:r>
              <a:rPr lang="en-US" sz="1800" b="0" i="0" dirty="0">
                <a:solidFill>
                  <a:srgbClr val="374151"/>
                </a:solidFill>
                <a:effectLst/>
                <a:latin typeface="Söhne"/>
              </a:rPr>
              <a:t>Abstract Methods: Abstract methods are declared in abstract classes but do not contain an implementation. Subclasses that extend the abstract class must provide their own implementation of the abstract methods. Abstract methods define a common interface for subclasses to adhere to, ensuring that specific behaviors are implemented in each subclass.</a:t>
            </a:r>
          </a:p>
          <a:p>
            <a:pPr algn="l">
              <a:buFont typeface="+mj-lt"/>
              <a:buAutoNum type="arabicPeriod"/>
            </a:pPr>
            <a:r>
              <a:rPr lang="en-US" sz="1800" b="0" i="0" dirty="0">
                <a:solidFill>
                  <a:srgbClr val="374151"/>
                </a:solidFill>
                <a:effectLst/>
                <a:latin typeface="Söhne"/>
              </a:rPr>
              <a:t>Interfaces: Interfaces in TypeScript define contracts that classes can adhere to. They provide a way to define a set of methods that a class must implement. Interfaces focus on defining the structure and behavior that classes should have without specifying the implementation details. Classes can implement multiple interfaces, allowing them to fulfill multiple contracts.</a:t>
            </a:r>
          </a:p>
          <a:p>
            <a:pPr algn="l">
              <a:buFont typeface="+mj-lt"/>
              <a:buAutoNum type="arabicPeriod"/>
            </a:pPr>
            <a:r>
              <a:rPr lang="en-US" sz="1800" b="0" i="0" dirty="0">
                <a:solidFill>
                  <a:srgbClr val="374151"/>
                </a:solidFill>
                <a:effectLst/>
                <a:latin typeface="Söhne"/>
              </a:rPr>
              <a:t>Encapsulation: Abstraction is closely related to encapsulation. Encapsulation involves bundling data and methods together and controlling their access. Abstraction focuses on exposing only the essential information and behaviors, hiding the unnecessary implementation details. This promotes code modularity, reduces dependencies, and provides a clear separation of concerns.</a:t>
            </a:r>
          </a:p>
          <a:p>
            <a:pPr algn="l">
              <a:buFont typeface="+mj-lt"/>
              <a:buAutoNum type="arabicPeriod"/>
            </a:pPr>
            <a:r>
              <a:rPr lang="en-US" sz="1800" b="0" i="0" dirty="0">
                <a:solidFill>
                  <a:srgbClr val="374151"/>
                </a:solidFill>
                <a:effectLst/>
                <a:latin typeface="Söhne"/>
              </a:rPr>
              <a:t>Code Modularity and Reusability: Abstraction promotes code modularity and reusability by creating generalized representations and interfaces. By defining abstract classes and interfaces, you can create reusable components that provide a common interface for different implementations. This allows for code reuse, extensibility, and easier maintenance.</a:t>
            </a:r>
          </a:p>
        </p:txBody>
      </p:sp>
    </p:spTree>
    <p:extLst>
      <p:ext uri="{BB962C8B-B14F-4D97-AF65-F5344CB8AC3E}">
        <p14:creationId xmlns:p14="http://schemas.microsoft.com/office/powerpoint/2010/main" val="3023476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US" b="0" i="0" dirty="0">
                <a:solidFill>
                  <a:srgbClr val="343541"/>
                </a:solidFill>
                <a:effectLst/>
                <a:latin typeface="Söhne"/>
              </a:rPr>
              <a:t>Abstraction</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In this example, we have an abstract class Shape that represents a generic shape. It has a protected property _name and an abstract method </a:t>
            </a:r>
            <a:r>
              <a:rPr lang="en-US" b="0" i="0" dirty="0" err="1">
                <a:solidFill>
                  <a:srgbClr val="374151"/>
                </a:solidFill>
                <a:effectLst/>
                <a:latin typeface="Söhne"/>
              </a:rPr>
              <a:t>calculateArea</a:t>
            </a:r>
            <a:r>
              <a:rPr lang="en-US" b="0" i="0" dirty="0">
                <a:solidFill>
                  <a:srgbClr val="374151"/>
                </a:solidFill>
                <a:effectLst/>
                <a:latin typeface="Söhne"/>
              </a:rPr>
              <a:t>().</a:t>
            </a:r>
          </a:p>
          <a:p>
            <a:pPr algn="l"/>
            <a:r>
              <a:rPr lang="en-US" b="0" i="0" dirty="0">
                <a:solidFill>
                  <a:srgbClr val="374151"/>
                </a:solidFill>
                <a:effectLst/>
                <a:latin typeface="Söhne"/>
              </a:rPr>
              <a:t>The </a:t>
            </a:r>
            <a:r>
              <a:rPr lang="en-US" b="0" i="0" dirty="0" err="1">
                <a:solidFill>
                  <a:srgbClr val="374151"/>
                </a:solidFill>
                <a:effectLst/>
                <a:latin typeface="Söhne"/>
              </a:rPr>
              <a:t>calculateArea</a:t>
            </a:r>
            <a:r>
              <a:rPr lang="en-US" b="0" i="0" dirty="0">
                <a:solidFill>
                  <a:srgbClr val="374151"/>
                </a:solidFill>
                <a:effectLst/>
                <a:latin typeface="Söhne"/>
              </a:rPr>
              <a:t>() method is declared as abstract in the Shape class, which means it does not have an implementation in the base class. The concrete subclasses (Circle and Rectangle) are responsible for providing their own implementation of the </a:t>
            </a:r>
            <a:r>
              <a:rPr lang="en-US" b="0" i="0" dirty="0" err="1">
                <a:solidFill>
                  <a:srgbClr val="374151"/>
                </a:solidFill>
                <a:effectLst/>
                <a:latin typeface="Söhne"/>
              </a:rPr>
              <a:t>calculateArea</a:t>
            </a:r>
            <a:r>
              <a:rPr lang="en-US" b="0" i="0" dirty="0">
                <a:solidFill>
                  <a:srgbClr val="374151"/>
                </a:solidFill>
                <a:effectLst/>
                <a:latin typeface="Söhne"/>
              </a:rPr>
              <a:t>() method.</a:t>
            </a:r>
          </a:p>
          <a:p>
            <a:pPr algn="l"/>
            <a:r>
              <a:rPr lang="en-US" b="0" i="0" dirty="0">
                <a:solidFill>
                  <a:srgbClr val="374151"/>
                </a:solidFill>
                <a:effectLst/>
                <a:latin typeface="Söhne"/>
              </a:rPr>
              <a:t>The display() method in the Shape class provides a common behavior to display the shape's name and calculated area.</a:t>
            </a:r>
          </a:p>
          <a:p>
            <a:pPr algn="l"/>
            <a:r>
              <a:rPr lang="en-US" b="0" i="0" dirty="0">
                <a:solidFill>
                  <a:srgbClr val="374151"/>
                </a:solidFill>
                <a:effectLst/>
                <a:latin typeface="Söhne"/>
              </a:rPr>
              <a:t>The Circle and Rectangle classes extend the Shape class and implement the </a:t>
            </a:r>
            <a:r>
              <a:rPr lang="en-US" b="0" i="0" dirty="0" err="1">
                <a:solidFill>
                  <a:srgbClr val="374151"/>
                </a:solidFill>
                <a:effectLst/>
                <a:latin typeface="Söhne"/>
              </a:rPr>
              <a:t>calculateArea</a:t>
            </a:r>
            <a:r>
              <a:rPr lang="en-US" b="0" i="0" dirty="0">
                <a:solidFill>
                  <a:srgbClr val="374151"/>
                </a:solidFill>
                <a:effectLst/>
                <a:latin typeface="Söhne"/>
              </a:rPr>
              <a:t>() method according to their specific shape formulas.</a:t>
            </a:r>
          </a:p>
          <a:p>
            <a:pPr algn="l"/>
            <a:r>
              <a:rPr lang="en-US" b="0" i="0" dirty="0">
                <a:solidFill>
                  <a:srgbClr val="374151"/>
                </a:solidFill>
                <a:effectLst/>
                <a:latin typeface="Söhne"/>
              </a:rPr>
              <a:t>We create instances of Circle and Rectangle, and call the display() method. This demonstrates abstraction, as the Shape class provides an abstraction of a generic shape, while the concrete subclasses provide specific implementations of the abstract method. The caller can interact with the Shape class and its common behavior without needing to know the specific details of each shape's calculation.</a:t>
            </a:r>
          </a:p>
        </p:txBody>
      </p:sp>
    </p:spTree>
    <p:extLst>
      <p:ext uri="{BB962C8B-B14F-4D97-AF65-F5344CB8AC3E}">
        <p14:creationId xmlns:p14="http://schemas.microsoft.com/office/powerpoint/2010/main" val="4155203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3C0A-BCE2-73E0-0B4A-5EB654DFA1AF}"/>
              </a:ext>
            </a:extLst>
          </p:cNvPr>
          <p:cNvSpPr>
            <a:spLocks noGrp="1"/>
          </p:cNvSpPr>
          <p:nvPr>
            <p:ph type="title"/>
          </p:nvPr>
        </p:nvSpPr>
        <p:spPr/>
        <p:txBody>
          <a:bodyPr/>
          <a:lstStyle/>
          <a:p>
            <a:r>
              <a:rPr lang="en-US" b="0" i="0" dirty="0">
                <a:solidFill>
                  <a:srgbClr val="343541"/>
                </a:solidFill>
                <a:effectLst/>
                <a:latin typeface="Söhne"/>
              </a:rPr>
              <a:t>Association</a:t>
            </a:r>
            <a:endParaRPr lang="en-IL" dirty="0"/>
          </a:p>
        </p:txBody>
      </p:sp>
      <p:sp>
        <p:nvSpPr>
          <p:cNvPr id="3" name="Content Placeholder 2">
            <a:extLst>
              <a:ext uri="{FF2B5EF4-FFF2-40B4-BE49-F238E27FC236}">
                <a16:creationId xmlns:a16="http://schemas.microsoft.com/office/drawing/2014/main" id="{6CEE571A-7D9B-80BA-D4BB-E5521CB27BDA}"/>
              </a:ext>
            </a:extLst>
          </p:cNvPr>
          <p:cNvSpPr>
            <a:spLocks noGrp="1"/>
          </p:cNvSpPr>
          <p:nvPr>
            <p:ph idx="1"/>
          </p:nvPr>
        </p:nvSpPr>
        <p:spPr/>
        <p:txBody>
          <a:bodyPr/>
          <a:lstStyle/>
          <a:p>
            <a:r>
              <a:rPr lang="en-US" b="0" i="0" dirty="0">
                <a:solidFill>
                  <a:srgbClr val="374151"/>
                </a:solidFill>
                <a:effectLst/>
                <a:latin typeface="Söhne"/>
              </a:rPr>
              <a:t>Association is a relationship between two or more classes in TypeScript (as well as in object-oriented programming) where objects of one class are connected or associated with objects of another class. It represents how classes interact and collaborate with each other to fulfill a certain functionality or requirement.</a:t>
            </a:r>
          </a:p>
          <a:p>
            <a:r>
              <a:rPr lang="en-US" b="0" i="0" dirty="0">
                <a:solidFill>
                  <a:srgbClr val="374151"/>
                </a:solidFill>
                <a:effectLst/>
                <a:latin typeface="Söhne"/>
              </a:rPr>
              <a:t>In TypeScript, association between classes can be established in various ways, such as through member variables, method parameters, or return types. Here are some important points to understand about association in TypeScript:</a:t>
            </a:r>
            <a:endParaRPr lang="en-IL" dirty="0"/>
          </a:p>
        </p:txBody>
      </p:sp>
    </p:spTree>
    <p:extLst>
      <p:ext uri="{BB962C8B-B14F-4D97-AF65-F5344CB8AC3E}">
        <p14:creationId xmlns:p14="http://schemas.microsoft.com/office/powerpoint/2010/main" val="3104977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3C0A-BCE2-73E0-0B4A-5EB654DFA1AF}"/>
              </a:ext>
            </a:extLst>
          </p:cNvPr>
          <p:cNvSpPr>
            <a:spLocks noGrp="1"/>
          </p:cNvSpPr>
          <p:nvPr>
            <p:ph type="title"/>
          </p:nvPr>
        </p:nvSpPr>
        <p:spPr/>
        <p:txBody>
          <a:bodyPr/>
          <a:lstStyle/>
          <a:p>
            <a:r>
              <a:rPr lang="en-US" b="0" i="0" dirty="0">
                <a:solidFill>
                  <a:srgbClr val="343541"/>
                </a:solidFill>
                <a:effectLst/>
                <a:latin typeface="Söhne"/>
              </a:rPr>
              <a:t>Association</a:t>
            </a:r>
            <a:endParaRPr lang="en-IL" dirty="0"/>
          </a:p>
        </p:txBody>
      </p:sp>
      <p:sp>
        <p:nvSpPr>
          <p:cNvPr id="3" name="Content Placeholder 2">
            <a:extLst>
              <a:ext uri="{FF2B5EF4-FFF2-40B4-BE49-F238E27FC236}">
                <a16:creationId xmlns:a16="http://schemas.microsoft.com/office/drawing/2014/main" id="{6CEE571A-7D9B-80BA-D4BB-E5521CB27BDA}"/>
              </a:ext>
            </a:extLst>
          </p:cNvPr>
          <p:cNvSpPr>
            <a:spLocks noGrp="1"/>
          </p:cNvSpPr>
          <p:nvPr>
            <p:ph idx="1"/>
          </p:nvPr>
        </p:nvSpPr>
        <p:spPr/>
        <p:txBody>
          <a:bodyPr>
            <a:normAutofit fontScale="55000" lnSpcReduction="20000"/>
          </a:bodyPr>
          <a:lstStyle/>
          <a:p>
            <a:pPr algn="l">
              <a:buFont typeface="+mj-lt"/>
              <a:buAutoNum type="arabicPeriod"/>
            </a:pPr>
            <a:r>
              <a:rPr lang="en-US" b="0" i="0" dirty="0">
                <a:solidFill>
                  <a:srgbClr val="374151"/>
                </a:solidFill>
                <a:effectLst/>
                <a:latin typeface="Söhne"/>
              </a:rPr>
              <a:t>Relationship Types: Association can be classified into different relationship types based on the nature of the association between classes:</a:t>
            </a:r>
          </a:p>
          <a:p>
            <a:pPr marL="742950" lvl="1" indent="-285750" algn="l">
              <a:buFont typeface="+mj-lt"/>
              <a:buAutoNum type="arabicPeriod"/>
            </a:pPr>
            <a:r>
              <a:rPr lang="en-US" b="0" i="0" dirty="0">
                <a:solidFill>
                  <a:srgbClr val="374151"/>
                </a:solidFill>
                <a:effectLst/>
                <a:latin typeface="Söhne"/>
              </a:rPr>
              <a:t>Aggregation: Represents a "has-a" relationship, where one class contains or holds instances of another class. It indicates a whole-part relationship, where the associated class can exist independently.</a:t>
            </a:r>
          </a:p>
          <a:p>
            <a:pPr marL="742950" lvl="1" indent="-285750" algn="l">
              <a:buFont typeface="+mj-lt"/>
              <a:buAutoNum type="arabicPeriod"/>
            </a:pPr>
            <a:r>
              <a:rPr lang="en-US" b="0" i="0" dirty="0">
                <a:solidFill>
                  <a:srgbClr val="374151"/>
                </a:solidFill>
                <a:effectLst/>
                <a:latin typeface="Söhne"/>
              </a:rPr>
              <a:t>Composition: Represents a strong form of aggregation, where the associated class is a crucial part of the whole and cannot exist without it. It indicates a "composed-of" relationship, where the associated class is exclusive to the parent class.</a:t>
            </a:r>
          </a:p>
          <a:p>
            <a:pPr marL="742950" lvl="1" indent="-285750" algn="l">
              <a:buFont typeface="+mj-lt"/>
              <a:buAutoNum type="arabicPeriod"/>
            </a:pPr>
            <a:r>
              <a:rPr lang="en-US" b="0" i="0" dirty="0">
                <a:solidFill>
                  <a:srgbClr val="374151"/>
                </a:solidFill>
                <a:effectLst/>
                <a:latin typeface="Söhne"/>
              </a:rPr>
              <a:t>Association: Represents a general relationship where two or more classes are connected, but the relationship is not a whole-part or exclusive one. It indicates a more loosely coupled relationship between classes.</a:t>
            </a:r>
          </a:p>
          <a:p>
            <a:pPr algn="l">
              <a:buFont typeface="+mj-lt"/>
              <a:buAutoNum type="arabicPeriod"/>
            </a:pPr>
            <a:r>
              <a:rPr lang="en-US" b="0" i="0" dirty="0">
                <a:solidFill>
                  <a:srgbClr val="374151"/>
                </a:solidFill>
                <a:effectLst/>
                <a:latin typeface="Söhne"/>
              </a:rPr>
              <a:t>Class Collaboration: Through association, classes can collaborate and interact with each other by using the associated class's members, calling its methods, or accessing its properties. This allows classes to exchange information, delegate tasks, or perform actions collectively to achieve a desired functionality.</a:t>
            </a:r>
          </a:p>
          <a:p>
            <a:pPr algn="l">
              <a:buFont typeface="+mj-lt"/>
              <a:buAutoNum type="arabicPeriod"/>
            </a:pPr>
            <a:r>
              <a:rPr lang="en-US" b="0" i="0" dirty="0">
                <a:solidFill>
                  <a:srgbClr val="374151"/>
                </a:solidFill>
                <a:effectLst/>
                <a:latin typeface="Söhne"/>
              </a:rPr>
              <a:t>Flexibility and Modularity: Association provides flexibility and modularity by allowing classes to be loosely coupled. It enables classes to interact with each other through defined interfaces or contracts, promoting code maintainability, extensibility, and reusability.</a:t>
            </a:r>
          </a:p>
          <a:p>
            <a:pPr algn="l">
              <a:buFont typeface="+mj-lt"/>
              <a:buAutoNum type="arabicPeriod"/>
            </a:pPr>
            <a:r>
              <a:rPr lang="en-US" b="0" i="0" dirty="0">
                <a:solidFill>
                  <a:srgbClr val="374151"/>
                </a:solidFill>
                <a:effectLst/>
                <a:latin typeface="Söhne"/>
              </a:rPr>
              <a:t>Multiplicity: Multiplicity refers to the cardinality of the association, indicating how many objects of one class are associated with objects of another class. For example, a one-to-one association means each object of one class is associated with exactly one object of another class, while a one-to-many association means each object of one class is associated with multiple objects of another class.</a:t>
            </a:r>
          </a:p>
          <a:p>
            <a:pPr algn="l">
              <a:buFont typeface="+mj-lt"/>
              <a:buAutoNum type="arabicPeriod"/>
            </a:pPr>
            <a:r>
              <a:rPr lang="en-US" b="0" i="0" dirty="0">
                <a:solidFill>
                  <a:srgbClr val="374151"/>
                </a:solidFill>
                <a:effectLst/>
                <a:latin typeface="Söhne"/>
              </a:rPr>
              <a:t>Dependency Injection: Association is often used in the context of dependency injection, where objects of one class are injected into another class to fulfill its dependencies. This allows for loose coupling and promotes the principle of "programming to interfaces."</a:t>
            </a:r>
          </a:p>
        </p:txBody>
      </p:sp>
    </p:spTree>
    <p:extLst>
      <p:ext uri="{BB962C8B-B14F-4D97-AF65-F5344CB8AC3E}">
        <p14:creationId xmlns:p14="http://schemas.microsoft.com/office/powerpoint/2010/main" val="1647800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US" b="0" i="0" dirty="0">
                <a:solidFill>
                  <a:srgbClr val="343541"/>
                </a:solidFill>
                <a:effectLst/>
                <a:latin typeface="Söhne"/>
              </a:rPr>
              <a:t>Association</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normAutofit fontScale="85000" lnSpcReduction="20000"/>
          </a:bodyPr>
          <a:lstStyle/>
          <a:p>
            <a:pPr algn="l"/>
            <a:r>
              <a:rPr lang="en-US" b="0" i="0" dirty="0">
                <a:solidFill>
                  <a:srgbClr val="374151"/>
                </a:solidFill>
                <a:effectLst/>
                <a:latin typeface="Söhne"/>
              </a:rPr>
              <a:t>In this example, we have two classes: Player and Team. The Player class represents a player with a private _name property and a </a:t>
            </a:r>
            <a:r>
              <a:rPr lang="en-US" b="0" i="0" dirty="0" err="1">
                <a:solidFill>
                  <a:srgbClr val="374151"/>
                </a:solidFill>
                <a:effectLst/>
                <a:latin typeface="Söhne"/>
              </a:rPr>
              <a:t>getName</a:t>
            </a:r>
            <a:r>
              <a:rPr lang="en-US" b="0" i="0" dirty="0">
                <a:solidFill>
                  <a:srgbClr val="374151"/>
                </a:solidFill>
                <a:effectLst/>
                <a:latin typeface="Söhne"/>
              </a:rPr>
              <a:t>() method to retrieve the player's name.</a:t>
            </a:r>
          </a:p>
          <a:p>
            <a:pPr algn="l"/>
            <a:r>
              <a:rPr lang="en-US" b="0" i="0" dirty="0">
                <a:solidFill>
                  <a:srgbClr val="374151"/>
                </a:solidFill>
                <a:effectLst/>
                <a:latin typeface="Söhne"/>
              </a:rPr>
              <a:t>The Team class represents a team with a private _name property and an association with Player instances. It has methods to add players to the team (</a:t>
            </a:r>
            <a:r>
              <a:rPr lang="en-US" b="0" i="0" dirty="0" err="1">
                <a:solidFill>
                  <a:srgbClr val="374151"/>
                </a:solidFill>
                <a:effectLst/>
                <a:latin typeface="Söhne"/>
              </a:rPr>
              <a:t>addPlayer</a:t>
            </a:r>
            <a:r>
              <a:rPr lang="en-US" b="0" i="0" dirty="0">
                <a:solidFill>
                  <a:srgbClr val="374151"/>
                </a:solidFill>
                <a:effectLst/>
                <a:latin typeface="Söhne"/>
              </a:rPr>
              <a:t>()) and retrieve the players (</a:t>
            </a:r>
            <a:r>
              <a:rPr lang="en-US" b="0" i="0" dirty="0" err="1">
                <a:solidFill>
                  <a:srgbClr val="374151"/>
                </a:solidFill>
                <a:effectLst/>
                <a:latin typeface="Söhne"/>
              </a:rPr>
              <a:t>getPlayers</a:t>
            </a:r>
            <a:r>
              <a:rPr lang="en-US" b="0" i="0" dirty="0">
                <a:solidFill>
                  <a:srgbClr val="374151"/>
                </a:solidFill>
                <a:effectLst/>
                <a:latin typeface="Söhne"/>
              </a:rPr>
              <a:t>()).</a:t>
            </a:r>
          </a:p>
          <a:p>
            <a:pPr algn="l"/>
            <a:r>
              <a:rPr lang="en-US" b="0" i="0" dirty="0">
                <a:solidFill>
                  <a:srgbClr val="374151"/>
                </a:solidFill>
                <a:effectLst/>
                <a:latin typeface="Söhne"/>
              </a:rPr>
              <a:t>We create instances of Player representing individual players (player1, player2). Then, we create an instance of Team (team) and associate the players with the team using the </a:t>
            </a:r>
            <a:r>
              <a:rPr lang="en-US" b="0" i="0" dirty="0" err="1">
                <a:solidFill>
                  <a:srgbClr val="374151"/>
                </a:solidFill>
                <a:effectLst/>
                <a:latin typeface="Söhne"/>
              </a:rPr>
              <a:t>addPlayer</a:t>
            </a:r>
            <a:r>
              <a:rPr lang="en-US" b="0" i="0" dirty="0">
                <a:solidFill>
                  <a:srgbClr val="374151"/>
                </a:solidFill>
                <a:effectLst/>
                <a:latin typeface="Söhne"/>
              </a:rPr>
              <a:t>() method.</a:t>
            </a:r>
          </a:p>
          <a:p>
            <a:pPr algn="l"/>
            <a:r>
              <a:rPr lang="en-US" b="0" i="0" dirty="0">
                <a:solidFill>
                  <a:srgbClr val="374151"/>
                </a:solidFill>
                <a:effectLst/>
                <a:latin typeface="Söhne"/>
              </a:rPr>
              <a:t>To display the team name and its players, we retrieve the players using the </a:t>
            </a:r>
            <a:r>
              <a:rPr lang="en-US" b="0" i="0" dirty="0" err="1">
                <a:solidFill>
                  <a:srgbClr val="374151"/>
                </a:solidFill>
                <a:effectLst/>
                <a:latin typeface="Söhne"/>
              </a:rPr>
              <a:t>getPlayers</a:t>
            </a:r>
            <a:r>
              <a:rPr lang="en-US" b="0" i="0" dirty="0">
                <a:solidFill>
                  <a:srgbClr val="374151"/>
                </a:solidFill>
                <a:effectLst/>
                <a:latin typeface="Söhne"/>
              </a:rPr>
              <a:t>() method and iterate over them.</a:t>
            </a:r>
          </a:p>
          <a:p>
            <a:pPr algn="l"/>
            <a:r>
              <a:rPr lang="en-US" b="0" i="0" dirty="0">
                <a:solidFill>
                  <a:srgbClr val="374151"/>
                </a:solidFill>
                <a:effectLst/>
                <a:latin typeface="Söhne"/>
              </a:rPr>
              <a:t>This example demonstrates association, where the Team class has an association with multiple instances of the Player class. It allows for managing and accessing a collection of related objects (players) within the context of a team.</a:t>
            </a:r>
          </a:p>
        </p:txBody>
      </p:sp>
    </p:spTree>
    <p:extLst>
      <p:ext uri="{BB962C8B-B14F-4D97-AF65-F5344CB8AC3E}">
        <p14:creationId xmlns:p14="http://schemas.microsoft.com/office/powerpoint/2010/main" val="388307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W</a:t>
            </a:r>
            <a:r>
              <a:rPr lang="en-IL" dirty="0"/>
              <a:t>hat you have in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Properties: Inside a class, you can define properties to represent the state or characteristics of objects created from that class. </a:t>
            </a:r>
          </a:p>
          <a:p>
            <a:r>
              <a:rPr lang="en-US" b="0" i="0" dirty="0">
                <a:solidFill>
                  <a:srgbClr val="374151"/>
                </a:solidFill>
                <a:effectLst/>
                <a:latin typeface="Söhne"/>
              </a:rPr>
              <a:t>Methods: Methods are functions defined within a class that define the behavior or actions associated with objects created from that class. Methods can also have access modifiers and can access the class's properties. </a:t>
            </a:r>
            <a:endParaRPr lang="en-IL" dirty="0"/>
          </a:p>
        </p:txBody>
      </p:sp>
    </p:spTree>
    <p:extLst>
      <p:ext uri="{BB962C8B-B14F-4D97-AF65-F5344CB8AC3E}">
        <p14:creationId xmlns:p14="http://schemas.microsoft.com/office/powerpoint/2010/main" val="205731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DD63-5D57-0611-5B0A-2C97681BE754}"/>
              </a:ext>
            </a:extLst>
          </p:cNvPr>
          <p:cNvSpPr>
            <a:spLocks noGrp="1"/>
          </p:cNvSpPr>
          <p:nvPr>
            <p:ph type="title"/>
          </p:nvPr>
        </p:nvSpPr>
        <p:spPr/>
        <p:txBody>
          <a:bodyPr/>
          <a:lstStyle/>
          <a:p>
            <a:r>
              <a:rPr lang="en-US" b="0" i="0" dirty="0">
                <a:solidFill>
                  <a:srgbClr val="343541"/>
                </a:solidFill>
                <a:effectLst/>
                <a:latin typeface="Söhne"/>
              </a:rPr>
              <a:t>Overloading and Overriding</a:t>
            </a:r>
            <a:endParaRPr lang="en-IL" dirty="0"/>
          </a:p>
        </p:txBody>
      </p:sp>
      <p:sp>
        <p:nvSpPr>
          <p:cNvPr id="3" name="Content Placeholder 2">
            <a:extLst>
              <a:ext uri="{FF2B5EF4-FFF2-40B4-BE49-F238E27FC236}">
                <a16:creationId xmlns:a16="http://schemas.microsoft.com/office/drawing/2014/main" id="{296BBFF9-44B5-9736-ACFC-8119E25C9E0D}"/>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Overloading and overriding are two important concepts in TypeScript (as well as in object-oriented programming) that involve methods in classes. Let's explore each concept in relation to TypeScript:</a:t>
            </a:r>
          </a:p>
          <a:p>
            <a:pPr algn="l"/>
            <a:r>
              <a:rPr lang="en-US" b="0" i="0" dirty="0">
                <a:solidFill>
                  <a:srgbClr val="374151"/>
                </a:solidFill>
                <a:effectLst/>
                <a:latin typeface="Söhne"/>
              </a:rPr>
              <a:t>Method Overloading:</a:t>
            </a:r>
          </a:p>
          <a:p>
            <a:pPr algn="l">
              <a:buFont typeface="Arial" panose="020B0604020202020204" pitchFamily="34" charset="0"/>
              <a:buChar char="•"/>
            </a:pPr>
            <a:r>
              <a:rPr lang="en-US" b="0" i="0" dirty="0">
                <a:solidFill>
                  <a:srgbClr val="374151"/>
                </a:solidFill>
                <a:effectLst/>
                <a:latin typeface="Söhne"/>
              </a:rPr>
              <a:t>Method overloading allows a class to have multiple methods with the same name but different parameter types or numbers.</a:t>
            </a:r>
          </a:p>
          <a:p>
            <a:pPr algn="l">
              <a:buFont typeface="Arial" panose="020B0604020202020204" pitchFamily="34" charset="0"/>
              <a:buChar char="•"/>
            </a:pPr>
            <a:r>
              <a:rPr lang="en-US" b="0" i="0" dirty="0">
                <a:solidFill>
                  <a:srgbClr val="374151"/>
                </a:solidFill>
                <a:effectLst/>
                <a:latin typeface="Söhne"/>
              </a:rPr>
              <a:t>In TypeScript, method overloading is achieved by declaring multiple method signatures in the class, each specifying a different set of parameters.</a:t>
            </a:r>
          </a:p>
          <a:p>
            <a:pPr algn="l">
              <a:buFont typeface="Arial" panose="020B0604020202020204" pitchFamily="34" charset="0"/>
              <a:buChar char="•"/>
            </a:pPr>
            <a:r>
              <a:rPr lang="en-US" b="0" i="0" dirty="0">
                <a:solidFill>
                  <a:srgbClr val="374151"/>
                </a:solidFill>
                <a:effectLst/>
                <a:latin typeface="Söhne"/>
              </a:rPr>
              <a:t>The compiler selects the appropriate method based on the number and types of arguments used when invoking the method.</a:t>
            </a:r>
          </a:p>
          <a:p>
            <a:pPr algn="l">
              <a:buFont typeface="Arial" panose="020B0604020202020204" pitchFamily="34" charset="0"/>
              <a:buChar char="•"/>
            </a:pPr>
            <a:r>
              <a:rPr lang="en-US" b="0" i="0" dirty="0">
                <a:solidFill>
                  <a:srgbClr val="374151"/>
                </a:solidFill>
                <a:effectLst/>
                <a:latin typeface="Söhne"/>
              </a:rPr>
              <a:t>Method overloading provides flexibility and allows a class to provide different behaviors for different argument combinations.</a:t>
            </a:r>
          </a:p>
          <a:p>
            <a:pPr marL="0" indent="0" algn="l">
              <a:buNone/>
            </a:pPr>
            <a:endParaRPr lang="en-US" b="0" i="0" dirty="0">
              <a:solidFill>
                <a:srgbClr val="374151"/>
              </a:solidFill>
              <a:effectLst/>
              <a:latin typeface="Söhne"/>
            </a:endParaRPr>
          </a:p>
        </p:txBody>
      </p:sp>
    </p:spTree>
    <p:extLst>
      <p:ext uri="{BB962C8B-B14F-4D97-AF65-F5344CB8AC3E}">
        <p14:creationId xmlns:p14="http://schemas.microsoft.com/office/powerpoint/2010/main" val="3319025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DD63-5D57-0611-5B0A-2C97681BE754}"/>
              </a:ext>
            </a:extLst>
          </p:cNvPr>
          <p:cNvSpPr>
            <a:spLocks noGrp="1"/>
          </p:cNvSpPr>
          <p:nvPr>
            <p:ph type="title"/>
          </p:nvPr>
        </p:nvSpPr>
        <p:spPr/>
        <p:txBody>
          <a:bodyPr/>
          <a:lstStyle/>
          <a:p>
            <a:r>
              <a:rPr lang="en-US" b="0" i="0" dirty="0">
                <a:solidFill>
                  <a:srgbClr val="374151"/>
                </a:solidFill>
                <a:effectLst/>
                <a:latin typeface="Söhne"/>
              </a:rPr>
              <a:t>Method Overriding</a:t>
            </a:r>
            <a:endParaRPr lang="en-IL" dirty="0"/>
          </a:p>
        </p:txBody>
      </p:sp>
      <p:sp>
        <p:nvSpPr>
          <p:cNvPr id="3" name="Content Placeholder 2">
            <a:extLst>
              <a:ext uri="{FF2B5EF4-FFF2-40B4-BE49-F238E27FC236}">
                <a16:creationId xmlns:a16="http://schemas.microsoft.com/office/drawing/2014/main" id="{296BBFF9-44B5-9736-ACFC-8119E25C9E0D}"/>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374151"/>
                </a:solidFill>
                <a:effectLst/>
                <a:latin typeface="Söhne"/>
              </a:rPr>
              <a:t>Method overriding occurs when a subclass provides its own implementation of a method that is already defined in its superclass.</a:t>
            </a:r>
          </a:p>
          <a:p>
            <a:pPr algn="l">
              <a:buFont typeface="Arial" panose="020B0604020202020204" pitchFamily="34" charset="0"/>
              <a:buChar char="•"/>
            </a:pPr>
            <a:r>
              <a:rPr lang="en-US" b="0" i="0" dirty="0">
                <a:solidFill>
                  <a:srgbClr val="374151"/>
                </a:solidFill>
                <a:effectLst/>
                <a:latin typeface="Söhne"/>
              </a:rPr>
              <a:t>The subclass overrides the method to customize or specialize its behavior while adhering to the common interface defined in the superclass.</a:t>
            </a:r>
          </a:p>
          <a:p>
            <a:pPr algn="l">
              <a:buFont typeface="Arial" panose="020B0604020202020204" pitchFamily="34" charset="0"/>
              <a:buChar char="•"/>
            </a:pPr>
            <a:r>
              <a:rPr lang="en-US" b="0" i="0" dirty="0">
                <a:solidFill>
                  <a:srgbClr val="374151"/>
                </a:solidFill>
                <a:effectLst/>
                <a:latin typeface="Söhne"/>
              </a:rPr>
              <a:t>In TypeScript, method overriding is achieved by redefining a method in the subclass with the same name and parameters as in the superclass.</a:t>
            </a:r>
          </a:p>
          <a:p>
            <a:pPr algn="l">
              <a:buFont typeface="Arial" panose="020B0604020202020204" pitchFamily="34" charset="0"/>
              <a:buChar char="•"/>
            </a:pPr>
            <a:r>
              <a:rPr lang="en-US" b="0" i="0" dirty="0">
                <a:solidFill>
                  <a:srgbClr val="374151"/>
                </a:solidFill>
                <a:effectLst/>
                <a:latin typeface="Söhne"/>
              </a:rPr>
              <a:t>The overridden method in the subclass should have the override modifier to explicitly indicate that it is intended to override the superclass's implementation.</a:t>
            </a:r>
          </a:p>
        </p:txBody>
      </p:sp>
    </p:spTree>
    <p:extLst>
      <p:ext uri="{BB962C8B-B14F-4D97-AF65-F5344CB8AC3E}">
        <p14:creationId xmlns:p14="http://schemas.microsoft.com/office/powerpoint/2010/main" val="2130925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US" b="0" i="0" dirty="0">
                <a:solidFill>
                  <a:srgbClr val="343541"/>
                </a:solidFill>
                <a:effectLst/>
                <a:latin typeface="Söhne"/>
              </a:rPr>
              <a:t>Overloading and Overriding</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in this example, we have a base class Shape that has a method </a:t>
            </a:r>
            <a:r>
              <a:rPr lang="en-US" b="0" i="0" dirty="0" err="1">
                <a:solidFill>
                  <a:srgbClr val="374151"/>
                </a:solidFill>
                <a:effectLst/>
                <a:latin typeface="Söhne"/>
              </a:rPr>
              <a:t>getInfo</a:t>
            </a:r>
            <a:r>
              <a:rPr lang="en-US" b="0" i="0" dirty="0">
                <a:solidFill>
                  <a:srgbClr val="374151"/>
                </a:solidFill>
                <a:effectLst/>
                <a:latin typeface="Söhne"/>
              </a:rPr>
              <a:t>() and a method </a:t>
            </a:r>
            <a:r>
              <a:rPr lang="en-US" b="0" i="0" dirty="0" err="1">
                <a:solidFill>
                  <a:srgbClr val="374151"/>
                </a:solidFill>
                <a:effectLst/>
                <a:latin typeface="Söhne"/>
              </a:rPr>
              <a:t>calculateArea</a:t>
            </a:r>
            <a:r>
              <a:rPr lang="en-US" b="0" i="0" dirty="0">
                <a:solidFill>
                  <a:srgbClr val="374151"/>
                </a:solidFill>
                <a:effectLst/>
                <a:latin typeface="Söhne"/>
              </a:rPr>
              <a:t>().</a:t>
            </a:r>
          </a:p>
          <a:p>
            <a:pPr algn="l"/>
            <a:r>
              <a:rPr lang="en-US" b="0" i="0" dirty="0">
                <a:solidFill>
                  <a:srgbClr val="374151"/>
                </a:solidFill>
                <a:effectLst/>
                <a:latin typeface="Söhne"/>
              </a:rPr>
              <a:t>The Circle and Rectangle classes extend the Shape class and override both </a:t>
            </a:r>
            <a:r>
              <a:rPr lang="en-US" b="0" i="0" dirty="0" err="1">
                <a:solidFill>
                  <a:srgbClr val="374151"/>
                </a:solidFill>
                <a:effectLst/>
                <a:latin typeface="Söhne"/>
              </a:rPr>
              <a:t>getInfo</a:t>
            </a:r>
            <a:r>
              <a:rPr lang="en-US" b="0" i="0" dirty="0">
                <a:solidFill>
                  <a:srgbClr val="374151"/>
                </a:solidFill>
                <a:effectLst/>
                <a:latin typeface="Söhne"/>
              </a:rPr>
              <a:t>() and </a:t>
            </a:r>
            <a:r>
              <a:rPr lang="en-US" b="0" i="0" dirty="0" err="1">
                <a:solidFill>
                  <a:srgbClr val="374151"/>
                </a:solidFill>
                <a:effectLst/>
                <a:latin typeface="Söhne"/>
              </a:rPr>
              <a:t>calculateArea</a:t>
            </a:r>
            <a:r>
              <a:rPr lang="en-US" b="0" i="0" dirty="0">
                <a:solidFill>
                  <a:srgbClr val="374151"/>
                </a:solidFill>
                <a:effectLst/>
                <a:latin typeface="Söhne"/>
              </a:rPr>
              <a:t>() methods.</a:t>
            </a:r>
          </a:p>
          <a:p>
            <a:pPr algn="l"/>
            <a:r>
              <a:rPr lang="en-US" b="0" i="0" dirty="0">
                <a:solidFill>
                  <a:srgbClr val="374151"/>
                </a:solidFill>
                <a:effectLst/>
                <a:latin typeface="Söhne"/>
              </a:rPr>
              <a:t>The </a:t>
            </a:r>
            <a:r>
              <a:rPr lang="en-US" b="0" i="0" dirty="0" err="1">
                <a:solidFill>
                  <a:srgbClr val="374151"/>
                </a:solidFill>
                <a:effectLst/>
                <a:latin typeface="Söhne"/>
              </a:rPr>
              <a:t>getInfo</a:t>
            </a:r>
            <a:r>
              <a:rPr lang="en-US" b="0" i="0" dirty="0">
                <a:solidFill>
                  <a:srgbClr val="374151"/>
                </a:solidFill>
                <a:effectLst/>
                <a:latin typeface="Söhne"/>
              </a:rPr>
              <a:t>() method is overridden in both subclasses to include additional information specific to each shape.</a:t>
            </a:r>
          </a:p>
          <a:p>
            <a:pPr algn="l"/>
            <a:r>
              <a:rPr lang="en-US" b="0" i="0" dirty="0">
                <a:solidFill>
                  <a:srgbClr val="374151"/>
                </a:solidFill>
                <a:effectLst/>
                <a:latin typeface="Söhne"/>
              </a:rPr>
              <a:t>The </a:t>
            </a:r>
            <a:r>
              <a:rPr lang="en-US" b="0" i="0" dirty="0" err="1">
                <a:solidFill>
                  <a:srgbClr val="374151"/>
                </a:solidFill>
                <a:effectLst/>
                <a:latin typeface="Söhne"/>
              </a:rPr>
              <a:t>calculateArea</a:t>
            </a:r>
            <a:r>
              <a:rPr lang="en-US" b="0" i="0" dirty="0">
                <a:solidFill>
                  <a:srgbClr val="374151"/>
                </a:solidFill>
                <a:effectLst/>
                <a:latin typeface="Söhne"/>
              </a:rPr>
              <a:t>() method is overridden to provide the respective area calculation formulas for circles and rectangles.</a:t>
            </a:r>
          </a:p>
          <a:p>
            <a:pPr algn="l"/>
            <a:r>
              <a:rPr lang="en-US" b="0" i="0" dirty="0">
                <a:solidFill>
                  <a:srgbClr val="374151"/>
                </a:solidFill>
                <a:effectLst/>
                <a:latin typeface="Söhne"/>
              </a:rPr>
              <a:t>We create instances of Circle and Rectangle and call the </a:t>
            </a:r>
            <a:r>
              <a:rPr lang="en-US" b="0" i="0" dirty="0" err="1">
                <a:solidFill>
                  <a:srgbClr val="374151"/>
                </a:solidFill>
                <a:effectLst/>
                <a:latin typeface="Söhne"/>
              </a:rPr>
              <a:t>getInfo</a:t>
            </a:r>
            <a:r>
              <a:rPr lang="en-US" b="0" i="0" dirty="0">
                <a:solidFill>
                  <a:srgbClr val="374151"/>
                </a:solidFill>
                <a:effectLst/>
                <a:latin typeface="Söhne"/>
              </a:rPr>
              <a:t>() and </a:t>
            </a:r>
            <a:r>
              <a:rPr lang="en-US" b="0" i="0" dirty="0" err="1">
                <a:solidFill>
                  <a:srgbClr val="374151"/>
                </a:solidFill>
                <a:effectLst/>
                <a:latin typeface="Söhne"/>
              </a:rPr>
              <a:t>calculateArea</a:t>
            </a:r>
            <a:r>
              <a:rPr lang="en-US" b="0" i="0" dirty="0">
                <a:solidFill>
                  <a:srgbClr val="374151"/>
                </a:solidFill>
                <a:effectLst/>
                <a:latin typeface="Söhne"/>
              </a:rPr>
              <a:t>() methods on each object.</a:t>
            </a:r>
          </a:p>
          <a:p>
            <a:pPr algn="l"/>
            <a:r>
              <a:rPr lang="en-US" b="0" i="0" dirty="0">
                <a:solidFill>
                  <a:srgbClr val="374151"/>
                </a:solidFill>
                <a:effectLst/>
                <a:latin typeface="Söhne"/>
              </a:rPr>
              <a:t>This demonstrates method overriding, as the subclasses provide their own implementation of the base class methods, using the super keyword to access the base class implementation.</a:t>
            </a:r>
          </a:p>
          <a:p>
            <a:pPr algn="l"/>
            <a:r>
              <a:rPr lang="en-US" b="0" i="0" dirty="0">
                <a:solidFill>
                  <a:srgbClr val="374151"/>
                </a:solidFill>
                <a:effectLst/>
                <a:latin typeface="Söhne"/>
              </a:rPr>
              <a:t>Method overloading is not explicitly demonstrated in this example. Method overloading in TypeScript involves providing multiple method signatures with different parameter combinations within a single class, enabling flexible invocation of methods with different argument types or numbers.</a:t>
            </a:r>
          </a:p>
        </p:txBody>
      </p:sp>
    </p:spTree>
    <p:extLst>
      <p:ext uri="{BB962C8B-B14F-4D97-AF65-F5344CB8AC3E}">
        <p14:creationId xmlns:p14="http://schemas.microsoft.com/office/powerpoint/2010/main" val="1189602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1FC1-D2F3-9CE5-112A-EEEF164C5698}"/>
              </a:ext>
            </a:extLst>
          </p:cNvPr>
          <p:cNvSpPr>
            <a:spLocks noGrp="1"/>
          </p:cNvSpPr>
          <p:nvPr>
            <p:ph type="title"/>
          </p:nvPr>
        </p:nvSpPr>
        <p:spPr/>
        <p:txBody>
          <a:bodyPr/>
          <a:lstStyle/>
          <a:p>
            <a:r>
              <a:rPr lang="en-US" b="0" i="0" dirty="0">
                <a:solidFill>
                  <a:srgbClr val="343541"/>
                </a:solidFill>
                <a:effectLst/>
                <a:latin typeface="Söhne"/>
              </a:rPr>
              <a:t>Access Modifiers</a:t>
            </a:r>
            <a:endParaRPr lang="en-IL" dirty="0"/>
          </a:p>
        </p:txBody>
      </p:sp>
      <p:sp>
        <p:nvSpPr>
          <p:cNvPr id="3" name="Content Placeholder 2">
            <a:extLst>
              <a:ext uri="{FF2B5EF4-FFF2-40B4-BE49-F238E27FC236}">
                <a16:creationId xmlns:a16="http://schemas.microsoft.com/office/drawing/2014/main" id="{80351FF0-D696-CC7E-9650-12F0ECC90B27}"/>
              </a:ext>
            </a:extLst>
          </p:cNvPr>
          <p:cNvSpPr>
            <a:spLocks noGrp="1"/>
          </p:cNvSpPr>
          <p:nvPr>
            <p:ph idx="1"/>
          </p:nvPr>
        </p:nvSpPr>
        <p:spPr/>
        <p:txBody>
          <a:bodyPr/>
          <a:lstStyle/>
          <a:p>
            <a:pPr algn="l"/>
            <a:r>
              <a:rPr lang="en-US" b="0" i="0" dirty="0">
                <a:solidFill>
                  <a:srgbClr val="374151"/>
                </a:solidFill>
                <a:effectLst/>
                <a:latin typeface="Söhne"/>
              </a:rPr>
              <a:t>Access modifiers in TypeScript are keywords that define the accessibility and visibility of class members (properties and methods) within a class or from outside the class. They provide control over how the members can be accessed and manipulated by other code.</a:t>
            </a:r>
          </a:p>
          <a:p>
            <a:pPr algn="l"/>
            <a:r>
              <a:rPr lang="en-US" b="0" i="0" dirty="0">
                <a:solidFill>
                  <a:srgbClr val="374151"/>
                </a:solidFill>
                <a:effectLst/>
                <a:latin typeface="Söhne"/>
              </a:rPr>
              <a:t>TypeScript provides three access modifiers:</a:t>
            </a:r>
          </a:p>
          <a:p>
            <a:endParaRPr lang="en-IL" dirty="0"/>
          </a:p>
        </p:txBody>
      </p:sp>
    </p:spTree>
    <p:extLst>
      <p:ext uri="{BB962C8B-B14F-4D97-AF65-F5344CB8AC3E}">
        <p14:creationId xmlns:p14="http://schemas.microsoft.com/office/powerpoint/2010/main" val="4206055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1FC1-D2F3-9CE5-112A-EEEF164C5698}"/>
              </a:ext>
            </a:extLst>
          </p:cNvPr>
          <p:cNvSpPr>
            <a:spLocks noGrp="1"/>
          </p:cNvSpPr>
          <p:nvPr>
            <p:ph type="title"/>
          </p:nvPr>
        </p:nvSpPr>
        <p:spPr/>
        <p:txBody>
          <a:bodyPr/>
          <a:lstStyle/>
          <a:p>
            <a:r>
              <a:rPr lang="en-US" b="0" i="0" dirty="0">
                <a:solidFill>
                  <a:srgbClr val="343541"/>
                </a:solidFill>
                <a:effectLst/>
                <a:latin typeface="Söhne"/>
              </a:rPr>
              <a:t>Access Modifiers</a:t>
            </a:r>
            <a:endParaRPr lang="en-IL" dirty="0"/>
          </a:p>
        </p:txBody>
      </p:sp>
      <p:sp>
        <p:nvSpPr>
          <p:cNvPr id="3" name="Content Placeholder 2">
            <a:extLst>
              <a:ext uri="{FF2B5EF4-FFF2-40B4-BE49-F238E27FC236}">
                <a16:creationId xmlns:a16="http://schemas.microsoft.com/office/drawing/2014/main" id="{80351FF0-D696-CC7E-9650-12F0ECC90B27}"/>
              </a:ext>
            </a:extLst>
          </p:cNvPr>
          <p:cNvSpPr>
            <a:spLocks noGrp="1"/>
          </p:cNvSpPr>
          <p:nvPr>
            <p:ph idx="1"/>
          </p:nvPr>
        </p:nvSpPr>
        <p:spPr/>
        <p:txBody>
          <a:bodyPr>
            <a:normAutofit fontScale="70000" lnSpcReduction="20000"/>
          </a:bodyPr>
          <a:lstStyle/>
          <a:p>
            <a:pPr algn="l">
              <a:buFont typeface="+mj-lt"/>
              <a:buAutoNum type="arabicPeriod"/>
            </a:pPr>
            <a:r>
              <a:rPr lang="en-US" b="0" i="0" dirty="0">
                <a:solidFill>
                  <a:srgbClr val="374151"/>
                </a:solidFill>
                <a:effectLst/>
                <a:latin typeface="Söhne"/>
              </a:rPr>
              <a:t>public:</a:t>
            </a:r>
          </a:p>
          <a:p>
            <a:pPr marL="742950" lvl="1" indent="-285750" algn="l">
              <a:buFont typeface="+mj-lt"/>
              <a:buAutoNum type="arabicPeriod"/>
            </a:pPr>
            <a:r>
              <a:rPr lang="en-US" b="0" i="0" dirty="0">
                <a:solidFill>
                  <a:srgbClr val="374151"/>
                </a:solidFill>
                <a:effectLst/>
                <a:latin typeface="Söhne"/>
              </a:rPr>
              <a:t>The public access modifier allows class members to be accessed from anywhere, both within the class and outside of it.</a:t>
            </a:r>
          </a:p>
          <a:p>
            <a:pPr marL="742950" lvl="1" indent="-285750" algn="l">
              <a:buFont typeface="+mj-lt"/>
              <a:buAutoNum type="arabicPeriod"/>
            </a:pPr>
            <a:r>
              <a:rPr lang="en-US" b="0" i="0" dirty="0">
                <a:solidFill>
                  <a:srgbClr val="374151"/>
                </a:solidFill>
                <a:effectLst/>
                <a:latin typeface="Söhne"/>
              </a:rPr>
              <a:t>It is the default access modifier if none is explicitly specified.</a:t>
            </a:r>
          </a:p>
          <a:p>
            <a:pPr marL="742950" lvl="1" indent="-285750" algn="l">
              <a:buFont typeface="+mj-lt"/>
              <a:buAutoNum type="arabicPeriod"/>
            </a:pPr>
            <a:r>
              <a:rPr lang="en-US" b="0" i="0" dirty="0">
                <a:solidFill>
                  <a:srgbClr val="374151"/>
                </a:solidFill>
                <a:effectLst/>
                <a:latin typeface="Söhne"/>
              </a:rPr>
              <a:t>Public members can be accessed and modified by any code that has access to an instance of the class.</a:t>
            </a:r>
          </a:p>
          <a:p>
            <a:pPr algn="l">
              <a:buFont typeface="+mj-lt"/>
              <a:buAutoNum type="arabicPeriod"/>
            </a:pPr>
            <a:r>
              <a:rPr lang="en-US" b="0" i="0" dirty="0">
                <a:solidFill>
                  <a:srgbClr val="374151"/>
                </a:solidFill>
                <a:effectLst/>
                <a:latin typeface="Söhne"/>
              </a:rPr>
              <a:t>protected:</a:t>
            </a:r>
          </a:p>
          <a:p>
            <a:pPr marL="742950" lvl="1" indent="-285750" algn="l">
              <a:buFont typeface="+mj-lt"/>
              <a:buAutoNum type="arabicPeriod"/>
            </a:pPr>
            <a:r>
              <a:rPr lang="en-US" b="0" i="0" dirty="0">
                <a:solidFill>
                  <a:srgbClr val="374151"/>
                </a:solidFill>
                <a:effectLst/>
                <a:latin typeface="Söhne"/>
              </a:rPr>
              <a:t>The protected access modifier restricts the visibility of members to the class and its subclasses (derived classes).</a:t>
            </a:r>
          </a:p>
          <a:p>
            <a:pPr marL="742950" lvl="1" indent="-285750" algn="l">
              <a:buFont typeface="+mj-lt"/>
              <a:buAutoNum type="arabicPeriod"/>
            </a:pPr>
            <a:r>
              <a:rPr lang="en-US" b="0" i="0" dirty="0">
                <a:solidFill>
                  <a:srgbClr val="374151"/>
                </a:solidFill>
                <a:effectLst/>
                <a:latin typeface="Söhne"/>
              </a:rPr>
              <a:t>Protected members cannot be accessed or modified from outside the class or its subclasses.</a:t>
            </a:r>
          </a:p>
          <a:p>
            <a:pPr marL="742950" lvl="1" indent="-285750" algn="l">
              <a:buFont typeface="+mj-lt"/>
              <a:buAutoNum type="arabicPeriod"/>
            </a:pPr>
            <a:r>
              <a:rPr lang="en-US" b="0" i="0" dirty="0">
                <a:solidFill>
                  <a:srgbClr val="374151"/>
                </a:solidFill>
                <a:effectLst/>
                <a:latin typeface="Söhne"/>
              </a:rPr>
              <a:t>However, they can be accessed and modified within the class itself and any subclass that extends the class.</a:t>
            </a:r>
          </a:p>
          <a:p>
            <a:pPr algn="l">
              <a:buFont typeface="+mj-lt"/>
              <a:buAutoNum type="arabicPeriod"/>
            </a:pPr>
            <a:r>
              <a:rPr lang="en-US" b="0" i="0" dirty="0">
                <a:solidFill>
                  <a:srgbClr val="374151"/>
                </a:solidFill>
                <a:effectLst/>
                <a:latin typeface="Söhne"/>
              </a:rPr>
              <a:t>private:</a:t>
            </a:r>
          </a:p>
          <a:p>
            <a:pPr marL="742950" lvl="1" indent="-285750" algn="l">
              <a:buFont typeface="+mj-lt"/>
              <a:buAutoNum type="arabicPeriod"/>
            </a:pPr>
            <a:r>
              <a:rPr lang="en-US" b="0" i="0" dirty="0">
                <a:solidFill>
                  <a:srgbClr val="374151"/>
                </a:solidFill>
                <a:effectLst/>
                <a:latin typeface="Söhne"/>
              </a:rPr>
              <a:t>The private access modifier restricts the visibility of members to the class itself.</a:t>
            </a:r>
          </a:p>
          <a:p>
            <a:pPr marL="742950" lvl="1" indent="-285750" algn="l">
              <a:buFont typeface="+mj-lt"/>
              <a:buAutoNum type="arabicPeriod"/>
            </a:pPr>
            <a:r>
              <a:rPr lang="en-US" b="0" i="0" dirty="0">
                <a:solidFill>
                  <a:srgbClr val="374151"/>
                </a:solidFill>
                <a:effectLst/>
                <a:latin typeface="Söhne"/>
              </a:rPr>
              <a:t>Private members cannot be accessed or modified from outside the class, including its subclasses.</a:t>
            </a:r>
          </a:p>
          <a:p>
            <a:pPr marL="742950" lvl="1" indent="-285750" algn="l">
              <a:buFont typeface="+mj-lt"/>
              <a:buAutoNum type="arabicPeriod"/>
            </a:pPr>
            <a:r>
              <a:rPr lang="en-US" b="0" i="0" dirty="0">
                <a:solidFill>
                  <a:srgbClr val="374151"/>
                </a:solidFill>
                <a:effectLst/>
                <a:latin typeface="Söhne"/>
              </a:rPr>
              <a:t>They can only be accessed and modified within the class that declares them.</a:t>
            </a:r>
          </a:p>
          <a:p>
            <a:pPr marL="742950" lvl="1" indent="-285750" algn="l">
              <a:buFont typeface="+mj-lt"/>
              <a:buAutoNum type="arabicPeriod"/>
            </a:pPr>
            <a:r>
              <a:rPr lang="en-US" b="0" i="0" dirty="0">
                <a:solidFill>
                  <a:srgbClr val="374151"/>
                </a:solidFill>
                <a:effectLst/>
                <a:latin typeface="Söhne"/>
              </a:rPr>
              <a:t>Private members are often used to encapsulate implementation details and hide them from external code.</a:t>
            </a:r>
          </a:p>
          <a:p>
            <a:endParaRPr lang="en-IL" dirty="0"/>
          </a:p>
        </p:txBody>
      </p:sp>
    </p:spTree>
    <p:extLst>
      <p:ext uri="{BB962C8B-B14F-4D97-AF65-F5344CB8AC3E}">
        <p14:creationId xmlns:p14="http://schemas.microsoft.com/office/powerpoint/2010/main" val="3547632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US" b="0" i="0" dirty="0">
                <a:solidFill>
                  <a:srgbClr val="343541"/>
                </a:solidFill>
                <a:effectLst/>
                <a:latin typeface="Söhne"/>
              </a:rPr>
              <a:t>Access Modifiers</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In this example, we have a Car class with different access modifiers:</a:t>
            </a:r>
          </a:p>
          <a:p>
            <a:pPr algn="l">
              <a:buFont typeface="Arial" panose="020B0604020202020204" pitchFamily="34" charset="0"/>
              <a:buChar char="•"/>
            </a:pPr>
            <a:r>
              <a:rPr lang="en-US" b="0" i="0" dirty="0">
                <a:solidFill>
                  <a:srgbClr val="374151"/>
                </a:solidFill>
                <a:effectLst/>
                <a:latin typeface="Söhne"/>
              </a:rPr>
              <a:t>The _brand property is marked as private, meaning it can only be accessed within the class itself.</a:t>
            </a:r>
          </a:p>
          <a:p>
            <a:pPr algn="l">
              <a:buFont typeface="Arial" panose="020B0604020202020204" pitchFamily="34" charset="0"/>
              <a:buChar char="•"/>
            </a:pPr>
            <a:r>
              <a:rPr lang="en-US" b="0" i="0" dirty="0">
                <a:solidFill>
                  <a:srgbClr val="374151"/>
                </a:solidFill>
                <a:effectLst/>
                <a:latin typeface="Söhne"/>
              </a:rPr>
              <a:t>The _model property is marked as protected, allowing it to be accessed within the class and its subclasses.</a:t>
            </a:r>
          </a:p>
          <a:p>
            <a:pPr algn="l">
              <a:buFont typeface="Arial" panose="020B0604020202020204" pitchFamily="34" charset="0"/>
              <a:buChar char="•"/>
            </a:pPr>
            <a:r>
              <a:rPr lang="en-US" b="0" i="0" dirty="0">
                <a:solidFill>
                  <a:srgbClr val="374151"/>
                </a:solidFill>
                <a:effectLst/>
                <a:latin typeface="Söhne"/>
              </a:rPr>
              <a:t>The year property is marked as public, which means it can be accessed from anywhere.</a:t>
            </a:r>
          </a:p>
          <a:p>
            <a:pPr algn="l"/>
            <a:r>
              <a:rPr lang="en-US" b="0" i="0" dirty="0">
                <a:solidFill>
                  <a:srgbClr val="374151"/>
                </a:solidFill>
                <a:effectLst/>
                <a:latin typeface="Söhne"/>
              </a:rPr>
              <a:t>The </a:t>
            </a:r>
            <a:r>
              <a:rPr lang="en-US" b="0" i="0" dirty="0" err="1">
                <a:solidFill>
                  <a:srgbClr val="374151"/>
                </a:solidFill>
                <a:effectLst/>
                <a:latin typeface="Söhne"/>
              </a:rPr>
              <a:t>getBrand</a:t>
            </a:r>
            <a:r>
              <a:rPr lang="en-US" b="0" i="0" dirty="0">
                <a:solidFill>
                  <a:srgbClr val="374151"/>
                </a:solidFill>
                <a:effectLst/>
                <a:latin typeface="Söhne"/>
              </a:rPr>
              <a:t>() method is marked as private, so it can only be accessed within the class itself.</a:t>
            </a:r>
          </a:p>
          <a:p>
            <a:pPr algn="l"/>
            <a:r>
              <a:rPr lang="en-US" b="0" i="0" dirty="0">
                <a:solidFill>
                  <a:srgbClr val="374151"/>
                </a:solidFill>
                <a:effectLst/>
                <a:latin typeface="Söhne"/>
              </a:rPr>
              <a:t>The </a:t>
            </a:r>
            <a:r>
              <a:rPr lang="en-US" b="0" i="0" dirty="0" err="1">
                <a:solidFill>
                  <a:srgbClr val="374151"/>
                </a:solidFill>
                <a:effectLst/>
                <a:latin typeface="Söhne"/>
              </a:rPr>
              <a:t>getModel</a:t>
            </a:r>
            <a:r>
              <a:rPr lang="en-US" b="0" i="0" dirty="0">
                <a:solidFill>
                  <a:srgbClr val="374151"/>
                </a:solidFill>
                <a:effectLst/>
                <a:latin typeface="Söhne"/>
              </a:rPr>
              <a:t>() method is marked as protected, allowing it to be accessed within the class and its subclasses.</a:t>
            </a:r>
          </a:p>
          <a:p>
            <a:pPr algn="l"/>
            <a:r>
              <a:rPr lang="en-US" b="0" i="0" dirty="0">
                <a:solidFill>
                  <a:srgbClr val="374151"/>
                </a:solidFill>
                <a:effectLst/>
                <a:latin typeface="Söhne"/>
              </a:rPr>
              <a:t>The </a:t>
            </a:r>
            <a:r>
              <a:rPr lang="en-US" b="0" i="0" dirty="0" err="1">
                <a:solidFill>
                  <a:srgbClr val="374151"/>
                </a:solidFill>
                <a:effectLst/>
                <a:latin typeface="Söhne"/>
              </a:rPr>
              <a:t>displayInfo</a:t>
            </a:r>
            <a:r>
              <a:rPr lang="en-US" b="0" i="0" dirty="0">
                <a:solidFill>
                  <a:srgbClr val="374151"/>
                </a:solidFill>
                <a:effectLst/>
                <a:latin typeface="Söhne"/>
              </a:rPr>
              <a:t>() method is marked as public and can be accessed from anywhere. It internally accesses the private _brand property and the protected _model property.</a:t>
            </a:r>
          </a:p>
          <a:p>
            <a:pPr algn="l"/>
            <a:r>
              <a:rPr lang="en-US" b="0" i="0" dirty="0">
                <a:solidFill>
                  <a:srgbClr val="374151"/>
                </a:solidFill>
                <a:effectLst/>
                <a:latin typeface="Söhne"/>
              </a:rPr>
              <a:t>We create instances of Car and </a:t>
            </a:r>
            <a:r>
              <a:rPr lang="en-US" b="0" i="0" dirty="0" err="1">
                <a:solidFill>
                  <a:srgbClr val="374151"/>
                </a:solidFill>
                <a:effectLst/>
                <a:latin typeface="Söhne"/>
              </a:rPr>
              <a:t>SportsCar</a:t>
            </a:r>
            <a:r>
              <a:rPr lang="en-US" b="0" i="0" dirty="0">
                <a:solidFill>
                  <a:srgbClr val="374151"/>
                </a:solidFill>
                <a:effectLst/>
                <a:latin typeface="Söhne"/>
              </a:rPr>
              <a:t>, and demonstrate the access to properties and methods based on their access modifiers. Note that accessing private or protected members outside of the class or its subclasses will result in a compilation error.</a:t>
            </a:r>
          </a:p>
        </p:txBody>
      </p:sp>
    </p:spTree>
    <p:extLst>
      <p:ext uri="{BB962C8B-B14F-4D97-AF65-F5344CB8AC3E}">
        <p14:creationId xmlns:p14="http://schemas.microsoft.com/office/powerpoint/2010/main" val="2715389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US" b="0" i="0" dirty="0">
                <a:solidFill>
                  <a:srgbClr val="343541"/>
                </a:solidFill>
                <a:effectLst/>
                <a:latin typeface="Söhne"/>
              </a:rPr>
              <a:t>Polymorphic Relationships</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normAutofit fontScale="77500" lnSpcReduction="20000"/>
          </a:bodyPr>
          <a:lstStyle/>
          <a:p>
            <a:pPr algn="l"/>
            <a:r>
              <a:rPr lang="en-US" b="0" i="0" dirty="0">
                <a:effectLst/>
                <a:latin typeface="Söhne"/>
              </a:rPr>
              <a:t>In this example, we define an Shape interface that declares a </a:t>
            </a:r>
            <a:r>
              <a:rPr lang="en-US" b="0" i="0" dirty="0" err="1">
                <a:effectLst/>
                <a:latin typeface="Söhne"/>
              </a:rPr>
              <a:t>getArea</a:t>
            </a:r>
            <a:r>
              <a:rPr lang="en-US" b="0" i="0" dirty="0">
                <a:effectLst/>
                <a:latin typeface="Söhne"/>
              </a:rPr>
              <a:t>() method. Both the Circle and Rectangle classes implement this Shape interface and provide their own implementation for the </a:t>
            </a:r>
            <a:r>
              <a:rPr lang="en-US" b="0" i="0" dirty="0" err="1">
                <a:effectLst/>
                <a:latin typeface="Söhne"/>
              </a:rPr>
              <a:t>getArea</a:t>
            </a:r>
            <a:r>
              <a:rPr lang="en-US" b="0" i="0" dirty="0">
                <a:effectLst/>
                <a:latin typeface="Söhne"/>
              </a:rPr>
              <a:t>() method.</a:t>
            </a:r>
          </a:p>
          <a:p>
            <a:pPr algn="l"/>
            <a:r>
              <a:rPr lang="en-US" b="0" i="0" dirty="0">
                <a:effectLst/>
                <a:latin typeface="Söhne"/>
              </a:rPr>
              <a:t>The Circle class represents a circle and calculates its area based on the provided radius.</a:t>
            </a:r>
          </a:p>
          <a:p>
            <a:pPr algn="l"/>
            <a:r>
              <a:rPr lang="en-US" b="0" i="0" dirty="0">
                <a:effectLst/>
                <a:latin typeface="Söhne"/>
              </a:rPr>
              <a:t>The Rectangle class represents a rectangle and calculates its area based on the provided length and width.</a:t>
            </a:r>
          </a:p>
          <a:p>
            <a:pPr algn="l"/>
            <a:r>
              <a:rPr lang="en-US" b="0" i="0" dirty="0">
                <a:effectLst/>
                <a:latin typeface="Söhne"/>
              </a:rPr>
              <a:t>We create instances of Circle and Rectangle and assign them to variables of type Shape, which is the interface type. This allows us to treat these objects polymorphically, accessing the common </a:t>
            </a:r>
            <a:r>
              <a:rPr lang="en-US" b="0" i="0" dirty="0" err="1">
                <a:effectLst/>
                <a:latin typeface="Söhne"/>
              </a:rPr>
              <a:t>getArea</a:t>
            </a:r>
            <a:r>
              <a:rPr lang="en-US" b="0" i="0" dirty="0">
                <a:effectLst/>
                <a:latin typeface="Söhne"/>
              </a:rPr>
              <a:t>() method defined in the Shape interface.</a:t>
            </a:r>
          </a:p>
          <a:p>
            <a:pPr algn="l"/>
            <a:r>
              <a:rPr lang="en-US" b="0" i="0" dirty="0">
                <a:effectLst/>
                <a:latin typeface="Söhne"/>
              </a:rPr>
              <a:t>By utilizing interfaces, we establish a polymorphic relationship where objects of different classes (Circle and Rectangle) are treated as instances of a common type (Shape). This enables us to invoke the </a:t>
            </a:r>
            <a:r>
              <a:rPr lang="en-US" b="0" i="0" dirty="0" err="1">
                <a:effectLst/>
                <a:latin typeface="Söhne"/>
              </a:rPr>
              <a:t>getArea</a:t>
            </a:r>
            <a:r>
              <a:rPr lang="en-US" b="0" i="0" dirty="0">
                <a:effectLst/>
                <a:latin typeface="Söhne"/>
              </a:rPr>
              <a:t>() method on each object, even though they have different implementations, providing flexibility and code reusability.</a:t>
            </a:r>
          </a:p>
        </p:txBody>
      </p:sp>
    </p:spTree>
    <p:extLst>
      <p:ext uri="{BB962C8B-B14F-4D97-AF65-F5344CB8AC3E}">
        <p14:creationId xmlns:p14="http://schemas.microsoft.com/office/powerpoint/2010/main" val="1291251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US" b="0" i="0" dirty="0">
                <a:solidFill>
                  <a:srgbClr val="343541"/>
                </a:solidFill>
                <a:effectLst/>
                <a:latin typeface="Söhne"/>
              </a:rPr>
              <a:t>Design Patterns</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lstStyle/>
          <a:p>
            <a:pPr algn="l"/>
            <a:r>
              <a:rPr lang="en-US" b="0" i="0" dirty="0">
                <a:solidFill>
                  <a:srgbClr val="374151"/>
                </a:solidFill>
                <a:effectLst/>
                <a:latin typeface="Söhne"/>
              </a:rPr>
              <a:t>Design patterns are proven, reusable solutions to common design problems that occur in software development. They provide a structured approach to solving specific design challenges and promote code organization, maintainability, and extensibility. TypeScript, being an object-oriented language, can effectively utilize design patterns to improve software architecture and development.</a:t>
            </a:r>
          </a:p>
          <a:p>
            <a:endParaRPr lang="en-IL" dirty="0"/>
          </a:p>
        </p:txBody>
      </p:sp>
    </p:spTree>
    <p:extLst>
      <p:ext uri="{BB962C8B-B14F-4D97-AF65-F5344CB8AC3E}">
        <p14:creationId xmlns:p14="http://schemas.microsoft.com/office/powerpoint/2010/main" val="2569880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normAutofit/>
          </a:bodyPr>
          <a:lstStyle/>
          <a:p>
            <a:r>
              <a:rPr lang="en-US" b="0" i="0" dirty="0">
                <a:solidFill>
                  <a:srgbClr val="374151"/>
                </a:solidFill>
                <a:effectLst/>
                <a:latin typeface="Söhne"/>
              </a:rPr>
              <a:t>Creational Patterns</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Creational patterns focus on object creation mechanisms, providing flexibility in creating objects and decoupling the client code from the specific classes being instantiated.</a:t>
            </a:r>
          </a:p>
          <a:p>
            <a:pPr algn="l">
              <a:buFont typeface="Arial" panose="020B0604020202020204" pitchFamily="34" charset="0"/>
              <a:buChar char="•"/>
            </a:pPr>
            <a:r>
              <a:rPr lang="en-US" b="0" i="0" dirty="0">
                <a:solidFill>
                  <a:srgbClr val="374151"/>
                </a:solidFill>
                <a:effectLst/>
                <a:latin typeface="Söhne"/>
              </a:rPr>
              <a:t>Examples of creational patterns include the Singleton pattern, Factory pattern, Abstract Factory pattern, Builder pattern, and Prototype pattern.</a:t>
            </a:r>
          </a:p>
          <a:p>
            <a:pPr algn="l">
              <a:buFont typeface="Arial" panose="020B0604020202020204" pitchFamily="34" charset="0"/>
              <a:buChar char="•"/>
            </a:pPr>
            <a:r>
              <a:rPr lang="en-US" b="0" i="0" dirty="0">
                <a:solidFill>
                  <a:srgbClr val="374151"/>
                </a:solidFill>
                <a:effectLst/>
                <a:latin typeface="Söhne"/>
              </a:rPr>
              <a:t>TypeScript enables the implementation of these patterns by utilizing its class-based syntax, interfaces, and type system.</a:t>
            </a:r>
          </a:p>
        </p:txBody>
      </p:sp>
    </p:spTree>
    <p:extLst>
      <p:ext uri="{BB962C8B-B14F-4D97-AF65-F5344CB8AC3E}">
        <p14:creationId xmlns:p14="http://schemas.microsoft.com/office/powerpoint/2010/main" val="3856679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normAutofit/>
          </a:bodyPr>
          <a:lstStyle/>
          <a:p>
            <a:r>
              <a:rPr lang="en-US" b="0" i="0" dirty="0">
                <a:solidFill>
                  <a:srgbClr val="374151"/>
                </a:solidFill>
                <a:effectLst/>
                <a:latin typeface="Söhne"/>
              </a:rPr>
              <a:t>Structural Patterns</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Structural patterns deal with the composition of classes and objects to form larger structures and provide convenient ways to work with complex object relationships.</a:t>
            </a:r>
          </a:p>
          <a:p>
            <a:pPr algn="l">
              <a:buFont typeface="Arial" panose="020B0604020202020204" pitchFamily="34" charset="0"/>
              <a:buChar char="•"/>
            </a:pPr>
            <a:r>
              <a:rPr lang="en-US" b="0" i="0" dirty="0">
                <a:solidFill>
                  <a:srgbClr val="374151"/>
                </a:solidFill>
                <a:effectLst/>
                <a:latin typeface="Söhne"/>
              </a:rPr>
              <a:t>Examples of structural patterns include the Adapter pattern, Decorator pattern, Facade pattern, Composite pattern, and Proxy pattern.</a:t>
            </a:r>
          </a:p>
          <a:p>
            <a:pPr algn="l">
              <a:buFont typeface="Arial" panose="020B0604020202020204" pitchFamily="34" charset="0"/>
              <a:buChar char="•"/>
            </a:pPr>
            <a:r>
              <a:rPr lang="en-US" b="0" i="0" dirty="0">
                <a:solidFill>
                  <a:srgbClr val="374151"/>
                </a:solidFill>
                <a:effectLst/>
                <a:latin typeface="Söhne"/>
              </a:rPr>
              <a:t>TypeScript's support for classes, interfaces, and type checking facilitates the implementation of these patterns and promotes code modularity and flexibility.</a:t>
            </a:r>
          </a:p>
        </p:txBody>
      </p:sp>
    </p:spTree>
    <p:extLst>
      <p:ext uri="{BB962C8B-B14F-4D97-AF65-F5344CB8AC3E}">
        <p14:creationId xmlns:p14="http://schemas.microsoft.com/office/powerpoint/2010/main" val="45548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W</a:t>
            </a:r>
            <a:r>
              <a:rPr lang="en-IL" dirty="0"/>
              <a:t>hat is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pPr algn="l"/>
            <a:r>
              <a:rPr lang="en-US" b="0" i="0" dirty="0">
                <a:solidFill>
                  <a:srgbClr val="374151"/>
                </a:solidFill>
                <a:effectLst/>
                <a:latin typeface="Söhne"/>
              </a:rPr>
              <a:t>In programming, a class is a blueprint or template for creating objects that share common properties and behaviors. It serves as a blueprint that defines the structure and behavior of objects that can be instantiated (created) based on that blueprint.</a:t>
            </a:r>
          </a:p>
          <a:p>
            <a:pPr algn="l"/>
            <a:r>
              <a:rPr lang="en-US" b="0" i="0" dirty="0">
                <a:solidFill>
                  <a:srgbClr val="374151"/>
                </a:solidFill>
                <a:effectLst/>
                <a:latin typeface="Söhne"/>
              </a:rPr>
              <a:t>A class encapsulates data (properties) and functions (methods) that operate on that data. It provides a way to define the state and behavior of objects. The properties represent the characteristics or attributes of an object, while the methods define the actions or operations that the object can perform.</a:t>
            </a:r>
          </a:p>
          <a:p>
            <a:pPr marL="0" indent="0">
              <a:buNone/>
            </a:pPr>
            <a:endParaRPr lang="en-IL" dirty="0"/>
          </a:p>
        </p:txBody>
      </p:sp>
    </p:spTree>
    <p:extLst>
      <p:ext uri="{BB962C8B-B14F-4D97-AF65-F5344CB8AC3E}">
        <p14:creationId xmlns:p14="http://schemas.microsoft.com/office/powerpoint/2010/main" val="2432816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normAutofit/>
          </a:bodyPr>
          <a:lstStyle/>
          <a:p>
            <a:r>
              <a:rPr lang="en-US" b="0" i="0" dirty="0">
                <a:solidFill>
                  <a:srgbClr val="374151"/>
                </a:solidFill>
                <a:effectLst/>
                <a:latin typeface="Söhne"/>
              </a:rPr>
              <a:t>Behavioral Patterns</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374151"/>
                </a:solidFill>
                <a:effectLst/>
                <a:latin typeface="Söhne"/>
              </a:rPr>
              <a:t>Behavioral patterns focus on the interaction between objects and the distribution of responsibilities among them.</a:t>
            </a:r>
          </a:p>
          <a:p>
            <a:pPr algn="l">
              <a:buFont typeface="Arial" panose="020B0604020202020204" pitchFamily="34" charset="0"/>
              <a:buChar char="•"/>
            </a:pPr>
            <a:r>
              <a:rPr lang="en-US" b="0" i="0" dirty="0">
                <a:solidFill>
                  <a:srgbClr val="374151"/>
                </a:solidFill>
                <a:effectLst/>
                <a:latin typeface="Söhne"/>
              </a:rPr>
              <a:t>These patterns provide solutions for communication, coordination, and collaboration between objects, promoting loose coupling and flexibility.</a:t>
            </a:r>
          </a:p>
          <a:p>
            <a:pPr algn="l">
              <a:buFont typeface="Arial" panose="020B0604020202020204" pitchFamily="34" charset="0"/>
              <a:buChar char="•"/>
            </a:pPr>
            <a:r>
              <a:rPr lang="en-US" b="0" i="0" dirty="0">
                <a:solidFill>
                  <a:srgbClr val="374151"/>
                </a:solidFill>
                <a:effectLst/>
                <a:latin typeface="Söhne"/>
              </a:rPr>
              <a:t>Examples of behavioral patterns include the Observer pattern, Strategy pattern, Command pattern, Template Method pattern, and Iterator pattern.</a:t>
            </a:r>
          </a:p>
          <a:p>
            <a:pPr algn="l">
              <a:buFont typeface="Arial" panose="020B0604020202020204" pitchFamily="34" charset="0"/>
              <a:buChar char="•"/>
            </a:pPr>
            <a:r>
              <a:rPr lang="en-US" b="0" i="0" dirty="0">
                <a:solidFill>
                  <a:srgbClr val="374151"/>
                </a:solidFill>
                <a:effectLst/>
                <a:latin typeface="Söhne"/>
              </a:rPr>
              <a:t>TypeScript's support for interfaces, inheritance, and function types enables the implementation of these patterns and facilitates polymorphism and dynamic behavior.</a:t>
            </a:r>
          </a:p>
        </p:txBody>
      </p:sp>
    </p:spTree>
    <p:extLst>
      <p:ext uri="{BB962C8B-B14F-4D97-AF65-F5344CB8AC3E}">
        <p14:creationId xmlns:p14="http://schemas.microsoft.com/office/powerpoint/2010/main" val="2258804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normAutofit/>
          </a:bodyPr>
          <a:lstStyle/>
          <a:p>
            <a:r>
              <a:rPr lang="en-US" b="0" i="0" dirty="0">
                <a:solidFill>
                  <a:srgbClr val="374151"/>
                </a:solidFill>
                <a:effectLst/>
                <a:latin typeface="Söhne"/>
              </a:rPr>
              <a:t>TypeScript-Specific Patterns</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TypeScript, with its unique features and static type checking, can facilitate the implementation of patterns specific to the language.</a:t>
            </a:r>
          </a:p>
          <a:p>
            <a:pPr algn="l">
              <a:buFont typeface="Arial" panose="020B0604020202020204" pitchFamily="34" charset="0"/>
              <a:buChar char="•"/>
            </a:pPr>
            <a:r>
              <a:rPr lang="en-US" b="0" i="0" dirty="0">
                <a:solidFill>
                  <a:srgbClr val="374151"/>
                </a:solidFill>
                <a:effectLst/>
                <a:latin typeface="Söhne"/>
              </a:rPr>
              <a:t>Examples include the Module pattern, which leverages TypeScript's module system, and the Dependency Injection pattern, which can benefit from TypeScript's strong type system for managing dependencies.</a:t>
            </a:r>
          </a:p>
          <a:p>
            <a:endParaRPr lang="en-IL" dirty="0"/>
          </a:p>
        </p:txBody>
      </p:sp>
    </p:spTree>
    <p:extLst>
      <p:ext uri="{BB962C8B-B14F-4D97-AF65-F5344CB8AC3E}">
        <p14:creationId xmlns:p14="http://schemas.microsoft.com/office/powerpoint/2010/main" val="2693914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US" b="0" i="0" dirty="0">
                <a:solidFill>
                  <a:srgbClr val="343541"/>
                </a:solidFill>
                <a:effectLst/>
                <a:latin typeface="Söhne"/>
              </a:rPr>
              <a:t>Design Patterns</a:t>
            </a:r>
            <a:endParaRPr lang="en-IL" dirty="0"/>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In this example, we have implemented the Factory Design Pattern. The Shape interface represents the common behavior that all shapes should have, which is defined by the draw() method.</a:t>
            </a:r>
          </a:p>
          <a:p>
            <a:pPr algn="l"/>
            <a:r>
              <a:rPr lang="en-US" b="0" i="0" dirty="0">
                <a:solidFill>
                  <a:srgbClr val="374151"/>
                </a:solidFill>
                <a:effectLst/>
                <a:latin typeface="Söhne"/>
              </a:rPr>
              <a:t>The Circle and Rectangle classes implement the Shape interface and provide their own implementation of the draw() method.</a:t>
            </a:r>
          </a:p>
          <a:p>
            <a:pPr algn="l"/>
            <a:r>
              <a:rPr lang="en-US" b="0" i="0" dirty="0">
                <a:solidFill>
                  <a:srgbClr val="374151"/>
                </a:solidFill>
                <a:effectLst/>
                <a:latin typeface="Söhne"/>
              </a:rPr>
              <a:t>The </a:t>
            </a:r>
            <a:r>
              <a:rPr lang="en-US" b="0" i="0" dirty="0" err="1">
                <a:solidFill>
                  <a:srgbClr val="374151"/>
                </a:solidFill>
                <a:effectLst/>
                <a:latin typeface="Söhne"/>
              </a:rPr>
              <a:t>ShapeFactory</a:t>
            </a:r>
            <a:r>
              <a:rPr lang="en-US" b="0" i="0" dirty="0">
                <a:solidFill>
                  <a:srgbClr val="374151"/>
                </a:solidFill>
                <a:effectLst/>
                <a:latin typeface="Söhne"/>
              </a:rPr>
              <a:t> class acts as the factory responsible for creating different shapes based on a given type. It has a </a:t>
            </a:r>
            <a:r>
              <a:rPr lang="en-US" b="0" i="0" dirty="0" err="1">
                <a:solidFill>
                  <a:srgbClr val="374151"/>
                </a:solidFill>
                <a:effectLst/>
                <a:latin typeface="Söhne"/>
              </a:rPr>
              <a:t>createShape</a:t>
            </a:r>
            <a:r>
              <a:rPr lang="en-US" b="0" i="0" dirty="0">
                <a:solidFill>
                  <a:srgbClr val="374151"/>
                </a:solidFill>
                <a:effectLst/>
                <a:latin typeface="Söhne"/>
              </a:rPr>
              <a:t>() method that accepts a type as an argument and returns the corresponding shape object.</a:t>
            </a:r>
          </a:p>
          <a:p>
            <a:pPr algn="l"/>
            <a:r>
              <a:rPr lang="en-US" b="0" i="0" dirty="0">
                <a:solidFill>
                  <a:srgbClr val="374151"/>
                </a:solidFill>
                <a:effectLst/>
                <a:latin typeface="Söhne"/>
              </a:rPr>
              <a:t>In the usage section, we create an instance of the </a:t>
            </a:r>
            <a:r>
              <a:rPr lang="en-US" b="0" i="0" dirty="0" err="1">
                <a:solidFill>
                  <a:srgbClr val="374151"/>
                </a:solidFill>
                <a:effectLst/>
                <a:latin typeface="Söhne"/>
              </a:rPr>
              <a:t>ShapeFactory</a:t>
            </a:r>
            <a:r>
              <a:rPr lang="en-US" b="0" i="0" dirty="0">
                <a:solidFill>
                  <a:srgbClr val="374151"/>
                </a:solidFill>
                <a:effectLst/>
                <a:latin typeface="Söhne"/>
              </a:rPr>
              <a:t>. Using the factory, we create a circle and a rectangle object by calling the </a:t>
            </a:r>
            <a:r>
              <a:rPr lang="en-US" b="0" i="0" dirty="0" err="1">
                <a:solidFill>
                  <a:srgbClr val="374151"/>
                </a:solidFill>
                <a:effectLst/>
                <a:latin typeface="Söhne"/>
              </a:rPr>
              <a:t>createShape</a:t>
            </a:r>
            <a:r>
              <a:rPr lang="en-US" b="0" i="0" dirty="0">
                <a:solidFill>
                  <a:srgbClr val="374151"/>
                </a:solidFill>
                <a:effectLst/>
                <a:latin typeface="Söhne"/>
              </a:rPr>
              <a:t>() method with the respective shape type. Then, we invoke the draw() method on each shape object, which executes the specific drawing logic for that shape.</a:t>
            </a:r>
          </a:p>
          <a:p>
            <a:pPr algn="l"/>
            <a:r>
              <a:rPr lang="en-US" b="0" i="0" dirty="0">
                <a:solidFill>
                  <a:srgbClr val="374151"/>
                </a:solidFill>
                <a:effectLst/>
                <a:latin typeface="Söhne"/>
              </a:rPr>
              <a:t>The Factory Design Pattern allows for the creation of objects without exposing the instantiation logic to the client. It provides a centralized place (the factory) for creating objects based on specific conditions or requirements. This pattern promotes loose coupling and code maintainability by separating object creation from object usage.</a:t>
            </a:r>
          </a:p>
        </p:txBody>
      </p:sp>
    </p:spTree>
    <p:extLst>
      <p:ext uri="{BB962C8B-B14F-4D97-AF65-F5344CB8AC3E}">
        <p14:creationId xmlns:p14="http://schemas.microsoft.com/office/powerpoint/2010/main" val="2888596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247953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529393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18246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30936" y="639520"/>
            <a:ext cx="3429000" cy="1719072"/>
          </a:xfrm>
        </p:spPr>
        <p:txBody>
          <a:bodyPr anchor="b">
            <a:normAutofit/>
          </a:bodyPr>
          <a:lstStyle/>
          <a:p>
            <a:r>
              <a:rPr lang="en-IL" sz="5400"/>
              <a:t>why</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Classes help organize code and promote code reuse by allowing you to define a common structure and behavior once and create multiple instances (objects) based on that class. Each object created from a class is known as an instance or an object of that class.</a:t>
            </a:r>
            <a:endParaRPr lang="en-IL" sz="2200"/>
          </a:p>
        </p:txBody>
      </p:sp>
      <p:pic>
        <p:nvPicPr>
          <p:cNvPr id="5" name="Picture 4" descr="A screen shot of a computer code&#10;&#10;Description automatically generated with low confidence">
            <a:extLst>
              <a:ext uri="{FF2B5EF4-FFF2-40B4-BE49-F238E27FC236}">
                <a16:creationId xmlns:a16="http://schemas.microsoft.com/office/drawing/2014/main" id="{A0917E69-CF62-B55A-E6D3-87376039F377}"/>
              </a:ext>
            </a:extLst>
          </p:cNvPr>
          <p:cNvPicPr>
            <a:picLocks noChangeAspect="1"/>
          </p:cNvPicPr>
          <p:nvPr/>
        </p:nvPicPr>
        <p:blipFill>
          <a:blip r:embed="rId2"/>
          <a:stretch>
            <a:fillRect/>
          </a:stretch>
        </p:blipFill>
        <p:spPr>
          <a:xfrm>
            <a:off x="4654296" y="779697"/>
            <a:ext cx="6903720" cy="5298605"/>
          </a:xfrm>
          <a:prstGeom prst="rect">
            <a:avLst/>
          </a:prstGeom>
        </p:spPr>
      </p:pic>
    </p:spTree>
    <p:extLst>
      <p:ext uri="{BB962C8B-B14F-4D97-AF65-F5344CB8AC3E}">
        <p14:creationId xmlns:p14="http://schemas.microsoft.com/office/powerpoint/2010/main" val="272267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b="0" i="0" dirty="0">
                <a:solidFill>
                  <a:srgbClr val="374151"/>
                </a:solidFill>
                <a:effectLst/>
                <a:latin typeface="Söhne"/>
              </a:rPr>
              <a:t>Inheritance</a:t>
            </a:r>
            <a:endParaRPr lang="en-IL" dirty="0"/>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Inheritance is a key concept in object-oriented programming that allows you to create a new class (derived class or subclass) based on an existing class (base class or superclass). The derived class inherits the properties and methods of the base class, enabling code reuse and promoting the concept of hierarchical relationships between classes.</a:t>
            </a:r>
          </a:p>
          <a:p>
            <a:r>
              <a:rPr lang="en-US" b="0" i="0" dirty="0">
                <a:solidFill>
                  <a:srgbClr val="374151"/>
                </a:solidFill>
                <a:effectLst/>
                <a:latin typeface="Söhne"/>
              </a:rPr>
              <a:t>In TypeScript, you can implement inheritance using the </a:t>
            </a:r>
            <a:r>
              <a:rPr lang="en-US" dirty="0"/>
              <a:t>extends</a:t>
            </a:r>
            <a:r>
              <a:rPr lang="en-US" b="0" i="0" dirty="0">
                <a:solidFill>
                  <a:srgbClr val="374151"/>
                </a:solidFill>
                <a:effectLst/>
                <a:latin typeface="Söhne"/>
              </a:rPr>
              <a:t> keyword. Here's how you can work with inheritance:</a:t>
            </a:r>
            <a:endParaRPr lang="en-IL" dirty="0"/>
          </a:p>
        </p:txBody>
      </p:sp>
    </p:spTree>
    <p:extLst>
      <p:ext uri="{BB962C8B-B14F-4D97-AF65-F5344CB8AC3E}">
        <p14:creationId xmlns:p14="http://schemas.microsoft.com/office/powerpoint/2010/main" val="382922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example</a:t>
            </a:r>
          </a:p>
        </p:txBody>
      </p:sp>
      <p:pic>
        <p:nvPicPr>
          <p:cNvPr id="7" name="Picture 6" descr="A screen shot of a computer code&#10;&#10;Description automatically generated with low confidence">
            <a:extLst>
              <a:ext uri="{FF2B5EF4-FFF2-40B4-BE49-F238E27FC236}">
                <a16:creationId xmlns:a16="http://schemas.microsoft.com/office/drawing/2014/main" id="{B67C8737-3051-4346-1442-EEB351469F5A}"/>
              </a:ext>
            </a:extLst>
          </p:cNvPr>
          <p:cNvPicPr>
            <a:picLocks noChangeAspect="1"/>
          </p:cNvPicPr>
          <p:nvPr/>
        </p:nvPicPr>
        <p:blipFill>
          <a:blip r:embed="rId2"/>
          <a:stretch>
            <a:fillRect/>
          </a:stretch>
        </p:blipFill>
        <p:spPr>
          <a:xfrm>
            <a:off x="1391964" y="2642616"/>
            <a:ext cx="3470567" cy="3605784"/>
          </a:xfrm>
          <a:prstGeom prst="rect">
            <a:avLst/>
          </a:prstGeom>
        </p:spPr>
      </p:pic>
      <p:pic>
        <p:nvPicPr>
          <p:cNvPr id="5" name="Content Placeholder 4" descr="A computer code on a black background&#10;&#10;Description automatically generated with low confidence">
            <a:extLst>
              <a:ext uri="{FF2B5EF4-FFF2-40B4-BE49-F238E27FC236}">
                <a16:creationId xmlns:a16="http://schemas.microsoft.com/office/drawing/2014/main" id="{80268B63-9915-A281-CFC9-6E270570FACC}"/>
              </a:ext>
            </a:extLst>
          </p:cNvPr>
          <p:cNvPicPr>
            <a:picLocks noGrp="1" noChangeAspect="1"/>
          </p:cNvPicPr>
          <p:nvPr>
            <p:ph idx="1"/>
          </p:nvPr>
        </p:nvPicPr>
        <p:blipFill>
          <a:blip r:embed="rId3"/>
          <a:stretch>
            <a:fillRect/>
          </a:stretch>
        </p:blipFill>
        <p:spPr>
          <a:xfrm>
            <a:off x="6429745" y="2642616"/>
            <a:ext cx="5263918" cy="3605784"/>
          </a:xfrm>
          <a:prstGeom prst="rect">
            <a:avLst/>
          </a:prstGeom>
        </p:spPr>
      </p:pic>
    </p:spTree>
    <p:extLst>
      <p:ext uri="{BB962C8B-B14F-4D97-AF65-F5344CB8AC3E}">
        <p14:creationId xmlns:p14="http://schemas.microsoft.com/office/powerpoint/2010/main" val="98332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E</a:t>
            </a:r>
            <a:r>
              <a:rPr lang="en-IL" dirty="0"/>
              <a:t>xample - more</a:t>
            </a:r>
          </a:p>
        </p:txBody>
      </p:sp>
      <p:pic>
        <p:nvPicPr>
          <p:cNvPr id="5" name="Content Placeholder 4" descr="A screen shot of a computer&#10;&#10;Description automatically generated with low confidence">
            <a:extLst>
              <a:ext uri="{FF2B5EF4-FFF2-40B4-BE49-F238E27FC236}">
                <a16:creationId xmlns:a16="http://schemas.microsoft.com/office/drawing/2014/main" id="{FA762694-4407-5B1A-30CC-44631DF0E142}"/>
              </a:ext>
            </a:extLst>
          </p:cNvPr>
          <p:cNvPicPr>
            <a:picLocks noGrp="1" noChangeAspect="1"/>
          </p:cNvPicPr>
          <p:nvPr>
            <p:ph idx="1"/>
          </p:nvPr>
        </p:nvPicPr>
        <p:blipFill>
          <a:blip r:embed="rId2"/>
          <a:stretch>
            <a:fillRect/>
          </a:stretch>
        </p:blipFill>
        <p:spPr>
          <a:xfrm>
            <a:off x="838200" y="2791753"/>
            <a:ext cx="10515600" cy="2419081"/>
          </a:xfrm>
        </p:spPr>
      </p:pic>
    </p:spTree>
    <p:extLst>
      <p:ext uri="{BB962C8B-B14F-4D97-AF65-F5344CB8AC3E}">
        <p14:creationId xmlns:p14="http://schemas.microsoft.com/office/powerpoint/2010/main" val="281462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091F-5949-613B-3B7C-F6384900A658}"/>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0" i="0" dirty="0">
                <a:solidFill>
                  <a:srgbClr val="374151"/>
                </a:solidFill>
                <a:effectLst/>
                <a:latin typeface="Söhne"/>
              </a:rPr>
              <a:t>Polymorphism</a:t>
            </a:r>
            <a:endParaRPr lang="en-IL" dirty="0"/>
          </a:p>
        </p:txBody>
      </p:sp>
      <p:sp>
        <p:nvSpPr>
          <p:cNvPr id="3" name="Content Placeholder 2">
            <a:extLst>
              <a:ext uri="{FF2B5EF4-FFF2-40B4-BE49-F238E27FC236}">
                <a16:creationId xmlns:a16="http://schemas.microsoft.com/office/drawing/2014/main" id="{7EC7EA57-886C-6108-DA05-C6A693097157}"/>
              </a:ext>
            </a:extLst>
          </p:cNvPr>
          <p:cNvSpPr>
            <a:spLocks noGrp="1"/>
          </p:cNvSpPr>
          <p:nvPr>
            <p:ph idx="1"/>
          </p:nvPr>
        </p:nvSpPr>
        <p:spPr/>
        <p:txBody>
          <a:bodyPr>
            <a:normAutofit/>
          </a:bodyPr>
          <a:lstStyle/>
          <a:p>
            <a:pPr algn="l"/>
            <a:r>
              <a:rPr lang="en-US" b="0" i="0" dirty="0">
                <a:solidFill>
                  <a:srgbClr val="374151"/>
                </a:solidFill>
                <a:effectLst/>
                <a:latin typeface="Söhne"/>
              </a:rPr>
              <a:t>Polymorphism is a concept in object-oriented programming that allows objects of different classes to be treated as objects of a common base class. It enables you to write code that can work with objects of multiple types, providing flexibility and extensibility in your programs. TypeScript supports polymorphism through inheritance and method overriding.</a:t>
            </a:r>
          </a:p>
          <a:p>
            <a:pPr algn="l">
              <a:buFont typeface="+mj-lt"/>
              <a:buAutoNum type="arabicPeriod"/>
            </a:pPr>
            <a:r>
              <a:rPr lang="en-US" b="0" i="0" dirty="0">
                <a:solidFill>
                  <a:srgbClr val="374151"/>
                </a:solidFill>
                <a:effectLst/>
                <a:latin typeface="Söhne"/>
              </a:rPr>
              <a:t>Base Class and Derived Classes: Polymorphism relies on a base class and one or more derived classes. The base class defines a common interface, while the derived classes extend the base class and provide specific implementations. Here's an example:</a:t>
            </a:r>
          </a:p>
          <a:p>
            <a:pPr marL="0" indent="0">
              <a:buNone/>
            </a:pPr>
            <a:endParaRPr lang="en-US" dirty="0">
              <a:effectLst/>
              <a:latin typeface="Söhne"/>
            </a:endParaRPr>
          </a:p>
        </p:txBody>
      </p:sp>
    </p:spTree>
    <p:extLst>
      <p:ext uri="{BB962C8B-B14F-4D97-AF65-F5344CB8AC3E}">
        <p14:creationId xmlns:p14="http://schemas.microsoft.com/office/powerpoint/2010/main" val="86514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4907</Words>
  <Application>Microsoft Macintosh PowerPoint</Application>
  <PresentationFormat>Widescreen</PresentationFormat>
  <Paragraphs>183</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Söhne</vt:lpstr>
      <vt:lpstr>Office Theme</vt:lpstr>
      <vt:lpstr>OOP</vt:lpstr>
      <vt:lpstr>Classes ts</vt:lpstr>
      <vt:lpstr>What you have in a class</vt:lpstr>
      <vt:lpstr>What is a class</vt:lpstr>
      <vt:lpstr>why</vt:lpstr>
      <vt:lpstr>Inheritance</vt:lpstr>
      <vt:lpstr>example</vt:lpstr>
      <vt:lpstr>Example - more</vt:lpstr>
      <vt:lpstr>Polymorphism</vt:lpstr>
      <vt:lpstr>Example in week 18 </vt:lpstr>
      <vt:lpstr>Private</vt:lpstr>
      <vt:lpstr>Get and set </vt:lpstr>
      <vt:lpstr>example</vt:lpstr>
      <vt:lpstr>Check type</vt:lpstr>
      <vt:lpstr>encupsulation</vt:lpstr>
      <vt:lpstr>Why</vt:lpstr>
      <vt:lpstr>Eweek 22 file</vt:lpstr>
      <vt:lpstr>Inheritance</vt:lpstr>
      <vt:lpstr>Key aspects</vt:lpstr>
      <vt:lpstr>Inheritance - example</vt:lpstr>
      <vt:lpstr>Polymorphism</vt:lpstr>
      <vt:lpstr>key</vt:lpstr>
      <vt:lpstr>Polymorphism</vt:lpstr>
      <vt:lpstr>Abstraction</vt:lpstr>
      <vt:lpstr>key</vt:lpstr>
      <vt:lpstr>Abstraction</vt:lpstr>
      <vt:lpstr>Association</vt:lpstr>
      <vt:lpstr>Association</vt:lpstr>
      <vt:lpstr>Association</vt:lpstr>
      <vt:lpstr>Overloading and Overriding</vt:lpstr>
      <vt:lpstr>Method Overriding</vt:lpstr>
      <vt:lpstr>Overloading and Overriding</vt:lpstr>
      <vt:lpstr>Access Modifiers</vt:lpstr>
      <vt:lpstr>Access Modifiers</vt:lpstr>
      <vt:lpstr>Access Modifiers</vt:lpstr>
      <vt:lpstr>Polymorphic Relationships</vt:lpstr>
      <vt:lpstr>Design Patterns</vt:lpstr>
      <vt:lpstr>Creational Patterns</vt:lpstr>
      <vt:lpstr>Structural Patterns</vt:lpstr>
      <vt:lpstr>Behavioral Patterns</vt:lpstr>
      <vt:lpstr>TypeScript-Specific Patterns</vt:lpstr>
      <vt:lpstr>Design Patterns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Shaked Chen</dc:creator>
  <cp:lastModifiedBy>Shaked Chen</cp:lastModifiedBy>
  <cp:revision>4</cp:revision>
  <dcterms:created xsi:type="dcterms:W3CDTF">2023-07-02T16:52:43Z</dcterms:created>
  <dcterms:modified xsi:type="dcterms:W3CDTF">2023-07-02T17:26:44Z</dcterms:modified>
</cp:coreProperties>
</file>