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87" r:id="rId18"/>
    <p:sldId id="288" r:id="rId19"/>
    <p:sldId id="289" r:id="rId20"/>
    <p:sldId id="290" r:id="rId21"/>
    <p:sldId id="291" r:id="rId22"/>
    <p:sldId id="292" r:id="rId23"/>
    <p:sldId id="293" r:id="rId24"/>
    <p:sldId id="296" r:id="rId25"/>
    <p:sldId id="294" r:id="rId26"/>
    <p:sldId id="295" r:id="rId27"/>
    <p:sldId id="297" r:id="rId28"/>
    <p:sldId id="298" r:id="rId29"/>
    <p:sldId id="273" r:id="rId30"/>
    <p:sldId id="274" r:id="rId31"/>
    <p:sldId id="275" r:id="rId32"/>
    <p:sldId id="276" r:id="rId33"/>
    <p:sldId id="278" r:id="rId34"/>
    <p:sldId id="279" r:id="rId35"/>
    <p:sldId id="280" r:id="rId36"/>
    <p:sldId id="284" r:id="rId37"/>
    <p:sldId id="285" r:id="rId38"/>
    <p:sldId id="286" r:id="rId39"/>
    <p:sldId id="281" r:id="rId40"/>
    <p:sldId id="282" r:id="rId41"/>
    <p:sldId id="283" r:id="rId42"/>
    <p:sldId id="277" r:id="rId43"/>
    <p:sldId id="258" r:id="rId4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1"/>
    <p:restoredTop sz="94650"/>
  </p:normalViewPr>
  <p:slideViewPr>
    <p:cSldViewPr snapToGrid="0">
      <p:cViewPr varScale="1">
        <p:scale>
          <a:sx n="120" d="100"/>
          <a:sy n="12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5A145-71A0-4226-89AF-DDBB158CB9FC}"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3FB6ECD-6B57-4907-B838-92257961665E}">
      <dgm:prSet/>
      <dgm:spPr/>
      <dgm:t>
        <a:bodyPr/>
        <a:lstStyle/>
        <a:p>
          <a:pPr>
            <a:defRPr cap="all"/>
          </a:pPr>
          <a:r>
            <a:rPr lang="en-IL"/>
            <a:t>Node.js </a:t>
          </a:r>
          <a:endParaRPr lang="en-US"/>
        </a:p>
      </dgm:t>
    </dgm:pt>
    <dgm:pt modelId="{689D372D-753C-4884-9B9A-864BD355841F}" type="parTrans" cxnId="{99D16A32-3D61-4DC7-8126-78AD1AFD0BEF}">
      <dgm:prSet/>
      <dgm:spPr/>
      <dgm:t>
        <a:bodyPr/>
        <a:lstStyle/>
        <a:p>
          <a:endParaRPr lang="en-US"/>
        </a:p>
      </dgm:t>
    </dgm:pt>
    <dgm:pt modelId="{6F58D5D4-2733-444C-BBD8-9889EACA8717}" type="sibTrans" cxnId="{99D16A32-3D61-4DC7-8126-78AD1AFD0BEF}">
      <dgm:prSet/>
      <dgm:spPr/>
      <dgm:t>
        <a:bodyPr/>
        <a:lstStyle/>
        <a:p>
          <a:endParaRPr lang="en-US"/>
        </a:p>
      </dgm:t>
    </dgm:pt>
    <dgm:pt modelId="{48369F9E-CF74-4174-870E-C66BB5FE2F70}">
      <dgm:prSet/>
      <dgm:spPr/>
      <dgm:t>
        <a:bodyPr/>
        <a:lstStyle/>
        <a:p>
          <a:pPr>
            <a:defRPr cap="all"/>
          </a:pPr>
          <a:r>
            <a:rPr lang="en-IL"/>
            <a:t>Prisma</a:t>
          </a:r>
          <a:endParaRPr lang="en-US"/>
        </a:p>
      </dgm:t>
    </dgm:pt>
    <dgm:pt modelId="{55A4CBD6-6DED-4D0B-AD44-D900FB1D9D1D}" type="parTrans" cxnId="{5A385CA1-65C1-4B71-B244-8A22C1538F34}">
      <dgm:prSet/>
      <dgm:spPr/>
      <dgm:t>
        <a:bodyPr/>
        <a:lstStyle/>
        <a:p>
          <a:endParaRPr lang="en-US"/>
        </a:p>
      </dgm:t>
    </dgm:pt>
    <dgm:pt modelId="{B1FAEAB8-6DAF-423D-980E-CF20333D573B}" type="sibTrans" cxnId="{5A385CA1-65C1-4B71-B244-8A22C1538F34}">
      <dgm:prSet/>
      <dgm:spPr/>
      <dgm:t>
        <a:bodyPr/>
        <a:lstStyle/>
        <a:p>
          <a:endParaRPr lang="en-US"/>
        </a:p>
      </dgm:t>
    </dgm:pt>
    <dgm:pt modelId="{93A67767-8157-47A3-969F-AFE5E4DFBBF4}" type="pres">
      <dgm:prSet presAssocID="{9685A145-71A0-4226-89AF-DDBB158CB9FC}" presName="root" presStyleCnt="0">
        <dgm:presLayoutVars>
          <dgm:dir/>
          <dgm:resizeHandles val="exact"/>
        </dgm:presLayoutVars>
      </dgm:prSet>
      <dgm:spPr/>
    </dgm:pt>
    <dgm:pt modelId="{A463AFBA-6EF8-41FA-ABEB-320A455BFF37}" type="pres">
      <dgm:prSet presAssocID="{F3FB6ECD-6B57-4907-B838-92257961665E}" presName="compNode" presStyleCnt="0"/>
      <dgm:spPr/>
    </dgm:pt>
    <dgm:pt modelId="{B48A6E1F-698F-4734-8AB5-03A455666F72}" type="pres">
      <dgm:prSet presAssocID="{F3FB6ECD-6B57-4907-B838-92257961665E}" presName="iconBgRect" presStyleLbl="bgShp" presStyleIdx="0" presStyleCnt="2"/>
      <dgm:spPr/>
    </dgm:pt>
    <dgm:pt modelId="{018671C2-B1AF-443C-8EF9-D9745943764C}" type="pres">
      <dgm:prSet presAssocID="{F3FB6ECD-6B57-4907-B838-9225796166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FE0AC20D-EF3D-4338-BD8A-25E55D9DBE07}" type="pres">
      <dgm:prSet presAssocID="{F3FB6ECD-6B57-4907-B838-92257961665E}" presName="spaceRect" presStyleCnt="0"/>
      <dgm:spPr/>
    </dgm:pt>
    <dgm:pt modelId="{CF2983CA-7B7B-42CC-B65C-F1FF207FDFC6}" type="pres">
      <dgm:prSet presAssocID="{F3FB6ECD-6B57-4907-B838-92257961665E}" presName="textRect" presStyleLbl="revTx" presStyleIdx="0" presStyleCnt="2">
        <dgm:presLayoutVars>
          <dgm:chMax val="1"/>
          <dgm:chPref val="1"/>
        </dgm:presLayoutVars>
      </dgm:prSet>
      <dgm:spPr/>
    </dgm:pt>
    <dgm:pt modelId="{407ADD35-7ED4-4604-BB9F-099C4E9D42D3}" type="pres">
      <dgm:prSet presAssocID="{6F58D5D4-2733-444C-BBD8-9889EACA8717}" presName="sibTrans" presStyleCnt="0"/>
      <dgm:spPr/>
    </dgm:pt>
    <dgm:pt modelId="{6076F3C6-63CC-4546-9E97-E6EC8AA4D2E6}" type="pres">
      <dgm:prSet presAssocID="{48369F9E-CF74-4174-870E-C66BB5FE2F70}" presName="compNode" presStyleCnt="0"/>
      <dgm:spPr/>
    </dgm:pt>
    <dgm:pt modelId="{9B5EA2FD-9B75-4286-99BA-D9E4A940380A}" type="pres">
      <dgm:prSet presAssocID="{48369F9E-CF74-4174-870E-C66BB5FE2F70}" presName="iconBgRect" presStyleLbl="bgShp" presStyleIdx="1" presStyleCnt="2"/>
      <dgm:spPr/>
    </dgm:pt>
    <dgm:pt modelId="{0351B36A-3ED3-4290-AEFF-0082CB60B1B9}" type="pres">
      <dgm:prSet presAssocID="{48369F9E-CF74-4174-870E-C66BB5FE2F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ED103BAB-E509-4980-9BD4-6B2D131A82B8}" type="pres">
      <dgm:prSet presAssocID="{48369F9E-CF74-4174-870E-C66BB5FE2F70}" presName="spaceRect" presStyleCnt="0"/>
      <dgm:spPr/>
    </dgm:pt>
    <dgm:pt modelId="{FE5B7253-8BAC-4C89-9F3B-163489BEBCF5}" type="pres">
      <dgm:prSet presAssocID="{48369F9E-CF74-4174-870E-C66BB5FE2F70}" presName="textRect" presStyleLbl="revTx" presStyleIdx="1" presStyleCnt="2">
        <dgm:presLayoutVars>
          <dgm:chMax val="1"/>
          <dgm:chPref val="1"/>
        </dgm:presLayoutVars>
      </dgm:prSet>
      <dgm:spPr/>
    </dgm:pt>
  </dgm:ptLst>
  <dgm:cxnLst>
    <dgm:cxn modelId="{51A6131D-CAA6-48F6-8348-967588FE7CA6}" type="presOf" srcId="{9685A145-71A0-4226-89AF-DDBB158CB9FC}" destId="{93A67767-8157-47A3-969F-AFE5E4DFBBF4}" srcOrd="0" destOrd="0" presId="urn:microsoft.com/office/officeart/2018/5/layout/IconCircleLabelList"/>
    <dgm:cxn modelId="{99D16A32-3D61-4DC7-8126-78AD1AFD0BEF}" srcId="{9685A145-71A0-4226-89AF-DDBB158CB9FC}" destId="{F3FB6ECD-6B57-4907-B838-92257961665E}" srcOrd="0" destOrd="0" parTransId="{689D372D-753C-4884-9B9A-864BD355841F}" sibTransId="{6F58D5D4-2733-444C-BBD8-9889EACA8717}"/>
    <dgm:cxn modelId="{B4F0264E-08DC-490B-9BD1-F4C77578925D}" type="presOf" srcId="{F3FB6ECD-6B57-4907-B838-92257961665E}" destId="{CF2983CA-7B7B-42CC-B65C-F1FF207FDFC6}" srcOrd="0" destOrd="0" presId="urn:microsoft.com/office/officeart/2018/5/layout/IconCircleLabelList"/>
    <dgm:cxn modelId="{5A385CA1-65C1-4B71-B244-8A22C1538F34}" srcId="{9685A145-71A0-4226-89AF-DDBB158CB9FC}" destId="{48369F9E-CF74-4174-870E-C66BB5FE2F70}" srcOrd="1" destOrd="0" parTransId="{55A4CBD6-6DED-4D0B-AD44-D900FB1D9D1D}" sibTransId="{B1FAEAB8-6DAF-423D-980E-CF20333D573B}"/>
    <dgm:cxn modelId="{0B2B35B6-A760-4957-A8DB-9F8001B12ACD}" type="presOf" srcId="{48369F9E-CF74-4174-870E-C66BB5FE2F70}" destId="{FE5B7253-8BAC-4C89-9F3B-163489BEBCF5}" srcOrd="0" destOrd="0" presId="urn:microsoft.com/office/officeart/2018/5/layout/IconCircleLabelList"/>
    <dgm:cxn modelId="{9EA38665-C6A5-493F-87B2-A026C8075290}" type="presParOf" srcId="{93A67767-8157-47A3-969F-AFE5E4DFBBF4}" destId="{A463AFBA-6EF8-41FA-ABEB-320A455BFF37}" srcOrd="0" destOrd="0" presId="urn:microsoft.com/office/officeart/2018/5/layout/IconCircleLabelList"/>
    <dgm:cxn modelId="{A071827A-9AEE-4EE3-9735-1C8044505074}" type="presParOf" srcId="{A463AFBA-6EF8-41FA-ABEB-320A455BFF37}" destId="{B48A6E1F-698F-4734-8AB5-03A455666F72}" srcOrd="0" destOrd="0" presId="urn:microsoft.com/office/officeart/2018/5/layout/IconCircleLabelList"/>
    <dgm:cxn modelId="{C6171D6D-05DA-4BAC-94CD-3B262EFA7F0F}" type="presParOf" srcId="{A463AFBA-6EF8-41FA-ABEB-320A455BFF37}" destId="{018671C2-B1AF-443C-8EF9-D9745943764C}" srcOrd="1" destOrd="0" presId="urn:microsoft.com/office/officeart/2018/5/layout/IconCircleLabelList"/>
    <dgm:cxn modelId="{C3F09A1C-A2F0-4630-96ED-D52F32E1098B}" type="presParOf" srcId="{A463AFBA-6EF8-41FA-ABEB-320A455BFF37}" destId="{FE0AC20D-EF3D-4338-BD8A-25E55D9DBE07}" srcOrd="2" destOrd="0" presId="urn:microsoft.com/office/officeart/2018/5/layout/IconCircleLabelList"/>
    <dgm:cxn modelId="{420E1105-F470-4AC9-926F-F1D81A70EB3F}" type="presParOf" srcId="{A463AFBA-6EF8-41FA-ABEB-320A455BFF37}" destId="{CF2983CA-7B7B-42CC-B65C-F1FF207FDFC6}" srcOrd="3" destOrd="0" presId="urn:microsoft.com/office/officeart/2018/5/layout/IconCircleLabelList"/>
    <dgm:cxn modelId="{3637CA03-9D49-45BA-8B07-0BD1E9FF4380}" type="presParOf" srcId="{93A67767-8157-47A3-969F-AFE5E4DFBBF4}" destId="{407ADD35-7ED4-4604-BB9F-099C4E9D42D3}" srcOrd="1" destOrd="0" presId="urn:microsoft.com/office/officeart/2018/5/layout/IconCircleLabelList"/>
    <dgm:cxn modelId="{53EE9C89-357F-442E-A919-830BF1336600}" type="presParOf" srcId="{93A67767-8157-47A3-969F-AFE5E4DFBBF4}" destId="{6076F3C6-63CC-4546-9E97-E6EC8AA4D2E6}" srcOrd="2" destOrd="0" presId="urn:microsoft.com/office/officeart/2018/5/layout/IconCircleLabelList"/>
    <dgm:cxn modelId="{5A962235-B46A-4B1A-9EB1-5BF0E77EB297}" type="presParOf" srcId="{6076F3C6-63CC-4546-9E97-E6EC8AA4D2E6}" destId="{9B5EA2FD-9B75-4286-99BA-D9E4A940380A}" srcOrd="0" destOrd="0" presId="urn:microsoft.com/office/officeart/2018/5/layout/IconCircleLabelList"/>
    <dgm:cxn modelId="{A214807A-2FF4-4D7D-866C-2132622111F5}" type="presParOf" srcId="{6076F3C6-63CC-4546-9E97-E6EC8AA4D2E6}" destId="{0351B36A-3ED3-4290-AEFF-0082CB60B1B9}" srcOrd="1" destOrd="0" presId="urn:microsoft.com/office/officeart/2018/5/layout/IconCircleLabelList"/>
    <dgm:cxn modelId="{90DD330F-9569-4492-BF00-038117616F60}" type="presParOf" srcId="{6076F3C6-63CC-4546-9E97-E6EC8AA4D2E6}" destId="{ED103BAB-E509-4980-9BD4-6B2D131A82B8}" srcOrd="2" destOrd="0" presId="urn:microsoft.com/office/officeart/2018/5/layout/IconCircleLabelList"/>
    <dgm:cxn modelId="{E6528BBF-324B-43E5-B739-F17AA42A4E96}" type="presParOf" srcId="{6076F3C6-63CC-4546-9E97-E6EC8AA4D2E6}" destId="{FE5B7253-8BAC-4C89-9F3B-163489BEBC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B45BD-5769-4ACF-8AFC-25CB8A327D9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E08E4A2-9DB8-49F5-8D98-F17A3B40B153}">
      <dgm:prSet/>
      <dgm:spPr/>
      <dgm:t>
        <a:bodyPr/>
        <a:lstStyle/>
        <a:p>
          <a:r>
            <a:rPr lang="en-US" b="0" i="0"/>
            <a:t>npm i express-validator</a:t>
          </a:r>
          <a:endParaRPr lang="en-US"/>
        </a:p>
      </dgm:t>
    </dgm:pt>
    <dgm:pt modelId="{829F65EA-9407-4492-9815-5C0614F111D7}" type="parTrans" cxnId="{B232E929-FDA4-4643-835E-47E6A2C0A800}">
      <dgm:prSet/>
      <dgm:spPr/>
      <dgm:t>
        <a:bodyPr/>
        <a:lstStyle/>
        <a:p>
          <a:endParaRPr lang="en-US"/>
        </a:p>
      </dgm:t>
    </dgm:pt>
    <dgm:pt modelId="{F9134443-7555-416F-9AEE-E8A8EAB271B2}" type="sibTrans" cxnId="{B232E929-FDA4-4643-835E-47E6A2C0A800}">
      <dgm:prSet/>
      <dgm:spPr/>
      <dgm:t>
        <a:bodyPr/>
        <a:lstStyle/>
        <a:p>
          <a:endParaRPr lang="en-US"/>
        </a:p>
      </dgm:t>
    </dgm:pt>
    <dgm:pt modelId="{9D322F00-FB9B-43E1-B364-EDEB9547D150}">
      <dgm:prSet/>
      <dgm:spPr/>
      <dgm:t>
        <a:bodyPr/>
        <a:lstStyle/>
        <a:p>
          <a:r>
            <a:rPr lang="en-US" b="0" i="0"/>
            <a:t>npm i zod</a:t>
          </a:r>
          <a:endParaRPr lang="en-US"/>
        </a:p>
      </dgm:t>
    </dgm:pt>
    <dgm:pt modelId="{5B1D9499-51C1-4C6F-962F-7EA8F56B4EB2}" type="parTrans" cxnId="{DC5B0105-F1F3-4B76-AC88-F7FCA0486917}">
      <dgm:prSet/>
      <dgm:spPr/>
      <dgm:t>
        <a:bodyPr/>
        <a:lstStyle/>
        <a:p>
          <a:endParaRPr lang="en-US"/>
        </a:p>
      </dgm:t>
    </dgm:pt>
    <dgm:pt modelId="{E521BD3F-059B-4B73-9711-6EDC3A7B77CF}" type="sibTrans" cxnId="{DC5B0105-F1F3-4B76-AC88-F7FCA0486917}">
      <dgm:prSet/>
      <dgm:spPr/>
      <dgm:t>
        <a:bodyPr/>
        <a:lstStyle/>
        <a:p>
          <a:endParaRPr lang="en-US"/>
        </a:p>
      </dgm:t>
    </dgm:pt>
    <dgm:pt modelId="{33D76DD4-CAE8-9B4D-B83E-D90DA146FDDE}" type="pres">
      <dgm:prSet presAssocID="{863B45BD-5769-4ACF-8AFC-25CB8A327D98}" presName="hierChild1" presStyleCnt="0">
        <dgm:presLayoutVars>
          <dgm:chPref val="1"/>
          <dgm:dir/>
          <dgm:animOne val="branch"/>
          <dgm:animLvl val="lvl"/>
          <dgm:resizeHandles/>
        </dgm:presLayoutVars>
      </dgm:prSet>
      <dgm:spPr/>
    </dgm:pt>
    <dgm:pt modelId="{6729EBFE-0F29-364A-9661-4E068C9D2EF6}" type="pres">
      <dgm:prSet presAssocID="{0E08E4A2-9DB8-49F5-8D98-F17A3B40B153}" presName="hierRoot1" presStyleCnt="0"/>
      <dgm:spPr/>
    </dgm:pt>
    <dgm:pt modelId="{2F02F8D4-4038-694C-AA1C-728C0462EB68}" type="pres">
      <dgm:prSet presAssocID="{0E08E4A2-9DB8-49F5-8D98-F17A3B40B153}" presName="composite" presStyleCnt="0"/>
      <dgm:spPr/>
    </dgm:pt>
    <dgm:pt modelId="{4BBD07D4-C098-8B49-9606-493B87532853}" type="pres">
      <dgm:prSet presAssocID="{0E08E4A2-9DB8-49F5-8D98-F17A3B40B153}" presName="background" presStyleLbl="node0" presStyleIdx="0" presStyleCnt="2"/>
      <dgm:spPr/>
    </dgm:pt>
    <dgm:pt modelId="{6C38233B-3E18-8E43-9F49-C04C71731B41}" type="pres">
      <dgm:prSet presAssocID="{0E08E4A2-9DB8-49F5-8D98-F17A3B40B153}" presName="text" presStyleLbl="fgAcc0" presStyleIdx="0" presStyleCnt="2">
        <dgm:presLayoutVars>
          <dgm:chPref val="3"/>
        </dgm:presLayoutVars>
      </dgm:prSet>
      <dgm:spPr/>
    </dgm:pt>
    <dgm:pt modelId="{07BB28BF-06BE-2F48-B394-CDC0D0ED02BD}" type="pres">
      <dgm:prSet presAssocID="{0E08E4A2-9DB8-49F5-8D98-F17A3B40B153}" presName="hierChild2" presStyleCnt="0"/>
      <dgm:spPr/>
    </dgm:pt>
    <dgm:pt modelId="{2C9C66BB-BD5F-F945-A21D-D0F60349FD7E}" type="pres">
      <dgm:prSet presAssocID="{9D322F00-FB9B-43E1-B364-EDEB9547D150}" presName="hierRoot1" presStyleCnt="0"/>
      <dgm:spPr/>
    </dgm:pt>
    <dgm:pt modelId="{F9A8BE25-B5D7-FB47-866C-ACE183DF0EC2}" type="pres">
      <dgm:prSet presAssocID="{9D322F00-FB9B-43E1-B364-EDEB9547D150}" presName="composite" presStyleCnt="0"/>
      <dgm:spPr/>
    </dgm:pt>
    <dgm:pt modelId="{4A6B4B75-A057-5549-B39A-59865FAC25BE}" type="pres">
      <dgm:prSet presAssocID="{9D322F00-FB9B-43E1-B364-EDEB9547D150}" presName="background" presStyleLbl="node0" presStyleIdx="1" presStyleCnt="2"/>
      <dgm:spPr/>
    </dgm:pt>
    <dgm:pt modelId="{9B10E97A-8AA1-9D42-83EE-EEA1F968E51D}" type="pres">
      <dgm:prSet presAssocID="{9D322F00-FB9B-43E1-B364-EDEB9547D150}" presName="text" presStyleLbl="fgAcc0" presStyleIdx="1" presStyleCnt="2">
        <dgm:presLayoutVars>
          <dgm:chPref val="3"/>
        </dgm:presLayoutVars>
      </dgm:prSet>
      <dgm:spPr/>
    </dgm:pt>
    <dgm:pt modelId="{BB0E01AB-007D-2A40-91E7-85EAF0B3CE39}" type="pres">
      <dgm:prSet presAssocID="{9D322F00-FB9B-43E1-B364-EDEB9547D150}" presName="hierChild2" presStyleCnt="0"/>
      <dgm:spPr/>
    </dgm:pt>
  </dgm:ptLst>
  <dgm:cxnLst>
    <dgm:cxn modelId="{DC5B0105-F1F3-4B76-AC88-F7FCA0486917}" srcId="{863B45BD-5769-4ACF-8AFC-25CB8A327D98}" destId="{9D322F00-FB9B-43E1-B364-EDEB9547D150}" srcOrd="1" destOrd="0" parTransId="{5B1D9499-51C1-4C6F-962F-7EA8F56B4EB2}" sibTransId="{E521BD3F-059B-4B73-9711-6EDC3A7B77CF}"/>
    <dgm:cxn modelId="{28C9E217-8AF1-3544-9541-263F800C2F53}" type="presOf" srcId="{0E08E4A2-9DB8-49F5-8D98-F17A3B40B153}" destId="{6C38233B-3E18-8E43-9F49-C04C71731B41}" srcOrd="0" destOrd="0" presId="urn:microsoft.com/office/officeart/2005/8/layout/hierarchy1"/>
    <dgm:cxn modelId="{B232E929-FDA4-4643-835E-47E6A2C0A800}" srcId="{863B45BD-5769-4ACF-8AFC-25CB8A327D98}" destId="{0E08E4A2-9DB8-49F5-8D98-F17A3B40B153}" srcOrd="0" destOrd="0" parTransId="{829F65EA-9407-4492-9815-5C0614F111D7}" sibTransId="{F9134443-7555-416F-9AEE-E8A8EAB271B2}"/>
    <dgm:cxn modelId="{3E9CF93F-E40B-4B44-BE00-000CEE18EAE0}" type="presOf" srcId="{863B45BD-5769-4ACF-8AFC-25CB8A327D98}" destId="{33D76DD4-CAE8-9B4D-B83E-D90DA146FDDE}" srcOrd="0" destOrd="0" presId="urn:microsoft.com/office/officeart/2005/8/layout/hierarchy1"/>
    <dgm:cxn modelId="{F70A616C-6AAD-9D4E-81F2-76CA058082E7}" type="presOf" srcId="{9D322F00-FB9B-43E1-B364-EDEB9547D150}" destId="{9B10E97A-8AA1-9D42-83EE-EEA1F968E51D}" srcOrd="0" destOrd="0" presId="urn:microsoft.com/office/officeart/2005/8/layout/hierarchy1"/>
    <dgm:cxn modelId="{97768979-46ED-1149-A340-70E6529104E7}" type="presParOf" srcId="{33D76DD4-CAE8-9B4D-B83E-D90DA146FDDE}" destId="{6729EBFE-0F29-364A-9661-4E068C9D2EF6}" srcOrd="0" destOrd="0" presId="urn:microsoft.com/office/officeart/2005/8/layout/hierarchy1"/>
    <dgm:cxn modelId="{7EA8380F-2A54-5649-B2B7-1BADEC4E0134}" type="presParOf" srcId="{6729EBFE-0F29-364A-9661-4E068C9D2EF6}" destId="{2F02F8D4-4038-694C-AA1C-728C0462EB68}" srcOrd="0" destOrd="0" presId="urn:microsoft.com/office/officeart/2005/8/layout/hierarchy1"/>
    <dgm:cxn modelId="{E7DD4839-8F43-A84F-8862-CC00C18BDFAD}" type="presParOf" srcId="{2F02F8D4-4038-694C-AA1C-728C0462EB68}" destId="{4BBD07D4-C098-8B49-9606-493B87532853}" srcOrd="0" destOrd="0" presId="urn:microsoft.com/office/officeart/2005/8/layout/hierarchy1"/>
    <dgm:cxn modelId="{4E159858-C91A-2B4C-BE38-2B1F4C9279AA}" type="presParOf" srcId="{2F02F8D4-4038-694C-AA1C-728C0462EB68}" destId="{6C38233B-3E18-8E43-9F49-C04C71731B41}" srcOrd="1" destOrd="0" presId="urn:microsoft.com/office/officeart/2005/8/layout/hierarchy1"/>
    <dgm:cxn modelId="{5BE9F4C3-AE71-254E-9AF7-3A00AF1F59EE}" type="presParOf" srcId="{6729EBFE-0F29-364A-9661-4E068C9D2EF6}" destId="{07BB28BF-06BE-2F48-B394-CDC0D0ED02BD}" srcOrd="1" destOrd="0" presId="urn:microsoft.com/office/officeart/2005/8/layout/hierarchy1"/>
    <dgm:cxn modelId="{6E5F4B20-7ED9-094C-A755-EB357188B262}" type="presParOf" srcId="{33D76DD4-CAE8-9B4D-B83E-D90DA146FDDE}" destId="{2C9C66BB-BD5F-F945-A21D-D0F60349FD7E}" srcOrd="1" destOrd="0" presId="urn:microsoft.com/office/officeart/2005/8/layout/hierarchy1"/>
    <dgm:cxn modelId="{1963F0D0-A727-E542-BE1C-CE820C926A31}" type="presParOf" srcId="{2C9C66BB-BD5F-F945-A21D-D0F60349FD7E}" destId="{F9A8BE25-B5D7-FB47-866C-ACE183DF0EC2}" srcOrd="0" destOrd="0" presId="urn:microsoft.com/office/officeart/2005/8/layout/hierarchy1"/>
    <dgm:cxn modelId="{03A1974C-FBC0-EB49-8E4F-C324996C047D}" type="presParOf" srcId="{F9A8BE25-B5D7-FB47-866C-ACE183DF0EC2}" destId="{4A6B4B75-A057-5549-B39A-59865FAC25BE}" srcOrd="0" destOrd="0" presId="urn:microsoft.com/office/officeart/2005/8/layout/hierarchy1"/>
    <dgm:cxn modelId="{988D9939-B588-F443-BA9F-7A909755C58D}" type="presParOf" srcId="{F9A8BE25-B5D7-FB47-866C-ACE183DF0EC2}" destId="{9B10E97A-8AA1-9D42-83EE-EEA1F968E51D}" srcOrd="1" destOrd="0" presId="urn:microsoft.com/office/officeart/2005/8/layout/hierarchy1"/>
    <dgm:cxn modelId="{7C8E5397-ADEF-E641-892B-DE749606157E}" type="presParOf" srcId="{2C9C66BB-BD5F-F945-A21D-D0F60349FD7E}" destId="{BB0E01AB-007D-2A40-91E7-85EAF0B3CE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D89DDE-4864-4191-853E-87B5F58B10F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870C42F-9C0D-4E85-B145-46E686F31ED8}">
      <dgm:prSet/>
      <dgm:spPr/>
      <dgm:t>
        <a:bodyPr/>
        <a:lstStyle/>
        <a:p>
          <a:pPr>
            <a:lnSpc>
              <a:spcPct val="100000"/>
            </a:lnSpc>
          </a:pPr>
          <a:r>
            <a:rPr lang="en-US"/>
            <a:t>npm install cors </a:t>
          </a:r>
        </a:p>
      </dgm:t>
    </dgm:pt>
    <dgm:pt modelId="{DEC35D06-75ED-4CF0-8E74-9F508898A2D2}" type="parTrans" cxnId="{452D88B9-4C34-479F-B075-C84E7A35C36A}">
      <dgm:prSet/>
      <dgm:spPr/>
      <dgm:t>
        <a:bodyPr/>
        <a:lstStyle/>
        <a:p>
          <a:endParaRPr lang="en-US"/>
        </a:p>
      </dgm:t>
    </dgm:pt>
    <dgm:pt modelId="{2654610C-9978-41C9-97AD-EE72A3C5CAC5}" type="sibTrans" cxnId="{452D88B9-4C34-479F-B075-C84E7A35C36A}">
      <dgm:prSet/>
      <dgm:spPr/>
      <dgm:t>
        <a:bodyPr/>
        <a:lstStyle/>
        <a:p>
          <a:endParaRPr lang="en-US"/>
        </a:p>
      </dgm:t>
    </dgm:pt>
    <dgm:pt modelId="{81D99131-4F45-48B7-A430-28F3BFC20C52}">
      <dgm:prSet/>
      <dgm:spPr/>
      <dgm:t>
        <a:bodyPr/>
        <a:lstStyle/>
        <a:p>
          <a:pPr>
            <a:lnSpc>
              <a:spcPct val="100000"/>
            </a:lnSpc>
          </a:pPr>
          <a:r>
            <a:rPr lang="en-US"/>
            <a:t>sudo npm i --save-dev @types/cors</a:t>
          </a:r>
          <a:br>
            <a:rPr lang="en-US"/>
          </a:br>
          <a:endParaRPr lang="en-US"/>
        </a:p>
      </dgm:t>
    </dgm:pt>
    <dgm:pt modelId="{2F773F8F-3979-40A0-BE25-74576B9088CC}" type="parTrans" cxnId="{3D56BA72-157F-4180-8DA3-C2BEA3069B17}">
      <dgm:prSet/>
      <dgm:spPr/>
      <dgm:t>
        <a:bodyPr/>
        <a:lstStyle/>
        <a:p>
          <a:endParaRPr lang="en-US"/>
        </a:p>
      </dgm:t>
    </dgm:pt>
    <dgm:pt modelId="{B98E794C-0741-44B3-9C97-DDE5A0830227}" type="sibTrans" cxnId="{3D56BA72-157F-4180-8DA3-C2BEA3069B17}">
      <dgm:prSet/>
      <dgm:spPr/>
      <dgm:t>
        <a:bodyPr/>
        <a:lstStyle/>
        <a:p>
          <a:endParaRPr lang="en-US"/>
        </a:p>
      </dgm:t>
    </dgm:pt>
    <dgm:pt modelId="{C44C6A97-C36C-49A3-AE94-3164F49C7E29}" type="pres">
      <dgm:prSet presAssocID="{BDD89DDE-4864-4191-853E-87B5F58B10FD}" presName="root" presStyleCnt="0">
        <dgm:presLayoutVars>
          <dgm:dir/>
          <dgm:resizeHandles val="exact"/>
        </dgm:presLayoutVars>
      </dgm:prSet>
      <dgm:spPr/>
    </dgm:pt>
    <dgm:pt modelId="{3DAB8A67-039B-418C-AB73-921725529B17}" type="pres">
      <dgm:prSet presAssocID="{3870C42F-9C0D-4E85-B145-46E686F31ED8}" presName="compNode" presStyleCnt="0"/>
      <dgm:spPr/>
    </dgm:pt>
    <dgm:pt modelId="{1C67FED9-B4D2-4A44-AEC2-E3F98FBBDD27}" type="pres">
      <dgm:prSet presAssocID="{3870C42F-9C0D-4E85-B145-46E686F31E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3AD21ED-6879-4841-93CC-410BEE69A583}" type="pres">
      <dgm:prSet presAssocID="{3870C42F-9C0D-4E85-B145-46E686F31ED8}" presName="spaceRect" presStyleCnt="0"/>
      <dgm:spPr/>
    </dgm:pt>
    <dgm:pt modelId="{3677CFBE-3C38-4B49-B8A3-58F207EFB8D8}" type="pres">
      <dgm:prSet presAssocID="{3870C42F-9C0D-4E85-B145-46E686F31ED8}" presName="textRect" presStyleLbl="revTx" presStyleIdx="0" presStyleCnt="2">
        <dgm:presLayoutVars>
          <dgm:chMax val="1"/>
          <dgm:chPref val="1"/>
        </dgm:presLayoutVars>
      </dgm:prSet>
      <dgm:spPr/>
    </dgm:pt>
    <dgm:pt modelId="{B1CD4346-1FED-4838-852A-64B5D79328C6}" type="pres">
      <dgm:prSet presAssocID="{2654610C-9978-41C9-97AD-EE72A3C5CAC5}" presName="sibTrans" presStyleCnt="0"/>
      <dgm:spPr/>
    </dgm:pt>
    <dgm:pt modelId="{4DE5E304-76DE-417B-B4F7-D9634182B3B9}" type="pres">
      <dgm:prSet presAssocID="{81D99131-4F45-48B7-A430-28F3BFC20C52}" presName="compNode" presStyleCnt="0"/>
      <dgm:spPr/>
    </dgm:pt>
    <dgm:pt modelId="{005150CC-F1D7-4E48-B310-5842AF459644}" type="pres">
      <dgm:prSet presAssocID="{81D99131-4F45-48B7-A430-28F3BFC20C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615A6BFD-162F-4D48-8634-010FBF0D14B1}" type="pres">
      <dgm:prSet presAssocID="{81D99131-4F45-48B7-A430-28F3BFC20C52}" presName="spaceRect" presStyleCnt="0"/>
      <dgm:spPr/>
    </dgm:pt>
    <dgm:pt modelId="{2962AA07-B932-489C-9CC3-CE78121563B9}" type="pres">
      <dgm:prSet presAssocID="{81D99131-4F45-48B7-A430-28F3BFC20C52}" presName="textRect" presStyleLbl="revTx" presStyleIdx="1" presStyleCnt="2">
        <dgm:presLayoutVars>
          <dgm:chMax val="1"/>
          <dgm:chPref val="1"/>
        </dgm:presLayoutVars>
      </dgm:prSet>
      <dgm:spPr/>
    </dgm:pt>
  </dgm:ptLst>
  <dgm:cxnLst>
    <dgm:cxn modelId="{3D56BA72-157F-4180-8DA3-C2BEA3069B17}" srcId="{BDD89DDE-4864-4191-853E-87B5F58B10FD}" destId="{81D99131-4F45-48B7-A430-28F3BFC20C52}" srcOrd="1" destOrd="0" parTransId="{2F773F8F-3979-40A0-BE25-74576B9088CC}" sibTransId="{B98E794C-0741-44B3-9C97-DDE5A0830227}"/>
    <dgm:cxn modelId="{D6F69579-00DF-4030-B901-50999C8F7665}" type="presOf" srcId="{3870C42F-9C0D-4E85-B145-46E686F31ED8}" destId="{3677CFBE-3C38-4B49-B8A3-58F207EFB8D8}" srcOrd="0" destOrd="0" presId="urn:microsoft.com/office/officeart/2018/2/layout/IconLabelList"/>
    <dgm:cxn modelId="{31C2E7A0-7C79-486F-9027-8583AD384BCD}" type="presOf" srcId="{81D99131-4F45-48B7-A430-28F3BFC20C52}" destId="{2962AA07-B932-489C-9CC3-CE78121563B9}" srcOrd="0" destOrd="0" presId="urn:microsoft.com/office/officeart/2018/2/layout/IconLabelList"/>
    <dgm:cxn modelId="{452D88B9-4C34-479F-B075-C84E7A35C36A}" srcId="{BDD89DDE-4864-4191-853E-87B5F58B10FD}" destId="{3870C42F-9C0D-4E85-B145-46E686F31ED8}" srcOrd="0" destOrd="0" parTransId="{DEC35D06-75ED-4CF0-8E74-9F508898A2D2}" sibTransId="{2654610C-9978-41C9-97AD-EE72A3C5CAC5}"/>
    <dgm:cxn modelId="{E5734EE6-1329-4DB1-8250-796EBF948724}" type="presOf" srcId="{BDD89DDE-4864-4191-853E-87B5F58B10FD}" destId="{C44C6A97-C36C-49A3-AE94-3164F49C7E29}" srcOrd="0" destOrd="0" presId="urn:microsoft.com/office/officeart/2018/2/layout/IconLabelList"/>
    <dgm:cxn modelId="{F5AA748B-62D0-4479-B040-9BC474B0E624}" type="presParOf" srcId="{C44C6A97-C36C-49A3-AE94-3164F49C7E29}" destId="{3DAB8A67-039B-418C-AB73-921725529B17}" srcOrd="0" destOrd="0" presId="urn:microsoft.com/office/officeart/2018/2/layout/IconLabelList"/>
    <dgm:cxn modelId="{E55A73E3-F0E8-4AA5-93FE-74AE4E8EBF20}" type="presParOf" srcId="{3DAB8A67-039B-418C-AB73-921725529B17}" destId="{1C67FED9-B4D2-4A44-AEC2-E3F98FBBDD27}" srcOrd="0" destOrd="0" presId="urn:microsoft.com/office/officeart/2018/2/layout/IconLabelList"/>
    <dgm:cxn modelId="{98D22C6F-1783-4F84-9C82-74EC36C44C9E}" type="presParOf" srcId="{3DAB8A67-039B-418C-AB73-921725529B17}" destId="{23AD21ED-6879-4841-93CC-410BEE69A583}" srcOrd="1" destOrd="0" presId="urn:microsoft.com/office/officeart/2018/2/layout/IconLabelList"/>
    <dgm:cxn modelId="{0F90075D-4CD6-41A0-91CB-AB2330CAC793}" type="presParOf" srcId="{3DAB8A67-039B-418C-AB73-921725529B17}" destId="{3677CFBE-3C38-4B49-B8A3-58F207EFB8D8}" srcOrd="2" destOrd="0" presId="urn:microsoft.com/office/officeart/2018/2/layout/IconLabelList"/>
    <dgm:cxn modelId="{59333866-5164-4853-B2A3-76FCD16811EC}" type="presParOf" srcId="{C44C6A97-C36C-49A3-AE94-3164F49C7E29}" destId="{B1CD4346-1FED-4838-852A-64B5D79328C6}" srcOrd="1" destOrd="0" presId="urn:microsoft.com/office/officeart/2018/2/layout/IconLabelList"/>
    <dgm:cxn modelId="{8DA7A73B-7858-49FA-B191-8C77E8B6AC59}" type="presParOf" srcId="{C44C6A97-C36C-49A3-AE94-3164F49C7E29}" destId="{4DE5E304-76DE-417B-B4F7-D9634182B3B9}" srcOrd="2" destOrd="0" presId="urn:microsoft.com/office/officeart/2018/2/layout/IconLabelList"/>
    <dgm:cxn modelId="{A233EFF4-1634-4AFF-9E2F-23A9AEDD13FA}" type="presParOf" srcId="{4DE5E304-76DE-417B-B4F7-D9634182B3B9}" destId="{005150CC-F1D7-4E48-B310-5842AF459644}" srcOrd="0" destOrd="0" presId="urn:microsoft.com/office/officeart/2018/2/layout/IconLabelList"/>
    <dgm:cxn modelId="{232A1B49-F2F4-441E-87A8-9055A07573F1}" type="presParOf" srcId="{4DE5E304-76DE-417B-B4F7-D9634182B3B9}" destId="{615A6BFD-162F-4D48-8634-010FBF0D14B1}" srcOrd="1" destOrd="0" presId="urn:microsoft.com/office/officeart/2018/2/layout/IconLabelList"/>
    <dgm:cxn modelId="{36EC76F2-7673-4CA7-BF9D-1627BAEFDB71}" type="presParOf" srcId="{4DE5E304-76DE-417B-B4F7-D9634182B3B9}" destId="{2962AA07-B932-489C-9CC3-CE78121563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0F6340-A9D7-419B-917E-32B39F4809DB}"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1D8400B5-CAC4-4F43-8FDC-0052D58E4F65}">
      <dgm:prSet/>
      <dgm:spPr/>
      <dgm:t>
        <a:bodyPr/>
        <a:lstStyle/>
        <a:p>
          <a:r>
            <a:rPr lang="en-US" b="1" i="0"/>
            <a:t>Preflight Request</a:t>
          </a:r>
          <a:r>
            <a:rPr lang="en-US" b="0" i="0"/>
            <a:t>: Before sending the actual request, the browser may send a preliminary "preflight" request (using the OPTIONS HTTP method) to check whether it has the permissions to perform the actual request. This happens for non-simple requests, i.e., requests that can't be made using just a form.</a:t>
          </a:r>
          <a:endParaRPr lang="en-US"/>
        </a:p>
      </dgm:t>
    </dgm:pt>
    <dgm:pt modelId="{E2C30AAD-441F-4BF0-9E5A-4A263675C6A8}" type="parTrans" cxnId="{567FD007-F38D-4CCA-AB56-CA0F01234BC9}">
      <dgm:prSet/>
      <dgm:spPr/>
      <dgm:t>
        <a:bodyPr/>
        <a:lstStyle/>
        <a:p>
          <a:endParaRPr lang="en-US"/>
        </a:p>
      </dgm:t>
    </dgm:pt>
    <dgm:pt modelId="{471C9B41-F960-4BF7-A308-7DCE59009767}" type="sibTrans" cxnId="{567FD007-F38D-4CCA-AB56-CA0F01234BC9}">
      <dgm:prSet/>
      <dgm:spPr/>
      <dgm:t>
        <a:bodyPr/>
        <a:lstStyle/>
        <a:p>
          <a:endParaRPr lang="en-US"/>
        </a:p>
      </dgm:t>
    </dgm:pt>
    <dgm:pt modelId="{54755320-7F7B-4FA9-89FD-778E6DE538B6}">
      <dgm:prSet/>
      <dgm:spPr/>
      <dgm:t>
        <a:bodyPr/>
        <a:lstStyle/>
        <a:p>
          <a:r>
            <a:rPr lang="en-US" b="1" i="0"/>
            <a:t>Actual Request</a:t>
          </a:r>
          <a:r>
            <a:rPr lang="en-US" b="0" i="0"/>
            <a:t>: If the preflight is successful (or if the request is a simple one that doesn't require a preflight), the browser will send the actual request.</a:t>
          </a:r>
          <a:endParaRPr lang="en-US"/>
        </a:p>
      </dgm:t>
    </dgm:pt>
    <dgm:pt modelId="{8357196D-B51A-4B65-96D4-D838509CECCB}" type="parTrans" cxnId="{9444B477-71C6-4C30-BAE4-282646C20423}">
      <dgm:prSet/>
      <dgm:spPr/>
      <dgm:t>
        <a:bodyPr/>
        <a:lstStyle/>
        <a:p>
          <a:endParaRPr lang="en-US"/>
        </a:p>
      </dgm:t>
    </dgm:pt>
    <dgm:pt modelId="{1421C9DE-1FB7-4D0F-8FFF-485154E29115}" type="sibTrans" cxnId="{9444B477-71C6-4C30-BAE4-282646C20423}">
      <dgm:prSet/>
      <dgm:spPr/>
      <dgm:t>
        <a:bodyPr/>
        <a:lstStyle/>
        <a:p>
          <a:endParaRPr lang="en-US"/>
        </a:p>
      </dgm:t>
    </dgm:pt>
    <dgm:pt modelId="{81A12E8B-D0A5-4096-812F-6F875EFA097E}">
      <dgm:prSet/>
      <dgm:spPr/>
      <dgm:t>
        <a:bodyPr/>
        <a:lstStyle/>
        <a:p>
          <a:r>
            <a:rPr lang="en-US" b="1" i="0"/>
            <a:t>Server Response</a:t>
          </a:r>
          <a:r>
            <a:rPr lang="en-US" b="0" i="0"/>
            <a:t>: The server includes CORS-specific headers in its response, such as Access-Control-Allow-Origin, to indicate which origins are allowed. The browser then checks these headers against the requesting web page's origin. If the origin is in the allowed list, the browser processes the response; otherwise, it denies it.</a:t>
          </a:r>
          <a:endParaRPr lang="en-US"/>
        </a:p>
      </dgm:t>
    </dgm:pt>
    <dgm:pt modelId="{695AC512-948A-43BE-8A6F-4E50CE2AD48A}" type="parTrans" cxnId="{8E04F012-E436-4369-935F-CF17ADD08D10}">
      <dgm:prSet/>
      <dgm:spPr/>
      <dgm:t>
        <a:bodyPr/>
        <a:lstStyle/>
        <a:p>
          <a:endParaRPr lang="en-US"/>
        </a:p>
      </dgm:t>
    </dgm:pt>
    <dgm:pt modelId="{D4DD48DB-A4DA-4871-978A-20A87E25A680}" type="sibTrans" cxnId="{8E04F012-E436-4369-935F-CF17ADD08D10}">
      <dgm:prSet/>
      <dgm:spPr/>
      <dgm:t>
        <a:bodyPr/>
        <a:lstStyle/>
        <a:p>
          <a:endParaRPr lang="en-US"/>
        </a:p>
      </dgm:t>
    </dgm:pt>
    <dgm:pt modelId="{B1DF0426-DD54-1C40-BE74-44EDB6FB4037}" type="pres">
      <dgm:prSet presAssocID="{F70F6340-A9D7-419B-917E-32B39F4809DB}" presName="Name0" presStyleCnt="0">
        <dgm:presLayoutVars>
          <dgm:dir/>
          <dgm:resizeHandles val="exact"/>
        </dgm:presLayoutVars>
      </dgm:prSet>
      <dgm:spPr/>
    </dgm:pt>
    <dgm:pt modelId="{89CA6D34-F68A-5945-8EC4-1A79B0F9D9CF}" type="pres">
      <dgm:prSet presAssocID="{1D8400B5-CAC4-4F43-8FDC-0052D58E4F65}" presName="node" presStyleLbl="node1" presStyleIdx="0" presStyleCnt="3">
        <dgm:presLayoutVars>
          <dgm:bulletEnabled val="1"/>
        </dgm:presLayoutVars>
      </dgm:prSet>
      <dgm:spPr/>
    </dgm:pt>
    <dgm:pt modelId="{09D19FE1-4190-2E4C-8C64-F772D7176C50}" type="pres">
      <dgm:prSet presAssocID="{471C9B41-F960-4BF7-A308-7DCE59009767}" presName="sibTrans" presStyleLbl="sibTrans2D1" presStyleIdx="0" presStyleCnt="2"/>
      <dgm:spPr/>
    </dgm:pt>
    <dgm:pt modelId="{37E2D2DA-D862-CF40-AF6E-C75B447F6AA4}" type="pres">
      <dgm:prSet presAssocID="{471C9B41-F960-4BF7-A308-7DCE59009767}" presName="connectorText" presStyleLbl="sibTrans2D1" presStyleIdx="0" presStyleCnt="2"/>
      <dgm:spPr/>
    </dgm:pt>
    <dgm:pt modelId="{5654D44E-5F1D-1446-B23E-2B6E23414755}" type="pres">
      <dgm:prSet presAssocID="{54755320-7F7B-4FA9-89FD-778E6DE538B6}" presName="node" presStyleLbl="node1" presStyleIdx="1" presStyleCnt="3">
        <dgm:presLayoutVars>
          <dgm:bulletEnabled val="1"/>
        </dgm:presLayoutVars>
      </dgm:prSet>
      <dgm:spPr/>
    </dgm:pt>
    <dgm:pt modelId="{3F3F597F-6D37-CD45-A98A-87889C7853BD}" type="pres">
      <dgm:prSet presAssocID="{1421C9DE-1FB7-4D0F-8FFF-485154E29115}" presName="sibTrans" presStyleLbl="sibTrans2D1" presStyleIdx="1" presStyleCnt="2"/>
      <dgm:spPr/>
    </dgm:pt>
    <dgm:pt modelId="{2238F8D5-9ED1-D34D-8665-BCC19A340B94}" type="pres">
      <dgm:prSet presAssocID="{1421C9DE-1FB7-4D0F-8FFF-485154E29115}" presName="connectorText" presStyleLbl="sibTrans2D1" presStyleIdx="1" presStyleCnt="2"/>
      <dgm:spPr/>
    </dgm:pt>
    <dgm:pt modelId="{A6826971-9F41-584C-A010-7A7723267606}" type="pres">
      <dgm:prSet presAssocID="{81A12E8B-D0A5-4096-812F-6F875EFA097E}" presName="node" presStyleLbl="node1" presStyleIdx="2" presStyleCnt="3">
        <dgm:presLayoutVars>
          <dgm:bulletEnabled val="1"/>
        </dgm:presLayoutVars>
      </dgm:prSet>
      <dgm:spPr/>
    </dgm:pt>
  </dgm:ptLst>
  <dgm:cxnLst>
    <dgm:cxn modelId="{964CDF00-DEE3-6844-BE43-3CDBCA0DD4C0}" type="presOf" srcId="{81A12E8B-D0A5-4096-812F-6F875EFA097E}" destId="{A6826971-9F41-584C-A010-7A7723267606}" srcOrd="0" destOrd="0" presId="urn:microsoft.com/office/officeart/2005/8/layout/process1"/>
    <dgm:cxn modelId="{567FD007-F38D-4CCA-AB56-CA0F01234BC9}" srcId="{F70F6340-A9D7-419B-917E-32B39F4809DB}" destId="{1D8400B5-CAC4-4F43-8FDC-0052D58E4F65}" srcOrd="0" destOrd="0" parTransId="{E2C30AAD-441F-4BF0-9E5A-4A263675C6A8}" sibTransId="{471C9B41-F960-4BF7-A308-7DCE59009767}"/>
    <dgm:cxn modelId="{0C30CA0D-91AE-BF46-9FB4-2FCFBAE0D0B3}" type="presOf" srcId="{54755320-7F7B-4FA9-89FD-778E6DE538B6}" destId="{5654D44E-5F1D-1446-B23E-2B6E23414755}" srcOrd="0" destOrd="0" presId="urn:microsoft.com/office/officeart/2005/8/layout/process1"/>
    <dgm:cxn modelId="{8E04F012-E436-4369-935F-CF17ADD08D10}" srcId="{F70F6340-A9D7-419B-917E-32B39F4809DB}" destId="{81A12E8B-D0A5-4096-812F-6F875EFA097E}" srcOrd="2" destOrd="0" parTransId="{695AC512-948A-43BE-8A6F-4E50CE2AD48A}" sibTransId="{D4DD48DB-A4DA-4871-978A-20A87E25A680}"/>
    <dgm:cxn modelId="{A9867076-696B-8842-B134-9E2012DED0C1}" type="presOf" srcId="{471C9B41-F960-4BF7-A308-7DCE59009767}" destId="{09D19FE1-4190-2E4C-8C64-F772D7176C50}" srcOrd="0" destOrd="0" presId="urn:microsoft.com/office/officeart/2005/8/layout/process1"/>
    <dgm:cxn modelId="{11BA9576-4AF1-714F-95D7-5C517AE4DC69}" type="presOf" srcId="{1421C9DE-1FB7-4D0F-8FFF-485154E29115}" destId="{3F3F597F-6D37-CD45-A98A-87889C7853BD}" srcOrd="0" destOrd="0" presId="urn:microsoft.com/office/officeart/2005/8/layout/process1"/>
    <dgm:cxn modelId="{9444B477-71C6-4C30-BAE4-282646C20423}" srcId="{F70F6340-A9D7-419B-917E-32B39F4809DB}" destId="{54755320-7F7B-4FA9-89FD-778E6DE538B6}" srcOrd="1" destOrd="0" parTransId="{8357196D-B51A-4B65-96D4-D838509CECCB}" sibTransId="{1421C9DE-1FB7-4D0F-8FFF-485154E29115}"/>
    <dgm:cxn modelId="{E1BEA0A4-BA05-A14C-86B6-8F46004CCC95}" type="presOf" srcId="{F70F6340-A9D7-419B-917E-32B39F4809DB}" destId="{B1DF0426-DD54-1C40-BE74-44EDB6FB4037}" srcOrd="0" destOrd="0" presId="urn:microsoft.com/office/officeart/2005/8/layout/process1"/>
    <dgm:cxn modelId="{B5B944A6-B2B5-3F43-9634-48FC26033384}" type="presOf" srcId="{1421C9DE-1FB7-4D0F-8FFF-485154E29115}" destId="{2238F8D5-9ED1-D34D-8665-BCC19A340B94}" srcOrd="1" destOrd="0" presId="urn:microsoft.com/office/officeart/2005/8/layout/process1"/>
    <dgm:cxn modelId="{037A21AD-5329-B943-BCC4-EEE4D54C6186}" type="presOf" srcId="{471C9B41-F960-4BF7-A308-7DCE59009767}" destId="{37E2D2DA-D862-CF40-AF6E-C75B447F6AA4}" srcOrd="1" destOrd="0" presId="urn:microsoft.com/office/officeart/2005/8/layout/process1"/>
    <dgm:cxn modelId="{D3E9DDD9-85B2-124D-A834-12C753ED0E4B}" type="presOf" srcId="{1D8400B5-CAC4-4F43-8FDC-0052D58E4F65}" destId="{89CA6D34-F68A-5945-8EC4-1A79B0F9D9CF}" srcOrd="0" destOrd="0" presId="urn:microsoft.com/office/officeart/2005/8/layout/process1"/>
    <dgm:cxn modelId="{B689BF22-6191-0A4B-97F6-268674035FE7}" type="presParOf" srcId="{B1DF0426-DD54-1C40-BE74-44EDB6FB4037}" destId="{89CA6D34-F68A-5945-8EC4-1A79B0F9D9CF}" srcOrd="0" destOrd="0" presId="urn:microsoft.com/office/officeart/2005/8/layout/process1"/>
    <dgm:cxn modelId="{A7B7CF05-48DA-224B-AE69-D2134349E6E4}" type="presParOf" srcId="{B1DF0426-DD54-1C40-BE74-44EDB6FB4037}" destId="{09D19FE1-4190-2E4C-8C64-F772D7176C50}" srcOrd="1" destOrd="0" presId="urn:microsoft.com/office/officeart/2005/8/layout/process1"/>
    <dgm:cxn modelId="{2F8BF716-8C5F-704F-898C-872005C080EE}" type="presParOf" srcId="{09D19FE1-4190-2E4C-8C64-F772D7176C50}" destId="{37E2D2DA-D862-CF40-AF6E-C75B447F6AA4}" srcOrd="0" destOrd="0" presId="urn:microsoft.com/office/officeart/2005/8/layout/process1"/>
    <dgm:cxn modelId="{4A658BDB-E4B1-894F-9F83-24B9028F95C5}" type="presParOf" srcId="{B1DF0426-DD54-1C40-BE74-44EDB6FB4037}" destId="{5654D44E-5F1D-1446-B23E-2B6E23414755}" srcOrd="2" destOrd="0" presId="urn:microsoft.com/office/officeart/2005/8/layout/process1"/>
    <dgm:cxn modelId="{88ACCE80-A5E5-644D-B8FF-C44B6B865E6B}" type="presParOf" srcId="{B1DF0426-DD54-1C40-BE74-44EDB6FB4037}" destId="{3F3F597F-6D37-CD45-A98A-87889C7853BD}" srcOrd="3" destOrd="0" presId="urn:microsoft.com/office/officeart/2005/8/layout/process1"/>
    <dgm:cxn modelId="{12F98DAA-8CDF-1748-92F3-1090939ED29C}" type="presParOf" srcId="{3F3F597F-6D37-CD45-A98A-87889C7853BD}" destId="{2238F8D5-9ED1-D34D-8665-BCC19A340B94}" srcOrd="0" destOrd="0" presId="urn:microsoft.com/office/officeart/2005/8/layout/process1"/>
    <dgm:cxn modelId="{37426FAE-0F91-FD44-B031-F58537FC6741}" type="presParOf" srcId="{B1DF0426-DD54-1C40-BE74-44EDB6FB4037}" destId="{A6826971-9F41-584C-A010-7A772326760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A6E1F-698F-4734-8AB5-03A455666F72}">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671C2-B1AF-443C-8EF9-D9745943764C}">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983CA-7B7B-42CC-B65C-F1FF207FDFC6}">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L" sz="4400" kern="1200"/>
            <a:t>Node.js </a:t>
          </a:r>
          <a:endParaRPr lang="en-US" sz="4400" kern="1200"/>
        </a:p>
      </dsp:txBody>
      <dsp:txXfrm>
        <a:off x="1548914" y="3176402"/>
        <a:ext cx="3600000" cy="720000"/>
      </dsp:txXfrm>
    </dsp:sp>
    <dsp:sp modelId="{9B5EA2FD-9B75-4286-99BA-D9E4A940380A}">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1B36A-3ED3-4290-AEFF-0082CB60B1B9}">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B7253-8BAC-4C89-9F3B-163489BEBCF5}">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L" sz="4400" kern="1200"/>
            <a:t>Prisma</a:t>
          </a:r>
          <a:endParaRPr lang="en-US" sz="4400" kern="1200"/>
        </a:p>
      </dsp:txBody>
      <dsp:txXfrm>
        <a:off x="5778914"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D07D4-C098-8B49-9606-493B8753285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8233B-3E18-8E43-9F49-C04C71731B41}">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npm i express-validator</a:t>
          </a:r>
          <a:endParaRPr lang="en-US" sz="5200" kern="1200"/>
        </a:p>
      </dsp:txBody>
      <dsp:txXfrm>
        <a:off x="696297" y="538547"/>
        <a:ext cx="4171627" cy="2590157"/>
      </dsp:txXfrm>
    </dsp:sp>
    <dsp:sp modelId="{4A6B4B75-A057-5549-B39A-59865FAC25B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10E97A-8AA1-9D42-83EE-EEA1F968E51D}">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b="0" i="0" kern="1200"/>
            <a:t>npm i zod</a:t>
          </a:r>
          <a:endParaRPr lang="en-US" sz="5200" kern="120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7FED9-B4D2-4A44-AEC2-E3F98FBBDD27}">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7CFBE-3C38-4B49-B8A3-58F207EFB8D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npm install cors </a:t>
          </a:r>
        </a:p>
      </dsp:txBody>
      <dsp:txXfrm>
        <a:off x="559800" y="3022743"/>
        <a:ext cx="4320000" cy="720000"/>
      </dsp:txXfrm>
    </dsp:sp>
    <dsp:sp modelId="{005150CC-F1D7-4E48-B310-5842AF45964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2AA07-B932-489C-9CC3-CE78121563B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sudo npm i --save-dev @types/cors</a:t>
          </a:r>
          <a:br>
            <a:rPr lang="en-US" sz="2300" kern="1200"/>
          </a:br>
          <a:endParaRPr lang="en-US" sz="2300" kern="1200"/>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6D34-F68A-5945-8EC4-1A79B0F9D9CF}">
      <dsp:nvSpPr>
        <dsp:cNvPr id="0" name=""/>
        <dsp:cNvSpPr/>
      </dsp:nvSpPr>
      <dsp:spPr>
        <a:xfrm>
          <a:off x="9121" y="13061"/>
          <a:ext cx="2726367" cy="31837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Preflight Request</a:t>
          </a:r>
          <a:r>
            <a:rPr lang="en-US" sz="1600" b="0" i="0" kern="1200"/>
            <a:t>: Before sending the actual request, the browser may send a preliminary "preflight" request (using the OPTIONS HTTP method) to check whether it has the permissions to perform the actual request. This happens for non-simple requests, i.e., requests that can't be made using just a form.</a:t>
          </a:r>
          <a:endParaRPr lang="en-US" sz="1600" kern="1200"/>
        </a:p>
      </dsp:txBody>
      <dsp:txXfrm>
        <a:off x="88974" y="92914"/>
        <a:ext cx="2566661" cy="3024073"/>
      </dsp:txXfrm>
    </dsp:sp>
    <dsp:sp modelId="{09D19FE1-4190-2E4C-8C64-F772D7176C50}">
      <dsp:nvSpPr>
        <dsp:cNvPr id="0" name=""/>
        <dsp:cNvSpPr/>
      </dsp:nvSpPr>
      <dsp:spPr>
        <a:xfrm>
          <a:off x="3008125" y="1266881"/>
          <a:ext cx="577989" cy="6761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08125" y="1402109"/>
        <a:ext cx="404592" cy="405683"/>
      </dsp:txXfrm>
    </dsp:sp>
    <dsp:sp modelId="{5654D44E-5F1D-1446-B23E-2B6E23414755}">
      <dsp:nvSpPr>
        <dsp:cNvPr id="0" name=""/>
        <dsp:cNvSpPr/>
      </dsp:nvSpPr>
      <dsp:spPr>
        <a:xfrm>
          <a:off x="3826036" y="13061"/>
          <a:ext cx="2726367" cy="3183779"/>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Actual Request</a:t>
          </a:r>
          <a:r>
            <a:rPr lang="en-US" sz="1600" b="0" i="0" kern="1200"/>
            <a:t>: If the preflight is successful (or if the request is a simple one that doesn't require a preflight), the browser will send the actual request.</a:t>
          </a:r>
          <a:endParaRPr lang="en-US" sz="1600" kern="1200"/>
        </a:p>
      </dsp:txBody>
      <dsp:txXfrm>
        <a:off x="3905889" y="92914"/>
        <a:ext cx="2566661" cy="3024073"/>
      </dsp:txXfrm>
    </dsp:sp>
    <dsp:sp modelId="{3F3F597F-6D37-CD45-A98A-87889C7853BD}">
      <dsp:nvSpPr>
        <dsp:cNvPr id="0" name=""/>
        <dsp:cNvSpPr/>
      </dsp:nvSpPr>
      <dsp:spPr>
        <a:xfrm>
          <a:off x="6825040" y="1266881"/>
          <a:ext cx="577989" cy="676139"/>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825040" y="1402109"/>
        <a:ext cx="404592" cy="405683"/>
      </dsp:txXfrm>
    </dsp:sp>
    <dsp:sp modelId="{A6826971-9F41-584C-A010-7A7723267606}">
      <dsp:nvSpPr>
        <dsp:cNvPr id="0" name=""/>
        <dsp:cNvSpPr/>
      </dsp:nvSpPr>
      <dsp:spPr>
        <a:xfrm>
          <a:off x="7642950" y="13061"/>
          <a:ext cx="2726367" cy="318377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Server Response</a:t>
          </a:r>
          <a:r>
            <a:rPr lang="en-US" sz="1600" b="0" i="0" kern="1200"/>
            <a:t>: The server includes CORS-specific headers in its response, such as Access-Control-Allow-Origin, to indicate which origins are allowed. The browser then checks these headers against the requesting web page's origin. If the origin is in the allowed list, the browser processes the response; otherwise, it denies it.</a:t>
          </a:r>
          <a:endParaRPr lang="en-US" sz="1600" kern="1200"/>
        </a:p>
      </dsp:txBody>
      <dsp:txXfrm>
        <a:off x="7722803" y="92914"/>
        <a:ext cx="2566661" cy="30240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0ECD-D568-BDDC-E348-1EA6F7426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E1F4445-E507-5603-18FF-8A3E36BCA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7C30F7C5-F809-BEA1-3325-872EF739E0DF}"/>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5" name="Footer Placeholder 4">
            <a:extLst>
              <a:ext uri="{FF2B5EF4-FFF2-40B4-BE49-F238E27FC236}">
                <a16:creationId xmlns:a16="http://schemas.microsoft.com/office/drawing/2014/main" id="{4086F33D-DD00-0408-874B-F5FA56ED332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327D-4DE4-069B-17D8-4BE8E23A649D}"/>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67527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340D-2829-A790-D0AB-B1B37B6744E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6D37986-3D11-957A-8AB3-8FB5CE629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3A148ED-E517-2820-12FA-8AC40B3B22F8}"/>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5" name="Footer Placeholder 4">
            <a:extLst>
              <a:ext uri="{FF2B5EF4-FFF2-40B4-BE49-F238E27FC236}">
                <a16:creationId xmlns:a16="http://schemas.microsoft.com/office/drawing/2014/main" id="{DDA03ED5-07AC-6523-7F3C-E88B106F909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D7194EC-870E-9A0A-FE8F-5C23CAFE1DE7}"/>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417846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639BA-5FF9-E350-69A9-EF829CE52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709501A-BF3F-74ED-55F1-18A94D3D1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F984676-2B4F-2630-DD99-C903856A2D39}"/>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5" name="Footer Placeholder 4">
            <a:extLst>
              <a:ext uri="{FF2B5EF4-FFF2-40B4-BE49-F238E27FC236}">
                <a16:creationId xmlns:a16="http://schemas.microsoft.com/office/drawing/2014/main" id="{E53AEC19-E883-9C06-7FE2-355EB30A616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A62058B-E370-542E-CB7F-8E1D3CA3B815}"/>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63965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9E7D-EE15-7C95-3E70-E05D79A0F86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572A357-18B9-41A0-AD01-574B91B30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3C0228B-EED5-A2D8-A144-A6D969AA9DDB}"/>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5" name="Footer Placeholder 4">
            <a:extLst>
              <a:ext uri="{FF2B5EF4-FFF2-40B4-BE49-F238E27FC236}">
                <a16:creationId xmlns:a16="http://schemas.microsoft.com/office/drawing/2014/main" id="{608B73EA-149B-4938-3F56-6023314C2B4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9028D5C-B751-3BD3-51DF-61AE5D594876}"/>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70775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EC76-2190-0A8F-103D-E4F36E918D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1C062BA-547E-A751-4732-C51687A5C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BCD8F-DA31-49F2-8533-235AFFD3D150}"/>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5" name="Footer Placeholder 4">
            <a:extLst>
              <a:ext uri="{FF2B5EF4-FFF2-40B4-BE49-F238E27FC236}">
                <a16:creationId xmlns:a16="http://schemas.microsoft.com/office/drawing/2014/main" id="{DD2E385F-78BD-35A5-1C00-DF5750F9295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7BD56DE-E590-47DB-AB34-A2D44628215B}"/>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97285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EFF8-1F41-D39C-48FD-9B77100C3F7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13ED026-2CF2-F79B-C137-817A2AAD5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5D3723B-4F9B-D56F-C99C-8EE711239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A700A819-79F7-D926-9976-66D30848C3E2}"/>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6" name="Footer Placeholder 5">
            <a:extLst>
              <a:ext uri="{FF2B5EF4-FFF2-40B4-BE49-F238E27FC236}">
                <a16:creationId xmlns:a16="http://schemas.microsoft.com/office/drawing/2014/main" id="{17081172-E221-7FC7-E000-AC36F6C0DE4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7FF22C5-60A5-1D20-15AE-5D958F179408}"/>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350864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3924-1243-6B84-B507-CCD521F2180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C7B626B-D95D-C227-181E-CEED9216C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FE6FA-89DF-0907-4364-BCE4CAE12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C21F002-A6E8-0E98-B32A-EAFB9C721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0E1C5-F968-E364-AE36-C00DF2BA9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0A671F-4250-4B2A-0008-376460849E31}"/>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8" name="Footer Placeholder 7">
            <a:extLst>
              <a:ext uri="{FF2B5EF4-FFF2-40B4-BE49-F238E27FC236}">
                <a16:creationId xmlns:a16="http://schemas.microsoft.com/office/drawing/2014/main" id="{C5C3B2A5-E602-8E40-DE22-B1A2449A9C6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6393B0E-EBC3-7544-E475-C928A603423C}"/>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90331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E29D-D3E2-EB0A-EF54-1013C03F371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50454-0451-0957-AA17-C07B3FA6445C}"/>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4" name="Footer Placeholder 3">
            <a:extLst>
              <a:ext uri="{FF2B5EF4-FFF2-40B4-BE49-F238E27FC236}">
                <a16:creationId xmlns:a16="http://schemas.microsoft.com/office/drawing/2014/main" id="{71325E56-6982-BC5D-34DF-2B636273B7A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A71DA47-6387-20E0-7D81-00D2D8C5B019}"/>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427117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5468D-2C28-F723-5852-45F9CB9E59DE}"/>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3" name="Footer Placeholder 2">
            <a:extLst>
              <a:ext uri="{FF2B5EF4-FFF2-40B4-BE49-F238E27FC236}">
                <a16:creationId xmlns:a16="http://schemas.microsoft.com/office/drawing/2014/main" id="{63D8CC28-47BC-02BE-EB4E-0F40C316156B}"/>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13B129B-D602-370B-99E3-59DF06EEEAA1}"/>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11810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A02-9941-1253-85B7-889C501E9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D3D9E13-E160-0E36-393C-BC0B58945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5B7991E-3483-FC72-3819-2873EF278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CEF39-8F80-40EC-375C-A74700BBC716}"/>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6" name="Footer Placeholder 5">
            <a:extLst>
              <a:ext uri="{FF2B5EF4-FFF2-40B4-BE49-F238E27FC236}">
                <a16:creationId xmlns:a16="http://schemas.microsoft.com/office/drawing/2014/main" id="{67D2F3C5-3BBC-FA84-942C-9427D54566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905CEDD-EC0F-A215-15B3-1E2734442FAA}"/>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208331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F2E3-06A0-C33E-3B8F-CE02B7B63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94C3DB8-3606-2EF4-7925-4ABFC078C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6C2E299-D18E-F040-702A-3803C10C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D81CF-4F61-C67A-C9BC-4659E32DEB99}"/>
              </a:ext>
            </a:extLst>
          </p:cNvPr>
          <p:cNvSpPr>
            <a:spLocks noGrp="1"/>
          </p:cNvSpPr>
          <p:nvPr>
            <p:ph type="dt" sz="half" idx="10"/>
          </p:nvPr>
        </p:nvSpPr>
        <p:spPr/>
        <p:txBody>
          <a:bodyPr/>
          <a:lstStyle/>
          <a:p>
            <a:fld id="{A3C8715F-31E8-0C42-A116-9C25AE71A9FB}" type="datetimeFigureOut">
              <a:rPr lang="en-IL" smtClean="0"/>
              <a:t>04/09/2023</a:t>
            </a:fld>
            <a:endParaRPr lang="en-IL"/>
          </a:p>
        </p:txBody>
      </p:sp>
      <p:sp>
        <p:nvSpPr>
          <p:cNvPr id="6" name="Footer Placeholder 5">
            <a:extLst>
              <a:ext uri="{FF2B5EF4-FFF2-40B4-BE49-F238E27FC236}">
                <a16:creationId xmlns:a16="http://schemas.microsoft.com/office/drawing/2014/main" id="{02E06BF0-CAE8-1BE2-BF65-21DBBDE0EC8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A20359C-02CE-1A1E-36CF-0F8EE27423FC}"/>
              </a:ext>
            </a:extLst>
          </p:cNvPr>
          <p:cNvSpPr>
            <a:spLocks noGrp="1"/>
          </p:cNvSpPr>
          <p:nvPr>
            <p:ph type="sldNum" sz="quarter" idx="12"/>
          </p:nvPr>
        </p:nvSpPr>
        <p:spPr/>
        <p:txBody>
          <a:bodyPr/>
          <a:lstStyle/>
          <a:p>
            <a:fld id="{90ACC890-DD47-4E43-A0C6-619A54696209}" type="slidenum">
              <a:rPr lang="en-IL" smtClean="0"/>
              <a:t>‹#›</a:t>
            </a:fld>
            <a:endParaRPr lang="en-IL"/>
          </a:p>
        </p:txBody>
      </p:sp>
    </p:spTree>
    <p:extLst>
      <p:ext uri="{BB962C8B-B14F-4D97-AF65-F5344CB8AC3E}">
        <p14:creationId xmlns:p14="http://schemas.microsoft.com/office/powerpoint/2010/main" val="220293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142FF-C6F7-A6A3-A8A3-C6468575C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05F0B06-DE9F-65F0-7717-8AF907D7E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BD258FF-3695-9187-B2DF-1EE041B3D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8715F-31E8-0C42-A116-9C25AE71A9FB}" type="datetimeFigureOut">
              <a:rPr lang="en-IL" smtClean="0"/>
              <a:t>04/09/2023</a:t>
            </a:fld>
            <a:endParaRPr lang="en-IL"/>
          </a:p>
        </p:txBody>
      </p:sp>
      <p:sp>
        <p:nvSpPr>
          <p:cNvPr id="5" name="Footer Placeholder 4">
            <a:extLst>
              <a:ext uri="{FF2B5EF4-FFF2-40B4-BE49-F238E27FC236}">
                <a16:creationId xmlns:a16="http://schemas.microsoft.com/office/drawing/2014/main" id="{43404289-CB3E-6062-9E8F-0DEE7FA58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B9CD1A63-87E7-CC0A-7631-FB9FABF19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CC890-DD47-4E43-A0C6-619A54696209}" type="slidenum">
              <a:rPr lang="en-IL" smtClean="0"/>
              <a:t>‹#›</a:t>
            </a:fld>
            <a:endParaRPr lang="en-IL"/>
          </a:p>
        </p:txBody>
      </p:sp>
    </p:spTree>
    <p:extLst>
      <p:ext uri="{BB962C8B-B14F-4D97-AF65-F5344CB8AC3E}">
        <p14:creationId xmlns:p14="http://schemas.microsoft.com/office/powerpoint/2010/main" val="1830098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A2E3A-E458-4C67-8230-1F4F403BC804}"/>
              </a:ext>
            </a:extLst>
          </p:cNvPr>
          <p:cNvSpPr>
            <a:spLocks noGrp="1"/>
          </p:cNvSpPr>
          <p:nvPr>
            <p:ph type="ctrTitle"/>
          </p:nvPr>
        </p:nvSpPr>
        <p:spPr>
          <a:xfrm>
            <a:off x="838200" y="1122362"/>
            <a:ext cx="6281928" cy="4135437"/>
          </a:xfrm>
        </p:spPr>
        <p:txBody>
          <a:bodyPr>
            <a:normAutofit/>
          </a:bodyPr>
          <a:lstStyle/>
          <a:p>
            <a:pPr algn="l" defTabSz="914400" rtl="1" eaLnBrk="1" latinLnBrk="0" hangingPunct="1">
              <a:spcBef>
                <a:spcPct val="0"/>
              </a:spcBef>
              <a:buNone/>
            </a:pPr>
            <a:r>
              <a:rPr lang="en-US" sz="6600"/>
              <a:t>Node js </a:t>
            </a:r>
            <a:endParaRPr lang="en-IL" sz="6600"/>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33C8CF-74F2-094D-4268-9D1D353288C1}"/>
              </a:ext>
            </a:extLst>
          </p:cNvPr>
          <p:cNvSpPr>
            <a:spLocks noGrp="1"/>
          </p:cNvSpPr>
          <p:nvPr>
            <p:ph type="subTitle" idx="1"/>
          </p:nvPr>
        </p:nvSpPr>
        <p:spPr>
          <a:xfrm>
            <a:off x="7928114" y="1232452"/>
            <a:ext cx="3200400" cy="3850919"/>
          </a:xfrm>
        </p:spPr>
        <p:txBody>
          <a:bodyPr anchor="b">
            <a:normAutofit/>
          </a:bodyPr>
          <a:lstStyle/>
          <a:p>
            <a:pPr algn="l"/>
            <a:r>
              <a:rPr lang="en-US">
                <a:solidFill>
                  <a:srgbClr val="FFFFFF"/>
                </a:solidFill>
              </a:rPr>
              <a:t>C</a:t>
            </a:r>
            <a:r>
              <a:rPr lang="en-IL">
                <a:solidFill>
                  <a:srgbClr val="FFFFFF"/>
                </a:solidFill>
              </a:rPr>
              <a:t>reate your own server</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507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838201" y="643467"/>
            <a:ext cx="3888526" cy="1800526"/>
          </a:xfrm>
        </p:spPr>
        <p:txBody>
          <a:bodyPr>
            <a:normAutofit/>
          </a:bodyPr>
          <a:lstStyle/>
          <a:p>
            <a:r>
              <a:rPr lang="en-US" sz="3700" b="1" i="0">
                <a:effectLst/>
                <a:latin typeface="Söhne"/>
              </a:rPr>
              <a:t>Create a TypeScript Configuration File</a:t>
            </a:r>
            <a:endParaRPr lang="en-IL" sz="37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838201" y="2623381"/>
            <a:ext cx="3888528" cy="3553581"/>
          </a:xfrm>
        </p:spPr>
        <p:txBody>
          <a:bodyPr>
            <a:normAutofit/>
          </a:bodyPr>
          <a:lstStyle/>
          <a:p>
            <a:r>
              <a:rPr lang="en-US" sz="2000" b="0" i="0" dirty="0">
                <a:effectLst/>
                <a:latin typeface="Söhne"/>
              </a:rPr>
              <a:t>Create a </a:t>
            </a:r>
            <a:r>
              <a:rPr lang="en-US" sz="2000" b="0" i="0" dirty="0" err="1">
                <a:effectLst/>
                <a:latin typeface="Söhne"/>
              </a:rPr>
              <a:t>tsconfig.json</a:t>
            </a:r>
            <a:r>
              <a:rPr lang="en-US" sz="2000" b="0" i="0" dirty="0">
                <a:effectLst/>
                <a:latin typeface="Söhne"/>
              </a:rPr>
              <a:t> file to configure TypeScript compilation options:</a:t>
            </a:r>
          </a:p>
          <a:p>
            <a:r>
              <a:rPr lang="en-US" dirty="0" err="1">
                <a:solidFill>
                  <a:srgbClr val="000000"/>
                </a:solidFill>
                <a:effectLst/>
              </a:rPr>
              <a:t>npx</a:t>
            </a:r>
            <a:r>
              <a:rPr lang="en-US" dirty="0">
                <a:solidFill>
                  <a:srgbClr val="000000"/>
                </a:solidFill>
                <a:effectLst/>
              </a:rPr>
              <a:t> </a:t>
            </a:r>
            <a:r>
              <a:rPr lang="en-US" dirty="0" err="1">
                <a:solidFill>
                  <a:srgbClr val="000000"/>
                </a:solidFill>
                <a:effectLst/>
              </a:rPr>
              <a:t>tsc</a:t>
            </a:r>
            <a:r>
              <a:rPr lang="en-US" dirty="0">
                <a:solidFill>
                  <a:srgbClr val="000000"/>
                </a:solidFill>
                <a:effectLst/>
              </a:rPr>
              <a:t> </a:t>
            </a:r>
            <a:r>
              <a:rPr lang="en-US" dirty="0">
                <a:solidFill>
                  <a:srgbClr val="666600"/>
                </a:solidFill>
                <a:effectLst/>
              </a:rPr>
              <a:t>--</a:t>
            </a:r>
            <a:r>
              <a:rPr lang="en-US" dirty="0" err="1">
                <a:solidFill>
                  <a:srgbClr val="000000"/>
                </a:solidFill>
                <a:effectLst/>
              </a:rPr>
              <a:t>init</a:t>
            </a:r>
            <a:br>
              <a:rPr lang="en-US" dirty="0"/>
            </a:br>
            <a:br>
              <a:rPr lang="en-US" sz="4000" dirty="0">
                <a:effectLst/>
                <a:latin typeface="Söhne"/>
              </a:rPr>
            </a:br>
            <a:endParaRPr lang="en-US" sz="4000" dirty="0">
              <a:effectLst/>
              <a:latin typeface="Söhne"/>
            </a:endParaRPr>
          </a:p>
          <a:p>
            <a:pPr marL="228600" indent="-228600" defTabSz="914400" rtl="1" eaLnBrk="1" latinLnBrk="0" hangingPunct="1">
              <a:spcBef>
                <a:spcPts val="1000"/>
              </a:spcBef>
              <a:buFont typeface="Arial" panose="020B0604020202020204" pitchFamily="34" charset="0"/>
              <a:buChar char="•"/>
            </a:pPr>
            <a:endParaRPr lang="en-IL" sz="2000" dirty="0"/>
          </a:p>
        </p:txBody>
      </p:sp>
      <p:pic>
        <p:nvPicPr>
          <p:cNvPr id="5" name="Picture 4" descr="A screen shot of a computer code&#10;&#10;Description automatically generated">
            <a:extLst>
              <a:ext uri="{FF2B5EF4-FFF2-40B4-BE49-F238E27FC236}">
                <a16:creationId xmlns:a16="http://schemas.microsoft.com/office/drawing/2014/main" id="{D2CCF551-6D6E-2774-52AA-FEBB2479BDD4}"/>
              </a:ext>
            </a:extLst>
          </p:cNvPr>
          <p:cNvPicPr>
            <a:picLocks noChangeAspect="1"/>
          </p:cNvPicPr>
          <p:nvPr/>
        </p:nvPicPr>
        <p:blipFill>
          <a:blip r:embed="rId2"/>
          <a:stretch>
            <a:fillRect/>
          </a:stretch>
        </p:blipFill>
        <p:spPr>
          <a:xfrm>
            <a:off x="6800986" y="957545"/>
            <a:ext cx="4747547" cy="4971253"/>
          </a:xfrm>
          <a:prstGeom prst="rect">
            <a:avLst/>
          </a:prstGeom>
        </p:spPr>
      </p:pic>
    </p:spTree>
    <p:extLst>
      <p:ext uri="{BB962C8B-B14F-4D97-AF65-F5344CB8AC3E}">
        <p14:creationId xmlns:p14="http://schemas.microsoft.com/office/powerpoint/2010/main" val="9274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Create a Source Directory</a:t>
            </a:r>
            <a:endParaRPr lang="en-IL" sz="40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4810259" y="649480"/>
            <a:ext cx="6555347" cy="5546047"/>
          </a:xfrm>
        </p:spPr>
        <p:txBody>
          <a:bodyPr anchor="ctr">
            <a:normAutofit/>
          </a:bodyPr>
          <a:lstStyle/>
          <a:p>
            <a:r>
              <a:rPr lang="en-US" sz="2000" b="1" i="0">
                <a:effectLst/>
                <a:latin typeface="Söhne"/>
              </a:rPr>
              <a:t>Create a Server File (server.ts)</a:t>
            </a:r>
          </a:p>
          <a:p>
            <a:pPr marL="228600" indent="-228600" defTabSz="914400" rtl="0" eaLnBrk="1" latinLnBrk="0" hangingPunct="1">
              <a:spcBef>
                <a:spcPts val="1000"/>
              </a:spcBef>
              <a:buFont typeface="Arial" panose="020B0604020202020204" pitchFamily="34" charset="0"/>
              <a:buChar char="•"/>
            </a:pPr>
            <a:endParaRPr lang="en-IL" sz="2000"/>
          </a:p>
        </p:txBody>
      </p:sp>
    </p:spTree>
    <p:extLst>
      <p:ext uri="{BB962C8B-B14F-4D97-AF65-F5344CB8AC3E}">
        <p14:creationId xmlns:p14="http://schemas.microsoft.com/office/powerpoint/2010/main" val="2294391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Write the Server Code</a:t>
            </a:r>
            <a:endParaRPr lang="en-US" sz="3200" kern="1200">
              <a:solidFill>
                <a:schemeClr val="bg1"/>
              </a:solidFill>
              <a:latin typeface="+mj-lt"/>
              <a:ea typeface="+mj-ea"/>
              <a:cs typeface="+mj-cs"/>
            </a:endParaRPr>
          </a:p>
        </p:txBody>
      </p:sp>
      <p:pic>
        <p:nvPicPr>
          <p:cNvPr id="5" name="Content Placeholder 4" descr="A computer screen with text and symbols&#10;&#10;Description automatically generated">
            <a:extLst>
              <a:ext uri="{FF2B5EF4-FFF2-40B4-BE49-F238E27FC236}">
                <a16:creationId xmlns:a16="http://schemas.microsoft.com/office/drawing/2014/main" id="{42590E46-AA80-D3AD-032F-0323D4E352CC}"/>
              </a:ext>
            </a:extLst>
          </p:cNvPr>
          <p:cNvPicPr>
            <a:picLocks noGrp="1" noChangeAspect="1"/>
          </p:cNvPicPr>
          <p:nvPr>
            <p:ph idx="1"/>
          </p:nvPr>
        </p:nvPicPr>
        <p:blipFill>
          <a:blip r:embed="rId2"/>
          <a:stretch>
            <a:fillRect/>
          </a:stretch>
        </p:blipFill>
        <p:spPr>
          <a:xfrm>
            <a:off x="1518710" y="1683936"/>
            <a:ext cx="9154580" cy="4394199"/>
          </a:xfrm>
          <a:prstGeom prst="rect">
            <a:avLst/>
          </a:prstGeom>
        </p:spPr>
      </p:pic>
    </p:spTree>
    <p:extLst>
      <p:ext uri="{BB962C8B-B14F-4D97-AF65-F5344CB8AC3E}">
        <p14:creationId xmlns:p14="http://schemas.microsoft.com/office/powerpoint/2010/main" val="402081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630936" y="502920"/>
            <a:ext cx="3419856" cy="1463040"/>
          </a:xfrm>
        </p:spPr>
        <p:txBody>
          <a:bodyPr anchor="ctr">
            <a:normAutofit/>
          </a:bodyPr>
          <a:lstStyle/>
          <a:p>
            <a:r>
              <a:rPr lang="en-US" sz="4800" b="1" i="0">
                <a:effectLst/>
                <a:latin typeface="Söhne"/>
              </a:rPr>
              <a:t>Add Start Scripts</a:t>
            </a:r>
            <a:endParaRPr lang="en-IL" sz="4800"/>
          </a:p>
        </p:txBody>
      </p:sp>
      <p:sp>
        <p:nvSpPr>
          <p:cNvPr id="2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4654295" y="502920"/>
            <a:ext cx="6894576" cy="1463040"/>
          </a:xfrm>
        </p:spPr>
        <p:txBody>
          <a:bodyPr anchor="ctr">
            <a:normAutofit/>
          </a:bodyPr>
          <a:lstStyle/>
          <a:p>
            <a:endParaRPr lang="he-IL" sz="2200" dirty="0">
              <a:latin typeface="Söhne Mono"/>
            </a:endParaRPr>
          </a:p>
          <a:p>
            <a:endParaRPr lang="en-IL" sz="2200" dirty="0"/>
          </a:p>
        </p:txBody>
      </p:sp>
      <p:pic>
        <p:nvPicPr>
          <p:cNvPr id="5" name="Picture 4" descr="A computer code with green text&#10;&#10;Description automatically generated">
            <a:extLst>
              <a:ext uri="{FF2B5EF4-FFF2-40B4-BE49-F238E27FC236}">
                <a16:creationId xmlns:a16="http://schemas.microsoft.com/office/drawing/2014/main" id="{79EA78CE-5E4D-04F8-D281-E017F1E385D4}"/>
              </a:ext>
            </a:extLst>
          </p:cNvPr>
          <p:cNvPicPr>
            <a:picLocks noChangeAspect="1"/>
          </p:cNvPicPr>
          <p:nvPr/>
        </p:nvPicPr>
        <p:blipFill>
          <a:blip r:embed="rId2"/>
          <a:stretch>
            <a:fillRect/>
          </a:stretch>
        </p:blipFill>
        <p:spPr>
          <a:xfrm>
            <a:off x="1486005" y="2290936"/>
            <a:ext cx="9207798" cy="3959352"/>
          </a:xfrm>
          <a:prstGeom prst="rect">
            <a:avLst/>
          </a:prstGeom>
        </p:spPr>
      </p:pic>
    </p:spTree>
    <p:extLst>
      <p:ext uri="{BB962C8B-B14F-4D97-AF65-F5344CB8AC3E}">
        <p14:creationId xmlns:p14="http://schemas.microsoft.com/office/powerpoint/2010/main" val="3549066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1282963" y="1238080"/>
            <a:ext cx="9849751" cy="1349671"/>
          </a:xfrm>
        </p:spPr>
        <p:txBody>
          <a:bodyPr anchor="b">
            <a:normAutofit/>
          </a:bodyPr>
          <a:lstStyle/>
          <a:p>
            <a:r>
              <a:rPr lang="en-US" sz="5400" b="1">
                <a:latin typeface="Söhne"/>
              </a:rPr>
              <a:t>Run the server</a:t>
            </a:r>
            <a:endParaRPr lang="en-IL" sz="5400"/>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a:xfrm>
            <a:off x="1289304" y="2902913"/>
            <a:ext cx="9849751" cy="3032168"/>
          </a:xfrm>
        </p:spPr>
        <p:txBody>
          <a:bodyPr anchor="ctr">
            <a:normAutofit/>
          </a:bodyPr>
          <a:lstStyle/>
          <a:p>
            <a:r>
              <a:rPr lang="en-US" sz="2000"/>
              <a:t>N</a:t>
            </a:r>
            <a:r>
              <a:rPr lang="en-IL" sz="2000"/>
              <a:t>pm run start</a:t>
            </a:r>
          </a:p>
        </p:txBody>
      </p:sp>
    </p:spTree>
    <p:extLst>
      <p:ext uri="{BB962C8B-B14F-4D97-AF65-F5344CB8AC3E}">
        <p14:creationId xmlns:p14="http://schemas.microsoft.com/office/powerpoint/2010/main" val="3800672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Node get query parameters</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getData example</a:t>
            </a:r>
          </a:p>
        </p:txBody>
      </p:sp>
    </p:spTree>
    <p:extLst>
      <p:ext uri="{BB962C8B-B14F-4D97-AF65-F5344CB8AC3E}">
        <p14:creationId xmlns:p14="http://schemas.microsoft.com/office/powerpoint/2010/main" val="873013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a:xfrm>
            <a:off x="1043631" y="809898"/>
            <a:ext cx="10173010" cy="1554480"/>
          </a:xfrm>
        </p:spPr>
        <p:txBody>
          <a:bodyPr anchor="ctr">
            <a:normAutofit/>
          </a:bodyPr>
          <a:lstStyle/>
          <a:p>
            <a:r>
              <a:rPr lang="en-IL" sz="4800"/>
              <a:t>validators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1E6A181-7C03-D8EA-2B25-C13D90D8EED3}"/>
              </a:ext>
            </a:extLst>
          </p:cNvPr>
          <p:cNvGraphicFramePr>
            <a:graphicFrameLocks noGrp="1"/>
          </p:cNvGraphicFramePr>
          <p:nvPr>
            <p:ph idx="1"/>
            <p:extLst>
              <p:ext uri="{D42A27DB-BD31-4B8C-83A1-F6EECF244321}">
                <p14:modId xmlns:p14="http://schemas.microsoft.com/office/powerpoint/2010/main" val="107400767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817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1653-217E-F312-A103-7B937415EDB2}"/>
              </a:ext>
            </a:extLst>
          </p:cNvPr>
          <p:cNvSpPr>
            <a:spLocks noGrp="1"/>
          </p:cNvSpPr>
          <p:nvPr>
            <p:ph type="title"/>
          </p:nvPr>
        </p:nvSpPr>
        <p:spPr/>
        <p:txBody>
          <a:bodyPr/>
          <a:lstStyle/>
          <a:p>
            <a:r>
              <a:rPr lang="en-IL" dirty="0"/>
              <a:t>cors</a:t>
            </a:r>
          </a:p>
        </p:txBody>
      </p:sp>
      <p:graphicFrame>
        <p:nvGraphicFramePr>
          <p:cNvPr id="5" name="Content Placeholder 2">
            <a:extLst>
              <a:ext uri="{FF2B5EF4-FFF2-40B4-BE49-F238E27FC236}">
                <a16:creationId xmlns:a16="http://schemas.microsoft.com/office/drawing/2014/main" id="{F1C7F620-FB90-715E-C6D6-37419B54ACE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410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04E9-9F6E-EF29-D70A-74D0D61DFABB}"/>
              </a:ext>
            </a:extLst>
          </p:cNvPr>
          <p:cNvSpPr>
            <a:spLocks noGrp="1"/>
          </p:cNvSpPr>
          <p:nvPr>
            <p:ph type="title"/>
          </p:nvPr>
        </p:nvSpPr>
        <p:spPr>
          <a:xfrm>
            <a:off x="5868557" y="1138036"/>
            <a:ext cx="5444382" cy="1402470"/>
          </a:xfrm>
        </p:spPr>
        <p:txBody>
          <a:bodyPr anchor="t">
            <a:normAutofit/>
          </a:bodyPr>
          <a:lstStyle/>
          <a:p>
            <a:r>
              <a:rPr lang="en-US" sz="3200"/>
              <a:t>W</a:t>
            </a:r>
            <a:r>
              <a:rPr lang="en-IL" sz="3200"/>
              <a:t>hat is cors</a:t>
            </a:r>
          </a:p>
        </p:txBody>
      </p:sp>
      <p:pic>
        <p:nvPicPr>
          <p:cNvPr id="17" name="Picture 4" descr="Sphere of mesh and nodes">
            <a:extLst>
              <a:ext uri="{FF2B5EF4-FFF2-40B4-BE49-F238E27FC236}">
                <a16:creationId xmlns:a16="http://schemas.microsoft.com/office/drawing/2014/main" id="{6D36BEAC-9EB1-D088-FB0B-53347FBAA75F}"/>
              </a:ext>
            </a:extLst>
          </p:cNvPr>
          <p:cNvPicPr>
            <a:picLocks noChangeAspect="1"/>
          </p:cNvPicPr>
          <p:nvPr/>
        </p:nvPicPr>
        <p:blipFill rotWithShape="1">
          <a:blip r:embed="rId2"/>
          <a:srcRect l="37327" r="6339"/>
          <a:stretch/>
        </p:blipFill>
        <p:spPr>
          <a:xfrm>
            <a:off x="-1" y="10"/>
            <a:ext cx="5151179" cy="6857990"/>
          </a:xfrm>
          <a:prstGeom prst="rect">
            <a:avLst/>
          </a:prstGeom>
        </p:spPr>
      </p:pic>
      <p:cxnSp>
        <p:nvCxnSpPr>
          <p:cNvPr id="18"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E36D3E-7E53-6C51-C5AB-86567C99EE64}"/>
              </a:ext>
            </a:extLst>
          </p:cNvPr>
          <p:cNvSpPr>
            <a:spLocks noGrp="1"/>
          </p:cNvSpPr>
          <p:nvPr>
            <p:ph idx="1"/>
          </p:nvPr>
        </p:nvSpPr>
        <p:spPr>
          <a:xfrm>
            <a:off x="5868557" y="2551176"/>
            <a:ext cx="5444382" cy="3591207"/>
          </a:xfrm>
        </p:spPr>
        <p:txBody>
          <a:bodyPr>
            <a:normAutofit/>
          </a:bodyPr>
          <a:lstStyle/>
          <a:p>
            <a:r>
              <a:rPr lang="en-US" sz="2000" b="0" i="0">
                <a:effectLst/>
                <a:latin typeface="Söhne"/>
              </a:rPr>
              <a:t>CORS stands for </a:t>
            </a:r>
            <a:r>
              <a:rPr lang="en-US" sz="2000" b="1" i="0">
                <a:effectLst/>
                <a:latin typeface="Söhne"/>
              </a:rPr>
              <a:t>Cross-Origin Resource Sharing</a:t>
            </a:r>
            <a:r>
              <a:rPr lang="en-US" sz="2000" b="0" i="0">
                <a:effectLst/>
                <a:latin typeface="Söhne"/>
              </a:rPr>
              <a:t>.</a:t>
            </a:r>
          </a:p>
          <a:p>
            <a:r>
              <a:rPr lang="en-US" sz="2000" b="0" i="0">
                <a:effectLst/>
                <a:latin typeface="Söhne"/>
              </a:rPr>
              <a:t>It's a security feature implemented by web browsers to control requests made to another domain from web pages.</a:t>
            </a:r>
          </a:p>
          <a:p>
            <a:endParaRPr lang="en-IL" sz="2000"/>
          </a:p>
        </p:txBody>
      </p:sp>
    </p:spTree>
    <p:extLst>
      <p:ext uri="{BB962C8B-B14F-4D97-AF65-F5344CB8AC3E}">
        <p14:creationId xmlns:p14="http://schemas.microsoft.com/office/powerpoint/2010/main" val="938288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2880BC2-F812-290E-4351-FDF3299CD5E5}"/>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92446-D0D7-972B-1281-F90EB1F86239}"/>
              </a:ext>
            </a:extLst>
          </p:cNvPr>
          <p:cNvSpPr>
            <a:spLocks noGrp="1"/>
          </p:cNvSpPr>
          <p:nvPr>
            <p:ph type="title"/>
          </p:nvPr>
        </p:nvSpPr>
        <p:spPr>
          <a:xfrm>
            <a:off x="761801" y="328512"/>
            <a:ext cx="4778387" cy="1628970"/>
          </a:xfrm>
        </p:spPr>
        <p:txBody>
          <a:bodyPr anchor="ctr">
            <a:normAutofit/>
          </a:bodyPr>
          <a:lstStyle/>
          <a:p>
            <a:r>
              <a:rPr lang="en-US" sz="4000" b="1" i="0">
                <a:effectLst/>
                <a:latin typeface="Söhne"/>
              </a:rPr>
              <a:t>Why CORS Exists</a:t>
            </a:r>
            <a:endParaRPr lang="en-IL" sz="4000"/>
          </a:p>
        </p:txBody>
      </p:sp>
      <p:sp>
        <p:nvSpPr>
          <p:cNvPr id="3" name="Content Placeholder 2">
            <a:extLst>
              <a:ext uri="{FF2B5EF4-FFF2-40B4-BE49-F238E27FC236}">
                <a16:creationId xmlns:a16="http://schemas.microsoft.com/office/drawing/2014/main" id="{15EACE75-8CC5-3600-5165-6D8BF5AD4F3A}"/>
              </a:ext>
            </a:extLst>
          </p:cNvPr>
          <p:cNvSpPr>
            <a:spLocks noGrp="1"/>
          </p:cNvSpPr>
          <p:nvPr>
            <p:ph idx="1"/>
          </p:nvPr>
        </p:nvSpPr>
        <p:spPr>
          <a:xfrm>
            <a:off x="761801" y="2884929"/>
            <a:ext cx="4659756" cy="3374137"/>
          </a:xfrm>
        </p:spPr>
        <p:txBody>
          <a:bodyPr anchor="ctr">
            <a:normAutofit/>
          </a:bodyPr>
          <a:lstStyle/>
          <a:p>
            <a:r>
              <a:rPr lang="en-US" sz="1900" b="0" i="0">
                <a:effectLst/>
                <a:latin typeface="Söhne"/>
              </a:rPr>
              <a:t>The web operates on a security model called the "same-origin policy." This policy dictates that browsers should prevent web pages from making requests to a different domain than the one the web page came from, unless the target domain explicitly allows it. The reason behind this is to prevent malicious scripts on one page from accessing sensitive data on another web page through the browser.</a:t>
            </a:r>
          </a:p>
          <a:p>
            <a:pPr marL="0" indent="0">
              <a:buNone/>
            </a:pPr>
            <a:br>
              <a:rPr lang="en-US" sz="1900"/>
            </a:br>
            <a:endParaRPr lang="en-IL" sz="1900"/>
          </a:p>
        </p:txBody>
      </p:sp>
    </p:spTree>
    <p:extLst>
      <p:ext uri="{BB962C8B-B14F-4D97-AF65-F5344CB8AC3E}">
        <p14:creationId xmlns:p14="http://schemas.microsoft.com/office/powerpoint/2010/main" val="2592766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FA19984-84F6-06C7-424D-35A7AAAECF8B}"/>
              </a:ext>
            </a:extLst>
          </p:cNvPr>
          <p:cNvPicPr>
            <a:picLocks noChangeAspect="1"/>
          </p:cNvPicPr>
          <p:nvPr/>
        </p:nvPicPr>
        <p:blipFill rotWithShape="1">
          <a:blip r:embed="rId2"/>
          <a:srcRect l="481" r="4025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B4C32-95BE-5C07-0000-BD5C97F6CE28}"/>
              </a:ext>
            </a:extLst>
          </p:cNvPr>
          <p:cNvSpPr>
            <a:spLocks noGrp="1"/>
          </p:cNvSpPr>
          <p:nvPr>
            <p:ph type="title"/>
          </p:nvPr>
        </p:nvSpPr>
        <p:spPr>
          <a:xfrm>
            <a:off x="761801" y="328512"/>
            <a:ext cx="4778387" cy="1628970"/>
          </a:xfrm>
        </p:spPr>
        <p:txBody>
          <a:bodyPr anchor="ctr">
            <a:normAutofit/>
          </a:bodyPr>
          <a:lstStyle/>
          <a:p>
            <a:r>
              <a:rPr lang="en-US" sz="4000"/>
              <a:t>W</a:t>
            </a:r>
            <a:r>
              <a:rPr lang="en-IL" sz="4000"/>
              <a:t>hat is node</a:t>
            </a:r>
          </a:p>
        </p:txBody>
      </p:sp>
      <p:sp>
        <p:nvSpPr>
          <p:cNvPr id="3" name="Content Placeholder 2">
            <a:extLst>
              <a:ext uri="{FF2B5EF4-FFF2-40B4-BE49-F238E27FC236}">
                <a16:creationId xmlns:a16="http://schemas.microsoft.com/office/drawing/2014/main" id="{31082EA8-86B4-01E5-5A0F-EB193A431BF2}"/>
              </a:ext>
            </a:extLst>
          </p:cNvPr>
          <p:cNvSpPr>
            <a:spLocks noGrp="1"/>
          </p:cNvSpPr>
          <p:nvPr>
            <p:ph idx="1"/>
          </p:nvPr>
        </p:nvSpPr>
        <p:spPr>
          <a:xfrm>
            <a:off x="761801" y="2884929"/>
            <a:ext cx="4659756" cy="3374137"/>
          </a:xfrm>
        </p:spPr>
        <p:txBody>
          <a:bodyPr anchor="ctr">
            <a:normAutofit/>
          </a:bodyPr>
          <a:lstStyle/>
          <a:p>
            <a:r>
              <a:rPr lang="en-US" sz="2000" b="0" i="0">
                <a:effectLst/>
                <a:latin typeface="Söhne"/>
              </a:rPr>
              <a:t>Node.js is a popular open-source, cross-platform JavaScript runtime environment that executes JavaScript code outside of a web browser. Let's dive into some of its key aspects:</a:t>
            </a:r>
          </a:p>
          <a:p>
            <a:pPr marL="0" indent="0">
              <a:buNone/>
            </a:pPr>
            <a:endParaRPr lang="en-IL" sz="2000"/>
          </a:p>
        </p:txBody>
      </p:sp>
    </p:spTree>
    <p:extLst>
      <p:ext uri="{BB962C8B-B14F-4D97-AF65-F5344CB8AC3E}">
        <p14:creationId xmlns:p14="http://schemas.microsoft.com/office/powerpoint/2010/main" val="2911200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Sphere of mesh and nodes">
            <a:extLst>
              <a:ext uri="{FF2B5EF4-FFF2-40B4-BE49-F238E27FC236}">
                <a16:creationId xmlns:a16="http://schemas.microsoft.com/office/drawing/2014/main" id="{3E061A56-465E-3A38-A297-07EF3F976FE9}"/>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5"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6115317" y="405685"/>
            <a:ext cx="5464968" cy="1559301"/>
          </a:xfrm>
        </p:spPr>
        <p:txBody>
          <a:bodyPr>
            <a:normAutofit/>
          </a:bodyPr>
          <a:lstStyle/>
          <a:p>
            <a:r>
              <a:rPr lang="en-US" sz="4000" b="1" i="0">
                <a:effectLst/>
                <a:latin typeface="Söhne"/>
              </a:rPr>
              <a:t>How CORS Works</a:t>
            </a:r>
            <a:endParaRPr lang="en-IL" sz="4000"/>
          </a:p>
        </p:txBody>
      </p:sp>
      <p:sp>
        <p:nvSpPr>
          <p:cNvPr id="3" name="Content Placeholder 2">
            <a:extLst>
              <a:ext uri="{FF2B5EF4-FFF2-40B4-BE49-F238E27FC236}">
                <a16:creationId xmlns:a16="http://schemas.microsoft.com/office/drawing/2014/main" id="{EAED1E05-BE36-2E4E-2B2D-50FE69E87177}"/>
              </a:ext>
            </a:extLst>
          </p:cNvPr>
          <p:cNvSpPr>
            <a:spLocks noGrp="1"/>
          </p:cNvSpPr>
          <p:nvPr>
            <p:ph idx="1"/>
          </p:nvPr>
        </p:nvSpPr>
        <p:spPr>
          <a:xfrm>
            <a:off x="6115317" y="2743200"/>
            <a:ext cx="5247340" cy="3496878"/>
          </a:xfrm>
        </p:spPr>
        <p:txBody>
          <a:bodyPr anchor="ctr">
            <a:normAutofit/>
          </a:bodyPr>
          <a:lstStyle/>
          <a:p>
            <a:r>
              <a:rPr lang="en-US" sz="2000" b="0" i="0">
                <a:effectLst/>
                <a:latin typeface="Söhne"/>
              </a:rPr>
              <a:t>CORS works by adding specific HTTP headers that tell the browser that the content of a web application running at one origin has permission to access resources from a server at a different origin.</a:t>
            </a:r>
          </a:p>
          <a:p>
            <a:pPr marL="0" indent="0">
              <a:buNone/>
            </a:pPr>
            <a:br>
              <a:rPr lang="en-US" sz="2000"/>
            </a:br>
            <a:endParaRPr lang="en-IL" sz="2000"/>
          </a:p>
        </p:txBody>
      </p:sp>
    </p:spTree>
    <p:extLst>
      <p:ext uri="{BB962C8B-B14F-4D97-AF65-F5344CB8AC3E}">
        <p14:creationId xmlns:p14="http://schemas.microsoft.com/office/powerpoint/2010/main" val="70743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1043631" y="809898"/>
            <a:ext cx="10173010" cy="1554480"/>
          </a:xfrm>
        </p:spPr>
        <p:txBody>
          <a:bodyPr anchor="ctr">
            <a:normAutofit/>
          </a:bodyPr>
          <a:lstStyle/>
          <a:p>
            <a:r>
              <a:rPr lang="en-US" sz="4800"/>
              <a:t>H</a:t>
            </a:r>
            <a:r>
              <a:rPr lang="en-IL" sz="4800"/>
              <a:t>ow does it work</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6888382-AD97-6574-9231-06D9B9789A43}"/>
              </a:ext>
            </a:extLst>
          </p:cNvPr>
          <p:cNvGraphicFramePr>
            <a:graphicFrameLocks noGrp="1"/>
          </p:cNvGraphicFramePr>
          <p:nvPr>
            <p:ph idx="1"/>
            <p:extLst>
              <p:ext uri="{D42A27DB-BD31-4B8C-83A1-F6EECF244321}">
                <p14:modId xmlns:p14="http://schemas.microsoft.com/office/powerpoint/2010/main" val="380956563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651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b="1" i="0" kern="1200">
                <a:solidFill>
                  <a:schemeClr val="tx2"/>
                </a:solidFill>
                <a:effectLst/>
                <a:latin typeface="+mj-lt"/>
                <a:ea typeface="+mj-ea"/>
                <a:cs typeface="+mj-cs"/>
              </a:rPr>
              <a:t>SELECT with WHERE</a:t>
            </a:r>
            <a:endParaRPr lang="en-US" sz="4000" kern="120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black screen with white text and pink text&#10;&#10;Description automatically generated">
            <a:extLst>
              <a:ext uri="{FF2B5EF4-FFF2-40B4-BE49-F238E27FC236}">
                <a16:creationId xmlns:a16="http://schemas.microsoft.com/office/drawing/2014/main" id="{3B568EF6-394E-C544-B7D2-F86F1A2780CC}"/>
              </a:ext>
            </a:extLst>
          </p:cNvPr>
          <p:cNvPicPr>
            <a:picLocks noGrp="1" noChangeAspect="1"/>
          </p:cNvPicPr>
          <p:nvPr>
            <p:ph idx="1"/>
          </p:nvPr>
        </p:nvPicPr>
        <p:blipFill>
          <a:blip r:embed="rId2"/>
          <a:stretch>
            <a:fillRect/>
          </a:stretch>
        </p:blipFill>
        <p:spPr>
          <a:xfrm>
            <a:off x="1767444" y="320231"/>
            <a:ext cx="8595659"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9728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D1D3-01F4-6CBA-ED26-AE363F2741D1}"/>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b="1" i="0" kern="1200">
                <a:solidFill>
                  <a:schemeClr val="tx1"/>
                </a:solidFill>
                <a:effectLst/>
                <a:latin typeface="+mj-lt"/>
                <a:ea typeface="+mj-ea"/>
                <a:cs typeface="+mj-cs"/>
              </a:rPr>
              <a:t>LIMIT</a:t>
            </a:r>
            <a:endParaRPr lang="en-US" sz="3600" kern="120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background with white text&#10;&#10;Description automatically generated">
            <a:extLst>
              <a:ext uri="{FF2B5EF4-FFF2-40B4-BE49-F238E27FC236}">
                <a16:creationId xmlns:a16="http://schemas.microsoft.com/office/drawing/2014/main" id="{B5A3A5DA-C8B9-237E-B1DB-0CE5F42756D8}"/>
              </a:ext>
            </a:extLst>
          </p:cNvPr>
          <p:cNvPicPr>
            <a:picLocks noGrp="1" noChangeAspect="1"/>
          </p:cNvPicPr>
          <p:nvPr>
            <p:ph idx="1"/>
          </p:nvPr>
        </p:nvPicPr>
        <p:blipFill>
          <a:blip r:embed="rId2"/>
          <a:stretch>
            <a:fillRect/>
          </a:stretch>
        </p:blipFill>
        <p:spPr>
          <a:xfrm>
            <a:off x="865141" y="1157481"/>
            <a:ext cx="10488660" cy="2071511"/>
          </a:xfrm>
          <a:prstGeom prst="rect">
            <a:avLst/>
          </a:prstGeom>
        </p:spPr>
      </p:pic>
      <p:cxnSp>
        <p:nvCxnSpPr>
          <p:cNvPr id="12" name="Straight Connector 11">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708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2E71-38F0-590D-3C4C-EBEDA014CDE0}"/>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b="1" i="0" kern="1200">
                <a:solidFill>
                  <a:schemeClr val="tx1"/>
                </a:solidFill>
                <a:effectLst/>
                <a:latin typeface="+mj-lt"/>
                <a:ea typeface="+mj-ea"/>
                <a:cs typeface="+mj-cs"/>
              </a:rPr>
              <a:t>Pagination</a:t>
            </a:r>
            <a:endParaRPr lang="en-US" sz="3600" kern="120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background with white text&#10;&#10;Description automatically generated">
            <a:extLst>
              <a:ext uri="{FF2B5EF4-FFF2-40B4-BE49-F238E27FC236}">
                <a16:creationId xmlns:a16="http://schemas.microsoft.com/office/drawing/2014/main" id="{1215E6E8-2921-7003-8F26-B8763570AD0F}"/>
              </a:ext>
            </a:extLst>
          </p:cNvPr>
          <p:cNvPicPr>
            <a:picLocks noGrp="1" noChangeAspect="1"/>
          </p:cNvPicPr>
          <p:nvPr>
            <p:ph idx="1"/>
          </p:nvPr>
        </p:nvPicPr>
        <p:blipFill>
          <a:blip r:embed="rId2"/>
          <a:stretch>
            <a:fillRect/>
          </a:stretch>
        </p:blipFill>
        <p:spPr>
          <a:xfrm>
            <a:off x="865141" y="947708"/>
            <a:ext cx="10488660" cy="2491056"/>
          </a:xfrm>
          <a:prstGeom prst="rect">
            <a:avLst/>
          </a:prstGeom>
        </p:spPr>
      </p:pic>
      <p:cxnSp>
        <p:nvCxnSpPr>
          <p:cNvPr id="12" name="Straight Connector 11">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06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12E71-38F0-590D-3C4C-EBEDA014CDE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i="0" kern="1200">
                <a:solidFill>
                  <a:srgbClr val="FFFFFF"/>
                </a:solidFill>
                <a:effectLst/>
                <a:latin typeface="+mj-lt"/>
                <a:ea typeface="+mj-ea"/>
                <a:cs typeface="+mj-cs"/>
              </a:rPr>
              <a:t>Cursor-Based Pagination</a:t>
            </a:r>
            <a:endParaRPr lang="en-US" sz="3200" kern="1200">
              <a:solidFill>
                <a:srgbClr val="FFFFFF"/>
              </a:solidFill>
              <a:latin typeface="+mj-lt"/>
              <a:ea typeface="+mj-ea"/>
              <a:cs typeface="+mj-cs"/>
            </a:endParaRPr>
          </a:p>
        </p:txBody>
      </p:sp>
      <p:pic>
        <p:nvPicPr>
          <p:cNvPr id="5" name="Content Placeholder 4" descr="A screen shot of a computer&#10;&#10;Description automatically generated">
            <a:extLst>
              <a:ext uri="{FF2B5EF4-FFF2-40B4-BE49-F238E27FC236}">
                <a16:creationId xmlns:a16="http://schemas.microsoft.com/office/drawing/2014/main" id="{BF43F394-A989-EE37-F560-3687C6575395}"/>
              </a:ext>
            </a:extLst>
          </p:cNvPr>
          <p:cNvPicPr>
            <a:picLocks noGrp="1" noChangeAspect="1"/>
          </p:cNvPicPr>
          <p:nvPr>
            <p:ph idx="1"/>
          </p:nvPr>
        </p:nvPicPr>
        <p:blipFill>
          <a:blip r:embed="rId2"/>
          <a:stretch>
            <a:fillRect/>
          </a:stretch>
        </p:blipFill>
        <p:spPr>
          <a:xfrm>
            <a:off x="4207933" y="1748739"/>
            <a:ext cx="7347537" cy="3361497"/>
          </a:xfrm>
          <a:prstGeom prst="rect">
            <a:avLst/>
          </a:prstGeom>
        </p:spPr>
      </p:pic>
    </p:spTree>
    <p:extLst>
      <p:ext uri="{BB962C8B-B14F-4D97-AF65-F5344CB8AC3E}">
        <p14:creationId xmlns:p14="http://schemas.microsoft.com/office/powerpoint/2010/main" val="2879041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12E71-38F0-590D-3C4C-EBEDA014CDE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Combining Queries</a:t>
            </a:r>
            <a:endParaRPr lang="en-US" sz="3600" kern="1200">
              <a:solidFill>
                <a:srgbClr val="FFFFFF"/>
              </a:solidFill>
              <a:latin typeface="+mj-lt"/>
              <a:ea typeface="+mj-ea"/>
              <a:cs typeface="+mj-cs"/>
            </a:endParaRPr>
          </a:p>
        </p:txBody>
      </p:sp>
      <p:pic>
        <p:nvPicPr>
          <p:cNvPr id="5" name="Content Placeholder 4" descr="A screen shot of a computer&#10;&#10;Description automatically generated">
            <a:extLst>
              <a:ext uri="{FF2B5EF4-FFF2-40B4-BE49-F238E27FC236}">
                <a16:creationId xmlns:a16="http://schemas.microsoft.com/office/drawing/2014/main" id="{5CC63B8F-717C-4042-32AD-C995F3053E4A}"/>
              </a:ext>
            </a:extLst>
          </p:cNvPr>
          <p:cNvPicPr>
            <a:picLocks noGrp="1" noChangeAspect="1"/>
          </p:cNvPicPr>
          <p:nvPr>
            <p:ph idx="1"/>
          </p:nvPr>
        </p:nvPicPr>
        <p:blipFill>
          <a:blip r:embed="rId2"/>
          <a:stretch>
            <a:fillRect/>
          </a:stretch>
        </p:blipFill>
        <p:spPr>
          <a:xfrm>
            <a:off x="4777316" y="1656378"/>
            <a:ext cx="6780700" cy="3542915"/>
          </a:xfrm>
          <a:prstGeom prst="rect">
            <a:avLst/>
          </a:prstGeom>
        </p:spPr>
      </p:pic>
    </p:spTree>
    <p:extLst>
      <p:ext uri="{BB962C8B-B14F-4D97-AF65-F5344CB8AC3E}">
        <p14:creationId xmlns:p14="http://schemas.microsoft.com/office/powerpoint/2010/main" val="1379954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2A9C0-2C26-9711-1724-8A2F62A2B12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OR</a:t>
            </a:r>
          </a:p>
        </p:txBody>
      </p:sp>
      <p:pic>
        <p:nvPicPr>
          <p:cNvPr id="5" name="Content Placeholder 4" descr="A computer screen with text&#10;&#10;Description automatically generated">
            <a:extLst>
              <a:ext uri="{FF2B5EF4-FFF2-40B4-BE49-F238E27FC236}">
                <a16:creationId xmlns:a16="http://schemas.microsoft.com/office/drawing/2014/main" id="{797809F1-4E21-887A-BC1D-90E090D633CE}"/>
              </a:ext>
            </a:extLst>
          </p:cNvPr>
          <p:cNvPicPr>
            <a:picLocks noGrp="1" noChangeAspect="1"/>
          </p:cNvPicPr>
          <p:nvPr>
            <p:ph idx="1"/>
          </p:nvPr>
        </p:nvPicPr>
        <p:blipFill>
          <a:blip r:embed="rId2"/>
          <a:stretch>
            <a:fillRect/>
          </a:stretch>
        </p:blipFill>
        <p:spPr>
          <a:xfrm>
            <a:off x="4777316" y="1164777"/>
            <a:ext cx="6780700" cy="4526117"/>
          </a:xfrm>
          <a:prstGeom prst="rect">
            <a:avLst/>
          </a:prstGeom>
        </p:spPr>
      </p:pic>
    </p:spTree>
    <p:extLst>
      <p:ext uri="{BB962C8B-B14F-4D97-AF65-F5344CB8AC3E}">
        <p14:creationId xmlns:p14="http://schemas.microsoft.com/office/powerpoint/2010/main" val="3597068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017F-57CF-DB3F-347F-4C7852E1A41D}"/>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74F72B9-8B74-607D-30EF-9FB045E846E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03260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IL" dirty="0"/>
              <a:t>trpc</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r>
              <a:rPr lang="en-US" dirty="0" err="1"/>
              <a:t>npm</a:t>
            </a:r>
            <a:r>
              <a:rPr lang="en-US" dirty="0"/>
              <a:t> install @</a:t>
            </a:r>
            <a:r>
              <a:rPr lang="en-US" dirty="0" err="1"/>
              <a:t>trpc</a:t>
            </a:r>
            <a:r>
              <a:rPr lang="en-US" dirty="0"/>
              <a:t>/server @</a:t>
            </a:r>
            <a:r>
              <a:rPr lang="en-US" dirty="0" err="1"/>
              <a:t>trpc</a:t>
            </a:r>
            <a:r>
              <a:rPr lang="en-US" dirty="0"/>
              <a:t>/client</a:t>
            </a:r>
          </a:p>
          <a:p>
            <a:pPr algn="l"/>
            <a:r>
              <a:rPr lang="en-US" b="0" i="0" dirty="0" err="1">
                <a:solidFill>
                  <a:srgbClr val="374151"/>
                </a:solidFill>
                <a:effectLst/>
                <a:latin typeface="Söhne"/>
              </a:rPr>
              <a:t>tRPC</a:t>
            </a:r>
            <a:r>
              <a:rPr lang="en-US" b="0" i="0" dirty="0">
                <a:solidFill>
                  <a:srgbClr val="374151"/>
                </a:solidFill>
                <a:effectLst/>
                <a:latin typeface="Söhne"/>
              </a:rPr>
              <a:t> (Tiny Remote Procedure Call) is a library that seeks to give developers the benefits of </a:t>
            </a:r>
            <a:r>
              <a:rPr lang="en-US" b="0" i="0" dirty="0" err="1">
                <a:solidFill>
                  <a:srgbClr val="374151"/>
                </a:solidFill>
                <a:effectLst/>
                <a:latin typeface="Söhne"/>
              </a:rPr>
              <a:t>GraphQL</a:t>
            </a:r>
            <a:r>
              <a:rPr lang="en-US" b="0" i="0" dirty="0">
                <a:solidFill>
                  <a:srgbClr val="374151"/>
                </a:solidFill>
                <a:effectLst/>
                <a:latin typeface="Söhne"/>
              </a:rPr>
              <a:t> without the overhead of defining a </a:t>
            </a:r>
            <a:r>
              <a:rPr lang="en-US" b="0" i="0" dirty="0" err="1">
                <a:solidFill>
                  <a:srgbClr val="374151"/>
                </a:solidFill>
                <a:effectLst/>
                <a:latin typeface="Söhne"/>
              </a:rPr>
              <a:t>GraphQL</a:t>
            </a:r>
            <a:r>
              <a:rPr lang="en-US" b="0" i="0" dirty="0">
                <a:solidFill>
                  <a:srgbClr val="374151"/>
                </a:solidFill>
                <a:effectLst/>
                <a:latin typeface="Söhne"/>
              </a:rPr>
              <a:t> schema. It leverages TypeScript's advanced type inference to automatically generate APIs from your code, making it ideal for TypeScript users.</a:t>
            </a:r>
          </a:p>
          <a:p>
            <a:br>
              <a:rPr lang="en-US" dirty="0"/>
            </a:br>
            <a:endParaRPr lang="en-IL" dirty="0"/>
          </a:p>
        </p:txBody>
      </p:sp>
    </p:spTree>
    <p:extLst>
      <p:ext uri="{BB962C8B-B14F-4D97-AF65-F5344CB8AC3E}">
        <p14:creationId xmlns:p14="http://schemas.microsoft.com/office/powerpoint/2010/main" val="3345815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5868557" y="1138036"/>
            <a:ext cx="5444382" cy="1402470"/>
          </a:xfrm>
        </p:spPr>
        <p:txBody>
          <a:bodyPr anchor="t">
            <a:normAutofit/>
          </a:bodyPr>
          <a:lstStyle/>
          <a:p>
            <a:r>
              <a:rPr lang="en-IL" sz="3200"/>
              <a:t>What is Web server</a:t>
            </a:r>
          </a:p>
        </p:txBody>
      </p:sp>
      <p:pic>
        <p:nvPicPr>
          <p:cNvPr id="5" name="Picture 4" descr="Sphere of mesh and nodes">
            <a:extLst>
              <a:ext uri="{FF2B5EF4-FFF2-40B4-BE49-F238E27FC236}">
                <a16:creationId xmlns:a16="http://schemas.microsoft.com/office/drawing/2014/main" id="{7FDA5427-9023-C370-8B8B-87ED5A75EF7B}"/>
              </a:ext>
            </a:extLst>
          </p:cNvPr>
          <p:cNvPicPr>
            <a:picLocks noChangeAspect="1"/>
          </p:cNvPicPr>
          <p:nvPr/>
        </p:nvPicPr>
        <p:blipFill rotWithShape="1">
          <a:blip r:embed="rId2"/>
          <a:srcRect l="37327" r="633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5868557" y="2551176"/>
            <a:ext cx="5444382" cy="3591207"/>
          </a:xfrm>
        </p:spPr>
        <p:txBody>
          <a:bodyPr>
            <a:normAutofit/>
          </a:bodyPr>
          <a:lstStyle/>
          <a:p>
            <a:r>
              <a:rPr lang="en-US" sz="2000" b="0" i="0">
                <a:effectLst/>
                <a:latin typeface="Söhne"/>
              </a:rPr>
              <a:t>A web server is a software application or hardware device that stores, processes, and serves web pages to users over the Internet. It plays a crucial role in the delivery of content for websites, and understanding its functions can help you recognize why it's necessary for most online activities. Here's a breakdown of what a web server is and why you might need one:</a:t>
            </a:r>
          </a:p>
          <a:p>
            <a:pPr marL="0" indent="0">
              <a:buNone/>
            </a:pPr>
            <a:endParaRPr lang="en-IL" sz="2000"/>
          </a:p>
        </p:txBody>
      </p:sp>
    </p:spTree>
    <p:extLst>
      <p:ext uri="{BB962C8B-B14F-4D97-AF65-F5344CB8AC3E}">
        <p14:creationId xmlns:p14="http://schemas.microsoft.com/office/powerpoint/2010/main" val="27185175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1</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Type-Safety</a:t>
            </a:r>
            <a:r>
              <a:rPr lang="en-US" b="0" i="0" dirty="0">
                <a:solidFill>
                  <a:srgbClr val="374151"/>
                </a:solidFill>
                <a:effectLst/>
                <a:latin typeface="Söhne"/>
              </a:rPr>
              <a:t>: One of the standout features of </a:t>
            </a:r>
            <a:r>
              <a:rPr lang="en-US" b="0" i="0" dirty="0" err="1">
                <a:solidFill>
                  <a:srgbClr val="374151"/>
                </a:solidFill>
                <a:effectLst/>
                <a:latin typeface="Söhne"/>
              </a:rPr>
              <a:t>tRPC</a:t>
            </a:r>
            <a:r>
              <a:rPr lang="en-US" b="0" i="0" dirty="0">
                <a:solidFill>
                  <a:srgbClr val="374151"/>
                </a:solidFill>
                <a:effectLst/>
                <a:latin typeface="Söhne"/>
              </a:rPr>
              <a:t> is its end-to-end type-safety. With TypeScript, you define procedures (essentially functions), and </a:t>
            </a:r>
            <a:r>
              <a:rPr lang="en-US" b="0" i="0" dirty="0" err="1">
                <a:solidFill>
                  <a:srgbClr val="374151"/>
                </a:solidFill>
                <a:effectLst/>
                <a:latin typeface="Söhne"/>
              </a:rPr>
              <a:t>tRPC</a:t>
            </a:r>
            <a:r>
              <a:rPr lang="en-US" b="0" i="0" dirty="0">
                <a:solidFill>
                  <a:srgbClr val="374151"/>
                </a:solidFill>
                <a:effectLst/>
                <a:latin typeface="Söhne"/>
              </a:rPr>
              <a:t> ensures that both the input to and output from these procedures are type-checked. This reduces the chances of runtime errors related to unexpected data shapes.</a:t>
            </a:r>
          </a:p>
          <a:p>
            <a:br>
              <a:rPr lang="en-US" dirty="0"/>
            </a:br>
            <a:endParaRPr lang="en-IL" dirty="0"/>
          </a:p>
        </p:txBody>
      </p:sp>
    </p:spTree>
    <p:extLst>
      <p:ext uri="{BB962C8B-B14F-4D97-AF65-F5344CB8AC3E}">
        <p14:creationId xmlns:p14="http://schemas.microsoft.com/office/powerpoint/2010/main" val="655561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2</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No More Over-fetching or Under-fetching</a:t>
            </a:r>
            <a:r>
              <a:rPr lang="en-US" b="0" i="0" dirty="0">
                <a:solidFill>
                  <a:srgbClr val="374151"/>
                </a:solidFill>
                <a:effectLst/>
                <a:latin typeface="Söhne"/>
              </a:rPr>
              <a:t>: Like </a:t>
            </a:r>
            <a:r>
              <a:rPr lang="en-US" b="0" i="0" dirty="0" err="1">
                <a:solidFill>
                  <a:srgbClr val="374151"/>
                </a:solidFill>
                <a:effectLst/>
                <a:latin typeface="Söhne"/>
              </a:rPr>
              <a:t>GraphQL</a:t>
            </a:r>
            <a:r>
              <a:rPr lang="en-US" b="0" i="0" dirty="0">
                <a:solidFill>
                  <a:srgbClr val="374151"/>
                </a:solidFill>
                <a:effectLst/>
                <a:latin typeface="Söhne"/>
              </a:rPr>
              <a:t>, </a:t>
            </a:r>
            <a:r>
              <a:rPr lang="en-US" b="0" i="0" dirty="0" err="1">
                <a:solidFill>
                  <a:srgbClr val="374151"/>
                </a:solidFill>
                <a:effectLst/>
                <a:latin typeface="Söhne"/>
              </a:rPr>
              <a:t>tRPC</a:t>
            </a:r>
            <a:r>
              <a:rPr lang="en-US" b="0" i="0" dirty="0">
                <a:solidFill>
                  <a:srgbClr val="374151"/>
                </a:solidFill>
                <a:effectLst/>
                <a:latin typeface="Söhne"/>
              </a:rPr>
              <a:t> lets you request exactly what you need, eliminating the problems of over-fetching or under-fetching data.</a:t>
            </a:r>
          </a:p>
          <a:p>
            <a:br>
              <a:rPr lang="en-US" dirty="0"/>
            </a:br>
            <a:endParaRPr lang="en-IL" dirty="0"/>
          </a:p>
        </p:txBody>
      </p:sp>
    </p:spTree>
    <p:extLst>
      <p:ext uri="{BB962C8B-B14F-4D97-AF65-F5344CB8AC3E}">
        <p14:creationId xmlns:p14="http://schemas.microsoft.com/office/powerpoint/2010/main" val="2863436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3</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No Schema or ORM Required</a:t>
            </a:r>
            <a:r>
              <a:rPr lang="en-US" b="0" i="0" dirty="0">
                <a:solidFill>
                  <a:srgbClr val="374151"/>
                </a:solidFill>
                <a:effectLst/>
                <a:latin typeface="Söhne"/>
              </a:rPr>
              <a:t>: Unlike </a:t>
            </a:r>
            <a:r>
              <a:rPr lang="en-US" b="0" i="0" dirty="0" err="1">
                <a:solidFill>
                  <a:srgbClr val="374151"/>
                </a:solidFill>
                <a:effectLst/>
                <a:latin typeface="Söhne"/>
              </a:rPr>
              <a:t>GraphQL</a:t>
            </a:r>
            <a:r>
              <a:rPr lang="en-US" b="0" i="0" dirty="0">
                <a:solidFill>
                  <a:srgbClr val="374151"/>
                </a:solidFill>
                <a:effectLst/>
                <a:latin typeface="Söhne"/>
              </a:rPr>
              <a:t> which requires a schema, or REST which often works best with an ORM for complex applications, </a:t>
            </a:r>
            <a:r>
              <a:rPr lang="en-US" b="0" i="0" dirty="0" err="1">
                <a:solidFill>
                  <a:srgbClr val="374151"/>
                </a:solidFill>
                <a:effectLst/>
                <a:latin typeface="Söhne"/>
              </a:rPr>
              <a:t>tRPC</a:t>
            </a:r>
            <a:r>
              <a:rPr lang="en-US" b="0" i="0" dirty="0">
                <a:solidFill>
                  <a:srgbClr val="374151"/>
                </a:solidFill>
                <a:effectLst/>
                <a:latin typeface="Söhne"/>
              </a:rPr>
              <a:t> doesn't mandate either. Your procedures simply call your database (or any other data source) directly.</a:t>
            </a:r>
          </a:p>
          <a:p>
            <a:br>
              <a:rPr lang="en-US" dirty="0"/>
            </a:br>
            <a:endParaRPr lang="en-IL" dirty="0"/>
          </a:p>
        </p:txBody>
      </p:sp>
    </p:spTree>
    <p:extLst>
      <p:ext uri="{BB962C8B-B14F-4D97-AF65-F5344CB8AC3E}">
        <p14:creationId xmlns:p14="http://schemas.microsoft.com/office/powerpoint/2010/main" val="2966786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P</a:t>
            </a:r>
            <a:r>
              <a:rPr lang="en-IL" dirty="0"/>
              <a:t>oint 4</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Procedure-Based Instead of Resource-Based</a:t>
            </a:r>
            <a:r>
              <a:rPr lang="en-US" b="0" i="0" dirty="0">
                <a:solidFill>
                  <a:srgbClr val="374151"/>
                </a:solidFill>
                <a:effectLst/>
                <a:latin typeface="Söhne"/>
              </a:rPr>
              <a:t>: Unlike REST, which is resource-based (think /users, /posts, etc.), </a:t>
            </a:r>
            <a:r>
              <a:rPr lang="en-US" b="0" i="0" dirty="0" err="1">
                <a:solidFill>
                  <a:srgbClr val="374151"/>
                </a:solidFill>
                <a:effectLst/>
                <a:latin typeface="Söhne"/>
              </a:rPr>
              <a:t>tRPC</a:t>
            </a:r>
            <a:r>
              <a:rPr lang="en-US" b="0" i="0" dirty="0">
                <a:solidFill>
                  <a:srgbClr val="374151"/>
                </a:solidFill>
                <a:effectLst/>
                <a:latin typeface="Söhne"/>
              </a:rPr>
              <a:t> is procedure-based. You define procedures (functions) that your client can call, passing in any necessary arguments.</a:t>
            </a:r>
          </a:p>
          <a:p>
            <a:br>
              <a:rPr lang="en-US" dirty="0"/>
            </a:br>
            <a:endParaRPr lang="en-IL" dirty="0"/>
          </a:p>
        </p:txBody>
      </p:sp>
    </p:spTree>
    <p:extLst>
      <p:ext uri="{BB962C8B-B14F-4D97-AF65-F5344CB8AC3E}">
        <p14:creationId xmlns:p14="http://schemas.microsoft.com/office/powerpoint/2010/main" val="3393021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Backend and Frontend Integration</a:t>
            </a:r>
            <a:r>
              <a:rPr lang="en-US" b="0" i="0" dirty="0">
                <a:solidFill>
                  <a:srgbClr val="374151"/>
                </a:solidFill>
                <a:effectLst/>
                <a:latin typeface="Söhne"/>
              </a:rPr>
              <a:t>: There are </a:t>
            </a:r>
            <a:r>
              <a:rPr lang="en-US" b="0" i="0" dirty="0" err="1">
                <a:solidFill>
                  <a:srgbClr val="374151"/>
                </a:solidFill>
                <a:effectLst/>
                <a:latin typeface="Söhne"/>
              </a:rPr>
              <a:t>tRPC</a:t>
            </a:r>
            <a:r>
              <a:rPr lang="en-US" b="0" i="0" dirty="0">
                <a:solidFill>
                  <a:srgbClr val="374151"/>
                </a:solidFill>
                <a:effectLst/>
                <a:latin typeface="Söhne"/>
              </a:rPr>
              <a:t> client libraries tailored for React and other popular front-end frameworks. These libraries make it straightforward to call backend procedures from the frontend, and they integrate with popular data-fetching libraries.</a:t>
            </a:r>
          </a:p>
          <a:p>
            <a:pPr algn="l">
              <a:buFont typeface="+mj-lt"/>
              <a:buAutoNum type="arabicPeriod"/>
            </a:pPr>
            <a:r>
              <a:rPr lang="en-US" b="1" i="0" dirty="0">
                <a:solidFill>
                  <a:srgbClr val="374151"/>
                </a:solidFill>
                <a:effectLst/>
                <a:latin typeface="Söhne"/>
              </a:rPr>
              <a:t>Simple Query Invalidations</a:t>
            </a:r>
            <a:r>
              <a:rPr lang="en-US" b="0" i="0" dirty="0">
                <a:solidFill>
                  <a:srgbClr val="374151"/>
                </a:solidFill>
                <a:effectLst/>
                <a:latin typeface="Söhne"/>
              </a:rPr>
              <a:t>: With </a:t>
            </a:r>
            <a:r>
              <a:rPr lang="en-US" b="0" i="0" dirty="0" err="1">
                <a:solidFill>
                  <a:srgbClr val="374151"/>
                </a:solidFill>
                <a:effectLst/>
                <a:latin typeface="Söhne"/>
              </a:rPr>
              <a:t>tRPC</a:t>
            </a:r>
            <a:r>
              <a:rPr lang="en-US" b="0" i="0" dirty="0">
                <a:solidFill>
                  <a:srgbClr val="374151"/>
                </a:solidFill>
                <a:effectLst/>
                <a:latin typeface="Söhne"/>
              </a:rPr>
              <a:t> client libraries, it's easy to invalidate or </a:t>
            </a:r>
            <a:r>
              <a:rPr lang="en-US" b="0" i="0" dirty="0" err="1">
                <a:solidFill>
                  <a:srgbClr val="374151"/>
                </a:solidFill>
                <a:effectLst/>
                <a:latin typeface="Söhne"/>
              </a:rPr>
              <a:t>refetch</a:t>
            </a:r>
            <a:r>
              <a:rPr lang="en-US" b="0" i="0" dirty="0">
                <a:solidFill>
                  <a:srgbClr val="374151"/>
                </a:solidFill>
                <a:effectLst/>
                <a:latin typeface="Söhne"/>
              </a:rPr>
              <a:t> queries, making state management simpler, especially in SPAs (Single Page Applications).</a:t>
            </a:r>
          </a:p>
          <a:p>
            <a:pPr algn="l">
              <a:buFont typeface="+mj-lt"/>
              <a:buAutoNum type="arabicPeriod"/>
            </a:pPr>
            <a:r>
              <a:rPr lang="en-US" b="1" i="0" dirty="0">
                <a:solidFill>
                  <a:srgbClr val="374151"/>
                </a:solidFill>
                <a:effectLst/>
                <a:latin typeface="Söhne"/>
              </a:rPr>
              <a:t>Express and </a:t>
            </a:r>
            <a:r>
              <a:rPr lang="en-US" b="1" i="0" dirty="0" err="1">
                <a:solidFill>
                  <a:srgbClr val="374151"/>
                </a:solidFill>
                <a:effectLst/>
                <a:latin typeface="Söhne"/>
              </a:rPr>
              <a:t>Next.js</a:t>
            </a:r>
            <a:r>
              <a:rPr lang="en-US" b="1" i="0" dirty="0">
                <a:solidFill>
                  <a:srgbClr val="374151"/>
                </a:solidFill>
                <a:effectLst/>
                <a:latin typeface="Söhne"/>
              </a:rPr>
              <a:t> Adapters</a:t>
            </a:r>
            <a:r>
              <a:rPr lang="en-US" b="0" i="0" dirty="0">
                <a:solidFill>
                  <a:srgbClr val="374151"/>
                </a:solidFill>
                <a:effectLst/>
                <a:latin typeface="Söhne"/>
              </a:rPr>
              <a:t>: While </a:t>
            </a:r>
            <a:r>
              <a:rPr lang="en-US" b="0" i="0" dirty="0" err="1">
                <a:solidFill>
                  <a:srgbClr val="374151"/>
                </a:solidFill>
                <a:effectLst/>
                <a:latin typeface="Söhne"/>
              </a:rPr>
              <a:t>tRPC</a:t>
            </a:r>
            <a:r>
              <a:rPr lang="en-US" b="0" i="0" dirty="0">
                <a:solidFill>
                  <a:srgbClr val="374151"/>
                </a:solidFill>
                <a:effectLst/>
                <a:latin typeface="Söhne"/>
              </a:rPr>
              <a:t> was initially designed with </a:t>
            </a:r>
            <a:r>
              <a:rPr lang="en-US" b="0" i="0" dirty="0" err="1">
                <a:solidFill>
                  <a:srgbClr val="374151"/>
                </a:solidFill>
                <a:effectLst/>
                <a:latin typeface="Söhne"/>
              </a:rPr>
              <a:t>Next.js</a:t>
            </a:r>
            <a:r>
              <a:rPr lang="en-US" b="0" i="0" dirty="0">
                <a:solidFill>
                  <a:srgbClr val="374151"/>
                </a:solidFill>
                <a:effectLst/>
                <a:latin typeface="Söhne"/>
              </a:rPr>
              <a:t> in mind, it does offer adapters for other frameworks, including Express.</a:t>
            </a:r>
          </a:p>
          <a:p>
            <a:pPr algn="l">
              <a:buFont typeface="+mj-lt"/>
              <a:buAutoNum type="arabicPeriod"/>
            </a:pPr>
            <a:r>
              <a:rPr lang="en-US" b="1" i="0" dirty="0">
                <a:solidFill>
                  <a:srgbClr val="374151"/>
                </a:solidFill>
                <a:effectLst/>
                <a:latin typeface="Söhne"/>
              </a:rPr>
              <a:t>Extensible</a:t>
            </a:r>
            <a:r>
              <a:rPr lang="en-US" b="0" i="0" dirty="0">
                <a:solidFill>
                  <a:srgbClr val="374151"/>
                </a:solidFill>
                <a:effectLst/>
                <a:latin typeface="Söhne"/>
              </a:rPr>
              <a:t>: It's designed with extensibility in mind, so you can add custom </a:t>
            </a:r>
            <a:r>
              <a:rPr lang="en-US" b="0" i="0" dirty="0" err="1">
                <a:solidFill>
                  <a:srgbClr val="374151"/>
                </a:solidFill>
                <a:effectLst/>
                <a:latin typeface="Söhne"/>
              </a:rPr>
              <a:t>middlewares</a:t>
            </a:r>
            <a:r>
              <a:rPr lang="en-US" b="0" i="0" dirty="0">
                <a:solidFill>
                  <a:srgbClr val="374151"/>
                </a:solidFill>
                <a:effectLst/>
                <a:latin typeface="Söhne"/>
              </a:rPr>
              <a:t>, error handling, and more.</a:t>
            </a:r>
          </a:p>
          <a:p>
            <a:pPr algn="l">
              <a:buFont typeface="+mj-lt"/>
              <a:buAutoNum type="arabicPeriod"/>
            </a:pPr>
            <a:r>
              <a:rPr lang="en-US" b="1" i="0" dirty="0">
                <a:solidFill>
                  <a:srgbClr val="374151"/>
                </a:solidFill>
                <a:effectLst/>
                <a:latin typeface="Söhne"/>
              </a:rPr>
              <a:t>Validation</a:t>
            </a:r>
            <a:r>
              <a:rPr lang="en-US" b="0" i="0" dirty="0">
                <a:solidFill>
                  <a:srgbClr val="374151"/>
                </a:solidFill>
                <a:effectLst/>
                <a:latin typeface="Söhne"/>
              </a:rPr>
              <a:t>: Procedures in </a:t>
            </a:r>
            <a:r>
              <a:rPr lang="en-US" b="0" i="0" dirty="0" err="1">
                <a:solidFill>
                  <a:srgbClr val="374151"/>
                </a:solidFill>
                <a:effectLst/>
                <a:latin typeface="Söhne"/>
              </a:rPr>
              <a:t>tRPC</a:t>
            </a:r>
            <a:r>
              <a:rPr lang="en-US" b="0" i="0" dirty="0">
                <a:solidFill>
                  <a:srgbClr val="374151"/>
                </a:solidFill>
                <a:effectLst/>
                <a:latin typeface="Söhne"/>
              </a:rPr>
              <a:t> can validate their input using popular libraries like </a:t>
            </a:r>
            <a:r>
              <a:rPr lang="en-US" b="0" i="0" dirty="0" err="1">
                <a:solidFill>
                  <a:srgbClr val="374151"/>
                </a:solidFill>
                <a:effectLst/>
                <a:latin typeface="Söhne"/>
              </a:rPr>
              <a:t>zod</a:t>
            </a:r>
            <a:r>
              <a:rPr lang="en-US" b="0" i="0" dirty="0">
                <a:solidFill>
                  <a:srgbClr val="374151"/>
                </a:solidFill>
                <a:effectLst/>
                <a:latin typeface="Söhne"/>
              </a:rPr>
              <a:t> or yup.</a:t>
            </a:r>
          </a:p>
        </p:txBody>
      </p:sp>
    </p:spTree>
    <p:extLst>
      <p:ext uri="{BB962C8B-B14F-4D97-AF65-F5344CB8AC3E}">
        <p14:creationId xmlns:p14="http://schemas.microsoft.com/office/powerpoint/2010/main" val="3865340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r>
              <a:rPr lang="en-US" dirty="0"/>
              <a:t>G</a:t>
            </a:r>
            <a:r>
              <a:rPr lang="en-IL" dirty="0"/>
              <a:t>et started - react</a:t>
            </a:r>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r>
              <a:rPr lang="en-US" dirty="0" err="1"/>
              <a:t>npm</a:t>
            </a:r>
            <a:r>
              <a:rPr lang="en-US" dirty="0"/>
              <a:t> install @</a:t>
            </a:r>
            <a:r>
              <a:rPr lang="en-US" dirty="0" err="1"/>
              <a:t>trpc</a:t>
            </a:r>
            <a:r>
              <a:rPr lang="en-US" dirty="0"/>
              <a:t>/client @</a:t>
            </a:r>
            <a:r>
              <a:rPr lang="en-US" dirty="0" err="1"/>
              <a:t>trpc</a:t>
            </a:r>
            <a:r>
              <a:rPr lang="en-US" dirty="0"/>
              <a:t>/server @</a:t>
            </a:r>
            <a:r>
              <a:rPr lang="en-US" dirty="0" err="1"/>
              <a:t>trpc</a:t>
            </a:r>
            <a:r>
              <a:rPr lang="en-US" dirty="0"/>
              <a:t>/react-query @</a:t>
            </a:r>
            <a:r>
              <a:rPr lang="en-US" dirty="0" err="1"/>
              <a:t>tanstack</a:t>
            </a:r>
            <a:r>
              <a:rPr lang="en-US" dirty="0"/>
              <a:t>/react-query </a:t>
            </a:r>
          </a:p>
          <a:p>
            <a:r>
              <a:rPr lang="en-US" dirty="0"/>
              <a:t>https://</a:t>
            </a:r>
            <a:r>
              <a:rPr lang="en-US" dirty="0" err="1"/>
              <a:t>trpc.io</a:t>
            </a:r>
            <a:r>
              <a:rPr lang="en-US" dirty="0"/>
              <a:t>/docs/client/react/setup</a:t>
            </a:r>
            <a:endParaRPr lang="en-IL" dirty="0"/>
          </a:p>
        </p:txBody>
      </p:sp>
    </p:spTree>
    <p:extLst>
      <p:ext uri="{BB962C8B-B14F-4D97-AF65-F5344CB8AC3E}">
        <p14:creationId xmlns:p14="http://schemas.microsoft.com/office/powerpoint/2010/main" val="3045021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dirty="0"/>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989134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79113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528883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613530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a:effectLst/>
                <a:latin typeface="Söhne"/>
              </a:rPr>
              <a:t>Why Do You Need a Web Server?</a:t>
            </a:r>
            <a:endParaRPr lang="en-IL" sz="40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pPr>
              <a:buFont typeface="+mj-lt"/>
              <a:buAutoNum type="arabicPeriod"/>
            </a:pPr>
            <a:r>
              <a:rPr lang="en-US" sz="1000" b="1" i="0">
                <a:effectLst/>
                <a:latin typeface="Söhne"/>
              </a:rPr>
              <a:t>Hosting a Website:</a:t>
            </a:r>
            <a:r>
              <a:rPr lang="en-US" sz="1000" b="0" i="0">
                <a:effectLst/>
                <a:latin typeface="Söhne"/>
              </a:rPr>
              <a:t> If you want to make a website available to others on the Internet, you'll need a web server to host the site's files and handle incoming requests.</a:t>
            </a:r>
          </a:p>
          <a:p>
            <a:pPr>
              <a:buFont typeface="+mj-lt"/>
              <a:buAutoNum type="arabicPeriod"/>
            </a:pPr>
            <a:r>
              <a:rPr lang="en-US" sz="1000" b="1" i="0">
                <a:effectLst/>
                <a:latin typeface="Söhne"/>
              </a:rPr>
              <a:t>Creating a Web Application:</a:t>
            </a:r>
            <a:r>
              <a:rPr lang="en-US" sz="1000" b="0" i="0">
                <a:effectLst/>
                <a:latin typeface="Söhne"/>
              </a:rPr>
              <a:t> For more complex sites with dynamic content, a web server can interpret programming languages like PHP, Ruby, or Python, allowing for interactive features and data-driven content.</a:t>
            </a:r>
          </a:p>
          <a:p>
            <a:pPr>
              <a:buFont typeface="+mj-lt"/>
              <a:buAutoNum type="arabicPeriod"/>
            </a:pPr>
            <a:r>
              <a:rPr lang="en-US" sz="1000" b="1" i="0">
                <a:effectLst/>
                <a:latin typeface="Söhne"/>
              </a:rPr>
              <a:t>Managing Traffic:</a:t>
            </a:r>
            <a:r>
              <a:rPr lang="en-US" sz="1000" b="0" i="0">
                <a:effectLst/>
                <a:latin typeface="Söhne"/>
              </a:rPr>
              <a:t> Web servers are designed to manage multiple connections simultaneously, ensuring that many users can access a site at the same time without significant slowdowns.</a:t>
            </a:r>
          </a:p>
          <a:p>
            <a:pPr>
              <a:buFont typeface="+mj-lt"/>
              <a:buAutoNum type="arabicPeriod"/>
            </a:pPr>
            <a:r>
              <a:rPr lang="en-US" sz="1000" b="1" i="0">
                <a:effectLst/>
                <a:latin typeface="Söhne"/>
              </a:rPr>
              <a:t>Security and Access Control:</a:t>
            </a:r>
            <a:r>
              <a:rPr lang="en-US" sz="1000" b="0" i="0">
                <a:effectLst/>
                <a:latin typeface="Söhne"/>
              </a:rPr>
              <a:t> Web servers can be configured to provide security measures, such as SSL/TLS for encrypted connections, and access controls to restrict who can view certain parts of a website.</a:t>
            </a:r>
          </a:p>
          <a:p>
            <a:pPr>
              <a:buFont typeface="+mj-lt"/>
              <a:buAutoNum type="arabicPeriod"/>
            </a:pPr>
            <a:r>
              <a:rPr lang="en-US" sz="1000" b="1" i="0">
                <a:effectLst/>
                <a:latin typeface="Söhne"/>
              </a:rPr>
              <a:t>Content Delivery and Optimization:</a:t>
            </a:r>
            <a:r>
              <a:rPr lang="en-US" sz="1000" b="0" i="0">
                <a:effectLst/>
                <a:latin typeface="Söhne"/>
              </a:rPr>
              <a:t> Web servers can be optimized to deliver content efficiently, with features like compression, caching, and load balancing to ensure quick page loading and responsiveness.</a:t>
            </a:r>
          </a:p>
          <a:p>
            <a:pPr>
              <a:buFont typeface="+mj-lt"/>
              <a:buAutoNum type="arabicPeriod"/>
            </a:pPr>
            <a:r>
              <a:rPr lang="en-US" sz="1000" b="1" i="0">
                <a:effectLst/>
                <a:latin typeface="Söhne"/>
              </a:rPr>
              <a:t>Integration with Databases:</a:t>
            </a:r>
            <a:r>
              <a:rPr lang="en-US" sz="1000" b="0" i="0">
                <a:effectLst/>
                <a:latin typeface="Söhne"/>
              </a:rPr>
              <a:t> In many modern web applications, web servers interact with databases to store and retrieve information, allowing for personalized and dynamic content.</a:t>
            </a:r>
          </a:p>
          <a:p>
            <a:pPr>
              <a:buFont typeface="+mj-lt"/>
              <a:buAutoNum type="arabicPeriod"/>
            </a:pPr>
            <a:r>
              <a:rPr lang="en-US" sz="1000" b="1" i="0">
                <a:effectLst/>
                <a:latin typeface="Söhne"/>
              </a:rPr>
              <a:t>Business and E-Commerce Applications:</a:t>
            </a:r>
            <a:r>
              <a:rPr lang="en-US" sz="1000" b="0" i="0">
                <a:effectLst/>
                <a:latin typeface="Söhne"/>
              </a:rPr>
              <a:t> For businesses that conduct transactions online or provide customer portals, web servers are essential for managing these complex, interactive platforms.</a:t>
            </a:r>
          </a:p>
        </p:txBody>
      </p:sp>
      <p:pic>
        <p:nvPicPr>
          <p:cNvPr id="5" name="Picture 4" descr="Sphere of mesh and nodes">
            <a:extLst>
              <a:ext uri="{FF2B5EF4-FFF2-40B4-BE49-F238E27FC236}">
                <a16:creationId xmlns:a16="http://schemas.microsoft.com/office/drawing/2014/main" id="{B312451D-BD11-985B-DE7C-8F73A8F0B2CE}"/>
              </a:ext>
            </a:extLst>
          </p:cNvPr>
          <p:cNvPicPr>
            <a:picLocks noChangeAspect="1"/>
          </p:cNvPicPr>
          <p:nvPr/>
        </p:nvPicPr>
        <p:blipFill rotWithShape="1">
          <a:blip r:embed="rId2"/>
          <a:srcRect l="36373" r="538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77285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66789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811044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C81A-5D2B-5497-5A0A-2B44670C66E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511AF50-DAFD-3152-7629-DC9220F93832}"/>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981427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p:txBody>
          <a:bodyPr/>
          <a:lstStyle/>
          <a:p>
            <a:r>
              <a:rPr lang="en-US" b="1" i="0" dirty="0">
                <a:effectLst/>
                <a:latin typeface="Söhne"/>
              </a:rPr>
              <a:t>What is V8 JavaScript Engine</a:t>
            </a:r>
            <a:endParaRPr lang="en-IL" dirty="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p:txBody>
          <a:bodyPr/>
          <a:lstStyle/>
          <a:p>
            <a:pPr algn="l"/>
            <a:r>
              <a:rPr lang="en-US" b="0" i="0" dirty="0">
                <a:solidFill>
                  <a:srgbClr val="374151"/>
                </a:solidFill>
                <a:effectLst/>
                <a:latin typeface="Söhne"/>
              </a:rPr>
              <a:t>Node.js uses Google's V8 JavaScript engine to execute code. V8 is the same engine used in Google Chrome and other Chromium-based browsers, and it compiles JavaScript directly to native machine code for fast execution.</a:t>
            </a:r>
          </a:p>
          <a:p>
            <a:pPr marL="0" indent="0">
              <a:buNone/>
            </a:pPr>
            <a:endParaRPr lang="en-IL" dirty="0"/>
          </a:p>
        </p:txBody>
      </p:sp>
    </p:spTree>
    <p:extLst>
      <p:ext uri="{BB962C8B-B14F-4D97-AF65-F5344CB8AC3E}">
        <p14:creationId xmlns:p14="http://schemas.microsoft.com/office/powerpoint/2010/main" val="4896362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7" y="348865"/>
            <a:ext cx="10044023" cy="877729"/>
          </a:xfrm>
        </p:spPr>
        <p:txBody>
          <a:bodyPr anchor="ctr">
            <a:normAutofit/>
          </a:bodyPr>
          <a:lstStyle/>
          <a:p>
            <a:r>
              <a:rPr lang="en-IL" sz="4000">
                <a:solidFill>
                  <a:srgbClr val="FFFFFF"/>
                </a:solidFill>
              </a:rPr>
              <a:t>What we are going to do</a:t>
            </a:r>
          </a:p>
        </p:txBody>
      </p:sp>
      <p:graphicFrame>
        <p:nvGraphicFramePr>
          <p:cNvPr id="5" name="Content Placeholder 2">
            <a:extLst>
              <a:ext uri="{FF2B5EF4-FFF2-40B4-BE49-F238E27FC236}">
                <a16:creationId xmlns:a16="http://schemas.microsoft.com/office/drawing/2014/main" id="{0A23DEDC-14AD-7C08-17CC-2CDE46E23F33}"/>
              </a:ext>
            </a:extLst>
          </p:cNvPr>
          <p:cNvGraphicFramePr>
            <a:graphicFrameLocks noGrp="1"/>
          </p:cNvGraphicFramePr>
          <p:nvPr>
            <p:ph idx="1"/>
            <p:extLst>
              <p:ext uri="{D42A27DB-BD31-4B8C-83A1-F6EECF244321}">
                <p14:modId xmlns:p14="http://schemas.microsoft.com/office/powerpoint/2010/main" val="25713617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943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a:effectLst/>
                <a:latin typeface="Söhne"/>
              </a:rPr>
              <a:t>Node.js Overview steps</a:t>
            </a:r>
            <a:endParaRPr lang="en-IL" sz="400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r>
              <a:rPr lang="en-US" sz="2000" b="1" i="0" dirty="0">
                <a:effectLst/>
                <a:latin typeface="Söhne"/>
              </a:rPr>
              <a:t>Create a Project Directory</a:t>
            </a:r>
          </a:p>
          <a:p>
            <a:r>
              <a:rPr lang="en-US" sz="2000" b="1" i="0" dirty="0">
                <a:effectLst/>
                <a:latin typeface="Söhne"/>
              </a:rPr>
              <a:t>Initialize a New Node.js Project</a:t>
            </a:r>
          </a:p>
          <a:p>
            <a:r>
              <a:rPr lang="en-US" sz="2000" b="1" i="0" dirty="0">
                <a:effectLst/>
                <a:latin typeface="Söhne"/>
              </a:rPr>
              <a:t>Install </a:t>
            </a:r>
            <a:r>
              <a:rPr lang="en-US" sz="2000" b="1" i="0" dirty="0" err="1">
                <a:effectLst/>
                <a:latin typeface="Söhne"/>
              </a:rPr>
              <a:t>Express.js</a:t>
            </a:r>
            <a:endParaRPr lang="he-IL" sz="2000" b="1" i="0" dirty="0">
              <a:effectLst/>
              <a:latin typeface="Söhne"/>
            </a:endParaRPr>
          </a:p>
          <a:p>
            <a:r>
              <a:rPr lang="en-US" sz="2000" b="1" i="0" dirty="0">
                <a:effectLst/>
                <a:latin typeface="Söhne"/>
              </a:rPr>
              <a:t>Create a Server File</a:t>
            </a:r>
          </a:p>
          <a:p>
            <a:r>
              <a:rPr lang="en-US" sz="2000" b="1" i="0" dirty="0">
                <a:effectLst/>
                <a:latin typeface="Söhne"/>
              </a:rPr>
              <a:t>Write the Server Code</a:t>
            </a:r>
          </a:p>
          <a:p>
            <a:r>
              <a:rPr lang="en-US" sz="2000" b="1" i="0" dirty="0">
                <a:effectLst/>
                <a:latin typeface="Söhne"/>
              </a:rPr>
              <a:t>Run the Server</a:t>
            </a:r>
          </a:p>
          <a:p>
            <a:r>
              <a:rPr lang="en-US" sz="2000" b="1" i="0" dirty="0">
                <a:effectLst/>
                <a:latin typeface="Söhne"/>
              </a:rPr>
              <a:t>Access Your Server</a:t>
            </a:r>
          </a:p>
          <a:p>
            <a:pPr marL="0" indent="0">
              <a:buNone/>
            </a:pPr>
            <a:endParaRPr lang="en-US" sz="2000" b="1" i="0" dirty="0">
              <a:effectLst/>
              <a:latin typeface="Söhne"/>
            </a:endParaRPr>
          </a:p>
          <a:p>
            <a:endParaRPr lang="en-US" sz="2000" b="1" i="0" dirty="0">
              <a:effectLst/>
              <a:latin typeface="Söhne"/>
            </a:endParaRPr>
          </a:p>
          <a:p>
            <a:endParaRPr lang="en-IL" sz="2000" dirty="0"/>
          </a:p>
        </p:txBody>
      </p:sp>
      <p:pic>
        <p:nvPicPr>
          <p:cNvPr id="5" name="Picture 4" descr="Top view of cubes connected with black lines">
            <a:extLst>
              <a:ext uri="{FF2B5EF4-FFF2-40B4-BE49-F238E27FC236}">
                <a16:creationId xmlns:a16="http://schemas.microsoft.com/office/drawing/2014/main" id="{DC337AB8-18B8-6DE6-7082-8887CF8F845F}"/>
              </a:ext>
            </a:extLst>
          </p:cNvPr>
          <p:cNvPicPr>
            <a:picLocks noChangeAspect="1"/>
          </p:cNvPicPr>
          <p:nvPr/>
        </p:nvPicPr>
        <p:blipFill rotWithShape="1">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08767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9" y="294538"/>
            <a:ext cx="9895951" cy="1033669"/>
          </a:xfrm>
        </p:spPr>
        <p:txBody>
          <a:bodyPr>
            <a:normAutofit/>
          </a:bodyPr>
          <a:lstStyle/>
          <a:p>
            <a:r>
              <a:rPr lang="en-US" sz="4000" b="1" i="0">
                <a:solidFill>
                  <a:srgbClr val="FFFFFF"/>
                </a:solidFill>
                <a:effectLst/>
                <a:latin typeface="Söhne"/>
              </a:rPr>
              <a:t>Create a Project Directory</a:t>
            </a:r>
            <a:endParaRPr lang="en-IL" sz="40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1371599" y="2318197"/>
            <a:ext cx="9724031" cy="3683358"/>
          </a:xfrm>
        </p:spPr>
        <p:txBody>
          <a:bodyPr anchor="ctr">
            <a:normAutofit/>
          </a:bodyPr>
          <a:lstStyle/>
          <a:p>
            <a:r>
              <a:rPr lang="en-US" sz="2000" dirty="0" err="1"/>
              <a:t>mkdir</a:t>
            </a:r>
            <a:r>
              <a:rPr lang="en-US" sz="2000" dirty="0"/>
              <a:t> my-node-server-</a:t>
            </a:r>
            <a:r>
              <a:rPr lang="en-US" sz="2000" dirty="0" err="1"/>
              <a:t>ts</a:t>
            </a:r>
            <a:r>
              <a:rPr lang="en-US" sz="2000" dirty="0"/>
              <a:t> </a:t>
            </a:r>
          </a:p>
          <a:p>
            <a:r>
              <a:rPr lang="en-US" sz="2000" dirty="0"/>
              <a:t>cd my-node-server-</a:t>
            </a:r>
            <a:r>
              <a:rPr lang="en-US" sz="2000" dirty="0" err="1"/>
              <a:t>ts</a:t>
            </a:r>
            <a:endParaRPr lang="en-IL" sz="2000" dirty="0"/>
          </a:p>
        </p:txBody>
      </p:sp>
    </p:spTree>
    <p:extLst>
      <p:ext uri="{BB962C8B-B14F-4D97-AF65-F5344CB8AC3E}">
        <p14:creationId xmlns:p14="http://schemas.microsoft.com/office/powerpoint/2010/main" val="2048822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761800" y="762001"/>
            <a:ext cx="5334197" cy="1708242"/>
          </a:xfrm>
        </p:spPr>
        <p:txBody>
          <a:bodyPr anchor="ctr">
            <a:normAutofit/>
          </a:bodyPr>
          <a:lstStyle/>
          <a:p>
            <a:r>
              <a:rPr lang="en-US" sz="4000" b="1" i="0" dirty="0">
                <a:effectLst/>
                <a:latin typeface="Söhne"/>
              </a:rPr>
              <a:t>Initialize a New Node.js Project</a:t>
            </a:r>
            <a:endParaRPr lang="en-IL" sz="4000" dirty="0"/>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761800" y="2470244"/>
            <a:ext cx="5334197" cy="3769835"/>
          </a:xfrm>
        </p:spPr>
        <p:txBody>
          <a:bodyPr anchor="ctr">
            <a:normAutofit/>
          </a:bodyPr>
          <a:lstStyle/>
          <a:p>
            <a:r>
              <a:rPr lang="en-US" sz="2000" dirty="0" err="1">
                <a:effectLst/>
              </a:rPr>
              <a:t>npm</a:t>
            </a:r>
            <a:r>
              <a:rPr lang="en-US" sz="2000" dirty="0">
                <a:effectLst/>
              </a:rPr>
              <a:t> </a:t>
            </a:r>
            <a:r>
              <a:rPr lang="en-US" sz="2000" dirty="0" err="1">
                <a:effectLst/>
              </a:rPr>
              <a:t>init</a:t>
            </a:r>
            <a:r>
              <a:rPr lang="en-US" sz="2000" dirty="0">
                <a:effectLst/>
              </a:rPr>
              <a:t> -y </a:t>
            </a:r>
          </a:p>
          <a:p>
            <a:endParaRPr lang="en-US" sz="2000" dirty="0"/>
          </a:p>
          <a:p>
            <a:endParaRPr lang="en-US" sz="2000" dirty="0"/>
          </a:p>
          <a:p>
            <a:r>
              <a:rPr lang="en-US" sz="2000" dirty="0"/>
              <a:t>https://</a:t>
            </a:r>
            <a:r>
              <a:rPr lang="en-US" sz="2000" dirty="0" err="1"/>
              <a:t>blog.logrocket.com</a:t>
            </a:r>
            <a:r>
              <a:rPr lang="en-US" sz="2000" dirty="0"/>
              <a:t>/how-to-set-up-node-typescript-express/</a:t>
            </a:r>
            <a:br>
              <a:rPr lang="en-US" sz="2000" dirty="0"/>
            </a:br>
            <a:endParaRPr lang="en-IL" sz="2000" dirty="0"/>
          </a:p>
        </p:txBody>
      </p:sp>
      <p:pic>
        <p:nvPicPr>
          <p:cNvPr id="5" name="Picture 4" descr="3D white lines connected with dots">
            <a:extLst>
              <a:ext uri="{FF2B5EF4-FFF2-40B4-BE49-F238E27FC236}">
                <a16:creationId xmlns:a16="http://schemas.microsoft.com/office/drawing/2014/main" id="{F8D6972A-C6F5-FD02-A61F-DF6D1A40EBC0}"/>
              </a:ext>
            </a:extLst>
          </p:cNvPr>
          <p:cNvPicPr>
            <a:picLocks noChangeAspect="1"/>
          </p:cNvPicPr>
          <p:nvPr/>
        </p:nvPicPr>
        <p:blipFill rotWithShape="1">
          <a:blip r:embed="rId2"/>
          <a:srcRect l="37106" r="1629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07522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076A0-07D9-70D8-60A4-231E04860A9D}"/>
              </a:ext>
            </a:extLst>
          </p:cNvPr>
          <p:cNvSpPr>
            <a:spLocks noGrp="1"/>
          </p:cNvSpPr>
          <p:nvPr>
            <p:ph type="title"/>
          </p:nvPr>
        </p:nvSpPr>
        <p:spPr>
          <a:xfrm>
            <a:off x="1371599" y="294538"/>
            <a:ext cx="9895951" cy="1033669"/>
          </a:xfrm>
        </p:spPr>
        <p:txBody>
          <a:bodyPr>
            <a:normAutofit/>
          </a:bodyPr>
          <a:lstStyle/>
          <a:p>
            <a:pPr rtl="1"/>
            <a:r>
              <a:rPr lang="en-US" sz="3700" b="1" i="0">
                <a:solidFill>
                  <a:srgbClr val="FFFFFF"/>
                </a:solidFill>
                <a:effectLst/>
                <a:latin typeface="Söhne"/>
              </a:rPr>
              <a:t>Install TypeScript, Express, and TypeScript Node</a:t>
            </a:r>
            <a:endParaRPr lang="en-IL" sz="3700">
              <a:solidFill>
                <a:srgbClr val="FFFFFF"/>
              </a:solidFill>
            </a:endParaRPr>
          </a:p>
        </p:txBody>
      </p:sp>
      <p:sp>
        <p:nvSpPr>
          <p:cNvPr id="3" name="Content Placeholder 2">
            <a:extLst>
              <a:ext uri="{FF2B5EF4-FFF2-40B4-BE49-F238E27FC236}">
                <a16:creationId xmlns:a16="http://schemas.microsoft.com/office/drawing/2014/main" id="{4571DC12-23B1-E177-385C-ECFEAE1FC19A}"/>
              </a:ext>
            </a:extLst>
          </p:cNvPr>
          <p:cNvSpPr>
            <a:spLocks noGrp="1"/>
          </p:cNvSpPr>
          <p:nvPr>
            <p:ph idx="1"/>
          </p:nvPr>
        </p:nvSpPr>
        <p:spPr>
          <a:xfrm>
            <a:off x="1371599" y="2318197"/>
            <a:ext cx="9724031" cy="3683358"/>
          </a:xfrm>
        </p:spPr>
        <p:txBody>
          <a:bodyPr anchor="ctr">
            <a:normAutofit/>
          </a:bodyPr>
          <a:lstStyle/>
          <a:p>
            <a:r>
              <a:rPr lang="en-US" sz="2000" b="0" i="0" dirty="0">
                <a:effectLst/>
                <a:latin typeface="Söhne"/>
              </a:rPr>
              <a:t>Install TypeScript, </a:t>
            </a:r>
            <a:r>
              <a:rPr lang="en-US" sz="2000" b="0" i="0" dirty="0" err="1">
                <a:effectLst/>
                <a:latin typeface="Söhne"/>
              </a:rPr>
              <a:t>Express.js</a:t>
            </a:r>
            <a:r>
              <a:rPr lang="en-US" sz="2000" b="0" i="0" dirty="0">
                <a:effectLst/>
                <a:latin typeface="Söhne"/>
              </a:rPr>
              <a:t> (a popular web framework), and </a:t>
            </a:r>
            <a:r>
              <a:rPr lang="en-US" sz="2000" b="0" i="0" dirty="0" err="1">
                <a:effectLst/>
                <a:latin typeface="Söhne"/>
              </a:rPr>
              <a:t>ts</a:t>
            </a:r>
            <a:r>
              <a:rPr lang="en-US" sz="2000" b="0" i="0" dirty="0">
                <a:effectLst/>
                <a:latin typeface="Söhne"/>
              </a:rPr>
              <a:t>-node (a TypeScript execution environment for Node) using the following command:</a:t>
            </a:r>
          </a:p>
          <a:p>
            <a:r>
              <a:rPr lang="en-US" sz="2000" dirty="0" err="1">
                <a:effectLst/>
              </a:rPr>
              <a:t>npm</a:t>
            </a:r>
            <a:r>
              <a:rPr lang="en-US" sz="2000" dirty="0">
                <a:effectLst/>
              </a:rPr>
              <a:t> install typescript express </a:t>
            </a:r>
            <a:r>
              <a:rPr lang="en-US" sz="2000" dirty="0" err="1">
                <a:effectLst/>
              </a:rPr>
              <a:t>ts</a:t>
            </a:r>
            <a:r>
              <a:rPr lang="en-US" sz="2000" dirty="0">
                <a:effectLst/>
              </a:rPr>
              <a:t>-node </a:t>
            </a:r>
          </a:p>
          <a:p>
            <a:r>
              <a:rPr lang="en-US" sz="2000" b="1" i="0" dirty="0">
                <a:effectLst/>
                <a:latin typeface="Söhne"/>
              </a:rPr>
              <a:t>Install Type Definitions</a:t>
            </a:r>
          </a:p>
          <a:p>
            <a:r>
              <a:rPr lang="en-US" sz="2000" dirty="0" err="1">
                <a:effectLst/>
              </a:rPr>
              <a:t>npm</a:t>
            </a:r>
            <a:r>
              <a:rPr lang="en-US" sz="2000" dirty="0">
                <a:effectLst/>
              </a:rPr>
              <a:t> install --save-dev @types/node @types/express </a:t>
            </a:r>
          </a:p>
          <a:p>
            <a:r>
              <a:rPr lang="en-US" sz="2400" dirty="0" err="1">
                <a:solidFill>
                  <a:srgbClr val="000000"/>
                </a:solidFill>
                <a:effectLst/>
              </a:rPr>
              <a:t>npm</a:t>
            </a:r>
            <a:r>
              <a:rPr lang="en-US" sz="2400" dirty="0">
                <a:solidFill>
                  <a:srgbClr val="000000"/>
                </a:solidFill>
                <a:effectLst/>
              </a:rPr>
              <a:t> install </a:t>
            </a:r>
            <a:r>
              <a:rPr lang="en-US" sz="2400" dirty="0" err="1">
                <a:solidFill>
                  <a:srgbClr val="000000"/>
                </a:solidFill>
                <a:effectLst/>
              </a:rPr>
              <a:t>dotenv</a:t>
            </a:r>
            <a:endParaRPr lang="en-US" sz="2400" dirty="0">
              <a:solidFill>
                <a:srgbClr val="000000"/>
              </a:solidFill>
              <a:effectLst/>
            </a:endParaRPr>
          </a:p>
          <a:p>
            <a:r>
              <a:rPr lang="en-US" dirty="0" err="1">
                <a:solidFill>
                  <a:srgbClr val="000000"/>
                </a:solidFill>
                <a:effectLst/>
              </a:rPr>
              <a:t>npx</a:t>
            </a:r>
            <a:r>
              <a:rPr lang="en-US" dirty="0">
                <a:solidFill>
                  <a:srgbClr val="000000"/>
                </a:solidFill>
                <a:effectLst/>
              </a:rPr>
              <a:t> </a:t>
            </a:r>
            <a:r>
              <a:rPr lang="en-US" dirty="0" err="1">
                <a:solidFill>
                  <a:srgbClr val="000000"/>
                </a:solidFill>
                <a:effectLst/>
              </a:rPr>
              <a:t>tsc</a:t>
            </a:r>
            <a:r>
              <a:rPr lang="en-US" dirty="0">
                <a:solidFill>
                  <a:srgbClr val="000000"/>
                </a:solidFill>
                <a:effectLst/>
              </a:rPr>
              <a:t> </a:t>
            </a:r>
            <a:r>
              <a:rPr lang="en-US" dirty="0">
                <a:solidFill>
                  <a:srgbClr val="666600"/>
                </a:solidFill>
                <a:effectLst/>
              </a:rPr>
              <a:t>--</a:t>
            </a:r>
            <a:r>
              <a:rPr lang="en-US" dirty="0" err="1">
                <a:solidFill>
                  <a:srgbClr val="000000"/>
                </a:solidFill>
                <a:effectLst/>
              </a:rPr>
              <a:t>init</a:t>
            </a:r>
            <a:endParaRPr lang="en-US" dirty="0">
              <a:solidFill>
                <a:srgbClr val="000000"/>
              </a:solidFill>
              <a:effectLst/>
            </a:endParaRPr>
          </a:p>
          <a:p>
            <a:r>
              <a:rPr lang="en-US" dirty="0" err="1">
                <a:solidFill>
                  <a:srgbClr val="000000"/>
                </a:solidFill>
                <a:effectLst/>
              </a:rPr>
              <a:t>npm</a:t>
            </a:r>
            <a:r>
              <a:rPr lang="en-US" dirty="0">
                <a:solidFill>
                  <a:srgbClr val="000000"/>
                </a:solidFill>
                <a:effectLst/>
              </a:rPr>
              <a:t> install </a:t>
            </a:r>
            <a:r>
              <a:rPr lang="en-US" dirty="0">
                <a:solidFill>
                  <a:srgbClr val="666600"/>
                </a:solidFill>
                <a:effectLst/>
              </a:rPr>
              <a:t>-</a:t>
            </a:r>
            <a:r>
              <a:rPr lang="en-US" dirty="0">
                <a:solidFill>
                  <a:srgbClr val="000000"/>
                </a:solidFill>
                <a:effectLst/>
              </a:rPr>
              <a:t>D concurrently </a:t>
            </a:r>
            <a:r>
              <a:rPr lang="en-US" dirty="0" err="1">
                <a:solidFill>
                  <a:srgbClr val="000000"/>
                </a:solidFill>
                <a:effectLst/>
              </a:rPr>
              <a:t>nodemon</a:t>
            </a:r>
            <a:endParaRPr lang="en-US" dirty="0">
              <a:solidFill>
                <a:srgbClr val="000000"/>
              </a:solidFill>
              <a:effectLst/>
            </a:endParaRPr>
          </a:p>
          <a:p>
            <a:endParaRPr lang="en-US" sz="4000" dirty="0">
              <a:solidFill>
                <a:srgbClr val="000000"/>
              </a:solidFill>
              <a:effectLst/>
            </a:endParaRPr>
          </a:p>
          <a:p>
            <a:pPr marL="228600" indent="-228600" defTabSz="914400" rtl="1" eaLnBrk="1" latinLnBrk="0" hangingPunct="1">
              <a:spcBef>
                <a:spcPts val="1000"/>
              </a:spcBef>
              <a:buFont typeface="Arial" panose="020B0604020202020204" pitchFamily="34" charset="0"/>
              <a:buChar char="•"/>
            </a:pPr>
            <a:endParaRPr lang="en-IL" sz="2000" dirty="0"/>
          </a:p>
        </p:txBody>
      </p:sp>
    </p:spTree>
    <p:extLst>
      <p:ext uri="{BB962C8B-B14F-4D97-AF65-F5344CB8AC3E}">
        <p14:creationId xmlns:p14="http://schemas.microsoft.com/office/powerpoint/2010/main" val="1096788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1339</Words>
  <Application>Microsoft Macintosh PowerPoint</Application>
  <PresentationFormat>Widescreen</PresentationFormat>
  <Paragraphs>105</Paragraphs>
  <Slides>43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Söhne</vt:lpstr>
      <vt:lpstr>Söhne Mono</vt:lpstr>
      <vt:lpstr>Office Theme</vt:lpstr>
      <vt:lpstr>Node js </vt:lpstr>
      <vt:lpstr>What is node</vt:lpstr>
      <vt:lpstr>What is Web server</vt:lpstr>
      <vt:lpstr>Why Do You Need a Web Server?</vt:lpstr>
      <vt:lpstr>What we are going to do</vt:lpstr>
      <vt:lpstr>Node.js Overview steps</vt:lpstr>
      <vt:lpstr>Create a Project Directory</vt:lpstr>
      <vt:lpstr>Initialize a New Node.js Project</vt:lpstr>
      <vt:lpstr>Install TypeScript, Express, and TypeScript Node</vt:lpstr>
      <vt:lpstr>Create a TypeScript Configuration File</vt:lpstr>
      <vt:lpstr>Create a Source Directory</vt:lpstr>
      <vt:lpstr>Write the Server Code</vt:lpstr>
      <vt:lpstr>Add Start Scripts</vt:lpstr>
      <vt:lpstr>Run the server</vt:lpstr>
      <vt:lpstr>Node get query parameters</vt:lpstr>
      <vt:lpstr>validators</vt:lpstr>
      <vt:lpstr>cors</vt:lpstr>
      <vt:lpstr>What is cors</vt:lpstr>
      <vt:lpstr>Why CORS Exists</vt:lpstr>
      <vt:lpstr>How CORS Works</vt:lpstr>
      <vt:lpstr>How does it work</vt:lpstr>
      <vt:lpstr>SELECT with WHERE</vt:lpstr>
      <vt:lpstr>LIMIT</vt:lpstr>
      <vt:lpstr>Pagination</vt:lpstr>
      <vt:lpstr>Cursor-Based Pagination</vt:lpstr>
      <vt:lpstr>Combining Queries</vt:lpstr>
      <vt:lpstr>OR</vt:lpstr>
      <vt:lpstr>PowerPoint Presentation</vt:lpstr>
      <vt:lpstr>trpc</vt:lpstr>
      <vt:lpstr>Point 1</vt:lpstr>
      <vt:lpstr>Point 2</vt:lpstr>
      <vt:lpstr>Point 3</vt:lpstr>
      <vt:lpstr>Point 4</vt:lpstr>
      <vt:lpstr>more</vt:lpstr>
      <vt:lpstr>Get started - react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V8 JavaScript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dc:title>
  <dc:creator>Shaked Chen</dc:creator>
  <cp:lastModifiedBy>Shaked Chen</cp:lastModifiedBy>
  <cp:revision>7</cp:revision>
  <dcterms:created xsi:type="dcterms:W3CDTF">2023-08-06T19:32:11Z</dcterms:created>
  <dcterms:modified xsi:type="dcterms:W3CDTF">2023-09-04T18:13:45Z</dcterms:modified>
</cp:coreProperties>
</file>