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8" r:id="rId11"/>
    <p:sldId id="266" r:id="rId12"/>
    <p:sldId id="271" r:id="rId13"/>
    <p:sldId id="267" r:id="rId14"/>
    <p:sldId id="261" r:id="rId15"/>
    <p:sldId id="262" r:id="rId16"/>
    <p:sldId id="269" r:id="rId17"/>
    <p:sldId id="270" r:id="rId1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/>
    <p:restoredTop sz="94689"/>
  </p:normalViewPr>
  <p:slideViewPr>
    <p:cSldViewPr snapToGrid="0">
      <p:cViewPr varScale="1">
        <p:scale>
          <a:sx n="147" d="100"/>
          <a:sy n="147" d="100"/>
        </p:scale>
        <p:origin x="1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AC56-9D59-487A-C890-ED5BC10D4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AEB61-133B-B9ED-3C0A-0B8E82286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A920D-668A-A0B7-8CB2-6DDB0EB0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7390-E480-1146-A881-C6C81B0C2786}" type="datetimeFigureOut">
              <a:rPr lang="en-IL" smtClean="0"/>
              <a:t>28/12/2022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FD60F-E9CC-8012-7958-E4A593F5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919D9-45DF-5F6E-52BE-E15B63D6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8017-4BF3-B749-B214-39855B3201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2087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B38D-3641-3D6B-5C54-48BD1503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CBA93-C3E9-601F-0C0E-1AAB8454B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3A823-5E9E-2018-DA26-12DC72BA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7390-E480-1146-A881-C6C81B0C2786}" type="datetimeFigureOut">
              <a:rPr lang="en-IL" smtClean="0"/>
              <a:t>28/12/2022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2FA39-936E-80F1-B8E5-B8CD7D95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4A71C-46AE-BB23-A9D2-6036FC2F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8017-4BF3-B749-B214-39855B3201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0226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71CE6-56E4-8680-2B12-85ACA59AB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108DC-7FD3-BEC4-9685-3516E6389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DB8D5-A5EC-5B32-D43B-20B51785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7390-E480-1146-A881-C6C81B0C2786}" type="datetimeFigureOut">
              <a:rPr lang="en-IL" smtClean="0"/>
              <a:t>28/12/2022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D3037-BA36-BC86-9E8A-29AFD9CD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6E1D8-ABB5-5A3B-2491-E354EAA6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8017-4BF3-B749-B214-39855B3201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1653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2801-03B8-6F35-5B17-CE1564C0E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585F0-D516-7DDF-6F5D-0CA7E2B86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E31A7-C4CB-4265-FAEF-852C48BC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7390-E480-1146-A881-C6C81B0C2786}" type="datetimeFigureOut">
              <a:rPr lang="en-IL" smtClean="0"/>
              <a:t>28/12/2022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4AB29-9EED-3E6B-8D47-A08C26E0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461E1-1017-E9F7-B5E0-15F247D9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8017-4BF3-B749-B214-39855B3201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002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3589-9ED1-54E9-7F95-8DC1293F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7FF68-5304-E365-1CEE-CA48843DA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966DC-8C2E-E678-A695-689EBD42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7390-E480-1146-A881-C6C81B0C2786}" type="datetimeFigureOut">
              <a:rPr lang="en-IL" smtClean="0"/>
              <a:t>28/12/2022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4F06F-899D-12E6-79D2-E8911517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C9CFD-BF4D-814D-65C1-8FAA17FF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8017-4BF3-B749-B214-39855B3201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7027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3D71-E472-CF83-E5A0-DDBC493B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CE964-871D-3C5E-D548-447AB53FF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52FF3-5E45-304A-BAAA-3A4498A3F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96ED6-120B-BC44-533E-C7E4F3AB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7390-E480-1146-A881-C6C81B0C2786}" type="datetimeFigureOut">
              <a:rPr lang="en-IL" smtClean="0"/>
              <a:t>28/12/2022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716E5-EAD2-7A83-0D1A-EB88A23C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2CC19-79A6-FD93-E742-66C68339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8017-4BF3-B749-B214-39855B3201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6633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A4AC-9FD7-00DB-4663-73BAEB4B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1326C-9F35-9154-4D0C-11F0D333D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21439-E690-BDCE-C9B5-DCDBEAB80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7A012-FA08-5F38-F5E6-D593E4F83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74C7C-A77E-F795-324C-83A84D479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371E8-8050-3EE4-29FD-47BB4AF9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7390-E480-1146-A881-C6C81B0C2786}" type="datetimeFigureOut">
              <a:rPr lang="en-IL" smtClean="0"/>
              <a:t>28/12/2022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86834-DC65-BD49-44FF-39F1023E1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347CD-CF16-C897-47C4-E9E11D01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8017-4BF3-B749-B214-39855B3201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842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0F39-C627-681B-48AE-4469F905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2817C-2739-8311-5358-B9A92721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7390-E480-1146-A881-C6C81B0C2786}" type="datetimeFigureOut">
              <a:rPr lang="en-IL" smtClean="0"/>
              <a:t>28/12/2022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58178-9C40-F1C9-0F26-B307EE7C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AC538-2B85-7702-2264-612D5175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8017-4BF3-B749-B214-39855B3201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200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A49D5-B684-AEE6-CEC5-BE5E3290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7390-E480-1146-A881-C6C81B0C2786}" type="datetimeFigureOut">
              <a:rPr lang="en-IL" smtClean="0"/>
              <a:t>28/12/2022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BEBE1-71EE-52A4-0FC8-D47C592F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92E75-97A4-761A-A2CA-E5B1C98B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8017-4BF3-B749-B214-39855B3201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849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8530-9734-7BD6-9F44-949981A4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F5F01-7C16-D6EA-3F6A-5BB208FA4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9879D-4DDE-21A9-2264-C422D3547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FACD0-71EE-79CE-96D6-EEC47F15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7390-E480-1146-A881-C6C81B0C2786}" type="datetimeFigureOut">
              <a:rPr lang="en-IL" smtClean="0"/>
              <a:t>28/12/2022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F223D-3BD5-1E75-CBEA-2892D838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F8CDD-9914-2615-2408-BC643293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8017-4BF3-B749-B214-39855B3201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299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E218-A207-7917-218B-044CF9F7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3E53AC-8252-75B1-0952-03EA3493F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5513A-99A8-251F-CD98-0D30058FE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0C7AF-6470-6D5F-67FE-A52B9F88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7390-E480-1146-A881-C6C81B0C2786}" type="datetimeFigureOut">
              <a:rPr lang="en-IL" smtClean="0"/>
              <a:t>28/12/2022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3A505-FBE6-03A3-9177-1F3B458A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884A4-E6CD-0232-DF45-4BA924A8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8017-4BF3-B749-B214-39855B3201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294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8C035-9E99-48D2-EC73-F24AA0E3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5D1ED-A66A-A2ED-2388-005BDBA97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7B9F2-CC0A-B147-2E96-1543E57C3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D7390-E480-1146-A881-C6C81B0C2786}" type="datetimeFigureOut">
              <a:rPr lang="en-IL" smtClean="0"/>
              <a:t>28/12/2022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B5ACB-25B7-C61F-E813-F64920C5E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0E849-DE6B-B01B-EC9C-83C0484AD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B8017-4BF3-B749-B214-39855B3201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464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x-team.com/blog/best-vscode-extensions/#pretti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BB6F-C721-E204-2358-609BFEFC3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מה נלמד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0355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TypeScript vs JavaScript comparison – pros, cons, trends">
            <a:extLst>
              <a:ext uri="{FF2B5EF4-FFF2-40B4-BE49-F238E27FC236}">
                <a16:creationId xmlns:a16="http://schemas.microsoft.com/office/drawing/2014/main" id="{3CE140BC-D65E-FB4D-188B-21F52A211A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2" b="930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7" name="Rectangle 10246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3A4BD-57EE-9414-C8FE-6454EA95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typescript</a:t>
            </a:r>
          </a:p>
        </p:txBody>
      </p:sp>
      <p:cxnSp>
        <p:nvCxnSpPr>
          <p:cNvPr id="10249" name="Straight Connector 10248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1" name="Straight Connector 10250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57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23" name="Straight Connector 9222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5" name="Rectangle 9224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EF9E5-3E5B-036F-919C-757A28F4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react</a:t>
            </a:r>
          </a:p>
        </p:txBody>
      </p:sp>
      <p:cxnSp>
        <p:nvCxnSpPr>
          <p:cNvPr id="9227" name="Straight Connector 9226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9" name="Straight Connector 9228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10 Key Reasons Why You Should Use React for Web Development">
            <a:extLst>
              <a:ext uri="{FF2B5EF4-FFF2-40B4-BE49-F238E27FC236}">
                <a16:creationId xmlns:a16="http://schemas.microsoft.com/office/drawing/2014/main" id="{71344B62-2FB9-5044-B962-C3DDF5E3F2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3283" y="2427541"/>
            <a:ext cx="9750334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784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1331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4D9B0-649C-FB88-93C9-023FF301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Git it</a:t>
            </a:r>
          </a:p>
        </p:txBody>
      </p:sp>
      <p:pic>
        <p:nvPicPr>
          <p:cNvPr id="13314" name="Picture 2" descr="Of Git and GitHub, Master and Main - BiTE Interactive">
            <a:extLst>
              <a:ext uri="{FF2B5EF4-FFF2-40B4-BE49-F238E27FC236}">
                <a16:creationId xmlns:a16="http://schemas.microsoft.com/office/drawing/2014/main" id="{28CA15B9-987E-F1A8-528E-40C4FDB5A0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5454" y="1045325"/>
            <a:ext cx="6356465" cy="476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974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6" name="Rectangle 11285">
            <a:extLst>
              <a:ext uri="{FF2B5EF4-FFF2-40B4-BE49-F238E27FC236}">
                <a16:creationId xmlns:a16="http://schemas.microsoft.com/office/drawing/2014/main" id="{7383B190-6BFB-422F-B667-06B7B25F0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D723E-3DBA-961D-EAA3-E2FE9C4C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Node with typescript</a:t>
            </a:r>
          </a:p>
        </p:txBody>
      </p:sp>
      <p:pic>
        <p:nvPicPr>
          <p:cNvPr id="11266" name="Picture 2" descr="Better Programming: Using TypeScript with Node.js – Zweck Infotech Pvt Ltd">
            <a:extLst>
              <a:ext uri="{FF2B5EF4-FFF2-40B4-BE49-F238E27FC236}">
                <a16:creationId xmlns:a16="http://schemas.microsoft.com/office/drawing/2014/main" id="{EF87E719-2B82-23B0-E0D6-23D80B5349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4" r="9471"/>
          <a:stretch/>
        </p:blipFill>
        <p:spPr bwMode="auto">
          <a:xfrm>
            <a:off x="317635" y="299363"/>
            <a:ext cx="4160452" cy="304920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Next.js tutorial with examples: Build better React apps with Next">
            <a:extLst>
              <a:ext uri="{FF2B5EF4-FFF2-40B4-BE49-F238E27FC236}">
                <a16:creationId xmlns:a16="http://schemas.microsoft.com/office/drawing/2014/main" id="{80BCA19C-063F-9705-107E-AB71A7F42B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5" r="2" b="8313"/>
          <a:stretch/>
        </p:blipFill>
        <p:spPr bwMode="auto">
          <a:xfrm>
            <a:off x="4654296" y="299363"/>
            <a:ext cx="7217085" cy="30081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88" name="Straight Connector 11287">
            <a:extLst>
              <a:ext uri="{FF2B5EF4-FFF2-40B4-BE49-F238E27FC236}">
                <a16:creationId xmlns:a16="http://schemas.microsoft.com/office/drawing/2014/main" id="{ED28E597-4AF8-4D69-A9AB-A1EDC6156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6" descr="Episode 8: Interview with Ryan Dahl, Creator of Node.js - Mapping The  Journey">
            <a:extLst>
              <a:ext uri="{FF2B5EF4-FFF2-40B4-BE49-F238E27FC236}">
                <a16:creationId xmlns:a16="http://schemas.microsoft.com/office/drawing/2014/main" id="{C75625EE-DC99-CE1D-40BC-8C450EEE3D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0" r="2" b="12960"/>
          <a:stretch/>
        </p:blipFill>
        <p:spPr bwMode="auto">
          <a:xfrm>
            <a:off x="317635" y="3509433"/>
            <a:ext cx="4160452" cy="302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647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97573-4AFB-B8BF-42AF-4D078A55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6" y="6214530"/>
            <a:ext cx="4284418" cy="3217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500">
                <a:solidFill>
                  <a:schemeClr val="bg1"/>
                </a:solidFill>
              </a:rPr>
              <a:t>Back end</a:t>
            </a: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Top 20 Backend Tools List">
            <a:extLst>
              <a:ext uri="{FF2B5EF4-FFF2-40B4-BE49-F238E27FC236}">
                <a16:creationId xmlns:a16="http://schemas.microsoft.com/office/drawing/2014/main" id="{F9D7886D-FAAE-86BF-E0A6-FE1C1ACECC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2" b="-4"/>
          <a:stretch/>
        </p:blipFill>
        <p:spPr bwMode="auto">
          <a:xfrm>
            <a:off x="1155556" y="637761"/>
            <a:ext cx="9889765" cy="557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96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A9D3-9BB3-D613-F493-33BED36B9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249006" cy="1325563"/>
          </a:xfrm>
        </p:spPr>
        <p:txBody>
          <a:bodyPr>
            <a:normAutofit/>
          </a:bodyPr>
          <a:lstStyle/>
          <a:p>
            <a:r>
              <a:rPr lang="en-IL"/>
              <a:t>databases</a:t>
            </a:r>
          </a:p>
        </p:txBody>
      </p:sp>
      <p:sp>
        <p:nvSpPr>
          <p:cNvPr id="5142" name="Freeform: Shape 5137">
            <a:extLst>
              <a:ext uri="{FF2B5EF4-FFF2-40B4-BE49-F238E27FC236}">
                <a16:creationId xmlns:a16="http://schemas.microsoft.com/office/drawing/2014/main" id="{A86541C6-61B1-4DAA-B57A-EAF3F24F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3310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NoSQL Databases: Defined and Explained">
            <a:extLst>
              <a:ext uri="{FF2B5EF4-FFF2-40B4-BE49-F238E27FC236}">
                <a16:creationId xmlns:a16="http://schemas.microsoft.com/office/drawing/2014/main" id="{FED4FDE9-6F61-B0F4-9CD0-958E5C83A8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66" r="6" b="6"/>
          <a:stretch/>
        </p:blipFill>
        <p:spPr bwMode="auto">
          <a:xfrm>
            <a:off x="5142944" y="3"/>
            <a:ext cx="6069184" cy="2839783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3" y="106160"/>
                </a:lnTo>
                <a:cubicBezTo>
                  <a:pt x="5907891" y="1641596"/>
                  <a:pt x="4611168" y="2839783"/>
                  <a:pt x="3034592" y="2839783"/>
                </a:cubicBezTo>
                <a:cubicBezTo>
                  <a:pt x="1458016" y="2839783"/>
                  <a:pt x="161292" y="1641596"/>
                  <a:pt x="5360" y="10616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3" name="Freeform: Shape 5139">
            <a:extLst>
              <a:ext uri="{FF2B5EF4-FFF2-40B4-BE49-F238E27FC236}">
                <a16:creationId xmlns:a16="http://schemas.microsoft.com/office/drawing/2014/main" id="{71750011-2006-46BB-AFDE-C6E461752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93989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4" name="Picture 4" descr="Firebase vs. Supabase: Choosing the right tool for your project - LogRocket  Blog">
            <a:extLst>
              <a:ext uri="{FF2B5EF4-FFF2-40B4-BE49-F238E27FC236}">
                <a16:creationId xmlns:a16="http://schemas.microsoft.com/office/drawing/2014/main" id="{52CC10E2-90B2-76E1-5A3E-91A871DCE0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 r="10040"/>
          <a:stretch/>
        </p:blipFill>
        <p:spPr bwMode="auto">
          <a:xfrm>
            <a:off x="7190587" y="3124784"/>
            <a:ext cx="5001415" cy="3733214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29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95" name="Straight Connector 12294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7" name="Rectangle 12296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89D02-FA83-284C-9FCF-1E17D2DF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tools</a:t>
            </a:r>
          </a:p>
        </p:txBody>
      </p:sp>
      <p:cxnSp>
        <p:nvCxnSpPr>
          <p:cNvPr id="12299" name="Straight Connector 12298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01" name="Straight Connector 12300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Writing a Visual Studio code extension in minutes | by Abhijoy Basak |  Medium">
            <a:extLst>
              <a:ext uri="{FF2B5EF4-FFF2-40B4-BE49-F238E27FC236}">
                <a16:creationId xmlns:a16="http://schemas.microsoft.com/office/drawing/2014/main" id="{B79C7945-34B4-D0CE-A340-2BC0C9CFFA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0813" y="2427541"/>
            <a:ext cx="7995274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557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8DAC-FC25-F648-9731-284302C5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cap="all" dirty="0">
                <a:solidFill>
                  <a:srgbClr val="1B2028"/>
                </a:solidFill>
                <a:effectLst/>
                <a:latin typeface="Inter"/>
              </a:rPr>
              <a:t>VSCODE EXTENSIONS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E8A12-4A95-079F-9DD8-7EF1A1768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5600" dirty="0"/>
              <a:t>L</a:t>
            </a:r>
            <a:r>
              <a:rPr lang="en-IL" sz="5600" dirty="0"/>
              <a:t>ive server</a:t>
            </a:r>
          </a:p>
          <a:p>
            <a:r>
              <a:rPr lang="en-US" sz="5600" b="1" i="0" u="sng" dirty="0">
                <a:solidFill>
                  <a:srgbClr val="252D38"/>
                </a:solidFill>
                <a:effectLst/>
                <a:latin typeface="inherit"/>
                <a:hlinkClick r:id="rId2"/>
              </a:rPr>
              <a:t>Prettier</a:t>
            </a:r>
            <a:endParaRPr lang="en-US" sz="5600" b="0" i="0" dirty="0">
              <a:solidFill>
                <a:srgbClr val="1F252D"/>
              </a:solidFill>
              <a:effectLst/>
              <a:latin typeface="inherit"/>
            </a:endParaRPr>
          </a:p>
          <a:p>
            <a:r>
              <a:rPr lang="en-US" sz="5600" b="1" i="0" dirty="0">
                <a:solidFill>
                  <a:srgbClr val="252D38"/>
                </a:solidFill>
                <a:effectLst/>
                <a:latin typeface="Inter"/>
              </a:rPr>
              <a:t>Bracket Pair Colorizer</a:t>
            </a:r>
          </a:p>
          <a:p>
            <a:r>
              <a:rPr lang="en-US" sz="5600" b="1" i="0" dirty="0">
                <a:solidFill>
                  <a:srgbClr val="252D38"/>
                </a:solidFill>
                <a:effectLst/>
                <a:latin typeface="Inter"/>
              </a:rPr>
              <a:t>Auto Rename Tag</a:t>
            </a:r>
          </a:p>
          <a:p>
            <a:pPr algn="l" fontAlgn="base"/>
            <a:r>
              <a:rPr lang="en-US" sz="5600" b="1" i="0" dirty="0" err="1">
                <a:solidFill>
                  <a:srgbClr val="252D38"/>
                </a:solidFill>
                <a:effectLst/>
                <a:latin typeface="Inter"/>
              </a:rPr>
              <a:t>GitLens</a:t>
            </a:r>
            <a:endParaRPr lang="en-US" sz="5600" b="1" i="0" dirty="0">
              <a:solidFill>
                <a:srgbClr val="252D38"/>
              </a:solidFill>
              <a:effectLst/>
              <a:latin typeface="Inter"/>
            </a:endParaRPr>
          </a:p>
          <a:p>
            <a:pPr algn="l" fontAlgn="base"/>
            <a:r>
              <a:rPr lang="en-US" sz="5600" b="1" i="0" dirty="0">
                <a:solidFill>
                  <a:srgbClr val="252D38"/>
                </a:solidFill>
                <a:effectLst/>
                <a:latin typeface="Inter"/>
              </a:rPr>
              <a:t>CSS Peek</a:t>
            </a:r>
          </a:p>
          <a:p>
            <a:r>
              <a:rPr lang="en-US" sz="5600" b="1" i="0" dirty="0">
                <a:solidFill>
                  <a:srgbClr val="252D38"/>
                </a:solidFill>
                <a:effectLst/>
                <a:latin typeface="Inter"/>
              </a:rPr>
              <a:t>JavaScript Code Snippets</a:t>
            </a:r>
          </a:p>
          <a:p>
            <a:r>
              <a:rPr lang="en-US" sz="5600" b="1" i="0" dirty="0">
                <a:solidFill>
                  <a:srgbClr val="252D38"/>
                </a:solidFill>
                <a:effectLst/>
                <a:latin typeface="Inter"/>
              </a:rPr>
              <a:t>Colorize</a:t>
            </a:r>
            <a:br>
              <a:rPr lang="en-US" dirty="0"/>
            </a:b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659A3-0017-9D6B-A85D-AC2A4C5066E1}"/>
              </a:ext>
            </a:extLst>
          </p:cNvPr>
          <p:cNvSpPr txBox="1"/>
          <p:nvPr/>
        </p:nvSpPr>
        <p:spPr>
          <a:xfrm>
            <a:off x="7106194" y="1825625"/>
            <a:ext cx="431945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252D38"/>
                </a:solidFill>
                <a:effectLst/>
                <a:latin typeface="Inter"/>
              </a:rPr>
              <a:t>Code Spell Checker</a:t>
            </a:r>
          </a:p>
          <a:p>
            <a:pPr algn="l" fontAlgn="base"/>
            <a:r>
              <a:rPr lang="en-US" sz="2800" b="1" i="0" dirty="0">
                <a:solidFill>
                  <a:srgbClr val="252D38"/>
                </a:solidFill>
                <a:effectLst/>
                <a:latin typeface="Inter"/>
              </a:rPr>
              <a:t>Debugger for Chrome</a:t>
            </a:r>
          </a:p>
          <a:p>
            <a:pPr algn="l" fontAlgn="base"/>
            <a:r>
              <a:rPr lang="en-US" sz="2800" b="1" i="0" dirty="0">
                <a:solidFill>
                  <a:srgbClr val="252D38"/>
                </a:solidFill>
                <a:effectLst/>
                <a:latin typeface="Inter"/>
              </a:rPr>
              <a:t>Icon Fonts</a:t>
            </a:r>
          </a:p>
          <a:p>
            <a:pPr algn="l" fontAlgn="base"/>
            <a:r>
              <a:rPr lang="en-US" sz="2800" b="1" i="0" dirty="0">
                <a:solidFill>
                  <a:srgbClr val="252D38"/>
                </a:solidFill>
                <a:effectLst/>
                <a:latin typeface="Inter"/>
              </a:rPr>
              <a:t>Turbo Console Log</a:t>
            </a:r>
          </a:p>
          <a:p>
            <a:pPr algn="l" fontAlgn="base"/>
            <a:r>
              <a:rPr lang="en-US" sz="2800" b="1" i="0" dirty="0" err="1">
                <a:solidFill>
                  <a:srgbClr val="252D38"/>
                </a:solidFill>
                <a:effectLst/>
                <a:latin typeface="Inter"/>
              </a:rPr>
              <a:t>vscode</a:t>
            </a:r>
            <a:r>
              <a:rPr lang="en-US" sz="2800" b="1" i="0" dirty="0">
                <a:solidFill>
                  <a:srgbClr val="252D38"/>
                </a:solidFill>
                <a:effectLst/>
                <a:latin typeface="Inter"/>
              </a:rPr>
              <a:t>-icons</a:t>
            </a:r>
          </a:p>
          <a:p>
            <a:r>
              <a:rPr lang="en-US" sz="2800" b="1" i="0" dirty="0">
                <a:effectLst/>
                <a:latin typeface="var(--font-family-heading-lesson-markdown)"/>
              </a:rPr>
              <a:t>Better Comments</a:t>
            </a:r>
          </a:p>
          <a:p>
            <a:pPr algn="l"/>
            <a:r>
              <a:rPr lang="en-US" sz="2800" b="1" i="0" dirty="0">
                <a:effectLst/>
                <a:latin typeface="var(--font-family-heading-lesson-markdown)"/>
              </a:rPr>
              <a:t>Icons</a:t>
            </a:r>
          </a:p>
          <a:p>
            <a:pPr algn="l"/>
            <a:r>
              <a:rPr lang="en-US" sz="2800" b="1" i="0" dirty="0">
                <a:effectLst/>
                <a:latin typeface="var(--font-family-heading-lesson-markdown)"/>
              </a:rPr>
              <a:t>Import Cost</a:t>
            </a:r>
            <a:br>
              <a:rPr lang="en-US" sz="2800" dirty="0"/>
            </a:br>
            <a:br>
              <a:rPr lang="en-US" dirty="0"/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6906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48D5-C81B-8FE2-1B84-241BE3F3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מי אני</a:t>
            </a:r>
            <a:endParaRPr lang="en-IL" dirty="0"/>
          </a:p>
        </p:txBody>
      </p:sp>
      <p:pic>
        <p:nvPicPr>
          <p:cNvPr id="5" name="Picture 4" descr="A picture containing laying&#10;&#10;Description automatically generated">
            <a:extLst>
              <a:ext uri="{FF2B5EF4-FFF2-40B4-BE49-F238E27FC236}">
                <a16:creationId xmlns:a16="http://schemas.microsoft.com/office/drawing/2014/main" id="{4001EA5F-3F08-EDAF-E220-5121BDFE2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7000" y="1143000"/>
            <a:ext cx="685799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3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6A07-BD0E-3013-F7A7-BB8BF5EF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היום?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9928C-B236-344F-CB27-B2030F0F0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מה זה אינטרנט איך הוא עובד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נתקין את מה שצריך לעבודה היום יומית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תוכן הקורס באופן כללי מה שהיה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2686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92DF-C99E-D5F2-2479-E2EAACBD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מה זה אינטרנט</a:t>
            </a:r>
            <a:endParaRPr lang="en-IL" dirty="0"/>
          </a:p>
        </p:txBody>
      </p:sp>
      <p:pic>
        <p:nvPicPr>
          <p:cNvPr id="1026" name="Picture 2" descr="How does the internet work? - BBC Bitesize">
            <a:extLst>
              <a:ext uri="{FF2B5EF4-FFF2-40B4-BE49-F238E27FC236}">
                <a16:creationId xmlns:a16="http://schemas.microsoft.com/office/drawing/2014/main" id="{82F50C05-119B-0D25-1CF3-E33FD53CD7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00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1A71-97AC-64BA-3A05-8E6152DBD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באנו ללמוד פיתוח אתרים אז איך זה עובד</a:t>
            </a:r>
            <a:endParaRPr lang="en-IL" dirty="0"/>
          </a:p>
        </p:txBody>
      </p:sp>
      <p:pic>
        <p:nvPicPr>
          <p:cNvPr id="2050" name="Picture 2" descr="Backend vs Frontend vs Full-stack vs Super Stack development">
            <a:extLst>
              <a:ext uri="{FF2B5EF4-FFF2-40B4-BE49-F238E27FC236}">
                <a16:creationId xmlns:a16="http://schemas.microsoft.com/office/drawing/2014/main" id="{2149CFB4-70F6-170B-0F1E-B8A71D3022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224" y="2217448"/>
            <a:ext cx="5046767" cy="322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9 Frameworks and Libraries to Know as a Full-Stack Developer">
            <a:extLst>
              <a:ext uri="{FF2B5EF4-FFF2-40B4-BE49-F238E27FC236}">
                <a16:creationId xmlns:a16="http://schemas.microsoft.com/office/drawing/2014/main" id="{5BA98645-DE3D-9EAF-C094-BC12EF753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15" y="2217447"/>
            <a:ext cx="6606309" cy="322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42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C683-F9DF-980B-75C1-7B25DA84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ממה נתחיל</a:t>
            </a:r>
            <a:endParaRPr lang="en-IL" dirty="0"/>
          </a:p>
        </p:txBody>
      </p:sp>
      <p:pic>
        <p:nvPicPr>
          <p:cNvPr id="3076" name="Picture 4" descr="Frontend Vs Backend - Full Comparison - InterviewBit">
            <a:extLst>
              <a:ext uri="{FF2B5EF4-FFF2-40B4-BE49-F238E27FC236}">
                <a16:creationId xmlns:a16="http://schemas.microsoft.com/office/drawing/2014/main" id="{C123BCFA-CD17-6026-615A-D2DD5BBD8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382" y="461753"/>
            <a:ext cx="54864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19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skript auf einem Bildschirm">
            <a:extLst>
              <a:ext uri="{FF2B5EF4-FFF2-40B4-BE49-F238E27FC236}">
                <a16:creationId xmlns:a16="http://schemas.microsoft.com/office/drawing/2014/main" id="{057D6193-CFE6-715B-74EC-3D0D35181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771" b="-1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3F651-ED9A-D7D0-768F-5B987F91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>
            <a:normAutofit/>
          </a:bodyPr>
          <a:lstStyle/>
          <a:p>
            <a:pPr defTabSz="914400" rtl="1" eaLnBrk="1" latinLnBrk="0" hangingPunct="1">
              <a:spcBef>
                <a:spcPct val="0"/>
              </a:spcBef>
              <a:buNone/>
            </a:pPr>
            <a:r>
              <a:rPr lang="en-US" dirty="0"/>
              <a:t>html</a:t>
            </a:r>
            <a:endParaRPr lang="en-IL"/>
          </a:p>
        </p:txBody>
      </p:sp>
      <p:pic>
        <p:nvPicPr>
          <p:cNvPr id="6146" name="Picture 2" descr="Learn HTML">
            <a:extLst>
              <a:ext uri="{FF2B5EF4-FFF2-40B4-BE49-F238E27FC236}">
                <a16:creationId xmlns:a16="http://schemas.microsoft.com/office/drawing/2014/main" id="{6BC0354A-F93E-46AB-56FB-69F7C1DFD2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3520815"/>
            <a:ext cx="4821238" cy="188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288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HTML and CSS for non-developers">
            <a:extLst>
              <a:ext uri="{FF2B5EF4-FFF2-40B4-BE49-F238E27FC236}">
                <a16:creationId xmlns:a16="http://schemas.microsoft.com/office/drawing/2014/main" id="{F98FFEFA-C79F-B7D8-F757-0B702C95B8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241060"/>
            <a:ext cx="6780700" cy="437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47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1" name="Rectangle 8200">
            <a:extLst>
              <a:ext uri="{FF2B5EF4-FFF2-40B4-BE49-F238E27FC236}">
                <a16:creationId xmlns:a16="http://schemas.microsoft.com/office/drawing/2014/main" id="{FA69AAE0-49D5-4C8B-8BA2-55898C00E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 descr="Brendan Eich - Wikipedia">
            <a:extLst>
              <a:ext uri="{FF2B5EF4-FFF2-40B4-BE49-F238E27FC236}">
                <a16:creationId xmlns:a16="http://schemas.microsoft.com/office/drawing/2014/main" id="{5E78C70A-57A7-90FE-39F1-2E99E8F9A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8983"/>
          <a:stretch/>
        </p:blipFill>
        <p:spPr bwMode="auto">
          <a:xfrm>
            <a:off x="-4" y="-4"/>
            <a:ext cx="7534640" cy="6857984"/>
          </a:xfrm>
          <a:custGeom>
            <a:avLst/>
            <a:gdLst/>
            <a:ahLst/>
            <a:cxnLst/>
            <a:rect l="l" t="t" r="r" b="b"/>
            <a:pathLst>
              <a:path w="7534640" h="6857984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447233" y="4124161"/>
                  <a:pt x="4350312" y="4197688"/>
                  <a:pt x="4483996" y="4348083"/>
                </a:cubicBezTo>
                <a:cubicBezTo>
                  <a:pt x="4644419" y="4344742"/>
                  <a:pt x="4627708" y="4598742"/>
                  <a:pt x="4788129" y="4561979"/>
                </a:cubicBezTo>
                <a:cubicBezTo>
                  <a:pt x="4754709" y="4678954"/>
                  <a:pt x="4641076" y="4618795"/>
                  <a:pt x="4600971" y="4705690"/>
                </a:cubicBezTo>
                <a:cubicBezTo>
                  <a:pt x="4684524" y="4779217"/>
                  <a:pt x="4844945" y="4725744"/>
                  <a:pt x="4871683" y="4879480"/>
                </a:cubicBezTo>
                <a:cubicBezTo>
                  <a:pt x="4838262" y="5039902"/>
                  <a:pt x="4945210" y="5019849"/>
                  <a:pt x="5032105" y="5029876"/>
                </a:cubicBezTo>
                <a:cubicBezTo>
                  <a:pt x="5239317" y="5049930"/>
                  <a:pt x="5439843" y="5063297"/>
                  <a:pt x="5643713" y="5096719"/>
                </a:cubicBezTo>
                <a:cubicBezTo>
                  <a:pt x="5693844" y="5106745"/>
                  <a:pt x="5810819" y="5083350"/>
                  <a:pt x="5800794" y="5186956"/>
                </a:cubicBezTo>
                <a:cubicBezTo>
                  <a:pt x="5790767" y="5270508"/>
                  <a:pt x="5700529" y="5240431"/>
                  <a:pt x="5643713" y="5243772"/>
                </a:cubicBezTo>
                <a:cubicBezTo>
                  <a:pt x="5329553" y="5283879"/>
                  <a:pt x="5012052" y="5220378"/>
                  <a:pt x="4701235" y="5223719"/>
                </a:cubicBezTo>
                <a:cubicBezTo>
                  <a:pt x="4664472" y="5223719"/>
                  <a:pt x="4657787" y="5334009"/>
                  <a:pt x="4577576" y="5297246"/>
                </a:cubicBezTo>
                <a:cubicBezTo>
                  <a:pt x="4788129" y="5397510"/>
                  <a:pt x="5767372" y="5424248"/>
                  <a:pt x="6094900" y="5477721"/>
                </a:cubicBezTo>
                <a:cubicBezTo>
                  <a:pt x="5754004" y="5858724"/>
                  <a:pt x="5429817" y="5628117"/>
                  <a:pt x="5159105" y="5842012"/>
                </a:cubicBezTo>
                <a:cubicBezTo>
                  <a:pt x="5159105" y="5842012"/>
                  <a:pt x="5212580" y="5842012"/>
                  <a:pt x="5443187" y="5912197"/>
                </a:cubicBezTo>
                <a:cubicBezTo>
                  <a:pt x="5627002" y="5969012"/>
                  <a:pt x="5536765" y="6049223"/>
                  <a:pt x="6001321" y="6202962"/>
                </a:cubicBezTo>
                <a:cubicBezTo>
                  <a:pt x="5824188" y="6253093"/>
                  <a:pt x="5593581" y="6156172"/>
                  <a:pt x="5506685" y="6416857"/>
                </a:cubicBezTo>
                <a:cubicBezTo>
                  <a:pt x="5643713" y="6463648"/>
                  <a:pt x="5807477" y="6420200"/>
                  <a:pt x="5904398" y="6543858"/>
                </a:cubicBezTo>
                <a:cubicBezTo>
                  <a:pt x="5934478" y="6580622"/>
                  <a:pt x="5964557" y="6604017"/>
                  <a:pt x="6001321" y="6624068"/>
                </a:cubicBezTo>
                <a:cubicBezTo>
                  <a:pt x="5984612" y="6630754"/>
                  <a:pt x="5964557" y="6637437"/>
                  <a:pt x="5951188" y="6644121"/>
                </a:cubicBezTo>
                <a:cubicBezTo>
                  <a:pt x="5977925" y="6667518"/>
                  <a:pt x="6663060" y="6794517"/>
                  <a:pt x="6836850" y="6797860"/>
                </a:cubicBezTo>
                <a:cubicBezTo>
                  <a:pt x="6761652" y="6822926"/>
                  <a:pt x="6636845" y="6844075"/>
                  <a:pt x="6553814" y="6856412"/>
                </a:cubicBezTo>
                <a:lnTo>
                  <a:pt x="6542822" y="6857984"/>
                </a:lnTo>
                <a:lnTo>
                  <a:pt x="0" y="685798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A64A26-DC64-0862-8B51-FD5790BFB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650" y="3962400"/>
            <a:ext cx="5505814" cy="16904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 Script (not java)</a:t>
            </a:r>
          </a:p>
        </p:txBody>
      </p:sp>
      <p:pic>
        <p:nvPicPr>
          <p:cNvPr id="8194" name="Picture 2" descr="JavaScript Tutorial">
            <a:extLst>
              <a:ext uri="{FF2B5EF4-FFF2-40B4-BE49-F238E27FC236}">
                <a16:creationId xmlns:a16="http://schemas.microsoft.com/office/drawing/2014/main" id="{4A7F1D62-A76D-E1BE-DAD4-EAD341E9CC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8" r="13172" b="1"/>
          <a:stretch/>
        </p:blipFill>
        <p:spPr bwMode="auto">
          <a:xfrm>
            <a:off x="7653541" y="6"/>
            <a:ext cx="4538463" cy="3877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59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95</Words>
  <Application>Microsoft Macintosh PowerPoint</Application>
  <PresentationFormat>Widescreen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inherit</vt:lpstr>
      <vt:lpstr>Inter</vt:lpstr>
      <vt:lpstr>var(--font-family-heading-lesson-markdown)</vt:lpstr>
      <vt:lpstr>Office Theme 2013 - 2022</vt:lpstr>
      <vt:lpstr>מה נלמד</vt:lpstr>
      <vt:lpstr>מי אני</vt:lpstr>
      <vt:lpstr>היום?</vt:lpstr>
      <vt:lpstr>מה זה אינטרנט</vt:lpstr>
      <vt:lpstr>באנו ללמוד פיתוח אתרים אז איך זה עובד</vt:lpstr>
      <vt:lpstr>ממה נתחיל</vt:lpstr>
      <vt:lpstr>html</vt:lpstr>
      <vt:lpstr>PowerPoint Presentation</vt:lpstr>
      <vt:lpstr>Java Script (not java)</vt:lpstr>
      <vt:lpstr>typescript</vt:lpstr>
      <vt:lpstr>react</vt:lpstr>
      <vt:lpstr>Git it</vt:lpstr>
      <vt:lpstr>Node with typescript</vt:lpstr>
      <vt:lpstr>Back end</vt:lpstr>
      <vt:lpstr>databases</vt:lpstr>
      <vt:lpstr>tools</vt:lpstr>
      <vt:lpstr>VSCODE EXTENSIONS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מה נלמד</dc:title>
  <dc:creator>Shaked Chen</dc:creator>
  <cp:lastModifiedBy>Shaked Chen</cp:lastModifiedBy>
  <cp:revision>8</cp:revision>
  <dcterms:created xsi:type="dcterms:W3CDTF">2022-12-28T08:59:11Z</dcterms:created>
  <dcterms:modified xsi:type="dcterms:W3CDTF">2022-12-29T00:28:54Z</dcterms:modified>
</cp:coreProperties>
</file>