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86"/>
    <p:restoredTop sz="94689"/>
  </p:normalViewPr>
  <p:slideViewPr>
    <p:cSldViewPr snapToGrid="0">
      <p:cViewPr varScale="1">
        <p:scale>
          <a:sx n="147" d="100"/>
          <a:sy n="147" d="100"/>
        </p:scale>
        <p:origin x="136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29FAB-0EF8-6F9D-538B-7632947236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A86A5B5D-DA24-B450-621B-8967EE0C39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0CC8047B-B62C-F3D9-58D5-835ACC5236EB}"/>
              </a:ext>
            </a:extLst>
          </p:cNvPr>
          <p:cNvSpPr>
            <a:spLocks noGrp="1"/>
          </p:cNvSpPr>
          <p:nvPr>
            <p:ph type="dt" sz="half" idx="10"/>
          </p:nvPr>
        </p:nvSpPr>
        <p:spPr/>
        <p:txBody>
          <a:bodyPr/>
          <a:lstStyle/>
          <a:p>
            <a:fld id="{B10990EA-4905-B141-B764-62C7B5957B99}" type="datetimeFigureOut">
              <a:rPr lang="en-IL" smtClean="0"/>
              <a:t>17/07/2023</a:t>
            </a:fld>
            <a:endParaRPr lang="en-IL"/>
          </a:p>
        </p:txBody>
      </p:sp>
      <p:sp>
        <p:nvSpPr>
          <p:cNvPr id="5" name="Footer Placeholder 4">
            <a:extLst>
              <a:ext uri="{FF2B5EF4-FFF2-40B4-BE49-F238E27FC236}">
                <a16:creationId xmlns:a16="http://schemas.microsoft.com/office/drawing/2014/main" id="{4348C1DA-E893-7A0E-3795-F208905E6D1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1E5637F-EEF3-58EC-DB7A-50273F73E6F9}"/>
              </a:ext>
            </a:extLst>
          </p:cNvPr>
          <p:cNvSpPr>
            <a:spLocks noGrp="1"/>
          </p:cNvSpPr>
          <p:nvPr>
            <p:ph type="sldNum" sz="quarter" idx="12"/>
          </p:nvPr>
        </p:nvSpPr>
        <p:spPr/>
        <p:txBody>
          <a:bodyPr/>
          <a:lstStyle/>
          <a:p>
            <a:fld id="{D7420556-5043-1645-A2CC-B2F33A468229}" type="slidenum">
              <a:rPr lang="en-IL" smtClean="0"/>
              <a:t>‹#›</a:t>
            </a:fld>
            <a:endParaRPr lang="en-IL"/>
          </a:p>
        </p:txBody>
      </p:sp>
    </p:spTree>
    <p:extLst>
      <p:ext uri="{BB962C8B-B14F-4D97-AF65-F5344CB8AC3E}">
        <p14:creationId xmlns:p14="http://schemas.microsoft.com/office/powerpoint/2010/main" val="3441131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3DCB7-C0D6-56ED-B598-BF0532F1BAD8}"/>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7D710419-1124-20E2-FBF5-9490E9AD55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1DAA2C3-EA9B-D470-C125-C16F353DEE2F}"/>
              </a:ext>
            </a:extLst>
          </p:cNvPr>
          <p:cNvSpPr>
            <a:spLocks noGrp="1"/>
          </p:cNvSpPr>
          <p:nvPr>
            <p:ph type="dt" sz="half" idx="10"/>
          </p:nvPr>
        </p:nvSpPr>
        <p:spPr/>
        <p:txBody>
          <a:bodyPr/>
          <a:lstStyle/>
          <a:p>
            <a:fld id="{B10990EA-4905-B141-B764-62C7B5957B99}" type="datetimeFigureOut">
              <a:rPr lang="en-IL" smtClean="0"/>
              <a:t>17/07/2023</a:t>
            </a:fld>
            <a:endParaRPr lang="en-IL"/>
          </a:p>
        </p:txBody>
      </p:sp>
      <p:sp>
        <p:nvSpPr>
          <p:cNvPr id="5" name="Footer Placeholder 4">
            <a:extLst>
              <a:ext uri="{FF2B5EF4-FFF2-40B4-BE49-F238E27FC236}">
                <a16:creationId xmlns:a16="http://schemas.microsoft.com/office/drawing/2014/main" id="{1E5E321C-DD5F-DCE7-B99F-B3EA8B091B4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82DAA1D-B282-4416-243F-884AB931EB3B}"/>
              </a:ext>
            </a:extLst>
          </p:cNvPr>
          <p:cNvSpPr>
            <a:spLocks noGrp="1"/>
          </p:cNvSpPr>
          <p:nvPr>
            <p:ph type="sldNum" sz="quarter" idx="12"/>
          </p:nvPr>
        </p:nvSpPr>
        <p:spPr/>
        <p:txBody>
          <a:bodyPr/>
          <a:lstStyle/>
          <a:p>
            <a:fld id="{D7420556-5043-1645-A2CC-B2F33A468229}" type="slidenum">
              <a:rPr lang="en-IL" smtClean="0"/>
              <a:t>‹#›</a:t>
            </a:fld>
            <a:endParaRPr lang="en-IL"/>
          </a:p>
        </p:txBody>
      </p:sp>
    </p:spTree>
    <p:extLst>
      <p:ext uri="{BB962C8B-B14F-4D97-AF65-F5344CB8AC3E}">
        <p14:creationId xmlns:p14="http://schemas.microsoft.com/office/powerpoint/2010/main" val="299990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CBDF38-FBA2-4FBE-26ED-D549746545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7D1F4B87-C907-B7DC-92E0-D0822F6C11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A3FD197-E0A7-99C8-5019-D62A8EC618C2}"/>
              </a:ext>
            </a:extLst>
          </p:cNvPr>
          <p:cNvSpPr>
            <a:spLocks noGrp="1"/>
          </p:cNvSpPr>
          <p:nvPr>
            <p:ph type="dt" sz="half" idx="10"/>
          </p:nvPr>
        </p:nvSpPr>
        <p:spPr/>
        <p:txBody>
          <a:bodyPr/>
          <a:lstStyle/>
          <a:p>
            <a:fld id="{B10990EA-4905-B141-B764-62C7B5957B99}" type="datetimeFigureOut">
              <a:rPr lang="en-IL" smtClean="0"/>
              <a:t>17/07/2023</a:t>
            </a:fld>
            <a:endParaRPr lang="en-IL"/>
          </a:p>
        </p:txBody>
      </p:sp>
      <p:sp>
        <p:nvSpPr>
          <p:cNvPr id="5" name="Footer Placeholder 4">
            <a:extLst>
              <a:ext uri="{FF2B5EF4-FFF2-40B4-BE49-F238E27FC236}">
                <a16:creationId xmlns:a16="http://schemas.microsoft.com/office/drawing/2014/main" id="{C5B68E61-6D4F-CAD1-9FEF-CDAE7D2DA35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6C3058F-D6FF-27C2-2B27-3C5251C1949F}"/>
              </a:ext>
            </a:extLst>
          </p:cNvPr>
          <p:cNvSpPr>
            <a:spLocks noGrp="1"/>
          </p:cNvSpPr>
          <p:nvPr>
            <p:ph type="sldNum" sz="quarter" idx="12"/>
          </p:nvPr>
        </p:nvSpPr>
        <p:spPr/>
        <p:txBody>
          <a:bodyPr/>
          <a:lstStyle/>
          <a:p>
            <a:fld id="{D7420556-5043-1645-A2CC-B2F33A468229}" type="slidenum">
              <a:rPr lang="en-IL" smtClean="0"/>
              <a:t>‹#›</a:t>
            </a:fld>
            <a:endParaRPr lang="en-IL"/>
          </a:p>
        </p:txBody>
      </p:sp>
    </p:spTree>
    <p:extLst>
      <p:ext uri="{BB962C8B-B14F-4D97-AF65-F5344CB8AC3E}">
        <p14:creationId xmlns:p14="http://schemas.microsoft.com/office/powerpoint/2010/main" val="1294051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A487-497B-F721-C3AA-5044E7216889}"/>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D1BCD67-2C50-129F-D59A-D19FF7EB5C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40017F0-7489-413E-F187-C075341A3EB3}"/>
              </a:ext>
            </a:extLst>
          </p:cNvPr>
          <p:cNvSpPr>
            <a:spLocks noGrp="1"/>
          </p:cNvSpPr>
          <p:nvPr>
            <p:ph type="dt" sz="half" idx="10"/>
          </p:nvPr>
        </p:nvSpPr>
        <p:spPr/>
        <p:txBody>
          <a:bodyPr/>
          <a:lstStyle/>
          <a:p>
            <a:fld id="{B10990EA-4905-B141-B764-62C7B5957B99}" type="datetimeFigureOut">
              <a:rPr lang="en-IL" smtClean="0"/>
              <a:t>17/07/2023</a:t>
            </a:fld>
            <a:endParaRPr lang="en-IL"/>
          </a:p>
        </p:txBody>
      </p:sp>
      <p:sp>
        <p:nvSpPr>
          <p:cNvPr id="5" name="Footer Placeholder 4">
            <a:extLst>
              <a:ext uri="{FF2B5EF4-FFF2-40B4-BE49-F238E27FC236}">
                <a16:creationId xmlns:a16="http://schemas.microsoft.com/office/drawing/2014/main" id="{D3A23EE4-E2A6-2686-5AF3-804802F8D27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DE922F0-4CE3-DB6D-F35F-3D0154C917CE}"/>
              </a:ext>
            </a:extLst>
          </p:cNvPr>
          <p:cNvSpPr>
            <a:spLocks noGrp="1"/>
          </p:cNvSpPr>
          <p:nvPr>
            <p:ph type="sldNum" sz="quarter" idx="12"/>
          </p:nvPr>
        </p:nvSpPr>
        <p:spPr/>
        <p:txBody>
          <a:bodyPr/>
          <a:lstStyle/>
          <a:p>
            <a:fld id="{D7420556-5043-1645-A2CC-B2F33A468229}" type="slidenum">
              <a:rPr lang="en-IL" smtClean="0"/>
              <a:t>‹#›</a:t>
            </a:fld>
            <a:endParaRPr lang="en-IL"/>
          </a:p>
        </p:txBody>
      </p:sp>
    </p:spTree>
    <p:extLst>
      <p:ext uri="{BB962C8B-B14F-4D97-AF65-F5344CB8AC3E}">
        <p14:creationId xmlns:p14="http://schemas.microsoft.com/office/powerpoint/2010/main" val="2669817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AFB0-145C-A5DA-988F-E11A59B9E1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EB09CB75-5221-0349-A1B2-F661A17B54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95D886-17F2-F379-4853-49DDB3C6A5B8}"/>
              </a:ext>
            </a:extLst>
          </p:cNvPr>
          <p:cNvSpPr>
            <a:spLocks noGrp="1"/>
          </p:cNvSpPr>
          <p:nvPr>
            <p:ph type="dt" sz="half" idx="10"/>
          </p:nvPr>
        </p:nvSpPr>
        <p:spPr/>
        <p:txBody>
          <a:bodyPr/>
          <a:lstStyle/>
          <a:p>
            <a:fld id="{B10990EA-4905-B141-B764-62C7B5957B99}" type="datetimeFigureOut">
              <a:rPr lang="en-IL" smtClean="0"/>
              <a:t>17/07/2023</a:t>
            </a:fld>
            <a:endParaRPr lang="en-IL"/>
          </a:p>
        </p:txBody>
      </p:sp>
      <p:sp>
        <p:nvSpPr>
          <p:cNvPr id="5" name="Footer Placeholder 4">
            <a:extLst>
              <a:ext uri="{FF2B5EF4-FFF2-40B4-BE49-F238E27FC236}">
                <a16:creationId xmlns:a16="http://schemas.microsoft.com/office/drawing/2014/main" id="{17111CBB-A067-5B37-797A-36C50D6A00E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04CEC42-9322-9481-8796-6AE31D0767F5}"/>
              </a:ext>
            </a:extLst>
          </p:cNvPr>
          <p:cNvSpPr>
            <a:spLocks noGrp="1"/>
          </p:cNvSpPr>
          <p:nvPr>
            <p:ph type="sldNum" sz="quarter" idx="12"/>
          </p:nvPr>
        </p:nvSpPr>
        <p:spPr/>
        <p:txBody>
          <a:bodyPr/>
          <a:lstStyle/>
          <a:p>
            <a:fld id="{D7420556-5043-1645-A2CC-B2F33A468229}" type="slidenum">
              <a:rPr lang="en-IL" smtClean="0"/>
              <a:t>‹#›</a:t>
            </a:fld>
            <a:endParaRPr lang="en-IL"/>
          </a:p>
        </p:txBody>
      </p:sp>
    </p:spTree>
    <p:extLst>
      <p:ext uri="{BB962C8B-B14F-4D97-AF65-F5344CB8AC3E}">
        <p14:creationId xmlns:p14="http://schemas.microsoft.com/office/powerpoint/2010/main" val="4099855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437A-13B3-BC94-4F0E-7B21F0C366E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BFBCCBBD-313E-E6AA-C153-CA3B24AFE0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BE64DFD9-00CE-D360-EC78-8DEFC9FDE3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1C3CD83A-6316-F49F-5FEE-FBD61FB23DBA}"/>
              </a:ext>
            </a:extLst>
          </p:cNvPr>
          <p:cNvSpPr>
            <a:spLocks noGrp="1"/>
          </p:cNvSpPr>
          <p:nvPr>
            <p:ph type="dt" sz="half" idx="10"/>
          </p:nvPr>
        </p:nvSpPr>
        <p:spPr/>
        <p:txBody>
          <a:bodyPr/>
          <a:lstStyle/>
          <a:p>
            <a:fld id="{B10990EA-4905-B141-B764-62C7B5957B99}" type="datetimeFigureOut">
              <a:rPr lang="en-IL" smtClean="0"/>
              <a:t>17/07/2023</a:t>
            </a:fld>
            <a:endParaRPr lang="en-IL"/>
          </a:p>
        </p:txBody>
      </p:sp>
      <p:sp>
        <p:nvSpPr>
          <p:cNvPr id="6" name="Footer Placeholder 5">
            <a:extLst>
              <a:ext uri="{FF2B5EF4-FFF2-40B4-BE49-F238E27FC236}">
                <a16:creationId xmlns:a16="http://schemas.microsoft.com/office/drawing/2014/main" id="{0E21D997-30A4-A77C-F276-02BE11D19D3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15D85821-41B9-8731-A920-93FE31A06B17}"/>
              </a:ext>
            </a:extLst>
          </p:cNvPr>
          <p:cNvSpPr>
            <a:spLocks noGrp="1"/>
          </p:cNvSpPr>
          <p:nvPr>
            <p:ph type="sldNum" sz="quarter" idx="12"/>
          </p:nvPr>
        </p:nvSpPr>
        <p:spPr/>
        <p:txBody>
          <a:bodyPr/>
          <a:lstStyle/>
          <a:p>
            <a:fld id="{D7420556-5043-1645-A2CC-B2F33A468229}" type="slidenum">
              <a:rPr lang="en-IL" smtClean="0"/>
              <a:t>‹#›</a:t>
            </a:fld>
            <a:endParaRPr lang="en-IL"/>
          </a:p>
        </p:txBody>
      </p:sp>
    </p:spTree>
    <p:extLst>
      <p:ext uri="{BB962C8B-B14F-4D97-AF65-F5344CB8AC3E}">
        <p14:creationId xmlns:p14="http://schemas.microsoft.com/office/powerpoint/2010/main" val="184921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D35EB-6F19-27AC-6FE2-016F8869177D}"/>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7ADDE6E0-077E-D6CD-D7F4-8225055EF6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A5E4A4-1259-F5C3-72A0-9BC87ABBEF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D2190A47-794B-78A1-53DD-54270ECDFC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93F14-EB12-7337-DF5B-9FF04DE0F5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AED326C9-2FC2-4968-EEBA-C318753B7B12}"/>
              </a:ext>
            </a:extLst>
          </p:cNvPr>
          <p:cNvSpPr>
            <a:spLocks noGrp="1"/>
          </p:cNvSpPr>
          <p:nvPr>
            <p:ph type="dt" sz="half" idx="10"/>
          </p:nvPr>
        </p:nvSpPr>
        <p:spPr/>
        <p:txBody>
          <a:bodyPr/>
          <a:lstStyle/>
          <a:p>
            <a:fld id="{B10990EA-4905-B141-B764-62C7B5957B99}" type="datetimeFigureOut">
              <a:rPr lang="en-IL" smtClean="0"/>
              <a:t>17/07/2023</a:t>
            </a:fld>
            <a:endParaRPr lang="en-IL"/>
          </a:p>
        </p:txBody>
      </p:sp>
      <p:sp>
        <p:nvSpPr>
          <p:cNvPr id="8" name="Footer Placeholder 7">
            <a:extLst>
              <a:ext uri="{FF2B5EF4-FFF2-40B4-BE49-F238E27FC236}">
                <a16:creationId xmlns:a16="http://schemas.microsoft.com/office/drawing/2014/main" id="{CE91901B-1790-7B7E-A498-A0139B91E7A4}"/>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E4F9FBB5-E627-4E62-CB35-EB05B627E984}"/>
              </a:ext>
            </a:extLst>
          </p:cNvPr>
          <p:cNvSpPr>
            <a:spLocks noGrp="1"/>
          </p:cNvSpPr>
          <p:nvPr>
            <p:ph type="sldNum" sz="quarter" idx="12"/>
          </p:nvPr>
        </p:nvSpPr>
        <p:spPr/>
        <p:txBody>
          <a:bodyPr/>
          <a:lstStyle/>
          <a:p>
            <a:fld id="{D7420556-5043-1645-A2CC-B2F33A468229}" type="slidenum">
              <a:rPr lang="en-IL" smtClean="0"/>
              <a:t>‹#›</a:t>
            </a:fld>
            <a:endParaRPr lang="en-IL"/>
          </a:p>
        </p:txBody>
      </p:sp>
    </p:spTree>
    <p:extLst>
      <p:ext uri="{BB962C8B-B14F-4D97-AF65-F5344CB8AC3E}">
        <p14:creationId xmlns:p14="http://schemas.microsoft.com/office/powerpoint/2010/main" val="919003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92B6B-3A76-CDA6-E7B6-BE643F362418}"/>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D5CAB0B7-2228-E8FA-96BD-B37BC4D3611D}"/>
              </a:ext>
            </a:extLst>
          </p:cNvPr>
          <p:cNvSpPr>
            <a:spLocks noGrp="1"/>
          </p:cNvSpPr>
          <p:nvPr>
            <p:ph type="dt" sz="half" idx="10"/>
          </p:nvPr>
        </p:nvSpPr>
        <p:spPr/>
        <p:txBody>
          <a:bodyPr/>
          <a:lstStyle/>
          <a:p>
            <a:fld id="{B10990EA-4905-B141-B764-62C7B5957B99}" type="datetimeFigureOut">
              <a:rPr lang="en-IL" smtClean="0"/>
              <a:t>17/07/2023</a:t>
            </a:fld>
            <a:endParaRPr lang="en-IL"/>
          </a:p>
        </p:txBody>
      </p:sp>
      <p:sp>
        <p:nvSpPr>
          <p:cNvPr id="4" name="Footer Placeholder 3">
            <a:extLst>
              <a:ext uri="{FF2B5EF4-FFF2-40B4-BE49-F238E27FC236}">
                <a16:creationId xmlns:a16="http://schemas.microsoft.com/office/drawing/2014/main" id="{C59554ED-A7D5-B2A3-342D-5B8A9869D037}"/>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5ABA712F-549F-E5EF-639C-595F78CD16F7}"/>
              </a:ext>
            </a:extLst>
          </p:cNvPr>
          <p:cNvSpPr>
            <a:spLocks noGrp="1"/>
          </p:cNvSpPr>
          <p:nvPr>
            <p:ph type="sldNum" sz="quarter" idx="12"/>
          </p:nvPr>
        </p:nvSpPr>
        <p:spPr/>
        <p:txBody>
          <a:bodyPr/>
          <a:lstStyle/>
          <a:p>
            <a:fld id="{D7420556-5043-1645-A2CC-B2F33A468229}" type="slidenum">
              <a:rPr lang="en-IL" smtClean="0"/>
              <a:t>‹#›</a:t>
            </a:fld>
            <a:endParaRPr lang="en-IL"/>
          </a:p>
        </p:txBody>
      </p:sp>
    </p:spTree>
    <p:extLst>
      <p:ext uri="{BB962C8B-B14F-4D97-AF65-F5344CB8AC3E}">
        <p14:creationId xmlns:p14="http://schemas.microsoft.com/office/powerpoint/2010/main" val="3477590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3355A5-95F0-9C20-885A-40157857E09E}"/>
              </a:ext>
            </a:extLst>
          </p:cNvPr>
          <p:cNvSpPr>
            <a:spLocks noGrp="1"/>
          </p:cNvSpPr>
          <p:nvPr>
            <p:ph type="dt" sz="half" idx="10"/>
          </p:nvPr>
        </p:nvSpPr>
        <p:spPr/>
        <p:txBody>
          <a:bodyPr/>
          <a:lstStyle/>
          <a:p>
            <a:fld id="{B10990EA-4905-B141-B764-62C7B5957B99}" type="datetimeFigureOut">
              <a:rPr lang="en-IL" smtClean="0"/>
              <a:t>17/07/2023</a:t>
            </a:fld>
            <a:endParaRPr lang="en-IL"/>
          </a:p>
        </p:txBody>
      </p:sp>
      <p:sp>
        <p:nvSpPr>
          <p:cNvPr id="3" name="Footer Placeholder 2">
            <a:extLst>
              <a:ext uri="{FF2B5EF4-FFF2-40B4-BE49-F238E27FC236}">
                <a16:creationId xmlns:a16="http://schemas.microsoft.com/office/drawing/2014/main" id="{867198B9-0160-5639-B293-E17453E22170}"/>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FA05BF42-FED1-460C-800A-2B8A77149058}"/>
              </a:ext>
            </a:extLst>
          </p:cNvPr>
          <p:cNvSpPr>
            <a:spLocks noGrp="1"/>
          </p:cNvSpPr>
          <p:nvPr>
            <p:ph type="sldNum" sz="quarter" idx="12"/>
          </p:nvPr>
        </p:nvSpPr>
        <p:spPr/>
        <p:txBody>
          <a:bodyPr/>
          <a:lstStyle/>
          <a:p>
            <a:fld id="{D7420556-5043-1645-A2CC-B2F33A468229}" type="slidenum">
              <a:rPr lang="en-IL" smtClean="0"/>
              <a:t>‹#›</a:t>
            </a:fld>
            <a:endParaRPr lang="en-IL"/>
          </a:p>
        </p:txBody>
      </p:sp>
    </p:spTree>
    <p:extLst>
      <p:ext uri="{BB962C8B-B14F-4D97-AF65-F5344CB8AC3E}">
        <p14:creationId xmlns:p14="http://schemas.microsoft.com/office/powerpoint/2010/main" val="3037501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7BB0D-A11A-6A59-5ACF-9A031E85DE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E935EAB-7D83-0581-066B-42646E65FB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0422126E-5669-0E88-EED8-7C55FDE9E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03C135-2D53-B965-457C-FCFF7349CDC0}"/>
              </a:ext>
            </a:extLst>
          </p:cNvPr>
          <p:cNvSpPr>
            <a:spLocks noGrp="1"/>
          </p:cNvSpPr>
          <p:nvPr>
            <p:ph type="dt" sz="half" idx="10"/>
          </p:nvPr>
        </p:nvSpPr>
        <p:spPr/>
        <p:txBody>
          <a:bodyPr/>
          <a:lstStyle/>
          <a:p>
            <a:fld id="{B10990EA-4905-B141-B764-62C7B5957B99}" type="datetimeFigureOut">
              <a:rPr lang="en-IL" smtClean="0"/>
              <a:t>17/07/2023</a:t>
            </a:fld>
            <a:endParaRPr lang="en-IL"/>
          </a:p>
        </p:txBody>
      </p:sp>
      <p:sp>
        <p:nvSpPr>
          <p:cNvPr id="6" name="Footer Placeholder 5">
            <a:extLst>
              <a:ext uri="{FF2B5EF4-FFF2-40B4-BE49-F238E27FC236}">
                <a16:creationId xmlns:a16="http://schemas.microsoft.com/office/drawing/2014/main" id="{DD299D20-5D5A-6761-5FB5-37440B89A49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B021585-8814-D464-BB9E-3919A404DAFA}"/>
              </a:ext>
            </a:extLst>
          </p:cNvPr>
          <p:cNvSpPr>
            <a:spLocks noGrp="1"/>
          </p:cNvSpPr>
          <p:nvPr>
            <p:ph type="sldNum" sz="quarter" idx="12"/>
          </p:nvPr>
        </p:nvSpPr>
        <p:spPr/>
        <p:txBody>
          <a:bodyPr/>
          <a:lstStyle/>
          <a:p>
            <a:fld id="{D7420556-5043-1645-A2CC-B2F33A468229}" type="slidenum">
              <a:rPr lang="en-IL" smtClean="0"/>
              <a:t>‹#›</a:t>
            </a:fld>
            <a:endParaRPr lang="en-IL"/>
          </a:p>
        </p:txBody>
      </p:sp>
    </p:spTree>
    <p:extLst>
      <p:ext uri="{BB962C8B-B14F-4D97-AF65-F5344CB8AC3E}">
        <p14:creationId xmlns:p14="http://schemas.microsoft.com/office/powerpoint/2010/main" val="1381843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7901C-AD18-CB1E-7D96-6A2A31FA6B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9795FB2E-A50A-38DE-464F-D86ED7B98A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2B3F08FE-AC8F-7201-C3E7-60068EA0C5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FAFC49-C4A6-41A8-841E-38500C403AA5}"/>
              </a:ext>
            </a:extLst>
          </p:cNvPr>
          <p:cNvSpPr>
            <a:spLocks noGrp="1"/>
          </p:cNvSpPr>
          <p:nvPr>
            <p:ph type="dt" sz="half" idx="10"/>
          </p:nvPr>
        </p:nvSpPr>
        <p:spPr/>
        <p:txBody>
          <a:bodyPr/>
          <a:lstStyle/>
          <a:p>
            <a:fld id="{B10990EA-4905-B141-B764-62C7B5957B99}" type="datetimeFigureOut">
              <a:rPr lang="en-IL" smtClean="0"/>
              <a:t>17/07/2023</a:t>
            </a:fld>
            <a:endParaRPr lang="en-IL"/>
          </a:p>
        </p:txBody>
      </p:sp>
      <p:sp>
        <p:nvSpPr>
          <p:cNvPr id="6" name="Footer Placeholder 5">
            <a:extLst>
              <a:ext uri="{FF2B5EF4-FFF2-40B4-BE49-F238E27FC236}">
                <a16:creationId xmlns:a16="http://schemas.microsoft.com/office/drawing/2014/main" id="{8721F46B-B5DB-E9A4-ED23-76FE3F95FDD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D0EE264-892E-B7A8-D746-D057C8AAC3CA}"/>
              </a:ext>
            </a:extLst>
          </p:cNvPr>
          <p:cNvSpPr>
            <a:spLocks noGrp="1"/>
          </p:cNvSpPr>
          <p:nvPr>
            <p:ph type="sldNum" sz="quarter" idx="12"/>
          </p:nvPr>
        </p:nvSpPr>
        <p:spPr/>
        <p:txBody>
          <a:bodyPr/>
          <a:lstStyle/>
          <a:p>
            <a:fld id="{D7420556-5043-1645-A2CC-B2F33A468229}" type="slidenum">
              <a:rPr lang="en-IL" smtClean="0"/>
              <a:t>‹#›</a:t>
            </a:fld>
            <a:endParaRPr lang="en-IL"/>
          </a:p>
        </p:txBody>
      </p:sp>
    </p:spTree>
    <p:extLst>
      <p:ext uri="{BB962C8B-B14F-4D97-AF65-F5344CB8AC3E}">
        <p14:creationId xmlns:p14="http://schemas.microsoft.com/office/powerpoint/2010/main" val="2384772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B5492E-184B-7062-4227-A27D67CBD3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6EBFABFD-F528-58F7-D983-97260921CB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B03D7F9C-1085-BF3E-A4BC-209F5BA51E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0990EA-4905-B141-B764-62C7B5957B99}" type="datetimeFigureOut">
              <a:rPr lang="en-IL" smtClean="0"/>
              <a:t>17/07/2023</a:t>
            </a:fld>
            <a:endParaRPr lang="en-IL"/>
          </a:p>
        </p:txBody>
      </p:sp>
      <p:sp>
        <p:nvSpPr>
          <p:cNvPr id="5" name="Footer Placeholder 4">
            <a:extLst>
              <a:ext uri="{FF2B5EF4-FFF2-40B4-BE49-F238E27FC236}">
                <a16:creationId xmlns:a16="http://schemas.microsoft.com/office/drawing/2014/main" id="{149679E6-C881-A018-6C4F-9161CA6028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EEE6BFB2-ADC3-D596-20FD-A26DAC20FA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420556-5043-1645-A2CC-B2F33A468229}" type="slidenum">
              <a:rPr lang="en-IL" smtClean="0"/>
              <a:t>‹#›</a:t>
            </a:fld>
            <a:endParaRPr lang="en-IL"/>
          </a:p>
        </p:txBody>
      </p:sp>
    </p:spTree>
    <p:extLst>
      <p:ext uri="{BB962C8B-B14F-4D97-AF65-F5344CB8AC3E}">
        <p14:creationId xmlns:p14="http://schemas.microsoft.com/office/powerpoint/2010/main" val="4041763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BC1CB-EAF8-259B-E1D3-E22F554BCEB8}"/>
              </a:ext>
            </a:extLst>
          </p:cNvPr>
          <p:cNvSpPr>
            <a:spLocks noGrp="1"/>
          </p:cNvSpPr>
          <p:nvPr>
            <p:ph type="ctrTitle"/>
          </p:nvPr>
        </p:nvSpPr>
        <p:spPr/>
        <p:txBody>
          <a:bodyPr/>
          <a:lstStyle/>
          <a:p>
            <a:r>
              <a:rPr lang="en-IL" dirty="0"/>
              <a:t>Supabase project</a:t>
            </a:r>
          </a:p>
        </p:txBody>
      </p:sp>
      <p:sp>
        <p:nvSpPr>
          <p:cNvPr id="3" name="Subtitle 2">
            <a:extLst>
              <a:ext uri="{FF2B5EF4-FFF2-40B4-BE49-F238E27FC236}">
                <a16:creationId xmlns:a16="http://schemas.microsoft.com/office/drawing/2014/main" id="{074CFB50-0102-2961-D9B3-BA4E50D47915}"/>
              </a:ext>
            </a:extLst>
          </p:cNvPr>
          <p:cNvSpPr>
            <a:spLocks noGrp="1"/>
          </p:cNvSpPr>
          <p:nvPr>
            <p:ph type="subTitle" idx="1"/>
          </p:nvPr>
        </p:nvSpPr>
        <p:spPr/>
        <p:txBody>
          <a:bodyPr/>
          <a:lstStyle/>
          <a:p>
            <a:endParaRPr lang="en-IL"/>
          </a:p>
        </p:txBody>
      </p:sp>
    </p:spTree>
    <p:extLst>
      <p:ext uri="{BB962C8B-B14F-4D97-AF65-F5344CB8AC3E}">
        <p14:creationId xmlns:p14="http://schemas.microsoft.com/office/powerpoint/2010/main" val="2385078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EF68-F3E4-EDCE-B780-0FACBADC6F94}"/>
              </a:ext>
            </a:extLst>
          </p:cNvPr>
          <p:cNvSpPr>
            <a:spLocks noGrp="1"/>
          </p:cNvSpPr>
          <p:nvPr>
            <p:ph type="title"/>
          </p:nvPr>
        </p:nvSpPr>
        <p:spPr/>
        <p:txBody>
          <a:bodyPr/>
          <a:lstStyle/>
          <a:p>
            <a:r>
              <a:rPr lang="en-US" dirty="0"/>
              <a:t>I</a:t>
            </a:r>
            <a:r>
              <a:rPr lang="en-IL" dirty="0"/>
              <a:t>mport types- login first</a:t>
            </a:r>
          </a:p>
        </p:txBody>
      </p:sp>
      <p:sp>
        <p:nvSpPr>
          <p:cNvPr id="3" name="Content Placeholder 2">
            <a:extLst>
              <a:ext uri="{FF2B5EF4-FFF2-40B4-BE49-F238E27FC236}">
                <a16:creationId xmlns:a16="http://schemas.microsoft.com/office/drawing/2014/main" id="{E14CB41C-0E3E-5403-6D3E-461CEEA852EF}"/>
              </a:ext>
            </a:extLst>
          </p:cNvPr>
          <p:cNvSpPr>
            <a:spLocks noGrp="1"/>
          </p:cNvSpPr>
          <p:nvPr>
            <p:ph idx="1"/>
          </p:nvPr>
        </p:nvSpPr>
        <p:spPr/>
        <p:txBody>
          <a:bodyPr/>
          <a:lstStyle/>
          <a:p>
            <a:r>
              <a:rPr lang="en-US" b="0" i="1" dirty="0" err="1">
                <a:effectLst/>
                <a:latin typeface="Fira code" pitchFamily="49" charset="0"/>
              </a:rPr>
              <a:t>npm</a:t>
            </a:r>
            <a:r>
              <a:rPr lang="en-US" b="0" i="1" dirty="0">
                <a:effectLst/>
                <a:latin typeface="Fira code" pitchFamily="49" charset="0"/>
              </a:rPr>
              <a:t> </a:t>
            </a:r>
            <a:r>
              <a:rPr lang="en-US" b="0" i="1" dirty="0" err="1">
                <a:effectLst/>
                <a:latin typeface="Fira code" pitchFamily="49" charset="0"/>
              </a:rPr>
              <a:t>i</a:t>
            </a:r>
            <a:r>
              <a:rPr lang="en-US" b="0" i="1" dirty="0">
                <a:effectLst/>
                <a:latin typeface="Fira code" pitchFamily="49" charset="0"/>
              </a:rPr>
              <a:t> </a:t>
            </a:r>
            <a:r>
              <a:rPr lang="en-US" b="0" i="1" dirty="0" err="1">
                <a:effectLst/>
                <a:latin typeface="Fira code" pitchFamily="49" charset="0"/>
              </a:rPr>
              <a:t>supabase</a:t>
            </a:r>
            <a:r>
              <a:rPr lang="en-US" b="0" i="1" dirty="0">
                <a:effectLst/>
                <a:latin typeface="Fira code" pitchFamily="49" charset="0"/>
              </a:rPr>
              <a:t>@"&gt;=1.8.1" --save-dev</a:t>
            </a:r>
            <a:endParaRPr lang="en-US" b="0" dirty="0">
              <a:effectLst/>
              <a:latin typeface="Fira Code" pitchFamily="49" charset="0"/>
            </a:endParaRPr>
          </a:p>
          <a:p>
            <a:r>
              <a:rPr lang="en-US" b="0" i="1" dirty="0" err="1">
                <a:effectLst/>
                <a:latin typeface="Fira code" pitchFamily="49" charset="0"/>
              </a:rPr>
              <a:t>npx</a:t>
            </a:r>
            <a:r>
              <a:rPr lang="en-US" b="0" i="1" dirty="0">
                <a:effectLst/>
                <a:latin typeface="Fira code" pitchFamily="49" charset="0"/>
              </a:rPr>
              <a:t> </a:t>
            </a:r>
            <a:r>
              <a:rPr lang="en-US" b="0" i="1" dirty="0" err="1">
                <a:effectLst/>
                <a:latin typeface="Fira code" pitchFamily="49" charset="0"/>
              </a:rPr>
              <a:t>supabase</a:t>
            </a:r>
            <a:r>
              <a:rPr lang="en-US" b="0" i="1" dirty="0">
                <a:effectLst/>
                <a:latin typeface="Fira code" pitchFamily="49" charset="0"/>
              </a:rPr>
              <a:t> login</a:t>
            </a:r>
            <a:endParaRPr lang="en-US" b="0" dirty="0">
              <a:effectLst/>
              <a:latin typeface="Fira Code" pitchFamily="49" charset="0"/>
            </a:endParaRPr>
          </a:p>
          <a:p>
            <a:r>
              <a:rPr lang="en-US" b="0" i="1" dirty="0">
                <a:effectLst/>
                <a:latin typeface="Fira code" pitchFamily="49" charset="0"/>
              </a:rPr>
              <a:t>-- you can get the access token from the </a:t>
            </a:r>
            <a:r>
              <a:rPr lang="en-US" b="0" i="1" dirty="0" err="1">
                <a:effectLst/>
                <a:latin typeface="Fira code" pitchFamily="49" charset="0"/>
              </a:rPr>
              <a:t>supabase</a:t>
            </a:r>
            <a:r>
              <a:rPr lang="en-US" b="0" i="1" dirty="0">
                <a:effectLst/>
                <a:latin typeface="Fira code" pitchFamily="49" charset="0"/>
              </a:rPr>
              <a:t> dashboard at https://</a:t>
            </a:r>
            <a:r>
              <a:rPr lang="en-US" b="0" i="1" dirty="0" err="1">
                <a:effectLst/>
                <a:latin typeface="Fira code" pitchFamily="49" charset="0"/>
              </a:rPr>
              <a:t>app.supabase.com</a:t>
            </a:r>
            <a:r>
              <a:rPr lang="en-US" b="0" i="1" dirty="0">
                <a:effectLst/>
                <a:latin typeface="Fira code" pitchFamily="49" charset="0"/>
              </a:rPr>
              <a:t>/account/tokens</a:t>
            </a:r>
            <a:endParaRPr lang="en-US" b="0" dirty="0">
              <a:effectLst/>
              <a:latin typeface="Fira Code" pitchFamily="49" charset="0"/>
            </a:endParaRPr>
          </a:p>
          <a:p>
            <a:br>
              <a:rPr lang="en-US" b="0" dirty="0">
                <a:solidFill>
                  <a:srgbClr val="BBBBBB"/>
                </a:solidFill>
                <a:effectLst/>
                <a:latin typeface="Fira Code" pitchFamily="49" charset="0"/>
              </a:rPr>
            </a:br>
            <a:br>
              <a:rPr lang="en-US" b="0" dirty="0">
                <a:solidFill>
                  <a:srgbClr val="BBBBBB"/>
                </a:solidFill>
                <a:effectLst/>
                <a:latin typeface="Fira Code" pitchFamily="49" charset="0"/>
              </a:rPr>
            </a:br>
            <a:endParaRPr lang="en-US" b="0" dirty="0">
              <a:solidFill>
                <a:srgbClr val="BBBBBB"/>
              </a:solidFill>
              <a:effectLst/>
              <a:latin typeface="Fira Code" pitchFamily="49" charset="0"/>
            </a:endParaRPr>
          </a:p>
          <a:p>
            <a:endParaRPr lang="en-IL" dirty="0"/>
          </a:p>
        </p:txBody>
      </p:sp>
    </p:spTree>
    <p:extLst>
      <p:ext uri="{BB962C8B-B14F-4D97-AF65-F5344CB8AC3E}">
        <p14:creationId xmlns:p14="http://schemas.microsoft.com/office/powerpoint/2010/main" val="186230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EF68-F3E4-EDCE-B780-0FACBADC6F94}"/>
              </a:ext>
            </a:extLst>
          </p:cNvPr>
          <p:cNvSpPr>
            <a:spLocks noGrp="1"/>
          </p:cNvSpPr>
          <p:nvPr>
            <p:ph type="title"/>
          </p:nvPr>
        </p:nvSpPr>
        <p:spPr/>
        <p:txBody>
          <a:bodyPr/>
          <a:lstStyle/>
          <a:p>
            <a:r>
              <a:rPr lang="en-US" dirty="0"/>
              <a:t>S</a:t>
            </a:r>
            <a:r>
              <a:rPr lang="en-IL" dirty="0"/>
              <a:t>econd steps gen types</a:t>
            </a:r>
          </a:p>
        </p:txBody>
      </p:sp>
      <p:sp>
        <p:nvSpPr>
          <p:cNvPr id="3" name="Content Placeholder 2">
            <a:extLst>
              <a:ext uri="{FF2B5EF4-FFF2-40B4-BE49-F238E27FC236}">
                <a16:creationId xmlns:a16="http://schemas.microsoft.com/office/drawing/2014/main" id="{E14CB41C-0E3E-5403-6D3E-461CEEA852EF}"/>
              </a:ext>
            </a:extLst>
          </p:cNvPr>
          <p:cNvSpPr>
            <a:spLocks noGrp="1"/>
          </p:cNvSpPr>
          <p:nvPr>
            <p:ph idx="1"/>
          </p:nvPr>
        </p:nvSpPr>
        <p:spPr/>
        <p:txBody>
          <a:bodyPr/>
          <a:lstStyle/>
          <a:p>
            <a:r>
              <a:rPr lang="en-US" b="0" i="1" dirty="0" err="1">
                <a:effectLst/>
                <a:latin typeface="Fira code" pitchFamily="49" charset="0"/>
              </a:rPr>
              <a:t>npx</a:t>
            </a:r>
            <a:r>
              <a:rPr lang="en-US" b="0" i="1" dirty="0">
                <a:effectLst/>
                <a:latin typeface="Fira code" pitchFamily="49" charset="0"/>
              </a:rPr>
              <a:t> </a:t>
            </a:r>
            <a:r>
              <a:rPr lang="en-US" b="0" i="1" dirty="0" err="1">
                <a:effectLst/>
                <a:latin typeface="Fira code" pitchFamily="49" charset="0"/>
              </a:rPr>
              <a:t>supabase</a:t>
            </a:r>
            <a:r>
              <a:rPr lang="en-US" b="0" i="1" dirty="0">
                <a:effectLst/>
                <a:latin typeface="Fira code" pitchFamily="49" charset="0"/>
              </a:rPr>
              <a:t> gen types typescript --project-id "project id is the reference id" --schema public &gt; ./</a:t>
            </a:r>
            <a:r>
              <a:rPr lang="en-US" b="0" i="1" dirty="0" err="1">
                <a:effectLst/>
                <a:latin typeface="Fira code" pitchFamily="49" charset="0"/>
              </a:rPr>
              <a:t>src</a:t>
            </a:r>
            <a:r>
              <a:rPr lang="en-US" b="0" i="1" dirty="0">
                <a:effectLst/>
                <a:latin typeface="Fira code" pitchFamily="49" charset="0"/>
              </a:rPr>
              <a:t>/lib/</a:t>
            </a:r>
            <a:r>
              <a:rPr lang="en-US" b="0" i="1" dirty="0" err="1">
                <a:effectLst/>
                <a:latin typeface="Fira code" pitchFamily="49" charset="0"/>
              </a:rPr>
              <a:t>schema.ts</a:t>
            </a:r>
            <a:endParaRPr lang="en-US" b="0" dirty="0">
              <a:effectLst/>
              <a:latin typeface="Fira Code" pitchFamily="49" charset="0"/>
            </a:endParaRPr>
          </a:p>
          <a:p>
            <a:r>
              <a:rPr lang="en-US" b="0" i="1" dirty="0">
                <a:solidFill>
                  <a:srgbClr val="848BBD"/>
                </a:solidFill>
                <a:effectLst/>
                <a:latin typeface="Fira code" pitchFamily="49" charset="0"/>
              </a:rPr>
              <a:t>--you can find it in the general settings of your project</a:t>
            </a:r>
            <a:endParaRPr lang="en-US" b="0" dirty="0">
              <a:solidFill>
                <a:srgbClr val="BBBBBB"/>
              </a:solidFill>
              <a:effectLst/>
              <a:latin typeface="Fira Code" pitchFamily="49" charset="0"/>
            </a:endParaRPr>
          </a:p>
          <a:p>
            <a:br>
              <a:rPr lang="en-US" b="0" dirty="0">
                <a:solidFill>
                  <a:srgbClr val="BBBBBB"/>
                </a:solidFill>
                <a:effectLst/>
                <a:latin typeface="Fira Code" pitchFamily="49" charset="0"/>
              </a:rPr>
            </a:br>
            <a:endParaRPr lang="en-US" b="0" dirty="0">
              <a:solidFill>
                <a:srgbClr val="BBBBBB"/>
              </a:solidFill>
              <a:effectLst/>
              <a:latin typeface="Fira Code" pitchFamily="49" charset="0"/>
            </a:endParaRPr>
          </a:p>
          <a:p>
            <a:endParaRPr lang="en-IL" dirty="0"/>
          </a:p>
        </p:txBody>
      </p:sp>
    </p:spTree>
    <p:extLst>
      <p:ext uri="{BB962C8B-B14F-4D97-AF65-F5344CB8AC3E}">
        <p14:creationId xmlns:p14="http://schemas.microsoft.com/office/powerpoint/2010/main" val="341330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eiryo"/>
            </a:endParaRPr>
          </a:p>
        </p:txBody>
      </p:sp>
      <p:sp>
        <p:nvSpPr>
          <p:cNvPr id="14" name="Freeform: Shape 13">
            <a:extLst>
              <a:ext uri="{FF2B5EF4-FFF2-40B4-BE49-F238E27FC236}">
                <a16:creationId xmlns:a16="http://schemas.microsoft.com/office/drawing/2014/main" id="{CC0388A8-3200-42F9-A84D-3F5F72381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30603" y="0"/>
            <a:ext cx="2518577" cy="6858000"/>
          </a:xfrm>
          <a:custGeom>
            <a:avLst/>
            <a:gdLst>
              <a:gd name="connsiteX0" fmla="*/ 895554 w 2518577"/>
              <a:gd name="connsiteY0" fmla="*/ 0 h 6858000"/>
              <a:gd name="connsiteX1" fmla="*/ 870330 w 2518577"/>
              <a:gd name="connsiteY1" fmla="*/ 0 h 6858000"/>
              <a:gd name="connsiteX2" fmla="*/ 892454 w 2518577"/>
              <a:gd name="connsiteY2" fmla="*/ 14997 h 6858000"/>
              <a:gd name="connsiteX3" fmla="*/ 2493353 w 2518577"/>
              <a:gd name="connsiteY3" fmla="*/ 3621656 h 6858000"/>
              <a:gd name="connsiteX4" fmla="*/ 619003 w 2518577"/>
              <a:gd name="connsiteY4" fmla="*/ 6374814 h 6858000"/>
              <a:gd name="connsiteX5" fmla="*/ 102355 w 2518577"/>
              <a:gd name="connsiteY5" fmla="*/ 6780599 h 6858000"/>
              <a:gd name="connsiteX6" fmla="*/ 0 w 2518577"/>
              <a:gd name="connsiteY6" fmla="*/ 6851489 h 6858000"/>
              <a:gd name="connsiteX7" fmla="*/ 0 w 2518577"/>
              <a:gd name="connsiteY7" fmla="*/ 6858000 h 6858000"/>
              <a:gd name="connsiteX8" fmla="*/ 15823 w 2518577"/>
              <a:gd name="connsiteY8" fmla="*/ 6858000 h 6858000"/>
              <a:gd name="connsiteX9" fmla="*/ 127579 w 2518577"/>
              <a:gd name="connsiteY9" fmla="*/ 6780599 h 6858000"/>
              <a:gd name="connsiteX10" fmla="*/ 644227 w 2518577"/>
              <a:gd name="connsiteY10" fmla="*/ 6374814 h 6858000"/>
              <a:gd name="connsiteX11" fmla="*/ 2518577 w 2518577"/>
              <a:gd name="connsiteY11" fmla="*/ 3621656 h 6858000"/>
              <a:gd name="connsiteX12" fmla="*/ 917678 w 2518577"/>
              <a:gd name="connsiteY12"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18577" h="6858000">
                <a:moveTo>
                  <a:pt x="895554" y="0"/>
                </a:moveTo>
                <a:lnTo>
                  <a:pt x="870330" y="0"/>
                </a:lnTo>
                <a:lnTo>
                  <a:pt x="892454" y="14997"/>
                </a:lnTo>
                <a:cubicBezTo>
                  <a:pt x="1919617" y="754641"/>
                  <a:pt x="2493353" y="2093192"/>
                  <a:pt x="2493353" y="3621656"/>
                </a:cubicBezTo>
                <a:cubicBezTo>
                  <a:pt x="2493353" y="4969131"/>
                  <a:pt x="1564628" y="5602839"/>
                  <a:pt x="619003" y="6374814"/>
                </a:cubicBezTo>
                <a:cubicBezTo>
                  <a:pt x="446800" y="6515397"/>
                  <a:pt x="276173" y="6653108"/>
                  <a:pt x="102355" y="6780599"/>
                </a:cubicBezTo>
                <a:lnTo>
                  <a:pt x="0" y="6851489"/>
                </a:lnTo>
                <a:lnTo>
                  <a:pt x="0" y="6858000"/>
                </a:lnTo>
                <a:lnTo>
                  <a:pt x="15823" y="6858000"/>
                </a:lnTo>
                <a:lnTo>
                  <a:pt x="127579" y="6780599"/>
                </a:lnTo>
                <a:cubicBezTo>
                  <a:pt x="301397" y="6653108"/>
                  <a:pt x="472024" y="6515397"/>
                  <a:pt x="644227" y="6374814"/>
                </a:cubicBezTo>
                <a:cubicBezTo>
                  <a:pt x="1589852" y="5602839"/>
                  <a:pt x="2518577" y="4969131"/>
                  <a:pt x="2518577" y="3621656"/>
                </a:cubicBezTo>
                <a:cubicBezTo>
                  <a:pt x="2518577" y="2093192"/>
                  <a:pt x="1944841" y="754641"/>
                  <a:pt x="917678"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30000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B914900-FDE8-751D-159D-E186C57AAB72}"/>
              </a:ext>
            </a:extLst>
          </p:cNvPr>
          <p:cNvSpPr>
            <a:spLocks noGrp="1"/>
          </p:cNvSpPr>
          <p:nvPr>
            <p:ph type="title"/>
          </p:nvPr>
        </p:nvSpPr>
        <p:spPr>
          <a:xfrm>
            <a:off x="7587615" y="1045596"/>
            <a:ext cx="4148511" cy="1424004"/>
          </a:xfrm>
        </p:spPr>
        <p:txBody>
          <a:bodyPr anchor="b">
            <a:normAutofit/>
          </a:bodyPr>
          <a:lstStyle/>
          <a:p>
            <a:r>
              <a:rPr lang="en-IL" sz="3600"/>
              <a:t>generics</a:t>
            </a:r>
          </a:p>
        </p:txBody>
      </p:sp>
      <p:pic>
        <p:nvPicPr>
          <p:cNvPr id="7" name="Picture 6" descr="A black background with white text&#10;&#10;Description automatically generated">
            <a:extLst>
              <a:ext uri="{FF2B5EF4-FFF2-40B4-BE49-F238E27FC236}">
                <a16:creationId xmlns:a16="http://schemas.microsoft.com/office/drawing/2014/main" id="{5EBC4D5B-40DB-7D13-C2DA-A9114AD829B6}"/>
              </a:ext>
            </a:extLst>
          </p:cNvPr>
          <p:cNvPicPr>
            <a:picLocks noChangeAspect="1"/>
          </p:cNvPicPr>
          <p:nvPr/>
        </p:nvPicPr>
        <p:blipFill>
          <a:blip r:embed="rId2"/>
          <a:stretch>
            <a:fillRect/>
          </a:stretch>
        </p:blipFill>
        <p:spPr>
          <a:xfrm>
            <a:off x="965199" y="1613856"/>
            <a:ext cx="4788670" cy="1005621"/>
          </a:xfrm>
          <a:prstGeom prst="rect">
            <a:avLst/>
          </a:prstGeom>
        </p:spPr>
      </p:pic>
      <p:pic>
        <p:nvPicPr>
          <p:cNvPr id="5" name="Picture 4" descr="A black background with white text&#10;&#10;Description automatically generated">
            <a:extLst>
              <a:ext uri="{FF2B5EF4-FFF2-40B4-BE49-F238E27FC236}">
                <a16:creationId xmlns:a16="http://schemas.microsoft.com/office/drawing/2014/main" id="{102D8862-97CB-8270-429F-72E3DA83CE16}"/>
              </a:ext>
            </a:extLst>
          </p:cNvPr>
          <p:cNvPicPr>
            <a:picLocks noChangeAspect="1"/>
          </p:cNvPicPr>
          <p:nvPr/>
        </p:nvPicPr>
        <p:blipFill>
          <a:blip r:embed="rId3"/>
          <a:stretch>
            <a:fillRect/>
          </a:stretch>
        </p:blipFill>
        <p:spPr>
          <a:xfrm>
            <a:off x="955750" y="4170559"/>
            <a:ext cx="4788582" cy="1151684"/>
          </a:xfrm>
          <a:prstGeom prst="rect">
            <a:avLst/>
          </a:prstGeom>
        </p:spPr>
      </p:pic>
      <p:sp>
        <p:nvSpPr>
          <p:cNvPr id="3" name="Content Placeholder 2">
            <a:extLst>
              <a:ext uri="{FF2B5EF4-FFF2-40B4-BE49-F238E27FC236}">
                <a16:creationId xmlns:a16="http://schemas.microsoft.com/office/drawing/2014/main" id="{A38931BD-CBD1-7293-A082-DB4BBDB702E5}"/>
              </a:ext>
            </a:extLst>
          </p:cNvPr>
          <p:cNvSpPr>
            <a:spLocks noGrp="1"/>
          </p:cNvSpPr>
          <p:nvPr>
            <p:ph idx="1"/>
          </p:nvPr>
        </p:nvSpPr>
        <p:spPr>
          <a:xfrm>
            <a:off x="7587615" y="2627194"/>
            <a:ext cx="4092852" cy="2978477"/>
          </a:xfrm>
        </p:spPr>
        <p:txBody>
          <a:bodyPr>
            <a:normAutofit/>
          </a:bodyPr>
          <a:lstStyle/>
          <a:p>
            <a:r>
              <a:rPr lang="en-US" sz="1700"/>
              <a:t>Generics is a concept in TypeScript (and other languages such as Java, C#, etc.) that allows the creation of reusable code components that can work over a variety of types rather than a single one.</a:t>
            </a:r>
          </a:p>
          <a:p>
            <a:r>
              <a:rPr lang="en-US" sz="1700"/>
              <a:t>This allows users to consume these components and use their own types.</a:t>
            </a:r>
          </a:p>
          <a:p>
            <a:br>
              <a:rPr lang="en-US" sz="1700"/>
            </a:br>
            <a:endParaRPr lang="en-IL" sz="1700"/>
          </a:p>
        </p:txBody>
      </p:sp>
    </p:spTree>
    <p:extLst>
      <p:ext uri="{BB962C8B-B14F-4D97-AF65-F5344CB8AC3E}">
        <p14:creationId xmlns:p14="http://schemas.microsoft.com/office/powerpoint/2010/main" val="3559774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CB290-6CDC-087C-CBFE-EAF22D4BBC15}"/>
              </a:ext>
            </a:extLst>
          </p:cNvPr>
          <p:cNvSpPr>
            <a:spLocks noGrp="1"/>
          </p:cNvSpPr>
          <p:nvPr>
            <p:ph type="title"/>
          </p:nvPr>
        </p:nvSpPr>
        <p:spPr>
          <a:xfrm>
            <a:off x="630936" y="639520"/>
            <a:ext cx="3429000" cy="1719072"/>
          </a:xfrm>
        </p:spPr>
        <p:txBody>
          <a:bodyPr anchor="b">
            <a:normAutofit/>
          </a:bodyPr>
          <a:lstStyle/>
          <a:p>
            <a:r>
              <a:rPr lang="en-US" sz="4600"/>
              <a:t>G</a:t>
            </a:r>
            <a:r>
              <a:rPr lang="en-IL" sz="4600"/>
              <a:t>eneric with interface</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3E0BA1-437F-76A9-46AF-3910906982A6}"/>
              </a:ext>
            </a:extLst>
          </p:cNvPr>
          <p:cNvSpPr>
            <a:spLocks noGrp="1"/>
          </p:cNvSpPr>
          <p:nvPr>
            <p:ph idx="1"/>
          </p:nvPr>
        </p:nvSpPr>
        <p:spPr>
          <a:xfrm>
            <a:off x="630936" y="2807208"/>
            <a:ext cx="3429000" cy="3410712"/>
          </a:xfrm>
        </p:spPr>
        <p:txBody>
          <a:bodyPr anchor="t">
            <a:normAutofit/>
          </a:bodyPr>
          <a:lstStyle/>
          <a:p>
            <a:r>
              <a:rPr lang="en-US" sz="2200"/>
              <a:t>In TypeScript, generics provide a way to create reusable components that can work with different types. When combined with interfaces, generics allow you to define flexible and type-safe structures.</a:t>
            </a:r>
          </a:p>
        </p:txBody>
      </p:sp>
      <p:pic>
        <p:nvPicPr>
          <p:cNvPr id="4" name="Picture 3">
            <a:extLst>
              <a:ext uri="{FF2B5EF4-FFF2-40B4-BE49-F238E27FC236}">
                <a16:creationId xmlns:a16="http://schemas.microsoft.com/office/drawing/2014/main" id="{B5A34717-060D-3428-92A8-750B618B2F9B}"/>
              </a:ext>
            </a:extLst>
          </p:cNvPr>
          <p:cNvPicPr>
            <a:picLocks noChangeAspect="1"/>
          </p:cNvPicPr>
          <p:nvPr/>
        </p:nvPicPr>
        <p:blipFill>
          <a:blip r:embed="rId2"/>
          <a:stretch>
            <a:fillRect/>
          </a:stretch>
        </p:blipFill>
        <p:spPr>
          <a:xfrm>
            <a:off x="4654296" y="641623"/>
            <a:ext cx="6903720" cy="5574753"/>
          </a:xfrm>
          <a:prstGeom prst="rect">
            <a:avLst/>
          </a:prstGeom>
        </p:spPr>
      </p:pic>
    </p:spTree>
    <p:extLst>
      <p:ext uri="{BB962C8B-B14F-4D97-AF65-F5344CB8AC3E}">
        <p14:creationId xmlns:p14="http://schemas.microsoft.com/office/powerpoint/2010/main" val="3192443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66FDA0-B687-211B-9091-4039BD7465C4}"/>
              </a:ext>
            </a:extLst>
          </p:cNvPr>
          <p:cNvSpPr>
            <a:spLocks noGrp="1"/>
          </p:cNvSpPr>
          <p:nvPr>
            <p:ph type="title"/>
          </p:nvPr>
        </p:nvSpPr>
        <p:spPr>
          <a:xfrm>
            <a:off x="630936" y="639520"/>
            <a:ext cx="3429000" cy="1719072"/>
          </a:xfrm>
        </p:spPr>
        <p:txBody>
          <a:bodyPr anchor="b">
            <a:normAutofit/>
          </a:bodyPr>
          <a:lstStyle/>
          <a:p>
            <a:r>
              <a:rPr lang="en-US" sz="5400"/>
              <a:t>G</a:t>
            </a:r>
            <a:r>
              <a:rPr lang="en-IL" sz="5400"/>
              <a:t>eneric classes</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B6C01F-C5A0-1C53-1AA8-862E1C566C69}"/>
              </a:ext>
            </a:extLst>
          </p:cNvPr>
          <p:cNvSpPr>
            <a:spLocks noGrp="1"/>
          </p:cNvSpPr>
          <p:nvPr>
            <p:ph idx="1"/>
          </p:nvPr>
        </p:nvSpPr>
        <p:spPr>
          <a:xfrm>
            <a:off x="630936" y="2807208"/>
            <a:ext cx="3429000" cy="3410712"/>
          </a:xfrm>
        </p:spPr>
        <p:txBody>
          <a:bodyPr anchor="t">
            <a:normAutofit/>
          </a:bodyPr>
          <a:lstStyle/>
          <a:p>
            <a:r>
              <a:rPr lang="en-US" sz="2200"/>
              <a:t>Generics with classes in TypeScript allow you to create reusable classes that can work with different types. You can define a generic class by specifying a type parameter that can be used throughout the class definition. Here's an example:</a:t>
            </a:r>
            <a:endParaRPr lang="en-IL" sz="2200"/>
          </a:p>
        </p:txBody>
      </p:sp>
      <p:pic>
        <p:nvPicPr>
          <p:cNvPr id="4" name="Picture 3">
            <a:extLst>
              <a:ext uri="{FF2B5EF4-FFF2-40B4-BE49-F238E27FC236}">
                <a16:creationId xmlns:a16="http://schemas.microsoft.com/office/drawing/2014/main" id="{80279716-723A-0C64-1432-D1C7536CA50F}"/>
              </a:ext>
            </a:extLst>
          </p:cNvPr>
          <p:cNvPicPr>
            <a:picLocks noChangeAspect="1"/>
          </p:cNvPicPr>
          <p:nvPr/>
        </p:nvPicPr>
        <p:blipFill>
          <a:blip r:embed="rId2"/>
          <a:stretch>
            <a:fillRect/>
          </a:stretch>
        </p:blipFill>
        <p:spPr>
          <a:xfrm>
            <a:off x="5066461" y="640080"/>
            <a:ext cx="6079390" cy="5577840"/>
          </a:xfrm>
          <a:prstGeom prst="rect">
            <a:avLst/>
          </a:prstGeom>
        </p:spPr>
      </p:pic>
    </p:spTree>
    <p:extLst>
      <p:ext uri="{BB962C8B-B14F-4D97-AF65-F5344CB8AC3E}">
        <p14:creationId xmlns:p14="http://schemas.microsoft.com/office/powerpoint/2010/main" val="2360555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C02DC3-F3A4-D4AA-AD4A-3D6845F0339C}"/>
              </a:ext>
            </a:extLst>
          </p:cNvPr>
          <p:cNvSpPr>
            <a:spLocks noGrp="1"/>
          </p:cNvSpPr>
          <p:nvPr>
            <p:ph type="title"/>
          </p:nvPr>
        </p:nvSpPr>
        <p:spPr>
          <a:xfrm>
            <a:off x="5297762" y="329184"/>
            <a:ext cx="6251110" cy="1783080"/>
          </a:xfrm>
        </p:spPr>
        <p:txBody>
          <a:bodyPr anchor="b">
            <a:normAutofit/>
          </a:bodyPr>
          <a:lstStyle/>
          <a:p>
            <a:r>
              <a:rPr lang="en-IL" sz="5400"/>
              <a:t>Proxy</a:t>
            </a:r>
          </a:p>
        </p:txBody>
      </p:sp>
      <p:pic>
        <p:nvPicPr>
          <p:cNvPr id="5" name="Picture 4" descr="Magnifying glass on clear background">
            <a:extLst>
              <a:ext uri="{FF2B5EF4-FFF2-40B4-BE49-F238E27FC236}">
                <a16:creationId xmlns:a16="http://schemas.microsoft.com/office/drawing/2014/main" id="{4E32BD16-D45C-95F7-0BD2-078E835D7AD3}"/>
              </a:ext>
            </a:extLst>
          </p:cNvPr>
          <p:cNvPicPr>
            <a:picLocks noChangeAspect="1"/>
          </p:cNvPicPr>
          <p:nvPr/>
        </p:nvPicPr>
        <p:blipFill rotWithShape="1">
          <a:blip r:embed="rId2"/>
          <a:srcRect l="40474" r="141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4D9E3D-17AB-35DA-820D-56DA59FE5DF4}"/>
              </a:ext>
            </a:extLst>
          </p:cNvPr>
          <p:cNvSpPr>
            <a:spLocks noGrp="1"/>
          </p:cNvSpPr>
          <p:nvPr>
            <p:ph idx="1"/>
          </p:nvPr>
        </p:nvSpPr>
        <p:spPr>
          <a:xfrm>
            <a:off x="5297762" y="2706624"/>
            <a:ext cx="6251110" cy="3483864"/>
          </a:xfrm>
        </p:spPr>
        <p:txBody>
          <a:bodyPr>
            <a:normAutofit/>
          </a:bodyPr>
          <a:lstStyle/>
          <a:p>
            <a:r>
              <a:rPr lang="en-US" sz="1500" b="0" i="0">
                <a:effectLst/>
                <a:latin typeface="Söhne"/>
              </a:rPr>
              <a:t>In TypeScript, the Proxy is a built-in feature that allows you to create objects with custom behavior for fundamental operations like property access, assignment, function invocation, and more. It provides a way to intercept and modify the behavior of these operations on an object.</a:t>
            </a:r>
          </a:p>
          <a:p>
            <a:r>
              <a:rPr lang="en-US" sz="1500" b="0" i="0">
                <a:effectLst/>
                <a:latin typeface="Söhne"/>
              </a:rPr>
              <a:t>The Proxy object serves as a wrapper around another object and can intercept operations performed on that object. It enables you to define custom behavior for these operations by providing a set of methods (known as traps) in a handler object.</a:t>
            </a:r>
          </a:p>
          <a:p>
            <a:r>
              <a:rPr lang="en-US" sz="1500" b="0" i="0">
                <a:effectLst/>
                <a:latin typeface="Söhne"/>
              </a:rPr>
              <a:t>To create a Proxy in TypeScript, you use the Proxy constructor. It takes two main parameters: the target object and the handler object. The target object is the object you want to proxy, and the handler object contains the methods (traps) that intercept the operations.</a:t>
            </a:r>
          </a:p>
        </p:txBody>
      </p:sp>
    </p:spTree>
    <p:extLst>
      <p:ext uri="{BB962C8B-B14F-4D97-AF65-F5344CB8AC3E}">
        <p14:creationId xmlns:p14="http://schemas.microsoft.com/office/powerpoint/2010/main" val="3630181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2DC3-F3A4-D4AA-AD4A-3D6845F0339C}"/>
              </a:ext>
            </a:extLst>
          </p:cNvPr>
          <p:cNvSpPr>
            <a:spLocks noGrp="1"/>
          </p:cNvSpPr>
          <p:nvPr>
            <p:ph type="title"/>
          </p:nvPr>
        </p:nvSpPr>
        <p:spPr/>
        <p:txBody>
          <a:bodyPr/>
          <a:lstStyle/>
          <a:p>
            <a:r>
              <a:rPr lang="en-US" b="0" i="0" dirty="0">
                <a:solidFill>
                  <a:srgbClr val="374151"/>
                </a:solidFill>
                <a:effectLst/>
                <a:latin typeface="Söhne"/>
              </a:rPr>
              <a:t>handler</a:t>
            </a:r>
            <a:endParaRPr lang="en-IL" dirty="0"/>
          </a:p>
        </p:txBody>
      </p:sp>
      <p:sp>
        <p:nvSpPr>
          <p:cNvPr id="3" name="Content Placeholder 2">
            <a:extLst>
              <a:ext uri="{FF2B5EF4-FFF2-40B4-BE49-F238E27FC236}">
                <a16:creationId xmlns:a16="http://schemas.microsoft.com/office/drawing/2014/main" id="{C54D9E3D-17AB-35DA-820D-56DA59FE5DF4}"/>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US" b="0" i="0" dirty="0">
                <a:solidFill>
                  <a:srgbClr val="374151"/>
                </a:solidFill>
                <a:effectLst/>
                <a:latin typeface="Söhne"/>
              </a:rPr>
              <a:t>get(target, property, receiver): Intercepts property access on the target object. It is called when a property is read.</a:t>
            </a:r>
          </a:p>
          <a:p>
            <a:pPr algn="l">
              <a:buFont typeface="Arial" panose="020B0604020202020204" pitchFamily="34" charset="0"/>
              <a:buChar char="•"/>
            </a:pPr>
            <a:r>
              <a:rPr lang="en-US" b="0" i="0" dirty="0">
                <a:solidFill>
                  <a:srgbClr val="374151"/>
                </a:solidFill>
                <a:effectLst/>
                <a:latin typeface="Söhne"/>
              </a:rPr>
              <a:t>set(target, property, value, receiver): Intercepts property assignment on the target object. It is called when a property is modified.</a:t>
            </a:r>
          </a:p>
          <a:p>
            <a:pPr algn="l">
              <a:buFont typeface="Arial" panose="020B0604020202020204" pitchFamily="34" charset="0"/>
              <a:buChar char="•"/>
            </a:pPr>
            <a:r>
              <a:rPr lang="en-US" b="0" i="0" dirty="0">
                <a:solidFill>
                  <a:srgbClr val="374151"/>
                </a:solidFill>
                <a:effectLst/>
                <a:latin typeface="Söhne"/>
              </a:rPr>
              <a:t>apply(target, </a:t>
            </a:r>
            <a:r>
              <a:rPr lang="en-US" b="0" i="0" dirty="0" err="1">
                <a:solidFill>
                  <a:srgbClr val="374151"/>
                </a:solidFill>
                <a:effectLst/>
                <a:latin typeface="Söhne"/>
              </a:rPr>
              <a:t>thisArg</a:t>
            </a:r>
            <a:r>
              <a:rPr lang="en-US" b="0" i="0" dirty="0">
                <a:solidFill>
                  <a:srgbClr val="374151"/>
                </a:solidFill>
                <a:effectLst/>
                <a:latin typeface="Söhne"/>
              </a:rPr>
              <a:t>, </a:t>
            </a:r>
            <a:r>
              <a:rPr lang="en-US" b="0" i="0" dirty="0" err="1">
                <a:solidFill>
                  <a:srgbClr val="374151"/>
                </a:solidFill>
                <a:effectLst/>
                <a:latin typeface="Söhne"/>
              </a:rPr>
              <a:t>argumentsList</a:t>
            </a:r>
            <a:r>
              <a:rPr lang="en-US" b="0" i="0" dirty="0">
                <a:solidFill>
                  <a:srgbClr val="374151"/>
                </a:solidFill>
                <a:effectLst/>
                <a:latin typeface="Söhne"/>
              </a:rPr>
              <a:t>): Intercepts function invocation on the target object. It is called when a function is called as a method.</a:t>
            </a:r>
          </a:p>
          <a:p>
            <a:pPr algn="l">
              <a:buFont typeface="Arial" panose="020B0604020202020204" pitchFamily="34" charset="0"/>
              <a:buChar char="•"/>
            </a:pPr>
            <a:r>
              <a:rPr lang="en-US" b="0" i="0" dirty="0">
                <a:solidFill>
                  <a:srgbClr val="374151"/>
                </a:solidFill>
                <a:effectLst/>
                <a:latin typeface="Söhne"/>
              </a:rPr>
              <a:t>construct(target, </a:t>
            </a:r>
            <a:r>
              <a:rPr lang="en-US" b="0" i="0" dirty="0" err="1">
                <a:solidFill>
                  <a:srgbClr val="374151"/>
                </a:solidFill>
                <a:effectLst/>
                <a:latin typeface="Söhne"/>
              </a:rPr>
              <a:t>argumentsList</a:t>
            </a:r>
            <a:r>
              <a:rPr lang="en-US" b="0" i="0" dirty="0">
                <a:solidFill>
                  <a:srgbClr val="374151"/>
                </a:solidFill>
                <a:effectLst/>
                <a:latin typeface="Söhne"/>
              </a:rPr>
              <a:t>, </a:t>
            </a:r>
            <a:r>
              <a:rPr lang="en-US" b="0" i="0" dirty="0" err="1">
                <a:solidFill>
                  <a:srgbClr val="374151"/>
                </a:solidFill>
                <a:effectLst/>
                <a:latin typeface="Söhne"/>
              </a:rPr>
              <a:t>newTarget</a:t>
            </a:r>
            <a:r>
              <a:rPr lang="en-US" b="0" i="0" dirty="0">
                <a:solidFill>
                  <a:srgbClr val="374151"/>
                </a:solidFill>
                <a:effectLst/>
                <a:latin typeface="Söhne"/>
              </a:rPr>
              <a:t>): Intercepts object instantiation using the new keyword. It is called when an object is created with the new operator.</a:t>
            </a:r>
          </a:p>
          <a:p>
            <a:pPr algn="l">
              <a:buFont typeface="Arial" panose="020B0604020202020204" pitchFamily="34" charset="0"/>
              <a:buChar char="•"/>
            </a:pPr>
            <a:r>
              <a:rPr lang="en-US" b="0" i="0" dirty="0">
                <a:solidFill>
                  <a:srgbClr val="374151"/>
                </a:solidFill>
                <a:effectLst/>
                <a:latin typeface="Söhne"/>
              </a:rPr>
              <a:t>has(target, property): Intercepts the in operator. It is called when checking for the existence of a property using the in operator.</a:t>
            </a:r>
          </a:p>
          <a:p>
            <a:pPr algn="l">
              <a:buFont typeface="Arial" panose="020B0604020202020204" pitchFamily="34" charset="0"/>
              <a:buChar char="•"/>
            </a:pPr>
            <a:r>
              <a:rPr lang="en-US" b="0" i="0" dirty="0" err="1">
                <a:solidFill>
                  <a:srgbClr val="374151"/>
                </a:solidFill>
                <a:effectLst/>
                <a:latin typeface="Söhne"/>
              </a:rPr>
              <a:t>deleteProperty</a:t>
            </a:r>
            <a:r>
              <a:rPr lang="en-US" b="0" i="0" dirty="0">
                <a:solidFill>
                  <a:srgbClr val="374151"/>
                </a:solidFill>
                <a:effectLst/>
                <a:latin typeface="Söhne"/>
              </a:rPr>
              <a:t>(target, property): Intercepts property deletion on the target object. It is called when a property is removed using the delete operator.</a:t>
            </a:r>
          </a:p>
        </p:txBody>
      </p:sp>
    </p:spTree>
    <p:extLst>
      <p:ext uri="{BB962C8B-B14F-4D97-AF65-F5344CB8AC3E}">
        <p14:creationId xmlns:p14="http://schemas.microsoft.com/office/powerpoint/2010/main" val="4129005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2DC3-F3A4-D4AA-AD4A-3D6845F0339C}"/>
              </a:ext>
            </a:extLst>
          </p:cNvPr>
          <p:cNvSpPr>
            <a:spLocks noGrp="1"/>
          </p:cNvSpPr>
          <p:nvPr>
            <p:ph type="title"/>
          </p:nvPr>
        </p:nvSpPr>
        <p:spPr/>
        <p:txBody>
          <a:bodyPr/>
          <a:lstStyle/>
          <a:p>
            <a:r>
              <a:rPr lang="en-IL" dirty="0"/>
              <a:t>Map</a:t>
            </a:r>
          </a:p>
        </p:txBody>
      </p:sp>
      <p:sp>
        <p:nvSpPr>
          <p:cNvPr id="3" name="Content Placeholder 2">
            <a:extLst>
              <a:ext uri="{FF2B5EF4-FFF2-40B4-BE49-F238E27FC236}">
                <a16:creationId xmlns:a16="http://schemas.microsoft.com/office/drawing/2014/main" id="{C54D9E3D-17AB-35DA-820D-56DA59FE5DF4}"/>
              </a:ext>
            </a:extLst>
          </p:cNvPr>
          <p:cNvSpPr>
            <a:spLocks noGrp="1"/>
          </p:cNvSpPr>
          <p:nvPr>
            <p:ph idx="1"/>
          </p:nvPr>
        </p:nvSpPr>
        <p:spPr/>
        <p:txBody>
          <a:bodyPr/>
          <a:lstStyle/>
          <a:p>
            <a:pPr algn="l"/>
            <a:r>
              <a:rPr lang="en-US" b="0" i="0" dirty="0">
                <a:solidFill>
                  <a:srgbClr val="374151"/>
                </a:solidFill>
                <a:effectLst/>
                <a:latin typeface="Söhne"/>
              </a:rPr>
              <a:t>In TypeScript, Map is a built-in object type that stores key-value pairs in the order of their insertion. A Map object iterates its elements in insertion order, which can be very helpful in situations where order is important.</a:t>
            </a:r>
          </a:p>
          <a:p>
            <a:pPr algn="l"/>
            <a:r>
              <a:rPr lang="en-US" b="0" i="0" dirty="0">
                <a:solidFill>
                  <a:srgbClr val="374151"/>
                </a:solidFill>
                <a:effectLst/>
                <a:latin typeface="Söhne"/>
              </a:rPr>
              <a:t>The Map type in TypeScript is very similar to the Map type in JavaScript. However, TypeScript allows you to specify the types of the keys and values when you create the Map, which provides type safety.</a:t>
            </a:r>
          </a:p>
          <a:p>
            <a:pPr marL="0" indent="0">
              <a:buNone/>
            </a:pPr>
            <a:endParaRPr lang="en-IL" dirty="0"/>
          </a:p>
        </p:txBody>
      </p:sp>
    </p:spTree>
    <p:extLst>
      <p:ext uri="{BB962C8B-B14F-4D97-AF65-F5344CB8AC3E}">
        <p14:creationId xmlns:p14="http://schemas.microsoft.com/office/powerpoint/2010/main" val="3239265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2DC3-F3A4-D4AA-AD4A-3D6845F0339C}"/>
              </a:ext>
            </a:extLst>
          </p:cNvPr>
          <p:cNvSpPr>
            <a:spLocks noGrp="1"/>
          </p:cNvSpPr>
          <p:nvPr>
            <p:ph type="title"/>
          </p:nvPr>
        </p:nvSpPr>
        <p:spPr/>
        <p:txBody>
          <a:bodyPr/>
          <a:lstStyle/>
          <a:p>
            <a:r>
              <a:rPr lang="en-US" dirty="0"/>
              <a:t>T</a:t>
            </a:r>
            <a:r>
              <a:rPr lang="en-IL" dirty="0"/>
              <a:t>ypescript interface vs Map</a:t>
            </a:r>
          </a:p>
        </p:txBody>
      </p:sp>
      <p:sp>
        <p:nvSpPr>
          <p:cNvPr id="3" name="Content Placeholder 2">
            <a:extLst>
              <a:ext uri="{FF2B5EF4-FFF2-40B4-BE49-F238E27FC236}">
                <a16:creationId xmlns:a16="http://schemas.microsoft.com/office/drawing/2014/main" id="{C54D9E3D-17AB-35DA-820D-56DA59FE5DF4}"/>
              </a:ext>
            </a:extLst>
          </p:cNvPr>
          <p:cNvSpPr>
            <a:spLocks noGrp="1"/>
          </p:cNvSpPr>
          <p:nvPr>
            <p:ph idx="1"/>
          </p:nvPr>
        </p:nvSpPr>
        <p:spPr/>
        <p:txBody>
          <a:bodyPr>
            <a:normAutofit fontScale="92500" lnSpcReduction="20000"/>
          </a:bodyPr>
          <a:lstStyle/>
          <a:p>
            <a:pPr algn="l"/>
            <a:r>
              <a:rPr lang="en-US" b="0" i="0" dirty="0">
                <a:solidFill>
                  <a:srgbClr val="374151"/>
                </a:solidFill>
                <a:effectLst/>
                <a:latin typeface="Söhne"/>
              </a:rPr>
              <a:t>Interfaces and Maps in TypeScript are both used to organize data, but they serve different purposes and have different characteristics:</a:t>
            </a:r>
          </a:p>
          <a:p>
            <a:pPr algn="l"/>
            <a:r>
              <a:rPr lang="en-US" b="0" i="0" dirty="0">
                <a:solidFill>
                  <a:srgbClr val="374151"/>
                </a:solidFill>
                <a:effectLst/>
                <a:latin typeface="Söhne"/>
              </a:rPr>
              <a:t>An interface in TypeScript is a way to define a contract for a particular structure of an object. It helps to check that a particular object fits the specified structure. It's a compile-time construct and hence it will not have generated code as JavaScript doesn't have the concept of interfaces.</a:t>
            </a:r>
          </a:p>
          <a:p>
            <a:pPr algn="l"/>
            <a:r>
              <a:rPr lang="en-US" b="0" i="0" dirty="0">
                <a:solidFill>
                  <a:srgbClr val="374151"/>
                </a:solidFill>
                <a:effectLst/>
                <a:latin typeface="Söhne"/>
              </a:rPr>
              <a:t>A Map in TypeScript (as in JavaScript) is a data structure that allows you to store key-value pairs. It is a runtime concept, unlike interfaces. The keys and values in a Map can be of any type, not just strings or numbers.</a:t>
            </a:r>
          </a:p>
          <a:p>
            <a:br>
              <a:rPr lang="en-US" dirty="0">
                <a:effectLst/>
                <a:latin typeface="Söhne"/>
              </a:rPr>
            </a:br>
            <a:endParaRPr lang="en-US" dirty="0">
              <a:effectLst/>
              <a:latin typeface="Söhne"/>
            </a:endParaRPr>
          </a:p>
          <a:p>
            <a:pPr algn="l"/>
            <a:br>
              <a:rPr lang="en-US" b="0" i="0" dirty="0">
                <a:solidFill>
                  <a:srgbClr val="374151"/>
                </a:solidFill>
                <a:effectLst/>
                <a:latin typeface="Söhne"/>
              </a:rPr>
            </a:br>
            <a:endParaRPr lang="en-US" b="0" i="0" dirty="0">
              <a:solidFill>
                <a:srgbClr val="374151"/>
              </a:solidFill>
              <a:effectLst/>
              <a:latin typeface="Söhne"/>
            </a:endParaRPr>
          </a:p>
          <a:p>
            <a:endParaRPr lang="en-IL" dirty="0"/>
          </a:p>
        </p:txBody>
      </p:sp>
    </p:spTree>
    <p:extLst>
      <p:ext uri="{BB962C8B-B14F-4D97-AF65-F5344CB8AC3E}">
        <p14:creationId xmlns:p14="http://schemas.microsoft.com/office/powerpoint/2010/main" val="2836049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2DC3-F3A4-D4AA-AD4A-3D6845F0339C}"/>
              </a:ext>
            </a:extLst>
          </p:cNvPr>
          <p:cNvSpPr>
            <a:spLocks noGrp="1"/>
          </p:cNvSpPr>
          <p:nvPr>
            <p:ph type="title"/>
          </p:nvPr>
        </p:nvSpPr>
        <p:spPr/>
        <p:txBody>
          <a:bodyPr/>
          <a:lstStyle/>
          <a:p>
            <a:endParaRPr lang="en-IL" dirty="0"/>
          </a:p>
        </p:txBody>
      </p:sp>
      <p:sp>
        <p:nvSpPr>
          <p:cNvPr id="3" name="Content Placeholder 2">
            <a:extLst>
              <a:ext uri="{FF2B5EF4-FFF2-40B4-BE49-F238E27FC236}">
                <a16:creationId xmlns:a16="http://schemas.microsoft.com/office/drawing/2014/main" id="{C54D9E3D-17AB-35DA-820D-56DA59FE5DF4}"/>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286371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01C2-B91E-E513-9ABB-0A43BADB21D1}"/>
              </a:ext>
            </a:extLst>
          </p:cNvPr>
          <p:cNvSpPr>
            <a:spLocks noGrp="1"/>
          </p:cNvSpPr>
          <p:nvPr>
            <p:ph type="title"/>
          </p:nvPr>
        </p:nvSpPr>
        <p:spPr/>
        <p:txBody>
          <a:bodyPr/>
          <a:lstStyle/>
          <a:p>
            <a:r>
              <a:rPr lang="en-US" dirty="0"/>
              <a:t>What we are going to do</a:t>
            </a:r>
            <a:endParaRPr lang="en-IL" dirty="0"/>
          </a:p>
        </p:txBody>
      </p:sp>
      <p:sp>
        <p:nvSpPr>
          <p:cNvPr id="3" name="Content Placeholder 2">
            <a:extLst>
              <a:ext uri="{FF2B5EF4-FFF2-40B4-BE49-F238E27FC236}">
                <a16:creationId xmlns:a16="http://schemas.microsoft.com/office/drawing/2014/main" id="{DA588BF7-EBFB-5DD2-95F8-CA35CB303A95}"/>
              </a:ext>
            </a:extLst>
          </p:cNvPr>
          <p:cNvSpPr>
            <a:spLocks noGrp="1"/>
          </p:cNvSpPr>
          <p:nvPr>
            <p:ph idx="1"/>
          </p:nvPr>
        </p:nvSpPr>
        <p:spPr/>
        <p:txBody>
          <a:bodyPr/>
          <a:lstStyle/>
          <a:p>
            <a:pPr algn="l"/>
            <a:r>
              <a:rPr lang="en-US" b="0" i="0" dirty="0">
                <a:solidFill>
                  <a:srgbClr val="374151"/>
                </a:solidFill>
                <a:effectLst/>
                <a:latin typeface="Söhne"/>
              </a:rPr>
              <a:t>In our </a:t>
            </a:r>
            <a:r>
              <a:rPr lang="en-US" b="0" i="0" dirty="0" err="1">
                <a:solidFill>
                  <a:srgbClr val="374151"/>
                </a:solidFill>
                <a:effectLst/>
                <a:latin typeface="Söhne"/>
              </a:rPr>
              <a:t>Supabase</a:t>
            </a:r>
            <a:r>
              <a:rPr lang="en-US" b="0" i="0" dirty="0">
                <a:solidFill>
                  <a:srgbClr val="374151"/>
                </a:solidFill>
                <a:effectLst/>
                <a:latin typeface="Söhne"/>
              </a:rPr>
              <a:t> and </a:t>
            </a:r>
            <a:r>
              <a:rPr lang="en-US" b="0" i="0" dirty="0" err="1">
                <a:solidFill>
                  <a:srgbClr val="374151"/>
                </a:solidFill>
                <a:effectLst/>
                <a:latin typeface="Söhne"/>
              </a:rPr>
              <a:t>Vite</a:t>
            </a:r>
            <a:r>
              <a:rPr lang="en-US" b="0" i="0" dirty="0">
                <a:solidFill>
                  <a:srgbClr val="374151"/>
                </a:solidFill>
                <a:effectLst/>
                <a:latin typeface="Söhne"/>
              </a:rPr>
              <a:t> project, we have successfully connected the </a:t>
            </a:r>
            <a:r>
              <a:rPr lang="en-US" b="0" i="0" dirty="0" err="1">
                <a:solidFill>
                  <a:srgbClr val="374151"/>
                </a:solidFill>
                <a:effectLst/>
                <a:latin typeface="Söhne"/>
              </a:rPr>
              <a:t>Vite</a:t>
            </a:r>
            <a:r>
              <a:rPr lang="en-US" b="0" i="0" dirty="0">
                <a:solidFill>
                  <a:srgbClr val="374151"/>
                </a:solidFill>
                <a:effectLst/>
                <a:latin typeface="Söhne"/>
              </a:rPr>
              <a:t> UI, which utilizes TypeScript, with the </a:t>
            </a:r>
            <a:r>
              <a:rPr lang="en-US" b="0" i="0" dirty="0" err="1">
                <a:solidFill>
                  <a:srgbClr val="374151"/>
                </a:solidFill>
                <a:effectLst/>
                <a:latin typeface="Söhne"/>
              </a:rPr>
              <a:t>Supabase</a:t>
            </a:r>
            <a:r>
              <a:rPr lang="en-US" b="0" i="0" dirty="0">
                <a:solidFill>
                  <a:srgbClr val="374151"/>
                </a:solidFill>
                <a:effectLst/>
                <a:latin typeface="Söhne"/>
              </a:rPr>
              <a:t> SQL database. We have already demonstrated an example of fetching data.</a:t>
            </a:r>
          </a:p>
          <a:p>
            <a:pPr algn="l"/>
            <a:r>
              <a:rPr lang="en-US" b="0" i="0" dirty="0">
                <a:solidFill>
                  <a:srgbClr val="374151"/>
                </a:solidFill>
                <a:effectLst/>
                <a:latin typeface="Söhne"/>
              </a:rPr>
              <a:t>Now, we are going to create a new project that involves a one-to-many relationship between countries and cities. For each country, there will be multiple cities associated with it.</a:t>
            </a:r>
          </a:p>
          <a:p>
            <a:pPr algn="l"/>
            <a:r>
              <a:rPr lang="en-US" b="0" i="0" dirty="0">
                <a:solidFill>
                  <a:srgbClr val="374151"/>
                </a:solidFill>
                <a:effectLst/>
                <a:latin typeface="Söhne"/>
              </a:rPr>
              <a:t>In this project, we will implement the CRUD operations (create, read, update, delete) for both countries and cities. This means we will be able to create, update, and delete countries and cities as needed.</a:t>
            </a:r>
          </a:p>
          <a:p>
            <a:endParaRPr lang="en-IL" dirty="0"/>
          </a:p>
        </p:txBody>
      </p:sp>
    </p:spTree>
    <p:extLst>
      <p:ext uri="{BB962C8B-B14F-4D97-AF65-F5344CB8AC3E}">
        <p14:creationId xmlns:p14="http://schemas.microsoft.com/office/powerpoint/2010/main" val="1950511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2DC3-F3A4-D4AA-AD4A-3D6845F0339C}"/>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C54D9E3D-17AB-35DA-820D-56DA59FE5DF4}"/>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276378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2DC3-F3A4-D4AA-AD4A-3D6845F0339C}"/>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C54D9E3D-17AB-35DA-820D-56DA59FE5DF4}"/>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068691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2DC3-F3A4-D4AA-AD4A-3D6845F0339C}"/>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C54D9E3D-17AB-35DA-820D-56DA59FE5DF4}"/>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551347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2DC3-F3A4-D4AA-AD4A-3D6845F0339C}"/>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C54D9E3D-17AB-35DA-820D-56DA59FE5DF4}"/>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803347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20562-24A0-2897-0234-54C57FFA0F2D}"/>
              </a:ext>
            </a:extLst>
          </p:cNvPr>
          <p:cNvSpPr>
            <a:spLocks noGrp="1"/>
          </p:cNvSpPr>
          <p:nvPr>
            <p:ph type="title"/>
          </p:nvPr>
        </p:nvSpPr>
        <p:spPr/>
        <p:txBody>
          <a:bodyPr/>
          <a:lstStyle/>
          <a:p>
            <a:r>
              <a:rPr lang="en-US" dirty="0"/>
              <a:t>C</a:t>
            </a:r>
            <a:r>
              <a:rPr lang="en-IL" dirty="0"/>
              <a:t>reate the tables</a:t>
            </a:r>
          </a:p>
        </p:txBody>
      </p:sp>
      <p:sp>
        <p:nvSpPr>
          <p:cNvPr id="3" name="Content Placeholder 2">
            <a:extLst>
              <a:ext uri="{FF2B5EF4-FFF2-40B4-BE49-F238E27FC236}">
                <a16:creationId xmlns:a16="http://schemas.microsoft.com/office/drawing/2014/main" id="{292C4814-04EF-A820-783E-6850515B8282}"/>
              </a:ext>
            </a:extLst>
          </p:cNvPr>
          <p:cNvSpPr>
            <a:spLocks noGrp="1"/>
          </p:cNvSpPr>
          <p:nvPr>
            <p:ph idx="1"/>
          </p:nvPr>
        </p:nvSpPr>
        <p:spPr/>
        <p:txBody>
          <a:bodyPr>
            <a:normAutofit/>
          </a:bodyPr>
          <a:lstStyle/>
          <a:p>
            <a:pPr algn="l"/>
            <a:r>
              <a:rPr lang="en-US" b="0" i="0" dirty="0">
                <a:solidFill>
                  <a:srgbClr val="374151"/>
                </a:solidFill>
                <a:effectLst/>
                <a:latin typeface="Söhne"/>
              </a:rPr>
              <a:t>Firstly, we will create the necessary tables. We'll start by creating the "country" table, which will consist of an auto-generated "id" column and a "text" column that cannot be null.</a:t>
            </a:r>
          </a:p>
          <a:p>
            <a:pPr algn="l"/>
            <a:r>
              <a:rPr lang="en-US" b="0" i="0" dirty="0">
                <a:solidFill>
                  <a:srgbClr val="374151"/>
                </a:solidFill>
                <a:effectLst/>
                <a:latin typeface="Söhne"/>
              </a:rPr>
              <a:t>Secondly, we will create the "city" table, which will establish a relationship with the "country" table. The structure of the "city" table will be as follows:</a:t>
            </a:r>
          </a:p>
          <a:p>
            <a:pPr algn="l">
              <a:buFont typeface="Arial" panose="020B0604020202020204" pitchFamily="34" charset="0"/>
              <a:buChar char="•"/>
            </a:pPr>
            <a:r>
              <a:rPr lang="en-US" b="0" i="0" dirty="0">
                <a:solidFill>
                  <a:srgbClr val="374151"/>
                </a:solidFill>
                <a:effectLst/>
                <a:latin typeface="Söhne"/>
              </a:rPr>
              <a:t>"</a:t>
            </a:r>
            <a:r>
              <a:rPr lang="en-US" b="0" i="0" dirty="0" err="1">
                <a:solidFill>
                  <a:srgbClr val="374151"/>
                </a:solidFill>
                <a:effectLst/>
                <a:latin typeface="Söhne"/>
              </a:rPr>
              <a:t>city_id</a:t>
            </a:r>
            <a:r>
              <a:rPr lang="en-US" b="0" i="0" dirty="0">
                <a:solidFill>
                  <a:srgbClr val="374151"/>
                </a:solidFill>
                <a:effectLst/>
                <a:latin typeface="Söhne"/>
              </a:rPr>
              <a:t>" (auto-generated integer)</a:t>
            </a:r>
          </a:p>
          <a:p>
            <a:pPr algn="l">
              <a:buFont typeface="Arial" panose="020B0604020202020204" pitchFamily="34" charset="0"/>
              <a:buChar char="•"/>
            </a:pPr>
            <a:r>
              <a:rPr lang="en-US" b="0" i="0" dirty="0">
                <a:solidFill>
                  <a:srgbClr val="374151"/>
                </a:solidFill>
                <a:effectLst/>
                <a:latin typeface="Söhne"/>
              </a:rPr>
              <a:t>"</a:t>
            </a:r>
            <a:r>
              <a:rPr lang="en-US" b="0" i="0" dirty="0" err="1">
                <a:solidFill>
                  <a:srgbClr val="374151"/>
                </a:solidFill>
                <a:effectLst/>
                <a:latin typeface="Söhne"/>
              </a:rPr>
              <a:t>country_id</a:t>
            </a:r>
            <a:r>
              <a:rPr lang="en-US" b="0" i="0" dirty="0">
                <a:solidFill>
                  <a:srgbClr val="374151"/>
                </a:solidFill>
                <a:effectLst/>
                <a:latin typeface="Söhne"/>
              </a:rPr>
              <a:t>" (referring to the corresponding country)</a:t>
            </a:r>
          </a:p>
          <a:p>
            <a:pPr algn="l">
              <a:buFont typeface="Arial" panose="020B0604020202020204" pitchFamily="34" charset="0"/>
              <a:buChar char="•"/>
            </a:pPr>
            <a:r>
              <a:rPr lang="en-US" b="0" i="0" dirty="0">
                <a:solidFill>
                  <a:srgbClr val="374151"/>
                </a:solidFill>
                <a:effectLst/>
                <a:latin typeface="Söhne"/>
              </a:rPr>
              <a:t>"</a:t>
            </a:r>
            <a:r>
              <a:rPr lang="en-US" b="0" i="0" dirty="0" err="1">
                <a:solidFill>
                  <a:srgbClr val="374151"/>
                </a:solidFill>
                <a:effectLst/>
                <a:latin typeface="Söhne"/>
              </a:rPr>
              <a:t>city_name</a:t>
            </a:r>
            <a:r>
              <a:rPr lang="en-US" b="0" i="0" dirty="0">
                <a:solidFill>
                  <a:srgbClr val="374151"/>
                </a:solidFill>
                <a:effectLst/>
                <a:latin typeface="Söhne"/>
              </a:rPr>
              <a:t>" (text)</a:t>
            </a:r>
          </a:p>
          <a:p>
            <a:endParaRPr lang="en-IL" dirty="0"/>
          </a:p>
        </p:txBody>
      </p:sp>
    </p:spTree>
    <p:extLst>
      <p:ext uri="{BB962C8B-B14F-4D97-AF65-F5344CB8AC3E}">
        <p14:creationId xmlns:p14="http://schemas.microsoft.com/office/powerpoint/2010/main" val="3284224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FE424-A418-AD73-D9FB-F55EAC0302F1}"/>
              </a:ext>
            </a:extLst>
          </p:cNvPr>
          <p:cNvSpPr>
            <a:spLocks noGrp="1"/>
          </p:cNvSpPr>
          <p:nvPr>
            <p:ph type="title"/>
          </p:nvPr>
        </p:nvSpPr>
        <p:spPr/>
        <p:txBody>
          <a:bodyPr/>
          <a:lstStyle/>
          <a:p>
            <a:r>
              <a:rPr lang="en-US" dirty="0"/>
              <a:t>C</a:t>
            </a:r>
            <a:r>
              <a:rPr lang="en-IL" dirty="0"/>
              <a:t>onnect vite and supabase</a:t>
            </a:r>
          </a:p>
        </p:txBody>
      </p:sp>
      <p:sp>
        <p:nvSpPr>
          <p:cNvPr id="3" name="Content Placeholder 2">
            <a:extLst>
              <a:ext uri="{FF2B5EF4-FFF2-40B4-BE49-F238E27FC236}">
                <a16:creationId xmlns:a16="http://schemas.microsoft.com/office/drawing/2014/main" id="{0678F497-FC9F-5EA0-8DE6-3C0CBEAD9D9A}"/>
              </a:ext>
            </a:extLst>
          </p:cNvPr>
          <p:cNvSpPr>
            <a:spLocks noGrp="1"/>
          </p:cNvSpPr>
          <p:nvPr>
            <p:ph idx="1"/>
          </p:nvPr>
        </p:nvSpPr>
        <p:spPr/>
        <p:txBody>
          <a:bodyPr>
            <a:normAutofit lnSpcReduction="10000"/>
          </a:bodyPr>
          <a:lstStyle/>
          <a:p>
            <a:pPr algn="l"/>
            <a:r>
              <a:rPr lang="en-US" b="0" i="0" dirty="0">
                <a:solidFill>
                  <a:srgbClr val="374151"/>
                </a:solidFill>
                <a:effectLst/>
                <a:latin typeface="Söhne"/>
              </a:rPr>
              <a:t>Next, we will establish the connection between the two projects by retrieving the </a:t>
            </a:r>
            <a:r>
              <a:rPr lang="en-US" b="0" i="0" dirty="0" err="1">
                <a:solidFill>
                  <a:srgbClr val="374151"/>
                </a:solidFill>
                <a:effectLst/>
                <a:latin typeface="Söhne"/>
              </a:rPr>
              <a:t>supabaseUrl</a:t>
            </a:r>
            <a:r>
              <a:rPr lang="en-US" b="0" i="0" dirty="0">
                <a:solidFill>
                  <a:srgbClr val="374151"/>
                </a:solidFill>
                <a:effectLst/>
                <a:latin typeface="Söhne"/>
              </a:rPr>
              <a:t> and </a:t>
            </a:r>
            <a:r>
              <a:rPr lang="en-US" b="0" i="0" dirty="0" err="1">
                <a:solidFill>
                  <a:srgbClr val="374151"/>
                </a:solidFill>
                <a:effectLst/>
                <a:latin typeface="Söhne"/>
              </a:rPr>
              <a:t>supabaseKey</a:t>
            </a:r>
            <a:r>
              <a:rPr lang="en-US" b="0" i="0" dirty="0">
                <a:solidFill>
                  <a:srgbClr val="374151"/>
                </a:solidFill>
                <a:effectLst/>
                <a:latin typeface="Söhne"/>
              </a:rPr>
              <a:t> from the </a:t>
            </a:r>
            <a:r>
              <a:rPr lang="en-US" b="0" i="0" dirty="0" err="1">
                <a:solidFill>
                  <a:srgbClr val="374151"/>
                </a:solidFill>
                <a:effectLst/>
                <a:latin typeface="Söhne"/>
              </a:rPr>
              <a:t>Supabase</a:t>
            </a:r>
            <a:r>
              <a:rPr lang="en-US" b="0" i="0" dirty="0">
                <a:solidFill>
                  <a:srgbClr val="374151"/>
                </a:solidFill>
                <a:effectLst/>
                <a:latin typeface="Söhne"/>
              </a:rPr>
              <a:t> dashboard.</a:t>
            </a:r>
          </a:p>
          <a:p>
            <a:pPr algn="l"/>
            <a:r>
              <a:rPr lang="en-US" b="0" i="0" dirty="0">
                <a:solidFill>
                  <a:srgbClr val="374151"/>
                </a:solidFill>
                <a:effectLst/>
                <a:latin typeface="Söhne"/>
              </a:rPr>
              <a:t>To achieve this, we will use the provided </a:t>
            </a:r>
            <a:r>
              <a:rPr lang="en-US" b="0" i="0" dirty="0" err="1">
                <a:solidFill>
                  <a:srgbClr val="374151"/>
                </a:solidFill>
                <a:effectLst/>
                <a:latin typeface="Söhne"/>
              </a:rPr>
              <a:t>supabaseUrl</a:t>
            </a:r>
            <a:r>
              <a:rPr lang="en-US" b="0" i="0" dirty="0">
                <a:solidFill>
                  <a:srgbClr val="374151"/>
                </a:solidFill>
                <a:effectLst/>
                <a:latin typeface="Söhne"/>
              </a:rPr>
              <a:t> and </a:t>
            </a:r>
            <a:r>
              <a:rPr lang="en-US" b="0" i="0" dirty="0" err="1">
                <a:solidFill>
                  <a:srgbClr val="374151"/>
                </a:solidFill>
                <a:effectLst/>
                <a:latin typeface="Söhne"/>
              </a:rPr>
              <a:t>supabaseKey</a:t>
            </a:r>
            <a:r>
              <a:rPr lang="en-US" b="0" i="0" dirty="0">
                <a:solidFill>
                  <a:srgbClr val="374151"/>
                </a:solidFill>
                <a:effectLst/>
                <a:latin typeface="Söhne"/>
              </a:rPr>
              <a:t> to create a </a:t>
            </a:r>
            <a:r>
              <a:rPr lang="en-US" b="0" i="0" dirty="0" err="1">
                <a:solidFill>
                  <a:srgbClr val="374151"/>
                </a:solidFill>
                <a:effectLst/>
                <a:latin typeface="Söhne"/>
              </a:rPr>
              <a:t>Supabase</a:t>
            </a:r>
            <a:r>
              <a:rPr lang="en-US" b="0" i="0" dirty="0">
                <a:solidFill>
                  <a:srgbClr val="374151"/>
                </a:solidFill>
                <a:effectLst/>
                <a:latin typeface="Söhne"/>
              </a:rPr>
              <a:t> client object using the </a:t>
            </a:r>
            <a:r>
              <a:rPr lang="en-US" b="0" i="0" dirty="0" err="1">
                <a:solidFill>
                  <a:srgbClr val="374151"/>
                </a:solidFill>
                <a:effectLst/>
                <a:latin typeface="Söhne"/>
              </a:rPr>
              <a:t>createClient</a:t>
            </a:r>
            <a:r>
              <a:rPr lang="en-US" b="0" i="0" dirty="0">
                <a:solidFill>
                  <a:srgbClr val="374151"/>
                </a:solidFill>
                <a:effectLst/>
                <a:latin typeface="Söhne"/>
              </a:rPr>
              <a:t> function. Here's an example of how to do it:</a:t>
            </a:r>
          </a:p>
          <a:p>
            <a:pPr algn="l"/>
            <a:r>
              <a:rPr lang="en-US" b="0" i="0" dirty="0">
                <a:solidFill>
                  <a:srgbClr val="2E95D3"/>
                </a:solidFill>
                <a:effectLst/>
                <a:latin typeface="Söhne"/>
              </a:rPr>
              <a:t>const</a:t>
            </a:r>
            <a:r>
              <a:rPr lang="en-US" b="0" i="0" dirty="0">
                <a:effectLst/>
                <a:latin typeface="Söhne"/>
              </a:rPr>
              <a:t> </a:t>
            </a:r>
            <a:r>
              <a:rPr lang="en-US" b="0" i="0" dirty="0" err="1">
                <a:effectLst/>
                <a:latin typeface="Söhne"/>
              </a:rPr>
              <a:t>supabase</a:t>
            </a:r>
            <a:r>
              <a:rPr lang="en-US" b="0" i="0" dirty="0">
                <a:effectLst/>
                <a:latin typeface="Söhne"/>
              </a:rPr>
              <a:t> = </a:t>
            </a:r>
            <a:r>
              <a:rPr lang="en-US" b="0" i="0" dirty="0" err="1">
                <a:solidFill>
                  <a:srgbClr val="F22C3D"/>
                </a:solidFill>
                <a:effectLst/>
                <a:latin typeface="Söhne"/>
              </a:rPr>
              <a:t>createClient</a:t>
            </a:r>
            <a:r>
              <a:rPr lang="en-US" b="0" i="0" dirty="0">
                <a:effectLst/>
                <a:latin typeface="Söhne"/>
              </a:rPr>
              <a:t>(</a:t>
            </a:r>
            <a:r>
              <a:rPr lang="en-US" b="0" i="0" dirty="0" err="1">
                <a:effectLst/>
                <a:latin typeface="Söhne"/>
              </a:rPr>
              <a:t>supabaseUrl</a:t>
            </a:r>
            <a:r>
              <a:rPr lang="en-US" b="0" i="0" dirty="0">
                <a:effectLst/>
                <a:latin typeface="Söhne"/>
              </a:rPr>
              <a:t>, </a:t>
            </a:r>
            <a:r>
              <a:rPr lang="en-US" b="0" i="0" dirty="0" err="1">
                <a:effectLst/>
                <a:latin typeface="Söhne"/>
              </a:rPr>
              <a:t>supabaseKey</a:t>
            </a:r>
            <a:r>
              <a:rPr lang="en-US" b="0" i="0" dirty="0">
                <a:effectLst/>
                <a:latin typeface="Söhne"/>
              </a:rPr>
              <a:t>); </a:t>
            </a:r>
          </a:p>
          <a:p>
            <a:pPr algn="l"/>
            <a:r>
              <a:rPr lang="en-US" b="0" i="0" dirty="0">
                <a:effectLst/>
                <a:latin typeface="Söhne"/>
              </a:rPr>
              <a:t>By passing the </a:t>
            </a:r>
            <a:r>
              <a:rPr lang="en-US" b="0" i="0" dirty="0" err="1">
                <a:effectLst/>
                <a:latin typeface="Söhne"/>
              </a:rPr>
              <a:t>supabaseUrl</a:t>
            </a:r>
            <a:r>
              <a:rPr lang="en-US" b="0" i="0" dirty="0">
                <a:effectLst/>
                <a:latin typeface="Söhne"/>
              </a:rPr>
              <a:t> and </a:t>
            </a:r>
            <a:r>
              <a:rPr lang="en-US" b="0" i="0" dirty="0" err="1">
                <a:effectLst/>
                <a:latin typeface="Söhne"/>
              </a:rPr>
              <a:t>supabaseKey</a:t>
            </a:r>
            <a:r>
              <a:rPr lang="en-US" b="0" i="0" dirty="0">
                <a:effectLst/>
                <a:latin typeface="Söhne"/>
              </a:rPr>
              <a:t> as arguments to </a:t>
            </a:r>
            <a:r>
              <a:rPr lang="en-US" b="0" i="0" dirty="0" err="1">
                <a:effectLst/>
                <a:latin typeface="Söhne"/>
              </a:rPr>
              <a:t>createClient</a:t>
            </a:r>
            <a:r>
              <a:rPr lang="en-US" b="0" i="0" dirty="0">
                <a:effectLst/>
                <a:latin typeface="Söhne"/>
              </a:rPr>
              <a:t>, we can create an instance of the </a:t>
            </a:r>
            <a:r>
              <a:rPr lang="en-US" b="0" i="0" dirty="0" err="1">
                <a:effectLst/>
                <a:latin typeface="Söhne"/>
              </a:rPr>
              <a:t>Supabase</a:t>
            </a:r>
            <a:r>
              <a:rPr lang="en-US" b="0" i="0" dirty="0">
                <a:effectLst/>
                <a:latin typeface="Söhne"/>
              </a:rPr>
              <a:t> client, which will allow us to interact with the </a:t>
            </a:r>
            <a:r>
              <a:rPr lang="en-US" b="0" i="0" dirty="0" err="1">
                <a:effectLst/>
                <a:latin typeface="Söhne"/>
              </a:rPr>
              <a:t>Supabase</a:t>
            </a:r>
            <a:r>
              <a:rPr lang="en-US" b="0" i="0" dirty="0">
                <a:effectLst/>
                <a:latin typeface="Söhne"/>
              </a:rPr>
              <a:t> API and perform various database operations.</a:t>
            </a:r>
          </a:p>
        </p:txBody>
      </p:sp>
    </p:spTree>
    <p:extLst>
      <p:ext uri="{BB962C8B-B14F-4D97-AF65-F5344CB8AC3E}">
        <p14:creationId xmlns:p14="http://schemas.microsoft.com/office/powerpoint/2010/main" val="236416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91F8-228A-6E72-FBAC-70AD1B946E0C}"/>
              </a:ext>
            </a:extLst>
          </p:cNvPr>
          <p:cNvSpPr>
            <a:spLocks noGrp="1"/>
          </p:cNvSpPr>
          <p:nvPr>
            <p:ph type="title"/>
          </p:nvPr>
        </p:nvSpPr>
        <p:spPr/>
        <p:txBody>
          <a:bodyPr/>
          <a:lstStyle/>
          <a:p>
            <a:r>
              <a:rPr lang="en-IL" dirty="0"/>
              <a:t>CRUD</a:t>
            </a:r>
          </a:p>
        </p:txBody>
      </p:sp>
      <p:sp>
        <p:nvSpPr>
          <p:cNvPr id="3" name="Content Placeholder 2">
            <a:extLst>
              <a:ext uri="{FF2B5EF4-FFF2-40B4-BE49-F238E27FC236}">
                <a16:creationId xmlns:a16="http://schemas.microsoft.com/office/drawing/2014/main" id="{A2252511-9532-95A6-10F1-8A1635FB0964}"/>
              </a:ext>
            </a:extLst>
          </p:cNvPr>
          <p:cNvSpPr>
            <a:spLocks noGrp="1"/>
          </p:cNvSpPr>
          <p:nvPr>
            <p:ph idx="1"/>
          </p:nvPr>
        </p:nvSpPr>
        <p:spPr/>
        <p:txBody>
          <a:bodyPr/>
          <a:lstStyle/>
          <a:p>
            <a:r>
              <a:rPr lang="en-US" b="0" i="0" dirty="0">
                <a:solidFill>
                  <a:srgbClr val="374151"/>
                </a:solidFill>
                <a:effectLst/>
                <a:latin typeface="Söhne"/>
              </a:rPr>
              <a:t>Let's proceed with creating asynchronous functions to handle data operations such as fetching, creating, inserting, and deleting.</a:t>
            </a:r>
          </a:p>
          <a:p>
            <a:endParaRPr lang="en-US" dirty="0">
              <a:solidFill>
                <a:srgbClr val="374151"/>
              </a:solidFill>
              <a:latin typeface="Söhne"/>
            </a:endParaRPr>
          </a:p>
          <a:p>
            <a:r>
              <a:rPr lang="en-US" dirty="0" err="1">
                <a:solidFill>
                  <a:srgbClr val="374151"/>
                </a:solidFill>
                <a:latin typeface="Söhne"/>
              </a:rPr>
              <a:t>getCountries</a:t>
            </a:r>
            <a:r>
              <a:rPr lang="en-US" dirty="0">
                <a:solidFill>
                  <a:srgbClr val="374151"/>
                </a:solidFill>
                <a:latin typeface="Söhne"/>
              </a:rPr>
              <a:t>, </a:t>
            </a:r>
            <a:r>
              <a:rPr lang="en-US" dirty="0" err="1">
                <a:solidFill>
                  <a:srgbClr val="374151"/>
                </a:solidFill>
                <a:latin typeface="Söhne"/>
              </a:rPr>
              <a:t>deleteCountry</a:t>
            </a:r>
            <a:r>
              <a:rPr lang="en-US" dirty="0">
                <a:solidFill>
                  <a:srgbClr val="374151"/>
                </a:solidFill>
                <a:latin typeface="Söhne"/>
              </a:rPr>
              <a:t>, </a:t>
            </a:r>
            <a:r>
              <a:rPr lang="en-US" dirty="0" err="1">
                <a:solidFill>
                  <a:srgbClr val="374151"/>
                </a:solidFill>
                <a:latin typeface="Söhne"/>
              </a:rPr>
              <a:t>insertCountry</a:t>
            </a:r>
            <a:r>
              <a:rPr lang="en-US" dirty="0">
                <a:solidFill>
                  <a:srgbClr val="374151"/>
                </a:solidFill>
                <a:latin typeface="Söhne"/>
              </a:rPr>
              <a:t>, </a:t>
            </a:r>
            <a:r>
              <a:rPr lang="en-US" dirty="0" err="1">
                <a:solidFill>
                  <a:srgbClr val="374151"/>
                </a:solidFill>
                <a:latin typeface="Söhne"/>
              </a:rPr>
              <a:t>createCountry</a:t>
            </a:r>
            <a:endParaRPr lang="en-IL" dirty="0"/>
          </a:p>
        </p:txBody>
      </p:sp>
    </p:spTree>
    <p:extLst>
      <p:ext uri="{BB962C8B-B14F-4D97-AF65-F5344CB8AC3E}">
        <p14:creationId xmlns:p14="http://schemas.microsoft.com/office/powerpoint/2010/main" val="4003190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563A-F647-93DC-ACC4-DEA48C083AF0}"/>
              </a:ext>
            </a:extLst>
          </p:cNvPr>
          <p:cNvSpPr>
            <a:spLocks noGrp="1"/>
          </p:cNvSpPr>
          <p:nvPr>
            <p:ph type="title"/>
          </p:nvPr>
        </p:nvSpPr>
        <p:spPr/>
        <p:txBody>
          <a:bodyPr/>
          <a:lstStyle/>
          <a:p>
            <a:r>
              <a:rPr lang="en-IL" dirty="0"/>
              <a:t>getData</a:t>
            </a:r>
          </a:p>
        </p:txBody>
      </p:sp>
      <p:pic>
        <p:nvPicPr>
          <p:cNvPr id="4" name="Content Placeholder 3">
            <a:extLst>
              <a:ext uri="{FF2B5EF4-FFF2-40B4-BE49-F238E27FC236}">
                <a16:creationId xmlns:a16="http://schemas.microsoft.com/office/drawing/2014/main" id="{EC10EE32-A241-16B6-DE73-F38E01825C08}"/>
              </a:ext>
            </a:extLst>
          </p:cNvPr>
          <p:cNvPicPr>
            <a:picLocks noGrp="1" noChangeAspect="1"/>
          </p:cNvPicPr>
          <p:nvPr>
            <p:ph idx="1"/>
          </p:nvPr>
        </p:nvPicPr>
        <p:blipFill>
          <a:blip r:embed="rId2"/>
          <a:stretch>
            <a:fillRect/>
          </a:stretch>
        </p:blipFill>
        <p:spPr>
          <a:xfrm>
            <a:off x="2795128" y="1825625"/>
            <a:ext cx="6601743" cy="4351338"/>
          </a:xfrm>
          <a:prstGeom prst="rect">
            <a:avLst/>
          </a:prstGeom>
        </p:spPr>
      </p:pic>
    </p:spTree>
    <p:extLst>
      <p:ext uri="{BB962C8B-B14F-4D97-AF65-F5344CB8AC3E}">
        <p14:creationId xmlns:p14="http://schemas.microsoft.com/office/powerpoint/2010/main" val="2816476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lowchart: Document 12">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24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D0EF68-F3E4-EDCE-B780-0FACBADC6F94}"/>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Create data</a:t>
            </a:r>
          </a:p>
        </p:txBody>
      </p:sp>
      <p:pic>
        <p:nvPicPr>
          <p:cNvPr id="8" name="Content Placeholder 7">
            <a:extLst>
              <a:ext uri="{FF2B5EF4-FFF2-40B4-BE49-F238E27FC236}">
                <a16:creationId xmlns:a16="http://schemas.microsoft.com/office/drawing/2014/main" id="{E24C490C-584C-ADB4-460C-88ED4A15C5F5}"/>
              </a:ext>
            </a:extLst>
          </p:cNvPr>
          <p:cNvPicPr>
            <a:picLocks noGrp="1" noChangeAspect="1"/>
          </p:cNvPicPr>
          <p:nvPr>
            <p:ph idx="1"/>
          </p:nvPr>
        </p:nvPicPr>
        <p:blipFill>
          <a:blip r:embed="rId2"/>
          <a:stretch>
            <a:fillRect/>
          </a:stretch>
        </p:blipFill>
        <p:spPr>
          <a:xfrm>
            <a:off x="4207933" y="1473206"/>
            <a:ext cx="7347537" cy="3912563"/>
          </a:xfrm>
          <a:prstGeom prst="rect">
            <a:avLst/>
          </a:prstGeom>
        </p:spPr>
      </p:pic>
    </p:spTree>
    <p:extLst>
      <p:ext uri="{BB962C8B-B14F-4D97-AF65-F5344CB8AC3E}">
        <p14:creationId xmlns:p14="http://schemas.microsoft.com/office/powerpoint/2010/main" val="811715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EF68-F3E4-EDCE-B780-0FACBADC6F94}"/>
              </a:ext>
            </a:extLst>
          </p:cNvPr>
          <p:cNvSpPr>
            <a:spLocks noGrp="1"/>
          </p:cNvSpPr>
          <p:nvPr>
            <p:ph type="title"/>
          </p:nvPr>
        </p:nvSpPr>
        <p:spPr/>
        <p:txBody>
          <a:bodyPr/>
          <a:lstStyle/>
          <a:p>
            <a:r>
              <a:rPr lang="en-IL" dirty="0"/>
              <a:t>Update data</a:t>
            </a:r>
          </a:p>
        </p:txBody>
      </p:sp>
      <p:pic>
        <p:nvPicPr>
          <p:cNvPr id="4" name="Content Placeholder 3">
            <a:extLst>
              <a:ext uri="{FF2B5EF4-FFF2-40B4-BE49-F238E27FC236}">
                <a16:creationId xmlns:a16="http://schemas.microsoft.com/office/drawing/2014/main" id="{9E3F0300-9C3F-5DF0-3D07-0CDF68406699}"/>
              </a:ext>
            </a:extLst>
          </p:cNvPr>
          <p:cNvPicPr>
            <a:picLocks noGrp="1" noChangeAspect="1"/>
          </p:cNvPicPr>
          <p:nvPr>
            <p:ph idx="1"/>
          </p:nvPr>
        </p:nvPicPr>
        <p:blipFill>
          <a:blip r:embed="rId2"/>
          <a:stretch>
            <a:fillRect/>
          </a:stretch>
        </p:blipFill>
        <p:spPr>
          <a:xfrm>
            <a:off x="1040769" y="1825625"/>
            <a:ext cx="10110461" cy="4351338"/>
          </a:xfrm>
          <a:prstGeom prst="rect">
            <a:avLst/>
          </a:prstGeom>
        </p:spPr>
      </p:pic>
    </p:spTree>
    <p:extLst>
      <p:ext uri="{BB962C8B-B14F-4D97-AF65-F5344CB8AC3E}">
        <p14:creationId xmlns:p14="http://schemas.microsoft.com/office/powerpoint/2010/main" val="2546858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E3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D0EF68-F3E4-EDCE-B780-0FACBADC6F94}"/>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Delete data</a:t>
            </a:r>
          </a:p>
        </p:txBody>
      </p:sp>
      <p:pic>
        <p:nvPicPr>
          <p:cNvPr id="4" name="Content Placeholder 3">
            <a:extLst>
              <a:ext uri="{FF2B5EF4-FFF2-40B4-BE49-F238E27FC236}">
                <a16:creationId xmlns:a16="http://schemas.microsoft.com/office/drawing/2014/main" id="{5D7009F7-CEB6-7FB9-790A-79A419B444C5}"/>
              </a:ext>
            </a:extLst>
          </p:cNvPr>
          <p:cNvPicPr>
            <a:picLocks noGrp="1" noChangeAspect="1"/>
          </p:cNvPicPr>
          <p:nvPr>
            <p:ph idx="1"/>
          </p:nvPr>
        </p:nvPicPr>
        <p:blipFill>
          <a:blip r:embed="rId2"/>
          <a:stretch>
            <a:fillRect/>
          </a:stretch>
        </p:blipFill>
        <p:spPr>
          <a:xfrm>
            <a:off x="4207933" y="701715"/>
            <a:ext cx="7347537" cy="5455545"/>
          </a:xfrm>
          <a:prstGeom prst="rect">
            <a:avLst/>
          </a:prstGeom>
        </p:spPr>
      </p:pic>
    </p:spTree>
    <p:extLst>
      <p:ext uri="{BB962C8B-B14F-4D97-AF65-F5344CB8AC3E}">
        <p14:creationId xmlns:p14="http://schemas.microsoft.com/office/powerpoint/2010/main" val="503828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TotalTime>
  <Words>1120</Words>
  <Application>Microsoft Macintosh PowerPoint</Application>
  <PresentationFormat>Widescreen</PresentationFormat>
  <Paragraphs>61</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Meiryo</vt:lpstr>
      <vt:lpstr>Arial</vt:lpstr>
      <vt:lpstr>Calibri</vt:lpstr>
      <vt:lpstr>Calibri Light</vt:lpstr>
      <vt:lpstr>Fira code</vt:lpstr>
      <vt:lpstr>Fira code</vt:lpstr>
      <vt:lpstr>Söhne</vt:lpstr>
      <vt:lpstr>Office Theme</vt:lpstr>
      <vt:lpstr>Supabase project</vt:lpstr>
      <vt:lpstr>What we are going to do</vt:lpstr>
      <vt:lpstr>Create the tables</vt:lpstr>
      <vt:lpstr>Connect vite and supabase</vt:lpstr>
      <vt:lpstr>CRUD</vt:lpstr>
      <vt:lpstr>getData</vt:lpstr>
      <vt:lpstr>Create data</vt:lpstr>
      <vt:lpstr>Update data</vt:lpstr>
      <vt:lpstr>Delete data</vt:lpstr>
      <vt:lpstr>Import types- login first</vt:lpstr>
      <vt:lpstr>Second steps gen types</vt:lpstr>
      <vt:lpstr>generics</vt:lpstr>
      <vt:lpstr>Generic with interface</vt:lpstr>
      <vt:lpstr>Generic classes</vt:lpstr>
      <vt:lpstr>Proxy</vt:lpstr>
      <vt:lpstr>handler</vt:lpstr>
      <vt:lpstr>Map</vt:lpstr>
      <vt:lpstr>Typescript interface vs Map</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Supabase project</dc:title>
  <dc:creator>Shaked Chen</dc:creator>
  <cp:lastModifiedBy>Shaked Chen</cp:lastModifiedBy>
  <cp:revision>6</cp:revision>
  <dcterms:created xsi:type="dcterms:W3CDTF">2023-07-02T14:59:41Z</dcterms:created>
  <dcterms:modified xsi:type="dcterms:W3CDTF">2023-07-17T17:27:23Z</dcterms:modified>
</cp:coreProperties>
</file>